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4"/>
    <p:sldMasterId id="2147483797" r:id="rId5"/>
    <p:sldMasterId id="2147483683" r:id="rId6"/>
    <p:sldMasterId id="2147483892" r:id="rId7"/>
    <p:sldMasterId id="2147484163" r:id="rId8"/>
    <p:sldMasterId id="2147484177" r:id="rId9"/>
  </p:sldMasterIdLst>
  <p:notesMasterIdLst>
    <p:notesMasterId r:id="rId72"/>
  </p:notesMasterIdLst>
  <p:handoutMasterIdLst>
    <p:handoutMasterId r:id="rId73"/>
  </p:handoutMasterIdLst>
  <p:sldIdLst>
    <p:sldId id="283" r:id="rId10"/>
    <p:sldId id="538" r:id="rId11"/>
    <p:sldId id="674" r:id="rId12"/>
    <p:sldId id="683" r:id="rId13"/>
    <p:sldId id="597" r:id="rId14"/>
    <p:sldId id="668" r:id="rId15"/>
    <p:sldId id="670" r:id="rId16"/>
    <p:sldId id="669" r:id="rId17"/>
    <p:sldId id="573" r:id="rId18"/>
    <p:sldId id="684" r:id="rId19"/>
    <p:sldId id="613" r:id="rId20"/>
    <p:sldId id="685" r:id="rId21"/>
    <p:sldId id="686" r:id="rId22"/>
    <p:sldId id="599" r:id="rId23"/>
    <p:sldId id="687" r:id="rId24"/>
    <p:sldId id="688" r:id="rId25"/>
    <p:sldId id="689" r:id="rId26"/>
    <p:sldId id="627" r:id="rId27"/>
    <p:sldId id="690" r:id="rId28"/>
    <p:sldId id="691" r:id="rId29"/>
    <p:sldId id="692" r:id="rId30"/>
    <p:sldId id="694" r:id="rId31"/>
    <p:sldId id="695" r:id="rId32"/>
    <p:sldId id="696" r:id="rId33"/>
    <p:sldId id="697" r:id="rId34"/>
    <p:sldId id="698" r:id="rId35"/>
    <p:sldId id="699" r:id="rId36"/>
    <p:sldId id="700" r:id="rId37"/>
    <p:sldId id="701" r:id="rId38"/>
    <p:sldId id="595" r:id="rId39"/>
    <p:sldId id="725" r:id="rId40"/>
    <p:sldId id="619" r:id="rId41"/>
    <p:sldId id="524" r:id="rId42"/>
    <p:sldId id="707" r:id="rId43"/>
    <p:sldId id="604" r:id="rId44"/>
    <p:sldId id="705" r:id="rId45"/>
    <p:sldId id="664" r:id="rId46"/>
    <p:sldId id="665" r:id="rId47"/>
    <p:sldId id="710" r:id="rId48"/>
    <p:sldId id="719" r:id="rId49"/>
    <p:sldId id="702" r:id="rId50"/>
    <p:sldId id="655" r:id="rId51"/>
    <p:sldId id="703" r:id="rId52"/>
    <p:sldId id="704" r:id="rId53"/>
    <p:sldId id="673" r:id="rId54"/>
    <p:sldId id="646" r:id="rId55"/>
    <p:sldId id="551" r:id="rId56"/>
    <p:sldId id="552" r:id="rId57"/>
    <p:sldId id="593" r:id="rId58"/>
    <p:sldId id="553" r:id="rId59"/>
    <p:sldId id="555" r:id="rId60"/>
    <p:sldId id="706" r:id="rId61"/>
    <p:sldId id="280" r:id="rId62"/>
    <p:sldId id="711" r:id="rId63"/>
    <p:sldId id="712" r:id="rId64"/>
    <p:sldId id="713" r:id="rId65"/>
    <p:sldId id="714" r:id="rId66"/>
    <p:sldId id="715" r:id="rId67"/>
    <p:sldId id="716" r:id="rId68"/>
    <p:sldId id="722" r:id="rId69"/>
    <p:sldId id="724" r:id="rId70"/>
    <p:sldId id="718" r:id="rId71"/>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_图片版" id="{E8D0D622-F6C6-F44A-B365-B4A5FF6195C2}">
          <p14:sldIdLst>
            <p14:sldId id="283"/>
          </p14:sldIdLst>
        </p14:section>
        <p14:section name="目录页" id="{9D221634-295C-7843-AF5C-A0CB4F229241}">
          <p14:sldIdLst>
            <p14:sldId id="538"/>
            <p14:sldId id="674"/>
          </p14:sldIdLst>
        </p14:section>
        <p14:section name="章节页" id="{FD05EE94-C931-8C4B-83A2-004B32AA1207}">
          <p14:sldIdLst>
            <p14:sldId id="683"/>
            <p14:sldId id="597"/>
            <p14:sldId id="668"/>
            <p14:sldId id="670"/>
            <p14:sldId id="669"/>
            <p14:sldId id="573"/>
            <p14:sldId id="684"/>
            <p14:sldId id="613"/>
            <p14:sldId id="685"/>
            <p14:sldId id="686"/>
            <p14:sldId id="599"/>
            <p14:sldId id="687"/>
            <p14:sldId id="688"/>
            <p14:sldId id="689"/>
            <p14:sldId id="627"/>
            <p14:sldId id="690"/>
            <p14:sldId id="691"/>
            <p14:sldId id="692"/>
            <p14:sldId id="694"/>
            <p14:sldId id="695"/>
            <p14:sldId id="696"/>
            <p14:sldId id="697"/>
            <p14:sldId id="698"/>
            <p14:sldId id="699"/>
            <p14:sldId id="700"/>
            <p14:sldId id="701"/>
            <p14:sldId id="595"/>
            <p14:sldId id="725"/>
            <p14:sldId id="619"/>
            <p14:sldId id="524"/>
            <p14:sldId id="707"/>
            <p14:sldId id="604"/>
            <p14:sldId id="705"/>
            <p14:sldId id="664"/>
            <p14:sldId id="665"/>
            <p14:sldId id="710"/>
            <p14:sldId id="719"/>
            <p14:sldId id="702"/>
            <p14:sldId id="655"/>
            <p14:sldId id="703"/>
            <p14:sldId id="704"/>
            <p14:sldId id="673"/>
            <p14:sldId id="646"/>
            <p14:sldId id="551"/>
            <p14:sldId id="552"/>
            <p14:sldId id="593"/>
            <p14:sldId id="553"/>
            <p14:sldId id="555"/>
            <p14:sldId id="706"/>
          </p14:sldIdLst>
        </p14:section>
        <p14:section name="结束页" id="{3F9D54A7-3BE2-2540-BB4C-DFE5509085F3}">
          <p14:sldIdLst>
            <p14:sldId id="280"/>
          </p14:sldIdLst>
        </p14:section>
        <p14:section name="附录" id="{AD9A7243-E0A8-4F94-B162-749999365B8F}">
          <p14:sldIdLst>
            <p14:sldId id="711"/>
            <p14:sldId id="712"/>
            <p14:sldId id="713"/>
            <p14:sldId id="714"/>
            <p14:sldId id="715"/>
            <p14:sldId id="716"/>
            <p14:sldId id="722"/>
            <p14:sldId id="724"/>
            <p14:sldId id="718"/>
          </p14:sldIdLst>
        </p14:section>
      </p14:sectionLst>
    </p:ext>
    <p:ext uri="{EFAFB233-063F-42B5-8137-9DF3F51BA10A}">
      <p15:sldGuideLst xmlns:p15="http://schemas.microsoft.com/office/powerpoint/2012/main">
        <p15:guide id="5" pos="3701" userDrawn="1">
          <p15:clr>
            <a:srgbClr val="A4A3A4"/>
          </p15:clr>
        </p15:guide>
        <p15:guide id="6" orient="horz" pos="2159" userDrawn="1">
          <p15:clr>
            <a:srgbClr val="A4A3A4"/>
          </p15:clr>
        </p15:guide>
        <p15:guide id="7" pos="353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xiaohua (IT STOR)" initials="L(S"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000"/>
    <a:srgbClr val="00B0F0"/>
    <a:srgbClr val="0000FF"/>
    <a:srgbClr val="0070C0"/>
    <a:srgbClr val="99CCFF"/>
    <a:srgbClr val="FF0000"/>
    <a:srgbClr val="92D050"/>
    <a:srgbClr val="FFFFFF"/>
    <a:srgbClr val="CCFFFF"/>
    <a:srgbClr val="0BC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4" autoAdjust="0"/>
    <p:restoredTop sz="47177" autoAdjust="0"/>
  </p:normalViewPr>
  <p:slideViewPr>
    <p:cSldViewPr snapToGrid="0" snapToObjects="1">
      <p:cViewPr varScale="1">
        <p:scale>
          <a:sx n="31" d="100"/>
          <a:sy n="31" d="100"/>
        </p:scale>
        <p:origin x="2064" y="44"/>
      </p:cViewPr>
      <p:guideLst>
        <p:guide pos="3701"/>
        <p:guide orient="horz" pos="2159"/>
        <p:guide pos="3539"/>
      </p:guideLst>
    </p:cSldViewPr>
  </p:slideViewPr>
  <p:outlineViewPr>
    <p:cViewPr>
      <p:scale>
        <a:sx n="33" d="100"/>
        <a:sy n="33" d="100"/>
      </p:scale>
      <p:origin x="0" y="-4329"/>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7" d="100"/>
          <a:sy n="87" d="100"/>
        </p:scale>
        <p:origin x="3763" y="6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s>
</file>

<file path=ppt/charts/_rels/chart1.xml.rels><?xml version="1.0" encoding="UTF-8" standalone="yes"?>
<Relationships xmlns="http://schemas.openxmlformats.org/package/2006/relationships"><Relationship Id="rId2" Type="http://schemas.openxmlformats.org/officeDocument/2006/relationships/oleObject" Target="file:///E:\&#34387;&#24635;\&#19968;&#32447;&amp;&#39033;&#30446;&#21672;&#35810;&#35760;&#24405;.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E:\&#34387;&#24635;\&#19968;&#32447;&amp;&#39033;&#30446;&#21672;&#35810;&#35760;&#24405;.xlsx"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3852962272622794E-2"/>
          <c:y val="4.83769920916748E-2"/>
          <c:w val="0.85350492723848403"/>
          <c:h val="0.84246547612920997"/>
        </c:manualLayout>
      </c:layout>
      <c:barChart>
        <c:barDir val="col"/>
        <c:grouping val="clustered"/>
        <c:varyColors val="0"/>
        <c:ser>
          <c:idx val="0"/>
          <c:order val="0"/>
          <c:tx>
            <c:strRef>
              <c:f>Sheet2!$F$50</c:f>
              <c:strCache>
                <c:ptCount val="1"/>
                <c:pt idx="0">
                  <c:v>Multi-Stream</c:v>
                </c:pt>
              </c:strCache>
            </c:strRef>
          </c:tx>
          <c:invertIfNegative val="0"/>
          <c:cat>
            <c:strRef>
              <c:f>Sheet2!$G$49:$H$49</c:f>
              <c:strCache>
                <c:ptCount val="2"/>
                <c:pt idx="0">
                  <c:v>Write Amplifier</c:v>
                </c:pt>
                <c:pt idx="1">
                  <c:v>Life-Cycle</c:v>
                </c:pt>
              </c:strCache>
            </c:strRef>
          </c:cat>
          <c:val>
            <c:numRef>
              <c:f>Sheet2!$G$50:$H$50</c:f>
              <c:numCache>
                <c:formatCode>General</c:formatCode>
                <c:ptCount val="2"/>
                <c:pt idx="0">
                  <c:v>1.3</c:v>
                </c:pt>
                <c:pt idx="1">
                  <c:v>2.2999999999999998</c:v>
                </c:pt>
              </c:numCache>
            </c:numRef>
          </c:val>
          <c:extLst>
            <c:ext xmlns:c16="http://schemas.microsoft.com/office/drawing/2014/chart" uri="{C3380CC4-5D6E-409C-BE32-E72D297353CC}">
              <c16:uniqueId val="{00000000-CD26-4855-A126-0315884A1C0D}"/>
            </c:ext>
          </c:extLst>
        </c:ser>
        <c:ser>
          <c:idx val="1"/>
          <c:order val="1"/>
          <c:tx>
            <c:strRef>
              <c:f>Sheet2!$F$51</c:f>
              <c:strCache>
                <c:ptCount val="1"/>
                <c:pt idx="0">
                  <c:v>Standard</c:v>
                </c:pt>
              </c:strCache>
            </c:strRef>
          </c:tx>
          <c:invertIfNegative val="0"/>
          <c:cat>
            <c:strRef>
              <c:f>Sheet2!$G$49:$H$49</c:f>
              <c:strCache>
                <c:ptCount val="2"/>
                <c:pt idx="0">
                  <c:v>Write Amplifier</c:v>
                </c:pt>
                <c:pt idx="1">
                  <c:v>Life-Cycle</c:v>
                </c:pt>
              </c:strCache>
            </c:strRef>
          </c:cat>
          <c:val>
            <c:numRef>
              <c:f>Sheet2!$G$51:$H$51</c:f>
              <c:numCache>
                <c:formatCode>General</c:formatCode>
                <c:ptCount val="2"/>
                <c:pt idx="0">
                  <c:v>3.5</c:v>
                </c:pt>
                <c:pt idx="1">
                  <c:v>1</c:v>
                </c:pt>
              </c:numCache>
            </c:numRef>
          </c:val>
          <c:extLst>
            <c:ext xmlns:c16="http://schemas.microsoft.com/office/drawing/2014/chart" uri="{C3380CC4-5D6E-409C-BE32-E72D297353CC}">
              <c16:uniqueId val="{00000001-CD26-4855-A126-0315884A1C0D}"/>
            </c:ext>
          </c:extLst>
        </c:ser>
        <c:dLbls>
          <c:showLegendKey val="0"/>
          <c:showVal val="0"/>
          <c:showCatName val="0"/>
          <c:showSerName val="0"/>
          <c:showPercent val="0"/>
          <c:showBubbleSize val="0"/>
        </c:dLbls>
        <c:gapWidth val="150"/>
        <c:axId val="1576517808"/>
        <c:axId val="1576522704"/>
      </c:barChart>
      <c:catAx>
        <c:axId val="1576517808"/>
        <c:scaling>
          <c:orientation val="minMax"/>
        </c:scaling>
        <c:delete val="0"/>
        <c:axPos val="b"/>
        <c:numFmt formatCode="General" sourceLinked="0"/>
        <c:majorTickMark val="out"/>
        <c:minorTickMark val="none"/>
        <c:tickLblPos val="nextTo"/>
        <c:txPr>
          <a:bodyPr/>
          <a:lstStyle/>
          <a:p>
            <a:pPr>
              <a:defRPr sz="1400" b="1">
                <a:latin typeface="Calibri" pitchFamily="34" charset="0"/>
              </a:defRPr>
            </a:pPr>
            <a:endParaRPr lang="en-US"/>
          </a:p>
        </c:txPr>
        <c:crossAx val="1576522704"/>
        <c:crosses val="autoZero"/>
        <c:auto val="1"/>
        <c:lblAlgn val="ctr"/>
        <c:lblOffset val="100"/>
        <c:noMultiLvlLbl val="0"/>
      </c:catAx>
      <c:valAx>
        <c:axId val="1576522704"/>
        <c:scaling>
          <c:orientation val="minMax"/>
        </c:scaling>
        <c:delete val="0"/>
        <c:axPos val="l"/>
        <c:majorGridlines/>
        <c:numFmt formatCode="General" sourceLinked="1"/>
        <c:majorTickMark val="out"/>
        <c:minorTickMark val="none"/>
        <c:tickLblPos val="nextTo"/>
        <c:txPr>
          <a:bodyPr/>
          <a:lstStyle/>
          <a:p>
            <a:pPr>
              <a:defRPr sz="1200" b="1"/>
            </a:pPr>
            <a:endParaRPr lang="en-US"/>
          </a:p>
        </c:txPr>
        <c:crossAx val="1576517808"/>
        <c:crosses val="autoZero"/>
        <c:crossBetween val="between"/>
      </c:valAx>
    </c:plotArea>
    <c:legend>
      <c:legendPos val="r"/>
      <c:layout>
        <c:manualLayout>
          <c:xMode val="edge"/>
          <c:yMode val="edge"/>
          <c:x val="0.50149465156012196"/>
          <c:y val="5.0836978710994497E-2"/>
          <c:w val="0.36669298855909499"/>
          <c:h val="0.217808793602879"/>
        </c:manualLayout>
      </c:layout>
      <c:overlay val="0"/>
      <c:txPr>
        <a:bodyPr/>
        <a:lstStyle/>
        <a:p>
          <a:pPr>
            <a:defRPr sz="1400" b="1"/>
          </a:pPr>
          <a:endParaRPr lang="en-US"/>
        </a:p>
      </c:txPr>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manualLayout>
          <c:xMode val="edge"/>
          <c:yMode val="edge"/>
          <c:x val="0.289023651007277"/>
          <c:y val="9.5356871213412506E-3"/>
        </c:manualLayout>
      </c:layout>
      <c:overlay val="0"/>
    </c:title>
    <c:autoTitleDeleted val="0"/>
    <c:plotArea>
      <c:layout/>
      <c:barChart>
        <c:barDir val="col"/>
        <c:grouping val="clustered"/>
        <c:varyColors val="0"/>
        <c:ser>
          <c:idx val="0"/>
          <c:order val="0"/>
          <c:tx>
            <c:strRef>
              <c:f>Sheet2!$F$59</c:f>
              <c:strCache>
                <c:ptCount val="1"/>
                <c:pt idx="0">
                  <c:v>Performance</c:v>
                </c:pt>
              </c:strCache>
            </c:strRef>
          </c:tx>
          <c:invertIfNegative val="0"/>
          <c:cat>
            <c:strRef>
              <c:f>Sheet2!$G$58:$I$58</c:f>
              <c:strCache>
                <c:ptCount val="3"/>
                <c:pt idx="0">
                  <c:v>RAID5</c:v>
                </c:pt>
                <c:pt idx="1">
                  <c:v>RAID6</c:v>
                </c:pt>
                <c:pt idx="2">
                  <c:v>RAID-TP</c:v>
                </c:pt>
              </c:strCache>
            </c:strRef>
          </c:cat>
          <c:val>
            <c:numRef>
              <c:f>Sheet2!$G$59:$I$59</c:f>
              <c:numCache>
                <c:formatCode>General</c:formatCode>
                <c:ptCount val="3"/>
                <c:pt idx="0">
                  <c:v>330</c:v>
                </c:pt>
                <c:pt idx="1">
                  <c:v>330</c:v>
                </c:pt>
                <c:pt idx="2">
                  <c:v>330</c:v>
                </c:pt>
              </c:numCache>
            </c:numRef>
          </c:val>
          <c:extLst>
            <c:ext xmlns:c16="http://schemas.microsoft.com/office/drawing/2014/chart" uri="{C3380CC4-5D6E-409C-BE32-E72D297353CC}">
              <c16:uniqueId val="{00000000-B4D5-4620-AEE6-745037C4C9D5}"/>
            </c:ext>
          </c:extLst>
        </c:ser>
        <c:dLbls>
          <c:showLegendKey val="0"/>
          <c:showVal val="0"/>
          <c:showCatName val="0"/>
          <c:showSerName val="0"/>
          <c:showPercent val="0"/>
          <c:showBubbleSize val="0"/>
        </c:dLbls>
        <c:gapWidth val="150"/>
        <c:axId val="1576511824"/>
        <c:axId val="1576524336"/>
      </c:barChart>
      <c:catAx>
        <c:axId val="1576511824"/>
        <c:scaling>
          <c:orientation val="minMax"/>
        </c:scaling>
        <c:delete val="0"/>
        <c:axPos val="b"/>
        <c:numFmt formatCode="General" sourceLinked="0"/>
        <c:majorTickMark val="out"/>
        <c:minorTickMark val="none"/>
        <c:tickLblPos val="nextTo"/>
        <c:txPr>
          <a:bodyPr/>
          <a:lstStyle/>
          <a:p>
            <a:pPr>
              <a:defRPr sz="1200" b="1"/>
            </a:pPr>
            <a:endParaRPr lang="en-US"/>
          </a:p>
        </c:txPr>
        <c:crossAx val="1576524336"/>
        <c:crosses val="autoZero"/>
        <c:auto val="1"/>
        <c:lblAlgn val="ctr"/>
        <c:lblOffset val="100"/>
        <c:noMultiLvlLbl val="0"/>
      </c:catAx>
      <c:valAx>
        <c:axId val="1576524336"/>
        <c:scaling>
          <c:orientation val="minMax"/>
        </c:scaling>
        <c:delete val="1"/>
        <c:axPos val="l"/>
        <c:majorGridlines/>
        <c:numFmt formatCode="General" sourceLinked="1"/>
        <c:majorTickMark val="out"/>
        <c:minorTickMark val="none"/>
        <c:tickLblPos val="nextTo"/>
        <c:crossAx val="1576511824"/>
        <c:crosses val="autoZero"/>
        <c:crossBetween val="between"/>
      </c:valAx>
    </c:plotArea>
    <c:plotVisOnly val="1"/>
    <c:dispBlanksAs val="gap"/>
    <c:showDLblsOverMax val="0"/>
  </c:chart>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pPr/>
              <a:t>7/6/2020</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pPr/>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pPr/>
              <a:t>7/6/2020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pPr/>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pPr/>
              <a:t>1</a:t>
            </a:fld>
            <a:endParaRPr lang="en-US"/>
          </a:p>
        </p:txBody>
      </p:sp>
    </p:spTree>
    <p:extLst>
      <p:ext uri="{BB962C8B-B14F-4D97-AF65-F5344CB8AC3E}">
        <p14:creationId xmlns:p14="http://schemas.microsoft.com/office/powerpoint/2010/main" val="282378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sz="1200" dirty="0">
                <a:latin typeface="Arial" panose="020B0604020202020204" pitchFamily="34" charset="0"/>
                <a:cs typeface="Arial" panose="020B0604020202020204" pitchFamily="34" charset="0"/>
              </a:rPr>
              <a:t>OceanStor Dorado's hardware innovation is not only reflected in component design, but also in the fundamental and important field - chip design. Along the I/O path of the Dorado V6 system, Huawei have independently developed five chips to improve the overall competitiveness, including transmission, computing, storage, management, and AI.</a:t>
            </a:r>
          </a:p>
          <a:p>
            <a:endParaRPr kumimoji="1" lang="en-US" altLang="zh-CN" sz="1200" dirty="0">
              <a:latin typeface="Arial" panose="020B0604020202020204" pitchFamily="34" charset="0"/>
              <a:cs typeface="Arial" panose="020B0604020202020204" pitchFamily="34" charset="0"/>
            </a:endParaRPr>
          </a:p>
          <a:p>
            <a:r>
              <a:rPr kumimoji="1" lang="en-US" altLang="zh-CN" sz="1200" dirty="0">
                <a:latin typeface="Arial" panose="020B0604020202020204" pitchFamily="34" charset="0"/>
                <a:cs typeface="Arial" panose="020B0604020202020204" pitchFamily="34" charset="0"/>
              </a:rPr>
              <a:t>These chips, and their tight integration with the storage software stack, is the core reason behind the great performance advantage of Dorado V6. The high throughput, the low latency, the short failover time, can all find some root in this slide. We will see more details in later slides.</a:t>
            </a:r>
          </a:p>
          <a:p>
            <a:endParaRPr kumimoji="1" lang="en-US" altLang="zh-CN"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07326F3-4732-B74B-9C70-D0992466E499}" type="slidenum">
              <a:rPr lang="en-US" smtClean="0"/>
              <a:pPr/>
              <a:t>10</a:t>
            </a:fld>
            <a:endParaRPr lang="en-US"/>
          </a:p>
        </p:txBody>
      </p:sp>
    </p:spTree>
    <p:extLst>
      <p:ext uri="{BB962C8B-B14F-4D97-AF65-F5344CB8AC3E}">
        <p14:creationId xmlns:p14="http://schemas.microsoft.com/office/powerpoint/2010/main" val="3159084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Font typeface="Wingdings" panose="05000000000000000000" pitchFamily="2" charset="2"/>
              <a:buNone/>
            </a:pPr>
            <a:r>
              <a:rPr lang="en-US" altLang="zh-CN" sz="1600" b="0" dirty="0">
                <a:solidFill>
                  <a:srgbClr val="1D1D1A"/>
                </a:solidFill>
                <a:latin typeface="微软雅黑" panose="020B0503020204020204" pitchFamily="34" charset="-122"/>
                <a:cs typeface="Arial" panose="020B0604020202020204" pitchFamily="34" charset="0"/>
              </a:rPr>
              <a:t>Click 3 times</a:t>
            </a:r>
          </a:p>
          <a:p>
            <a:pPr marL="0" indent="0">
              <a:lnSpc>
                <a:spcPct val="150000"/>
              </a:lnSpc>
              <a:buFont typeface="Wingdings" panose="05000000000000000000" pitchFamily="2" charset="2"/>
              <a:buNone/>
            </a:pPr>
            <a:r>
              <a:rPr lang="en-US" altLang="zh-CN" sz="1600" b="0" dirty="0">
                <a:solidFill>
                  <a:srgbClr val="1D1D1A"/>
                </a:solidFill>
                <a:latin typeface="微软雅黑" panose="020B0503020204020204" pitchFamily="34" charset="-122"/>
                <a:cs typeface="Arial" panose="020B0604020202020204" pitchFamily="34" charset="0"/>
              </a:rPr>
              <a:t>Here is some highlights of the </a:t>
            </a:r>
            <a:r>
              <a:rPr lang="en-US" altLang="zh-CN" sz="1600" b="0" dirty="0" err="1">
                <a:solidFill>
                  <a:srgbClr val="1D1D1A"/>
                </a:solidFill>
                <a:latin typeface="微软雅黑" panose="020B0503020204020204" pitchFamily="34" charset="-122"/>
                <a:cs typeface="Arial" panose="020B0604020202020204" pitchFamily="34" charset="0"/>
              </a:rPr>
              <a:t>Kunpeng</a:t>
            </a:r>
            <a:r>
              <a:rPr lang="en-US" altLang="zh-CN" sz="1600" b="0" dirty="0">
                <a:solidFill>
                  <a:srgbClr val="1D1D1A"/>
                </a:solidFill>
                <a:latin typeface="微软雅黑" panose="020B0503020204020204" pitchFamily="34" charset="-122"/>
                <a:cs typeface="Arial" panose="020B0604020202020204" pitchFamily="34" charset="0"/>
              </a:rPr>
              <a:t> 920 CPU:</a:t>
            </a:r>
          </a:p>
          <a:p>
            <a:pPr marL="285750" indent="-285750">
              <a:lnSpc>
                <a:spcPct val="150000"/>
              </a:lnSpc>
              <a:buFont typeface="Wingdings" panose="05000000000000000000" pitchFamily="2" charset="2"/>
              <a:buChar char="ü"/>
            </a:pPr>
            <a:endParaRPr lang="en-US" altLang="zh-CN" sz="1600" b="0" dirty="0">
              <a:solidFill>
                <a:srgbClr val="1D1D1A"/>
              </a:solidFill>
              <a:latin typeface="微软雅黑" panose="020B0503020204020204" pitchFamily="34" charset="-122"/>
              <a:cs typeface="Arial" panose="020B0604020202020204" pitchFamily="34" charset="0"/>
            </a:endParaRPr>
          </a:p>
          <a:p>
            <a:pPr marL="0" indent="0">
              <a:lnSpc>
                <a:spcPct val="150000"/>
              </a:lnSpc>
              <a:buFont typeface="Wingdings" panose="05000000000000000000" pitchFamily="2" charset="2"/>
              <a:buNone/>
            </a:pPr>
            <a:r>
              <a:rPr lang="en-US" altLang="zh-CN" sz="1600" b="0" dirty="0" err="1">
                <a:solidFill>
                  <a:srgbClr val="1D1D1A"/>
                </a:solidFill>
                <a:latin typeface="微软雅黑" panose="020B0503020204020204" pitchFamily="34" charset="-122"/>
                <a:cs typeface="Arial" panose="020B0604020202020204" pitchFamily="34" charset="0"/>
              </a:rPr>
              <a:t>Kunpeng</a:t>
            </a:r>
            <a:r>
              <a:rPr lang="en-US" altLang="zh-CN" sz="1600" b="0" dirty="0">
                <a:solidFill>
                  <a:srgbClr val="1D1D1A"/>
                </a:solidFill>
                <a:latin typeface="微软雅黑" panose="020B0503020204020204" pitchFamily="34" charset="-122"/>
                <a:cs typeface="Arial" panose="020B0604020202020204" pitchFamily="34" charset="0"/>
              </a:rPr>
              <a:t> 920 has additional capabilities and enhancements beyond the standard ARM spec, including many integrated interface components, co-processors and improved algorithms.</a:t>
            </a:r>
          </a:p>
        </p:txBody>
      </p:sp>
      <p:sp>
        <p:nvSpPr>
          <p:cNvPr id="4" name="Slide Number Placeholder 3"/>
          <p:cNvSpPr>
            <a:spLocks noGrp="1"/>
          </p:cNvSpPr>
          <p:nvPr>
            <p:ph type="sldNum" sz="quarter" idx="10"/>
          </p:nvPr>
        </p:nvSpPr>
        <p:spPr/>
        <p:txBody>
          <a:bodyPr/>
          <a:lstStyle/>
          <a:p>
            <a:fld id="{F07326F3-4732-B74B-9C70-D0992466E499}" type="slidenum">
              <a:rPr lang="en-US" smtClean="0"/>
              <a:pPr/>
              <a:t>11</a:t>
            </a:fld>
            <a:endParaRPr lang="en-US"/>
          </a:p>
        </p:txBody>
      </p:sp>
    </p:spTree>
    <p:extLst>
      <p:ext uri="{BB962C8B-B14F-4D97-AF65-F5344CB8AC3E}">
        <p14:creationId xmlns:p14="http://schemas.microsoft.com/office/powerpoint/2010/main" val="738436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Arial" panose="020B0604020202020204" pitchFamily="34" charset="0"/>
                <a:cs typeface="Arial" panose="020B0604020202020204" pitchFamily="34" charset="0"/>
              </a:rPr>
              <a:t>Now let's take a step back and look at the high level design principles of OceanStor Dorado V6.</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OceanStor Dorado V6 adopts a distributed and full mesh architecture. In the high-end series, it can support a direct-connected architecture of 8 controllers without the need of any switch relays. The controllers use the 100GE </a:t>
            </a:r>
            <a:r>
              <a:rPr lang="en-US" altLang="zh-CN" sz="1200" dirty="0" err="1">
                <a:latin typeface="Arial" panose="020B0604020202020204" pitchFamily="34" charset="0"/>
                <a:cs typeface="Arial" panose="020B0604020202020204" pitchFamily="34" charset="0"/>
              </a:rPr>
              <a:t>RoCE</a:t>
            </a:r>
            <a:r>
              <a:rPr lang="en-US" altLang="zh-CN" sz="1200" dirty="0">
                <a:latin typeface="Arial" panose="020B0604020202020204" pitchFamily="34" charset="0"/>
                <a:cs typeface="Arial" panose="020B0604020202020204" pitchFamily="34" charset="0"/>
              </a:rPr>
              <a:t> RDMA network to communicate, relying on the RDMA access protocol, greatly reduced CPU and memory load on the I/O path. This significantly improves the efficiency of interactions between controllers.</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All controllers form a symmetric Active-Active architecture. Workload can be balanced among all the controllers. It will not make a particular controller become a hot spot and affect performance and reliability, even if there is only one server, one LUN in customer’s IT system.</a:t>
            </a:r>
          </a:p>
          <a:p>
            <a:endParaRPr lang="en-US" altLang="zh-CN" sz="1200" dirty="0">
              <a:latin typeface="Arial" panose="020B0604020202020204" pitchFamily="34" charset="0"/>
              <a:cs typeface="Arial" panose="020B0604020202020204" pitchFamily="34" charset="0"/>
            </a:endParaRPr>
          </a:p>
          <a:p>
            <a:r>
              <a:rPr lang="en-US" altLang="zh-CN" sz="1200" b="1" dirty="0">
                <a:latin typeface="Arial" panose="020B0604020202020204" pitchFamily="34" charset="0"/>
                <a:cs typeface="Arial" panose="020B0604020202020204" pitchFamily="34" charset="0"/>
              </a:rPr>
              <a:t>Highlight High-end: only high end has shared FE</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The connection between controllers and disk enclosures also uses IP-based </a:t>
            </a:r>
            <a:r>
              <a:rPr lang="en-US" altLang="zh-CN" sz="1200" dirty="0" err="1">
                <a:latin typeface="Arial" panose="020B0604020202020204" pitchFamily="34" charset="0"/>
                <a:cs typeface="Arial" panose="020B0604020202020204" pitchFamily="34" charset="0"/>
              </a:rPr>
              <a:t>RoCE</a:t>
            </a:r>
            <a:r>
              <a:rPr lang="en-US" altLang="zh-CN" sz="1200" dirty="0">
                <a:latin typeface="Arial" panose="020B0604020202020204" pitchFamily="34" charset="0"/>
                <a:cs typeface="Arial" panose="020B0604020202020204" pitchFamily="34" charset="0"/>
              </a:rPr>
              <a:t> networks to maximize scalability and reliability. High-end storage can support up to 8 controllers to share disk enclosures, providing unparalleled tolerance for controller failures. This is very unique capability in storage industry.</a:t>
            </a:r>
          </a:p>
          <a:p>
            <a:endParaRPr lang="en-US" altLang="zh-CN" sz="1200"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pPr/>
              <a:t>12</a:t>
            </a:fld>
            <a:endParaRPr lang="en-US"/>
          </a:p>
        </p:txBody>
      </p:sp>
    </p:spTree>
    <p:extLst>
      <p:ext uri="{BB962C8B-B14F-4D97-AF65-F5344CB8AC3E}">
        <p14:creationId xmlns:p14="http://schemas.microsoft.com/office/powerpoint/2010/main" val="834586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100" dirty="0">
                <a:latin typeface="Arial" panose="020B0604020202020204" pitchFamily="34" charset="0"/>
                <a:cs typeface="Arial" panose="020B0604020202020204" pitchFamily="34" charset="0"/>
              </a:rPr>
              <a:t>Dorado support both scale up and out (test point), now let us take a look at how Dorado connect things up internally.</a:t>
            </a:r>
          </a:p>
          <a:p>
            <a:endParaRPr lang="en-US" altLang="zh-CN" sz="1100" dirty="0"/>
          </a:p>
          <a:p>
            <a:r>
              <a:rPr lang="en-US" altLang="zh-CN" sz="1100" dirty="0" err="1">
                <a:latin typeface="Arial" panose="020B0604020202020204" pitchFamily="34" charset="0"/>
                <a:cs typeface="Arial" panose="020B0604020202020204" pitchFamily="34" charset="0"/>
              </a:rPr>
              <a:t>SmartMatrix</a:t>
            </a:r>
            <a:r>
              <a:rPr lang="en-US" altLang="zh-CN" sz="1100" dirty="0">
                <a:latin typeface="Arial" panose="020B0604020202020204" pitchFamily="34" charset="0"/>
                <a:cs typeface="Arial" panose="020B0604020202020204" pitchFamily="34" charset="0"/>
              </a:rPr>
              <a:t> is a feature of OceanStor Dorado's high-end series, referring a fully mesh connected front end and back end architecture, to achieve extreme scalability and reliability. Again, I’d like to emphasize, this feature is only fully implemented for high end series 8000/18000, lower tiers do not have such high demand and does not offer this fully mesh connected FE/BE.</a:t>
            </a:r>
          </a:p>
          <a:p>
            <a:endParaRPr lang="en-US" altLang="zh-CN" sz="1100" dirty="0">
              <a:latin typeface="Arial" panose="020B0604020202020204" pitchFamily="34" charset="0"/>
              <a:cs typeface="Arial" panose="020B0604020202020204" pitchFamily="34" charset="0"/>
            </a:endParaRPr>
          </a:p>
          <a:p>
            <a:r>
              <a:rPr lang="en-US" altLang="zh-CN" sz="1100" dirty="0">
                <a:latin typeface="Arial" panose="020B0604020202020204" pitchFamily="34" charset="0"/>
                <a:cs typeface="Arial" panose="020B0604020202020204" pitchFamily="34" charset="0"/>
              </a:rPr>
              <a:t>At the front end, as we saw in earlier hardware design slides, all IO interface modules are shared by all four controllers in each controller enclosure. The shared intelligent FE IO module will automatically distribute work load to controllers, taking care of load balance, fault tolerance automatically without the host being aware of it at all.</a:t>
            </a:r>
          </a:p>
          <a:p>
            <a:r>
              <a:rPr lang="en-US" altLang="zh-CN" sz="1100" dirty="0">
                <a:latin typeface="Arial" panose="020B0604020202020204" pitchFamily="34" charset="0"/>
                <a:cs typeface="Arial" panose="020B0604020202020204" pitchFamily="34" charset="0"/>
              </a:rPr>
              <a:t>In the current version, only the FC protocol has this capability; in the coming Q2 version update, the </a:t>
            </a:r>
            <a:r>
              <a:rPr lang="en-US" altLang="zh-CN" sz="1100" dirty="0" err="1">
                <a:latin typeface="Arial" panose="020B0604020202020204" pitchFamily="34" charset="0"/>
                <a:cs typeface="Arial" panose="020B0604020202020204" pitchFamily="34" charset="0"/>
              </a:rPr>
              <a:t>RoCE</a:t>
            </a:r>
            <a:r>
              <a:rPr lang="en-US" altLang="zh-CN" sz="1100" dirty="0">
                <a:latin typeface="Arial" panose="020B0604020202020204" pitchFamily="34" charset="0"/>
                <a:cs typeface="Arial" panose="020B0604020202020204" pitchFamily="34" charset="0"/>
              </a:rPr>
              <a:t> protocol will also have this capability.</a:t>
            </a:r>
          </a:p>
          <a:p>
            <a:endParaRPr lang="en-US" altLang="zh-CN" sz="1100" dirty="0">
              <a:latin typeface="Arial" panose="020B0604020202020204" pitchFamily="34" charset="0"/>
              <a:cs typeface="Arial" panose="020B0604020202020204" pitchFamily="34" charset="0"/>
            </a:endParaRPr>
          </a:p>
          <a:p>
            <a:r>
              <a:rPr lang="en-US" altLang="zh-CN" sz="1100" dirty="0">
                <a:latin typeface="Arial" panose="020B0604020202020204" pitchFamily="34" charset="0"/>
                <a:cs typeface="Arial" panose="020B0604020202020204" pitchFamily="34" charset="0"/>
              </a:rPr>
              <a:t>The controllers are also fully interconnected. There is at least 100Gbps bandwidth between any two controllers, and the link is powered by RDMA for minimal latency.</a:t>
            </a:r>
          </a:p>
          <a:p>
            <a:endParaRPr lang="en-US" altLang="zh-CN" sz="1100" dirty="0">
              <a:latin typeface="Arial" panose="020B0604020202020204" pitchFamily="34" charset="0"/>
              <a:cs typeface="Arial" panose="020B0604020202020204" pitchFamily="34" charset="0"/>
            </a:endParaRPr>
          </a:p>
          <a:p>
            <a:r>
              <a:rPr lang="en-US" altLang="zh-CN" sz="1100" dirty="0">
                <a:latin typeface="Arial" panose="020B0604020202020204" pitchFamily="34" charset="0"/>
                <a:cs typeface="Arial" panose="020B0604020202020204" pitchFamily="34" charset="0"/>
              </a:rPr>
              <a:t>Similar to the front end, shared intelligent IO cards are also used at the back end to simplify the network connection. Thanks to the flexibility of IP network, Dorado V6 support the sharing of disk enclosures between two controller enclosures, up to eight controllers. This is why Dorado V6 can tolerate 7 out of 8 controller sequential failure, which is far superior to any competitor. We have more detailed coverage on controller failure scenarios in next a few slides.</a:t>
            </a:r>
          </a:p>
          <a:p>
            <a:endParaRPr lang="en-US" altLang="zh-CN" sz="1100" dirty="0">
              <a:latin typeface="Arial" panose="020B0604020202020204" pitchFamily="34" charset="0"/>
              <a:cs typeface="Arial" panose="020B0604020202020204" pitchFamily="34" charset="0"/>
            </a:endParaRPr>
          </a:p>
          <a:p>
            <a:endParaRPr lang="en-US" altLang="zh-CN" sz="1100" dirty="0">
              <a:latin typeface="Arial" panose="020B0604020202020204" pitchFamily="34" charset="0"/>
              <a:cs typeface="Arial" panose="020B0604020202020204" pitchFamily="34" charset="0"/>
            </a:endParaRPr>
          </a:p>
          <a:p>
            <a:endParaRPr lang="en-US" altLang="zh-CN"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07326F3-4732-B74B-9C70-D0992466E499}" type="slidenum">
              <a:rPr lang="en-US" smtClean="0"/>
              <a:pPr/>
              <a:t>14</a:t>
            </a:fld>
            <a:endParaRPr lang="en-US"/>
          </a:p>
        </p:txBody>
      </p:sp>
    </p:spTree>
    <p:extLst>
      <p:ext uri="{BB962C8B-B14F-4D97-AF65-F5344CB8AC3E}">
        <p14:creationId xmlns:p14="http://schemas.microsoft.com/office/powerpoint/2010/main" val="83196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latin typeface="Arial" panose="020B0604020202020204" pitchFamily="34" charset="0"/>
                <a:cs typeface="Arial" panose="020B0604020202020204" pitchFamily="34" charset="0"/>
              </a:rPr>
              <a:t>Click 6</a:t>
            </a:r>
          </a:p>
          <a:p>
            <a:r>
              <a:rPr lang="en-US" altLang="zh-CN" sz="1200" dirty="0">
                <a:latin typeface="Arial" panose="020B0604020202020204" pitchFamily="34" charset="0"/>
                <a:cs typeface="Arial" panose="020B0604020202020204" pitchFamily="34" charset="0"/>
              </a:rPr>
              <a:t>Now, let's take a look at the </a:t>
            </a:r>
            <a:r>
              <a:rPr lang="en-US" altLang="zh-CN" sz="1200" dirty="0" err="1">
                <a:latin typeface="Arial" panose="020B0604020202020204" pitchFamily="34" charset="0"/>
                <a:cs typeface="Arial" panose="020B0604020202020204" pitchFamily="34" charset="0"/>
              </a:rPr>
              <a:t>FrontEnd</a:t>
            </a:r>
            <a:r>
              <a:rPr lang="en-US" altLang="zh-CN" sz="1200" dirty="0">
                <a:latin typeface="Arial" panose="020B0604020202020204" pitchFamily="34" charset="0"/>
                <a:cs typeface="Arial" panose="020B0604020202020204" pitchFamily="34" charset="0"/>
              </a:rPr>
              <a:t> of the </a:t>
            </a:r>
            <a:r>
              <a:rPr lang="en-US" altLang="zh-CN" sz="1200" dirty="0" err="1">
                <a:latin typeface="Arial" panose="020B0604020202020204" pitchFamily="34" charset="0"/>
                <a:cs typeface="Arial" panose="020B0604020202020204" pitchFamily="34" charset="0"/>
              </a:rPr>
              <a:t>SmartMatrix</a:t>
            </a:r>
            <a:r>
              <a:rPr lang="en-US" altLang="zh-CN" sz="1200" dirty="0">
                <a:latin typeface="Arial" panose="020B0604020202020204" pitchFamily="34" charset="0"/>
                <a:cs typeface="Arial" panose="020B0604020202020204" pitchFamily="34" charset="0"/>
              </a:rPr>
              <a:t>, and how to does Dorado V6 shadow controller failure from I/O host through the shared intelligent front-end interface module.</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With the 1822 chip, when any controller failed, the shared intelligent module can sense it in real time, and hold the session of the IO request, and quickly locate another working controller to handle the IO request. The entire process does not require the I/O client to participate, and the host will not receive any NCK or RST. Under normal circumstances, the entire failover action can be completed within 1 second.</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Thanks to the shared IO module, the host do not even need to install any multi-path software, or configure it, so it is not only faster, but also easier to deploy and manage.</a:t>
            </a:r>
          </a:p>
          <a:p>
            <a:endParaRPr lang="en-US" altLang="zh-CN" sz="1200" dirty="0">
              <a:latin typeface="Arial" panose="020B0604020202020204" pitchFamily="34" charset="0"/>
              <a:cs typeface="Arial" panose="020B0604020202020204" pitchFamily="34" charset="0"/>
            </a:endParaRPr>
          </a:p>
          <a:p>
            <a:endParaRPr lang="en-US" altLang="zh-CN"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07326F3-4732-B74B-9C70-D0992466E499}" type="slidenum">
              <a:rPr lang="en-US" smtClean="0"/>
              <a:pPr/>
              <a:t>15</a:t>
            </a:fld>
            <a:endParaRPr lang="en-US"/>
          </a:p>
        </p:txBody>
      </p:sp>
    </p:spTree>
    <p:extLst>
      <p:ext uri="{BB962C8B-B14F-4D97-AF65-F5344CB8AC3E}">
        <p14:creationId xmlns:p14="http://schemas.microsoft.com/office/powerpoint/2010/main" val="3152252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anose="020B0604020202020204" pitchFamily="34" charset="0"/>
                <a:ea typeface="+mn-ea"/>
                <a:cs typeface="Arial" panose="020B0604020202020204" pitchFamily="34" charset="0"/>
              </a:rPr>
              <a:t>Click 8</a:t>
            </a:r>
          </a:p>
          <a:p>
            <a:r>
              <a:rPr lang="en-US" altLang="zh-CN" sz="1200" kern="1200" dirty="0">
                <a:solidFill>
                  <a:schemeClr val="tx1"/>
                </a:solidFill>
                <a:effectLst/>
                <a:latin typeface="Arial" panose="020B0604020202020204" pitchFamily="34" charset="0"/>
                <a:ea typeface="+mn-ea"/>
                <a:cs typeface="Arial" panose="020B0604020202020204" pitchFamily="34" charset="0"/>
              </a:rPr>
              <a:t>Let us looking at some controller failure scenarios to see how </a:t>
            </a:r>
            <a:r>
              <a:rPr lang="en-US" altLang="zh-CN" sz="1200" kern="1200" dirty="0" err="1">
                <a:solidFill>
                  <a:schemeClr val="tx1"/>
                </a:solidFill>
                <a:effectLst/>
                <a:latin typeface="Arial" panose="020B0604020202020204" pitchFamily="34" charset="0"/>
                <a:ea typeface="+mn-ea"/>
                <a:cs typeface="Arial" panose="020B0604020202020204" pitchFamily="34" charset="0"/>
              </a:rPr>
              <a:t>SmartMatrix</a:t>
            </a:r>
            <a:r>
              <a:rPr lang="en-US" altLang="zh-CN" sz="1200" kern="1200" dirty="0">
                <a:solidFill>
                  <a:schemeClr val="tx1"/>
                </a:solidFill>
                <a:effectLst/>
                <a:latin typeface="Arial" panose="020B0604020202020204" pitchFamily="34" charset="0"/>
                <a:ea typeface="+mn-ea"/>
                <a:cs typeface="Arial" panose="020B0604020202020204" pitchFamily="34" charset="0"/>
              </a:rPr>
              <a:t> help.</a:t>
            </a:r>
          </a:p>
          <a:p>
            <a:endParaRPr lang="en-US"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Since single controller failure can be easily handled by any enterprise storage on the market, we will skip that scenario and directly jump to more complex ones.</a:t>
            </a:r>
          </a:p>
          <a:p>
            <a:endParaRPr lang="en-US"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Scenario 1: Two controllers fail at the same time</a:t>
            </a:r>
          </a:p>
          <a:p>
            <a:r>
              <a:rPr lang="en-US" altLang="zh-CN" sz="1200" kern="1200" dirty="0">
                <a:solidFill>
                  <a:schemeClr val="tx1"/>
                </a:solidFill>
                <a:effectLst/>
                <a:latin typeface="Arial" panose="020B0604020202020204" pitchFamily="34" charset="0"/>
                <a:ea typeface="+mn-ea"/>
                <a:cs typeface="Arial" panose="020B0604020202020204" pitchFamily="34" charset="0"/>
              </a:rPr>
              <a:t>OceanStor Dorado's high-end series has an advanced feature called </a:t>
            </a:r>
            <a:r>
              <a:rPr lang="en-US" altLang="zh-CN" sz="1200" kern="1200" dirty="0" err="1">
                <a:solidFill>
                  <a:schemeClr val="tx1"/>
                </a:solidFill>
                <a:effectLst/>
                <a:latin typeface="Arial" panose="020B0604020202020204" pitchFamily="34" charset="0"/>
                <a:ea typeface="+mn-ea"/>
                <a:cs typeface="Arial" panose="020B0604020202020204" pitchFamily="34" charset="0"/>
              </a:rPr>
              <a:t>HyperMetro</a:t>
            </a:r>
            <a:r>
              <a:rPr lang="en-US" altLang="zh-CN" sz="1200" kern="1200" dirty="0">
                <a:solidFill>
                  <a:schemeClr val="tx1"/>
                </a:solidFill>
                <a:effectLst/>
                <a:latin typeface="Arial" panose="020B0604020202020204" pitchFamily="34" charset="0"/>
                <a:ea typeface="+mn-ea"/>
                <a:cs typeface="Arial" panose="020B0604020202020204" pitchFamily="34" charset="0"/>
              </a:rPr>
              <a:t>-Inner. With this feature enabled, there will be 3 copies of data in the cache, which will be distributed to different controllers across two controller enclosures. If any two controllers fail at the same time, at least one copy is still available, and business continuity is not affected. </a:t>
            </a:r>
          </a:p>
          <a:p>
            <a:endParaRPr lang="en-US"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The probability of two controller hardware failures at the same time may be very low, but after a controller failure, if the administrator replaces the controller too quickly and pulls a wrong controller by mistake, it is equivalent to two controllers failing at the same time, because the new cache mirror pair have not been established. So this scenario actually happens much more frequently than you might think.</a:t>
            </a:r>
          </a:p>
          <a:p>
            <a:endParaRPr lang="en-US"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Scenario 2: Whole engine (controller enclosure) fails</a:t>
            </a:r>
          </a:p>
          <a:p>
            <a:r>
              <a:rPr lang="en-US" altLang="zh-CN" sz="1200" kern="1200" dirty="0">
                <a:solidFill>
                  <a:schemeClr val="tx1"/>
                </a:solidFill>
                <a:effectLst/>
                <a:latin typeface="Arial" panose="020B0604020202020204" pitchFamily="34" charset="0"/>
                <a:ea typeface="+mn-ea"/>
                <a:cs typeface="Arial" panose="020B0604020202020204" pitchFamily="34" charset="0"/>
              </a:rPr>
              <a:t>Whole engine failure is typically due to external reasons such as rack level PDU issue, or water damage etc. </a:t>
            </a:r>
          </a:p>
          <a:p>
            <a:r>
              <a:rPr lang="en-US" altLang="zh-CN" sz="1200" kern="1200" dirty="0">
                <a:solidFill>
                  <a:schemeClr val="tx1"/>
                </a:solidFill>
                <a:effectLst/>
                <a:latin typeface="Arial" panose="020B0604020202020204" pitchFamily="34" charset="0"/>
                <a:ea typeface="+mn-ea"/>
                <a:cs typeface="Arial" panose="020B0604020202020204" pitchFamily="34" charset="0"/>
              </a:rPr>
              <a:t>In Dorado V6, when a whole engine fails, on the cache layer, for same reason as the previous scenario, we still have at least one good copy. And on the backend, all disk enclosures can be shared by both engines, so data accessibility is not an issue. That is why Dorado V6 has no I/O interruption during whole engine failure. </a:t>
            </a:r>
          </a:p>
          <a:p>
            <a:r>
              <a:rPr lang="en-US" altLang="zh-CN" sz="1200" b="1" kern="1200" dirty="0">
                <a:solidFill>
                  <a:schemeClr val="tx1"/>
                </a:solidFill>
                <a:effectLst/>
                <a:latin typeface="Arial" panose="020B0604020202020204" pitchFamily="34" charset="0"/>
                <a:ea typeface="+mn-ea"/>
                <a:cs typeface="Arial" panose="020B0604020202020204" pitchFamily="34" charset="0"/>
              </a:rPr>
              <a:t>Emphasize: survive whole engine failure requires both fully connected Backend shad shared disk enclosures</a:t>
            </a:r>
          </a:p>
          <a:p>
            <a:endParaRPr lang="en-US" altLang="zh-CN" sz="1200" b="1"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Scenario 3: Tolerance of 7 controllers’ failure in 8 controllers</a:t>
            </a:r>
          </a:p>
          <a:p>
            <a:r>
              <a:rPr lang="en-US" altLang="zh-CN" sz="1200" kern="1200" dirty="0">
                <a:solidFill>
                  <a:schemeClr val="tx1"/>
                </a:solidFill>
                <a:effectLst/>
                <a:latin typeface="Arial" panose="020B0604020202020204" pitchFamily="34" charset="0"/>
                <a:ea typeface="+mn-ea"/>
                <a:cs typeface="Arial" panose="020B0604020202020204" pitchFamily="34" charset="0"/>
              </a:rPr>
              <a:t>When a controller failed, Dorado V6 will generate new cache mirror pair in the remaining controllers after completing the controller switchover. This continuous mirroring solution will tolerate up to seven controller failures in the eight controller clusters, if controllers failed one by one. </a:t>
            </a:r>
            <a:r>
              <a:rPr lang="en-US" altLang="zh-CN" sz="1200" b="1" kern="1200" dirty="0">
                <a:solidFill>
                  <a:schemeClr val="tx1"/>
                </a:solidFill>
                <a:effectLst/>
                <a:latin typeface="Arial" panose="020B0604020202020204" pitchFamily="34" charset="0"/>
                <a:ea typeface="+mn-ea"/>
                <a:cs typeface="Arial" panose="020B0604020202020204" pitchFamily="34" charset="0"/>
              </a:rPr>
              <a:t>This is only possible thanks to the fully connected FE and BE design. </a:t>
            </a:r>
            <a:r>
              <a:rPr lang="en-US" altLang="zh-CN" sz="1200" kern="1200" dirty="0">
                <a:solidFill>
                  <a:schemeClr val="tx1"/>
                </a:solidFill>
                <a:effectLst/>
                <a:latin typeface="Arial" panose="020B0604020202020204" pitchFamily="34" charset="0"/>
                <a:ea typeface="+mn-ea"/>
                <a:cs typeface="Arial" panose="020B0604020202020204" pitchFamily="34" charset="0"/>
              </a:rPr>
              <a:t>No other competitor can do this today.</a:t>
            </a:r>
          </a:p>
        </p:txBody>
      </p:sp>
      <p:sp>
        <p:nvSpPr>
          <p:cNvPr id="4" name="灯片编号占位符 3"/>
          <p:cNvSpPr>
            <a:spLocks noGrp="1"/>
          </p:cNvSpPr>
          <p:nvPr>
            <p:ph type="sldNum" sz="quarter" idx="10"/>
          </p:nvPr>
        </p:nvSpPr>
        <p:spPr/>
        <p:txBody>
          <a:bodyPr/>
          <a:lstStyle/>
          <a:p>
            <a:fld id="{F07326F3-4732-B74B-9C70-D0992466E499}" type="slidenum">
              <a:rPr lang="en-US" smtClean="0"/>
              <a:pPr/>
              <a:t>16</a:t>
            </a:fld>
            <a:endParaRPr lang="en-US"/>
          </a:p>
        </p:txBody>
      </p:sp>
    </p:spTree>
    <p:extLst>
      <p:ext uri="{BB962C8B-B14F-4D97-AF65-F5344CB8AC3E}">
        <p14:creationId xmlns:p14="http://schemas.microsoft.com/office/powerpoint/2010/main" val="847469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Arial" panose="020B0604020202020204" pitchFamily="34" charset="0"/>
                <a:cs typeface="Arial" panose="020B0604020202020204" pitchFamily="34" charset="0"/>
              </a:rPr>
              <a:t>Click 6, Now, let’s compare Dorado V6’s active-active design with several other mainstream players in enterprise storage industry.</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Vendor1 is a relatively traditional architecture. The latest products from most high end enterprise storage vendors still use this architecture. On the front end, each controller has its own IO interface module, and two controllers in the same chassis share a disk enclosure on the back end. </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Vendor2’s style design expanded the sharing a little bit in the backend but not in the front. Each controller still has its own IO interface module in the front end, and the four controllers in one engine share disk enclosures in the back end.</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Last picture shows Dorado V6’s full mesh in both front and back for comparison.</a:t>
            </a:r>
          </a:p>
          <a:p>
            <a:r>
              <a:rPr lang="en-US" altLang="zh-CN" sz="1200" dirty="0">
                <a:latin typeface="Arial" panose="020B0604020202020204" pitchFamily="34" charset="0"/>
                <a:cs typeface="Arial" panose="020B0604020202020204" pitchFamily="34" charset="0"/>
              </a:rPr>
              <a:t>You can see the left side 2 architecture can not survive many complex failure scenarios we reviewed in previous slide, such as whole engine failure, or even just 2 controllers.</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Here are three main reasons why our OceanStor Dorado can provide such high level fault tolerance:</a:t>
            </a:r>
          </a:p>
          <a:p>
            <a:pPr marL="0" indent="0">
              <a:buNone/>
            </a:pPr>
            <a:r>
              <a:rPr lang="en-US" altLang="zh-CN" sz="1200" b="1" dirty="0">
                <a:latin typeface="Arial" panose="020B0604020202020204" pitchFamily="34" charset="0"/>
                <a:cs typeface="Arial" panose="020B0604020202020204" pitchFamily="34" charset="0"/>
              </a:rPr>
              <a:t>1. Three copies of Cache</a:t>
            </a:r>
          </a:p>
          <a:p>
            <a:pPr marL="0" indent="0">
              <a:buNone/>
            </a:pPr>
            <a:r>
              <a:rPr lang="en-US" altLang="zh-CN" sz="1200" b="1" dirty="0">
                <a:latin typeface="Arial" panose="020B0604020202020204" pitchFamily="34" charset="0"/>
                <a:cs typeface="Arial" panose="020B0604020202020204" pitchFamily="34" charset="0"/>
              </a:rPr>
              <a:t>2. </a:t>
            </a:r>
            <a:r>
              <a:rPr lang="en-US" altLang="zh-CN" sz="1200" b="1" dirty="0" err="1">
                <a:latin typeface="Arial" panose="020B0604020202020204" pitchFamily="34" charset="0"/>
                <a:cs typeface="Arial" panose="020B0604020202020204" pitchFamily="34" charset="0"/>
              </a:rPr>
              <a:t>RoCE</a:t>
            </a:r>
            <a:r>
              <a:rPr lang="en-US" altLang="zh-CN" sz="1200" b="1" dirty="0">
                <a:latin typeface="Arial" panose="020B0604020202020204" pitchFamily="34" charset="0"/>
                <a:cs typeface="Arial" panose="020B0604020202020204" pitchFamily="34" charset="0"/>
              </a:rPr>
              <a:t> network fabric, </a:t>
            </a:r>
            <a:r>
              <a:rPr lang="en-US" altLang="zh-CN" sz="1200" b="0" dirty="0">
                <a:latin typeface="Arial" panose="020B0604020202020204" pitchFamily="34" charset="0"/>
                <a:cs typeface="Arial" panose="020B0604020202020204" pitchFamily="34" charset="0"/>
              </a:rPr>
              <a:t>this is what enabled the fully shared front and back end.</a:t>
            </a:r>
            <a:endParaRPr lang="en-US" altLang="zh-CN" sz="1200" dirty="0">
              <a:latin typeface="Arial" panose="020B0604020202020204" pitchFamily="34" charset="0"/>
              <a:cs typeface="Arial" panose="020B0604020202020204" pitchFamily="34" charset="0"/>
            </a:endParaRPr>
          </a:p>
          <a:p>
            <a:pPr marL="0" indent="0">
              <a:buNone/>
            </a:pPr>
            <a:r>
              <a:rPr lang="en-US" altLang="zh-CN" sz="1200" b="1" dirty="0">
                <a:latin typeface="Arial" panose="020B0604020202020204" pitchFamily="34" charset="0"/>
                <a:cs typeface="Arial" panose="020B0604020202020204" pitchFamily="34" charset="0"/>
              </a:rPr>
              <a:t>3. Intelligent DAE</a:t>
            </a:r>
            <a:r>
              <a:rPr lang="en-US" altLang="zh-CN" sz="1200" dirty="0">
                <a:latin typeface="Arial" panose="020B0604020202020204" pitchFamily="34" charset="0"/>
                <a:cs typeface="Arial" panose="020B0604020202020204" pitchFamily="34" charset="0"/>
              </a:rPr>
              <a:t>, with the computing power in intelligent DAE, we have realized the conversion from </a:t>
            </a:r>
            <a:r>
              <a:rPr lang="en-US" altLang="zh-CN" sz="1200" dirty="0" err="1">
                <a:latin typeface="Arial" panose="020B0604020202020204" pitchFamily="34" charset="0"/>
                <a:cs typeface="Arial" panose="020B0604020202020204" pitchFamily="34" charset="0"/>
              </a:rPr>
              <a:t>RoCE</a:t>
            </a:r>
            <a:r>
              <a:rPr lang="en-US" altLang="zh-CN" sz="1200" dirty="0">
                <a:latin typeface="Arial" panose="020B0604020202020204" pitchFamily="34" charset="0"/>
                <a:cs typeface="Arial" panose="020B0604020202020204" pitchFamily="34" charset="0"/>
              </a:rPr>
              <a:t> to PCIe network.</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Again, key message: Tolerance of a full engine failure relies on </a:t>
            </a:r>
            <a:r>
              <a:rPr lang="en-US" altLang="zh-CN" sz="1200" b="1" dirty="0">
                <a:latin typeface="Arial" panose="020B0604020202020204" pitchFamily="34" charset="0"/>
                <a:cs typeface="Arial" panose="020B0604020202020204" pitchFamily="34" charset="0"/>
              </a:rPr>
              <a:t>both shared disk enclosure and fully connected back-end</a:t>
            </a:r>
            <a:r>
              <a:rPr lang="en-US" altLang="zh-CN" sz="1200" dirty="0">
                <a:latin typeface="Arial" panose="020B0604020202020204" pitchFamily="34" charset="0"/>
                <a:cs typeface="Arial" panose="020B0604020202020204" pitchFamily="34" charset="0"/>
              </a:rPr>
              <a:t>.</a:t>
            </a:r>
          </a:p>
          <a:p>
            <a:r>
              <a:rPr lang="en-US" altLang="zh-CN" sz="1200" b="1" dirty="0">
                <a:latin typeface="Arial" panose="020B0604020202020204" pitchFamily="34" charset="0"/>
                <a:cs typeface="Arial" panose="020B0604020202020204" pitchFamily="34" charset="0"/>
              </a:rPr>
              <a:t>Intelligent DAE is not available for low end Dorado V6, same for front end fabric.</a:t>
            </a:r>
          </a:p>
          <a:p>
            <a:endParaRPr lang="en-US" altLang="zh-CN" sz="1200"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10"/>
          </p:nvPr>
        </p:nvSpPr>
        <p:spPr/>
        <p:txBody>
          <a:bodyPr/>
          <a:lstStyle/>
          <a:p>
            <a:fld id="{868B4BF1-E960-4898-8DC8-DD958ECBA23B}" type="slidenum">
              <a:rPr lang="zh-CN" altLang="en-US" smtClean="0">
                <a:latin typeface="Arial" panose="020B0604020202020204" pitchFamily="34" charset="0"/>
              </a:rPr>
              <a:pPr/>
              <a:t>17</a:t>
            </a:fld>
            <a:endParaRPr lang="zh-CN" altLang="en-US">
              <a:latin typeface="Arial" panose="020B0604020202020204" pitchFamily="34" charset="0"/>
            </a:endParaRPr>
          </a:p>
        </p:txBody>
      </p:sp>
    </p:spTree>
    <p:extLst>
      <p:ext uri="{BB962C8B-B14F-4D97-AF65-F5344CB8AC3E}">
        <p14:creationId xmlns:p14="http://schemas.microsoft.com/office/powerpoint/2010/main" val="393578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600" kern="1200" dirty="0">
                <a:solidFill>
                  <a:schemeClr val="tx1"/>
                </a:solidFill>
                <a:effectLst/>
                <a:latin typeface="+mn-lt"/>
                <a:ea typeface="+mn-ea"/>
                <a:cs typeface="+mn-cs"/>
              </a:rPr>
              <a:t>The innovation for reliability in OceanStor Dorado is not only at the controller level, but also at the </a:t>
            </a:r>
          </a:p>
          <a:p>
            <a:pPr marL="285750" indent="-285750">
              <a:buFontTx/>
              <a:buChar char="-"/>
            </a:pPr>
            <a:r>
              <a:rPr lang="en-US" altLang="zh-CN" sz="1600" kern="1200" dirty="0">
                <a:solidFill>
                  <a:schemeClr val="tx1"/>
                </a:solidFill>
                <a:effectLst/>
                <a:latin typeface="+mn-lt"/>
                <a:ea typeface="+mn-ea"/>
                <a:cs typeface="+mn-cs"/>
              </a:rPr>
              <a:t>component level (such as interface module, SSD etc.), </a:t>
            </a:r>
          </a:p>
          <a:p>
            <a:pPr marL="285750" indent="-285750">
              <a:buFontTx/>
              <a:buChar char="-"/>
            </a:pPr>
            <a:r>
              <a:rPr lang="en-US" altLang="zh-CN" sz="1600" kern="1200" dirty="0">
                <a:solidFill>
                  <a:schemeClr val="tx1"/>
                </a:solidFill>
                <a:effectLst/>
                <a:latin typeface="+mn-lt"/>
                <a:ea typeface="+mn-ea"/>
                <a:cs typeface="+mn-cs"/>
              </a:rPr>
              <a:t>system level (such as RAID), this covers product and architecture in the graph</a:t>
            </a:r>
          </a:p>
          <a:p>
            <a:pPr marL="285750" indent="-285750">
              <a:buFontTx/>
              <a:buChar char="-"/>
            </a:pPr>
            <a:r>
              <a:rPr lang="en-US" altLang="zh-CN" sz="1600" kern="1200" dirty="0">
                <a:solidFill>
                  <a:schemeClr val="tx1"/>
                </a:solidFill>
                <a:effectLst/>
                <a:latin typeface="+mn-lt"/>
                <a:ea typeface="+mn-ea"/>
                <a:cs typeface="+mn-cs"/>
              </a:rPr>
              <a:t>solution levels. The effective integration of multiple innovative technologies is dedicated to providing customers with the most reliable storage services.</a:t>
            </a:r>
            <a:endParaRPr lang="zh-CN" altLang="zh-CN" sz="16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07326F3-4732-B74B-9C70-D0992466E499}" type="slidenum">
              <a:rPr lang="en-US" smtClean="0"/>
              <a:pPr/>
              <a:t>18</a:t>
            </a:fld>
            <a:endParaRPr lang="en-US"/>
          </a:p>
        </p:txBody>
      </p:sp>
    </p:spTree>
    <p:extLst>
      <p:ext uri="{BB962C8B-B14F-4D97-AF65-F5344CB8AC3E}">
        <p14:creationId xmlns:p14="http://schemas.microsoft.com/office/powerpoint/2010/main" val="589422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1219444" fontAlgn="ctr">
              <a:lnSpc>
                <a:spcPct val="120000"/>
              </a:lnSpc>
              <a:buFont typeface="Wingdings" panose="05000000000000000000" pitchFamily="2" charset="2"/>
              <a:buNone/>
            </a:pPr>
            <a:r>
              <a:rPr lang="en-US" altLang="zh-CN" sz="1200" dirty="0">
                <a:solidFill>
                  <a:prstClr val="black"/>
                </a:solidFill>
                <a:latin typeface="Arial" panose="020B0604020202020204" pitchFamily="34" charset="0"/>
                <a:ea typeface="微软雅黑"/>
                <a:cs typeface="Arial" panose="020B0604020202020204" pitchFamily="34" charset="0"/>
              </a:rPr>
              <a:t>Click3, Now let us take some deep dive into the component level, first let us look at the core component of Dorado V6, which is the SSD.</a:t>
            </a:r>
          </a:p>
          <a:p>
            <a:pPr marL="0" indent="0" defTabSz="1219444" fontAlgn="ctr">
              <a:lnSpc>
                <a:spcPct val="120000"/>
              </a:lnSpc>
              <a:buFont typeface="Wingdings" panose="05000000000000000000" pitchFamily="2" charset="2"/>
              <a:buNone/>
            </a:pPr>
            <a:endParaRPr lang="en-US" altLang="zh-CN" sz="1200" dirty="0">
              <a:solidFill>
                <a:prstClr val="black"/>
              </a:solidFill>
              <a:latin typeface="Arial" panose="020B0604020202020204" pitchFamily="34" charset="0"/>
              <a:ea typeface="微软雅黑"/>
              <a:cs typeface="Arial" panose="020B0604020202020204" pitchFamily="34" charset="0"/>
            </a:endParaRPr>
          </a:p>
          <a:p>
            <a:pPr marL="0" indent="0" defTabSz="1219444" fontAlgn="ctr">
              <a:lnSpc>
                <a:spcPct val="120000"/>
              </a:lnSpc>
              <a:buFont typeface="Wingdings" panose="05000000000000000000" pitchFamily="2" charset="2"/>
              <a:buNone/>
            </a:pPr>
            <a:r>
              <a:rPr lang="en-US" altLang="zh-CN" sz="1200" dirty="0">
                <a:solidFill>
                  <a:prstClr val="black"/>
                </a:solidFill>
                <a:latin typeface="Arial" panose="020B0604020202020204" pitchFamily="34" charset="0"/>
                <a:ea typeface="微软雅黑"/>
                <a:cs typeface="Arial" panose="020B0604020202020204" pitchFamily="34" charset="0"/>
              </a:rPr>
              <a:t>OceanStor Dorado V6 SSDs has a controller based on self-developed chip (1812e). </a:t>
            </a:r>
          </a:p>
          <a:p>
            <a:pPr marL="0" indent="0" defTabSz="1219444" fontAlgn="ctr">
              <a:lnSpc>
                <a:spcPct val="120000"/>
              </a:lnSpc>
              <a:buFont typeface="Wingdings" panose="05000000000000000000" pitchFamily="2" charset="2"/>
              <a:buNone/>
            </a:pPr>
            <a:r>
              <a:rPr lang="en-US" altLang="zh-CN" sz="1200" dirty="0">
                <a:solidFill>
                  <a:prstClr val="black"/>
                </a:solidFill>
                <a:latin typeface="Arial" panose="020B0604020202020204" pitchFamily="34" charset="0"/>
                <a:ea typeface="微软雅黑"/>
                <a:cs typeface="Arial" panose="020B0604020202020204" pitchFamily="34" charset="0"/>
              </a:rPr>
              <a:t>Inside the SSD, we make </a:t>
            </a:r>
            <a:r>
              <a:rPr lang="en-US" altLang="zh-CN" sz="1200" b="1" dirty="0">
                <a:solidFill>
                  <a:prstClr val="black"/>
                </a:solidFill>
                <a:latin typeface="Arial" panose="020B0604020202020204" pitchFamily="34" charset="0"/>
                <a:ea typeface="微软雅黑"/>
                <a:cs typeface="Arial" panose="020B0604020202020204" pitchFamily="34" charset="0"/>
              </a:rPr>
              <a:t>RAID4 protection across NAND flash chips</a:t>
            </a:r>
            <a:r>
              <a:rPr lang="en-US" altLang="zh-CN" sz="1200" dirty="0">
                <a:solidFill>
                  <a:prstClr val="black"/>
                </a:solidFill>
                <a:latin typeface="Arial" panose="020B0604020202020204" pitchFamily="34" charset="0"/>
                <a:ea typeface="微软雅黑"/>
                <a:cs typeface="Arial" panose="020B0604020202020204" pitchFamily="34" charset="0"/>
              </a:rPr>
              <a:t>. This provides some basic fault tolerance by itself. If multiple NAND flash chip failed at the same time, the system will send an alarm signal to the storage system and proactively trigger rebuild to other disks. This is much quicker and more reliable than passive disk failure detection.</a:t>
            </a:r>
          </a:p>
          <a:p>
            <a:pPr marL="0" indent="0" defTabSz="1219444" fontAlgn="ctr">
              <a:lnSpc>
                <a:spcPct val="120000"/>
              </a:lnSpc>
              <a:buFont typeface="Wingdings" panose="05000000000000000000" pitchFamily="2" charset="2"/>
              <a:buNone/>
            </a:pPr>
            <a:endParaRPr lang="en-US" altLang="zh-CN" sz="1200" dirty="0">
              <a:solidFill>
                <a:prstClr val="black"/>
              </a:solidFill>
              <a:latin typeface="Arial" panose="020B0604020202020204" pitchFamily="34" charset="0"/>
              <a:ea typeface="微软雅黑"/>
              <a:cs typeface="Arial" panose="020B0604020202020204" pitchFamily="34" charset="0"/>
            </a:endParaRPr>
          </a:p>
          <a:p>
            <a:pPr marL="0" indent="0" defTabSz="1219444" fontAlgn="ctr">
              <a:lnSpc>
                <a:spcPct val="120000"/>
              </a:lnSpc>
              <a:buFont typeface="Wingdings" panose="05000000000000000000" pitchFamily="2" charset="2"/>
              <a:buNone/>
            </a:pPr>
            <a:r>
              <a:rPr lang="en-US" altLang="zh-CN" sz="1200" dirty="0">
                <a:solidFill>
                  <a:prstClr val="black"/>
                </a:solidFill>
                <a:latin typeface="Arial" panose="020B0604020202020204" pitchFamily="34" charset="0"/>
                <a:ea typeface="微软雅黑"/>
                <a:cs typeface="Arial" panose="020B0604020202020204" pitchFamily="34" charset="0"/>
              </a:rPr>
              <a:t>At system level, Dorado V6 allow three configurations of RAID: RAID5, RAID6, and RAID-TP, which can tolerate the failure of 1 to 3 SSD devices at the same time. The default level is RAID6. </a:t>
            </a:r>
          </a:p>
          <a:p>
            <a:pPr marL="0" indent="0" defTabSz="1219444" fontAlgn="ctr">
              <a:lnSpc>
                <a:spcPct val="120000"/>
              </a:lnSpc>
              <a:buFont typeface="Wingdings" panose="05000000000000000000" pitchFamily="2" charset="2"/>
              <a:buNone/>
            </a:pPr>
            <a:endParaRPr lang="en-US" altLang="zh-CN" sz="1200" dirty="0">
              <a:solidFill>
                <a:prstClr val="black"/>
              </a:solidFill>
              <a:latin typeface="Arial" panose="020B0604020202020204" pitchFamily="34" charset="0"/>
              <a:ea typeface="微软雅黑"/>
              <a:cs typeface="Arial" panose="020B0604020202020204" pitchFamily="34" charset="0"/>
            </a:endParaRPr>
          </a:p>
          <a:p>
            <a:pPr marL="0" indent="0" defTabSz="1219444" fontAlgn="ctr">
              <a:lnSpc>
                <a:spcPct val="120000"/>
              </a:lnSpc>
              <a:buFont typeface="Wingdings" panose="05000000000000000000" pitchFamily="2" charset="2"/>
              <a:buNone/>
            </a:pPr>
            <a:r>
              <a:rPr lang="en-US" altLang="zh-CN" sz="1200" dirty="0">
                <a:solidFill>
                  <a:prstClr val="black"/>
                </a:solidFill>
                <a:latin typeface="Arial" panose="020B0604020202020204" pitchFamily="34" charset="0"/>
                <a:ea typeface="微软雅黑"/>
                <a:cs typeface="Arial" panose="020B0604020202020204" pitchFamily="34" charset="0"/>
              </a:rPr>
              <a:t>As we know, NAND flash has a limited number of P/E cycles, so the SSD life have limit. We need to monitor and find ways to extend the life of SSDs. OceanStor Dorado V6 graphically displays the service life of SSDs. </a:t>
            </a:r>
          </a:p>
          <a:p>
            <a:pPr marL="0" indent="0" defTabSz="1219444" fontAlgn="ctr">
              <a:lnSpc>
                <a:spcPct val="120000"/>
              </a:lnSpc>
              <a:buFont typeface="Wingdings" panose="05000000000000000000" pitchFamily="2" charset="2"/>
              <a:buNone/>
            </a:pPr>
            <a:r>
              <a:rPr lang="en-US" altLang="zh-CN" sz="1200" dirty="0">
                <a:solidFill>
                  <a:prstClr val="black"/>
                </a:solidFill>
                <a:latin typeface="Arial" panose="020B0604020202020204" pitchFamily="34" charset="0"/>
                <a:ea typeface="微软雅黑"/>
                <a:cs typeface="Arial" panose="020B0604020202020204" pitchFamily="34" charset="0"/>
              </a:rPr>
              <a:t>In DeviceManager, the degree of wear and predicted remaining service life for SSDs are displayed, helping customers obtain SSD wear information directly. If the estimated remaining SSD service life is less than two months, the user will be notified in order to prepare spare parts. If the service life is estimated to be less than one month, an about-to-fail alarm will be reported to the user, prompting SSD replacement, and the system will start a pre-copy.</a:t>
            </a:r>
          </a:p>
          <a:p>
            <a:pPr marL="0" indent="0" defTabSz="1219444" fontAlgn="ctr">
              <a:lnSpc>
                <a:spcPct val="120000"/>
              </a:lnSpc>
              <a:buFont typeface="Wingdings" panose="05000000000000000000" pitchFamily="2" charset="2"/>
              <a:buNone/>
            </a:pPr>
            <a:endParaRPr lang="en-US" altLang="zh-CN" sz="1200" dirty="0">
              <a:solidFill>
                <a:prstClr val="black"/>
              </a:solidFill>
              <a:latin typeface="Arial" panose="020B0604020202020204" pitchFamily="34" charset="0"/>
              <a:ea typeface="微软雅黑"/>
              <a:cs typeface="Arial" panose="020B0604020202020204" pitchFamily="34" charset="0"/>
            </a:endParaRPr>
          </a:p>
          <a:p>
            <a:pPr marL="0" indent="0" defTabSz="1219444" fontAlgn="ctr">
              <a:lnSpc>
                <a:spcPct val="120000"/>
              </a:lnSpc>
              <a:buFont typeface="Wingdings" panose="05000000000000000000" pitchFamily="2" charset="2"/>
              <a:buNone/>
            </a:pPr>
            <a:r>
              <a:rPr lang="en-US" altLang="zh-CN" sz="1200" dirty="0">
                <a:solidFill>
                  <a:prstClr val="black"/>
                </a:solidFill>
                <a:latin typeface="Arial" panose="020B0604020202020204" pitchFamily="34" charset="0"/>
                <a:ea typeface="微软雅黑"/>
                <a:cs typeface="Arial" panose="020B0604020202020204" pitchFamily="34" charset="0"/>
              </a:rPr>
              <a:t>Additional, OceanStor Dorado software includes a few innovative technology to help improve SSD life:</a:t>
            </a:r>
          </a:p>
          <a:p>
            <a:pPr marL="0" indent="0" defTabSz="1219444" fontAlgn="ctr">
              <a:lnSpc>
                <a:spcPct val="120000"/>
              </a:lnSpc>
              <a:buFont typeface="Wingdings" panose="05000000000000000000" pitchFamily="2" charset="2"/>
              <a:buNone/>
            </a:pPr>
            <a:r>
              <a:rPr lang="en-US" altLang="zh-CN" sz="1200" dirty="0">
                <a:solidFill>
                  <a:prstClr val="black"/>
                </a:solidFill>
                <a:latin typeface="Arial" panose="020B0604020202020204" pitchFamily="34" charset="0"/>
                <a:ea typeface="微软雅黑"/>
                <a:cs typeface="Arial" panose="020B0604020202020204" pitchFamily="34" charset="0"/>
              </a:rPr>
              <a:t>1. Global wear leveling: RAID 2.0+ evenly distributes data to SSDs based on fingerprints to level the SSD wear intensity and improve SSD reliability.</a:t>
            </a:r>
          </a:p>
          <a:p>
            <a:pPr marL="0" indent="0" defTabSz="1219444" fontAlgn="ctr">
              <a:lnSpc>
                <a:spcPct val="120000"/>
              </a:lnSpc>
              <a:buFont typeface="Wingdings" panose="05000000000000000000" pitchFamily="2" charset="2"/>
              <a:buNone/>
            </a:pPr>
            <a:r>
              <a:rPr lang="en-US" altLang="zh-CN" sz="1200" dirty="0">
                <a:solidFill>
                  <a:prstClr val="black"/>
                </a:solidFill>
                <a:latin typeface="Arial" panose="020B0604020202020204" pitchFamily="34" charset="0"/>
                <a:ea typeface="微软雅黑"/>
                <a:cs typeface="Arial" panose="020B0604020202020204" pitchFamily="34" charset="0"/>
              </a:rPr>
              <a:t>2. Global anti - wear leveling: When multiple SSDs are approaching their wear limits (80%), the system writes more data to some specific SSD to avoid failure of multiple SSDs at the same time, so SSD death are staggered and controlled.</a:t>
            </a:r>
          </a:p>
        </p:txBody>
      </p:sp>
      <p:sp>
        <p:nvSpPr>
          <p:cNvPr id="4" name="Slide Number Placeholder 3"/>
          <p:cNvSpPr>
            <a:spLocks noGrp="1"/>
          </p:cNvSpPr>
          <p:nvPr>
            <p:ph type="sldNum" sz="quarter" idx="10"/>
          </p:nvPr>
        </p:nvSpPr>
        <p:spPr/>
        <p:txBody>
          <a:bodyPr/>
          <a:lstStyle/>
          <a:p>
            <a:fld id="{F07326F3-4732-B74B-9C70-D0992466E499}" type="slidenum">
              <a:rPr lang="en-US" smtClean="0"/>
              <a:pPr/>
              <a:t>19</a:t>
            </a:fld>
            <a:endParaRPr lang="en-US"/>
          </a:p>
        </p:txBody>
      </p:sp>
    </p:spTree>
    <p:extLst>
      <p:ext uri="{BB962C8B-B14F-4D97-AF65-F5344CB8AC3E}">
        <p14:creationId xmlns:p14="http://schemas.microsoft.com/office/powerpoint/2010/main" val="586606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400" dirty="0">
                <a:solidFill>
                  <a:prstClr val="black"/>
                </a:solidFill>
                <a:latin typeface="Arial" panose="020B0604020202020204" pitchFamily="34" charset="0"/>
                <a:ea typeface="微软雅黑"/>
              </a:rPr>
              <a:t>In the previous slide we have mentioned the RAID protection technology. Now we will take a closer look at the RAID 2.0+ implementation in Dorado V6.</a:t>
            </a:r>
          </a:p>
          <a:p>
            <a:endParaRPr lang="en-US" altLang="zh-CN" sz="1400" dirty="0">
              <a:solidFill>
                <a:prstClr val="black"/>
              </a:solidFill>
              <a:latin typeface="Arial" panose="020B0604020202020204" pitchFamily="34" charset="0"/>
              <a:ea typeface="微软雅黑"/>
            </a:endParaRPr>
          </a:p>
          <a:p>
            <a:r>
              <a:rPr lang="en-US" altLang="zh-CN" sz="1400" dirty="0">
                <a:solidFill>
                  <a:prstClr val="black"/>
                </a:solidFill>
                <a:latin typeface="Arial" panose="020B0604020202020204" pitchFamily="34" charset="0"/>
                <a:ea typeface="微软雅黑"/>
              </a:rPr>
              <a:t>The left side shows the well-known traditional RAID implementation technology. Multiple disks form a RAID group. The storage system create LUN space in the RAID group and allocates them to the host. This method has tight inter-dependencies among disks within the RG, any modification suffers major write amplification, performance is limited by width of RG, and rebuild is very slow.</a:t>
            </a:r>
          </a:p>
          <a:p>
            <a:endParaRPr lang="en-US" altLang="zh-CN" sz="1400" dirty="0">
              <a:solidFill>
                <a:prstClr val="black"/>
              </a:solidFill>
              <a:latin typeface="Arial" panose="020B0604020202020204" pitchFamily="34" charset="0"/>
              <a:ea typeface="微软雅黑"/>
            </a:endParaRPr>
          </a:p>
          <a:p>
            <a:r>
              <a:rPr lang="en-US" altLang="zh-CN" sz="1400" dirty="0">
                <a:solidFill>
                  <a:prstClr val="black"/>
                </a:solidFill>
                <a:latin typeface="Arial" panose="020B0604020202020204" pitchFamily="34" charset="0"/>
                <a:ea typeface="微软雅黑"/>
              </a:rPr>
              <a:t>Middle picture shows a second RAID architecture based on LUN virtualization technology. The composition of a RAID group is no difference from the traditional RAID technology. The main optimization is in how to allocate LUN resources. The storage system divides the capacity of the RAID group into small storage shards, puts them in a large virtual resource pool, and then allocates LUNs to hosts by combining small storage shards from the virtual resource pool. LUN virtualization technology can solve the storage performance problem very well. Even a small-capacity LUN can also leverage disks’ processing capabilities of all RAID groups involved in the storage pool. At the same time, it can allocate larger LUNs than RAID group’s capacity to the application system. </a:t>
            </a:r>
            <a:r>
              <a:rPr lang="en-US" altLang="zh-CN" sz="1400" b="1" dirty="0">
                <a:solidFill>
                  <a:prstClr val="black"/>
                </a:solidFill>
                <a:latin typeface="Arial" panose="020B0604020202020204" pitchFamily="34" charset="0"/>
                <a:ea typeface="微软雅黑"/>
              </a:rPr>
              <a:t>Although the performance problem is solved, there are still risks about reliability. After any disk fails, only the disks in the RAID group can participate in data reconstruction, and data can only be written to the designated hot spare disk. </a:t>
            </a:r>
            <a:r>
              <a:rPr lang="en-US" altLang="zh-CN" sz="1400" dirty="0">
                <a:solidFill>
                  <a:prstClr val="black"/>
                </a:solidFill>
                <a:latin typeface="Arial" panose="020B0604020202020204" pitchFamily="34" charset="0"/>
                <a:ea typeface="微软雅黑"/>
              </a:rPr>
              <a:t>At present, the high-end storage of NetApp, EMC, Hitachi, and IBM still use this RAID implementation technology.</a:t>
            </a:r>
          </a:p>
          <a:p>
            <a:endParaRPr lang="en-US" altLang="zh-CN" sz="1400" dirty="0">
              <a:solidFill>
                <a:prstClr val="black"/>
              </a:solidFill>
              <a:latin typeface="Arial" panose="020B0604020202020204" pitchFamily="34" charset="0"/>
              <a:ea typeface="微软雅黑"/>
            </a:endParaRPr>
          </a:p>
          <a:p>
            <a:r>
              <a:rPr lang="en-US" altLang="zh-CN" sz="1400" dirty="0">
                <a:solidFill>
                  <a:prstClr val="black"/>
                </a:solidFill>
                <a:latin typeface="Arial" panose="020B0604020202020204" pitchFamily="34" charset="0"/>
                <a:ea typeface="微软雅黑"/>
              </a:rPr>
              <a:t>Finally, there is the RAID 2.0+ block virtualization technology used in OceanStor Dorado V6. Unlike previous technologies, this RAID technology is an end-to-end disk virtualization technology. At the lowest level, the physical disk is divided into small storage shards. The storage shards that make up the RAID group or EC Group (we call it CKG) are no longer specific disks, but random shards from any disk in a storage pool. The upper-layer technology is similar to the LUN virtualization technology. </a:t>
            </a:r>
          </a:p>
          <a:p>
            <a:endParaRPr lang="en-US" altLang="zh-CN" sz="1400" dirty="0">
              <a:solidFill>
                <a:prstClr val="black"/>
              </a:solidFill>
              <a:latin typeface="Arial" panose="020B0604020202020204" pitchFamily="34" charset="0"/>
              <a:ea typeface="微软雅黑"/>
            </a:endParaRPr>
          </a:p>
          <a:p>
            <a:r>
              <a:rPr lang="en-US" altLang="zh-CN" sz="1400" dirty="0">
                <a:solidFill>
                  <a:prstClr val="black"/>
                </a:solidFill>
                <a:latin typeface="Arial" panose="020B0604020202020204" pitchFamily="34" charset="0"/>
                <a:ea typeface="微软雅黑"/>
              </a:rPr>
              <a:t>Similar to LUN virtualization technology, this RAID technology can bring good performance benefits; at the same time, it can also bring greater advantages in reliability. When one of the disks fails, because the virtual CKG related to it will involve all the disks in the resource pool, more disks will be involved in the data rebuilding. In addition, no special hot spare disk is set up and the reconstructed data are distributed to all surviving disks at the same time. This turned the rebuilding tasks from serial to parallel operation. The performance of data reconstruction is greatly improved by about 20 times. This means that the risk of data loss is greatly reduced. Currently, only Huawei and HPE mainly use this RAID technology for high-end storage. </a:t>
            </a:r>
          </a:p>
          <a:p>
            <a:endParaRPr lang="en-US" altLang="zh-CN" sz="1400" dirty="0">
              <a:solidFill>
                <a:prstClr val="black"/>
              </a:solidFill>
              <a:latin typeface="Arial" panose="020B0604020202020204" pitchFamily="34" charset="0"/>
              <a:ea typeface="微软雅黑"/>
            </a:endParaRPr>
          </a:p>
          <a:p>
            <a:r>
              <a:rPr lang="en-US" altLang="zh-CN" sz="1400" dirty="0">
                <a:solidFill>
                  <a:prstClr val="black"/>
                </a:solidFill>
                <a:latin typeface="Arial" panose="020B0604020202020204" pitchFamily="34" charset="0"/>
                <a:ea typeface="微软雅黑"/>
              </a:rPr>
              <a:t>These benefits are not free, the biggest change is the increase in metadata management and the amount of computing. It places higher requirements on the computing capacity of the storage system and the design capability of the RAID (EC) algorithm. This is exactly Huawei’s advantages, because Huawei has self-developed computing chips and a unique high efficiency EC algorithm.</a:t>
            </a:r>
          </a:p>
        </p:txBody>
      </p:sp>
      <p:sp>
        <p:nvSpPr>
          <p:cNvPr id="4" name="Slide Number Placeholder 3"/>
          <p:cNvSpPr>
            <a:spLocks noGrp="1"/>
          </p:cNvSpPr>
          <p:nvPr>
            <p:ph type="sldNum" sz="quarter" idx="10"/>
          </p:nvPr>
        </p:nvSpPr>
        <p:spPr/>
        <p:txBody>
          <a:bodyPr/>
          <a:lstStyle/>
          <a:p>
            <a:fld id="{F07326F3-4732-B74B-9C70-D0992466E499}" type="slidenum">
              <a:rPr lang="en-US" smtClean="0"/>
              <a:pPr/>
              <a:t>20</a:t>
            </a:fld>
            <a:endParaRPr lang="en-US"/>
          </a:p>
        </p:txBody>
      </p:sp>
    </p:spTree>
    <p:extLst>
      <p:ext uri="{BB962C8B-B14F-4D97-AF65-F5344CB8AC3E}">
        <p14:creationId xmlns:p14="http://schemas.microsoft.com/office/powerpoint/2010/main" val="2905136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OceanStor Dorado V6 is the latest generation of Huawei’s flagship enterprise AFA storage system. </a:t>
            </a:r>
          </a:p>
          <a:p>
            <a:r>
              <a:rPr lang="en-US" dirty="0"/>
              <a:t>There are 3 series within this product line, covers entry level, mid-range and high end respectively.</a:t>
            </a:r>
          </a:p>
          <a:p>
            <a:endParaRPr lang="en-US" dirty="0"/>
          </a:p>
          <a:p>
            <a:r>
              <a:rPr lang="en-US" dirty="0"/>
              <a:t>3000 series is the entry level, minimal unit comes in as 2U 2C system, expandable up to 16 controllers.</a:t>
            </a:r>
          </a:p>
          <a:p>
            <a:endParaRPr lang="en-US" dirty="0"/>
          </a:p>
          <a:p>
            <a:r>
              <a:rPr lang="en-US" dirty="0"/>
              <a:t>Go through the table</a:t>
            </a:r>
          </a:p>
          <a:p>
            <a:endParaRPr 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865683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latin typeface="Arial" panose="020B0604020202020204" pitchFamily="34" charset="0"/>
                <a:cs typeface="Arial" panose="020B0604020202020204" pitchFamily="34" charset="0"/>
              </a:rPr>
              <a:t>Click 4, 1</a:t>
            </a:r>
            <a:r>
              <a:rPr lang="en-US" altLang="zh-CN" sz="1200" baseline="30000" dirty="0">
                <a:latin typeface="Arial" panose="020B0604020202020204" pitchFamily="34" charset="0"/>
                <a:cs typeface="Arial" panose="020B0604020202020204" pitchFamily="34" charset="0"/>
              </a:rPr>
              <a:t>st</a:t>
            </a:r>
            <a:r>
              <a:rPr lang="en-US" altLang="zh-CN" sz="1200" dirty="0">
                <a:latin typeface="Arial" panose="020B0604020202020204" pitchFamily="34" charset="0"/>
                <a:cs typeface="Arial" panose="020B0604020202020204" pitchFamily="34" charset="0"/>
              </a:rPr>
              <a:t> slow</a:t>
            </a:r>
          </a:p>
          <a:p>
            <a:r>
              <a:rPr lang="en-US" altLang="zh-CN" sz="1200" dirty="0">
                <a:latin typeface="Arial" panose="020B0604020202020204" pitchFamily="34" charset="0"/>
                <a:cs typeface="Arial" panose="020B0604020202020204" pitchFamily="34" charset="0"/>
              </a:rPr>
              <a:t>Now, let's look at another interesting technology related to RAID, Dynamic Data Reconstruction. </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A RAID group has N+M members (N indicates data columns and M indicates parity columns). </a:t>
            </a:r>
          </a:p>
          <a:p>
            <a:r>
              <a:rPr lang="en-US" altLang="zh-CN" sz="1200" dirty="0">
                <a:latin typeface="Arial" panose="020B0604020202020204" pitchFamily="34" charset="0"/>
                <a:cs typeface="Arial" panose="020B0604020202020204" pitchFamily="34" charset="0"/>
              </a:rPr>
              <a:t>In OceanStor Dorado, we do not configure dedicated hot spare disks, but only reserve a certain amount of hot spare space for data reconstruction. Let's take a look at how the system handles a disk failure.</a:t>
            </a:r>
          </a:p>
          <a:p>
            <a:r>
              <a:rPr lang="en-US" altLang="zh-CN" sz="1200" dirty="0">
                <a:latin typeface="Arial" panose="020B0604020202020204" pitchFamily="34" charset="0"/>
                <a:cs typeface="Arial" panose="020B0604020202020204" pitchFamily="34" charset="0"/>
              </a:rPr>
              <a:t>Assume that there are 7 disks in the disk cabinet, and 4 + 2 EC technology is used. As shown in the figure, in a CKG, D0 ~ D3 are data slices, and P and Q are parity slices.</a:t>
            </a:r>
          </a:p>
          <a:p>
            <a:r>
              <a:rPr lang="en-US" altLang="zh-CN" sz="1200" dirty="0">
                <a:latin typeface="Arial" panose="020B0604020202020204" pitchFamily="34" charset="0"/>
                <a:cs typeface="Arial" panose="020B0604020202020204" pitchFamily="34" charset="0"/>
              </a:rPr>
              <a:t>When Disk 0 fails, because there are extra disks, the data slice D0 on Disk 0 can be recovered in Disk 6 during data reconstruction. So, the RAID level remains N+M. </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After the data reconstruction is complete, another Disk 4 fails. What will happen? Now we no longer have enough space to rebuild, there are two options left:</a:t>
            </a:r>
          </a:p>
          <a:p>
            <a:pPr marL="171450" indent="-1714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Option A: Reduce M and reconfigure EC as 4+1, the advantage is user capacity is not affected, but reliability is compromised.</a:t>
            </a:r>
          </a:p>
          <a:p>
            <a:pPr marL="171450" indent="-171450">
              <a:buFont typeface="Arial" panose="020B0604020202020204" pitchFamily="34" charset="0"/>
              <a:buChar char="•"/>
            </a:pPr>
            <a:r>
              <a:rPr lang="en-US" altLang="zh-CN" sz="1200" dirty="0">
                <a:latin typeface="Arial" panose="020B0604020202020204" pitchFamily="34" charset="0"/>
                <a:cs typeface="Arial" panose="020B0604020202020204" pitchFamily="34" charset="0"/>
              </a:rPr>
              <a:t>Option B: Reduce N and reconfigure EC as 3+2, the benefit and disadvantage is exactly opposite of above.</a:t>
            </a:r>
          </a:p>
          <a:p>
            <a:r>
              <a:rPr lang="en-US" altLang="zh-CN" sz="1200" dirty="0">
                <a:latin typeface="Arial" panose="020B0604020202020204" pitchFamily="34" charset="0"/>
                <a:cs typeface="Arial" panose="020B0604020202020204" pitchFamily="34" charset="0"/>
              </a:rPr>
              <a:t>OceanStor Dorado chose Option B to reduce the number of columns in the data slice to ensure that the reliability of the data is not degraded.</a:t>
            </a:r>
          </a:p>
        </p:txBody>
      </p:sp>
      <p:sp>
        <p:nvSpPr>
          <p:cNvPr id="4" name="Slide Number Placeholder 3"/>
          <p:cNvSpPr>
            <a:spLocks noGrp="1"/>
          </p:cNvSpPr>
          <p:nvPr>
            <p:ph type="sldNum" sz="quarter" idx="10"/>
          </p:nvPr>
        </p:nvSpPr>
        <p:spPr/>
        <p:txBody>
          <a:bodyPr/>
          <a:lstStyle/>
          <a:p>
            <a:fld id="{F07326F3-4732-B74B-9C70-D0992466E499}" type="slidenum">
              <a:rPr lang="en-US" smtClean="0"/>
              <a:pPr/>
              <a:t>21</a:t>
            </a:fld>
            <a:endParaRPr lang="en-US"/>
          </a:p>
        </p:txBody>
      </p:sp>
    </p:spTree>
    <p:extLst>
      <p:ext uri="{BB962C8B-B14F-4D97-AF65-F5344CB8AC3E}">
        <p14:creationId xmlns:p14="http://schemas.microsoft.com/office/powerpoint/2010/main" val="3392262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9413" y="685800"/>
            <a:ext cx="6099175" cy="3429000"/>
          </a:xfrm>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anose="020B0604020202020204" pitchFamily="34" charset="0"/>
                <a:ea typeface="+mn-ea"/>
                <a:cs typeface="Arial" panose="020B0604020202020204" pitchFamily="34" charset="0"/>
              </a:rPr>
              <a:t>Click 6, This slide introduce some major benefits brought to Dorado V6 by intelligent DAE.</a:t>
            </a:r>
          </a:p>
          <a:p>
            <a:endParaRPr lang="en-US"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First let us look at the data reconstruction process in the traditional mode. The data reconstruction operation of the data is completed by the controller. The controller sends a data read instruction to the disk where all the remaining members of the CKG are located, reads the data to the controller, calculates the data to be reconstructed, and writes the reconstructed data to the SSD.</a:t>
            </a:r>
          </a:p>
          <a:p>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When we use intelligent DAE, most of the data reconstruction work will be offloaded to the DAE's CPU for processing. The controller sends instructions to the DAE. The DAE reads the data from the remaining disk nodes and calculates the parity data, and then sends the parity data to the controller. If multiple DAEs are involved, the controller calculate new parity data base on parity data received from the DAEs. Then write the parity data to the SSD.</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Next we look at the IO bandwidth related to the controller.</a:t>
            </a:r>
          </a:p>
          <a:p>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After the data reconstruction service is offloaded to intelligent disk enclosure, the </a:t>
            </a:r>
            <a:r>
              <a:rPr lang="en-US" altLang="zh-CN" sz="1200" b="1" kern="1200" dirty="0">
                <a:solidFill>
                  <a:schemeClr val="tx1"/>
                </a:solidFill>
                <a:effectLst/>
                <a:latin typeface="Arial" panose="020B0604020202020204" pitchFamily="34" charset="0"/>
                <a:ea typeface="+mn-ea"/>
                <a:cs typeface="Arial" panose="020B0604020202020204" pitchFamily="34" charset="0"/>
              </a:rPr>
              <a:t>reconstruction bandwidth is reduced from 24 times to 5 times</a:t>
            </a:r>
            <a:r>
              <a:rPr lang="en-US" altLang="zh-CN" sz="1200" kern="1200" dirty="0">
                <a:solidFill>
                  <a:schemeClr val="tx1"/>
                </a:solidFill>
                <a:effectLst/>
                <a:latin typeface="Arial" panose="020B0604020202020204" pitchFamily="34" charset="0"/>
                <a:ea typeface="+mn-ea"/>
                <a:cs typeface="Arial" panose="020B0604020202020204" pitchFamily="34" charset="0"/>
              </a:rPr>
              <a:t>, and the impact of reconstruction on host service performance is &lt;5% :</a:t>
            </a:r>
          </a:p>
          <a:p>
            <a:pPr marL="228600" indent="-228600">
              <a:buAutoNum type="arabicPeriod"/>
            </a:pPr>
            <a:endParaRPr lang="en-US" altLang="zh-CN" sz="1200" dirty="0">
              <a:latin typeface="Arial" panose="020B0604020202020204" pitchFamily="34" charset="0"/>
              <a:cs typeface="Arial" panose="020B0604020202020204" pitchFamily="34" charset="0"/>
            </a:endParaRPr>
          </a:p>
          <a:p>
            <a:pPr marL="228600" indent="-228600">
              <a:buAutoNum type="arabicPeriod"/>
            </a:pPr>
            <a:endParaRPr lang="en-US" altLang="zh-CN" sz="1200" dirty="0">
              <a:latin typeface="Arial" panose="020B0604020202020204" pitchFamily="34" charset="0"/>
              <a:cs typeface="Arial" panose="020B0604020202020204" pitchFamily="34" charset="0"/>
            </a:endParaRPr>
          </a:p>
          <a:p>
            <a:pPr marL="0" indent="0">
              <a:buNone/>
            </a:pPr>
            <a:r>
              <a:rPr lang="en-US" altLang="zh-CN" sz="1200" dirty="0">
                <a:latin typeface="Arial" panose="020B0604020202020204" pitchFamily="34" charset="0"/>
                <a:cs typeface="Arial" panose="020B0604020202020204" pitchFamily="34" charset="0"/>
              </a:rPr>
              <a:t>1</a:t>
            </a:r>
            <a:r>
              <a:rPr lang="zh-CN" altLang="en-US" sz="1200" dirty="0">
                <a:latin typeface="Arial" panose="020B0604020202020204" pitchFamily="34" charset="0"/>
                <a:cs typeface="Arial" panose="020B0604020202020204" pitchFamily="34" charset="0"/>
              </a:rPr>
              <a:t>）带业务重构带宽从</a:t>
            </a:r>
            <a:r>
              <a:rPr lang="en-US" altLang="zh-CN" sz="1200" dirty="0">
                <a:latin typeface="Arial" panose="020B0604020202020204" pitchFamily="34" charset="0"/>
                <a:cs typeface="Arial" panose="020B0604020202020204" pitchFamily="34" charset="0"/>
              </a:rPr>
              <a:t>80MB</a:t>
            </a:r>
            <a:r>
              <a:rPr lang="zh-CN" altLang="en-US" sz="1200" dirty="0">
                <a:latin typeface="Arial" panose="020B0604020202020204" pitchFamily="34" charset="0"/>
                <a:cs typeface="Arial" panose="020B0604020202020204" pitchFamily="34" charset="0"/>
              </a:rPr>
              <a:t>提升</a:t>
            </a:r>
            <a:r>
              <a:rPr lang="en-US" altLang="zh-CN" sz="1200" dirty="0">
                <a:latin typeface="Arial" panose="020B0604020202020204" pitchFamily="34" charset="0"/>
                <a:cs typeface="Arial" panose="020B0604020202020204" pitchFamily="34" charset="0"/>
              </a:rPr>
              <a:t>200MB</a:t>
            </a:r>
            <a:r>
              <a:rPr lang="zh-CN" altLang="en-US" sz="1200" dirty="0">
                <a:latin typeface="Arial" panose="020B0604020202020204" pitchFamily="34" charset="0"/>
                <a:cs typeface="Arial" panose="020B0604020202020204" pitchFamily="34" charset="0"/>
              </a:rPr>
              <a:t>，重构业务卸载到智能框上降低控制器</a:t>
            </a:r>
            <a:r>
              <a:rPr lang="en-US" altLang="zh-CN" sz="1200" dirty="0">
                <a:latin typeface="Arial" panose="020B0604020202020204" pitchFamily="34" charset="0"/>
                <a:cs typeface="Arial" panose="020B0604020202020204" pitchFamily="34" charset="0"/>
              </a:rPr>
              <a:t>CPU</a:t>
            </a:r>
            <a:r>
              <a:rPr lang="zh-CN" altLang="en-US" sz="1200" dirty="0">
                <a:latin typeface="Arial" panose="020B0604020202020204" pitchFamily="34" charset="0"/>
                <a:cs typeface="Arial" panose="020B0604020202020204" pitchFamily="34" charset="0"/>
              </a:rPr>
              <a:t>消耗；</a:t>
            </a:r>
            <a:endParaRPr lang="en-US" altLang="zh-CN" sz="1200" dirty="0">
              <a:latin typeface="Arial" panose="020B0604020202020204" pitchFamily="34" charset="0"/>
              <a:cs typeface="Arial" panose="020B0604020202020204" pitchFamily="34" charset="0"/>
            </a:endParaRPr>
          </a:p>
          <a:p>
            <a:pPr marL="0" indent="0">
              <a:buNone/>
            </a:pPr>
            <a:r>
              <a:rPr lang="en-US" altLang="zh-CN" sz="1200" dirty="0">
                <a:latin typeface="Arial" panose="020B0604020202020204" pitchFamily="34" charset="0"/>
                <a:cs typeface="Arial" panose="020B0604020202020204" pitchFamily="34" charset="0"/>
              </a:rPr>
              <a:t>2</a:t>
            </a:r>
            <a:r>
              <a:rPr lang="zh-CN" altLang="en-US" sz="1200" dirty="0">
                <a:latin typeface="Arial" panose="020B0604020202020204" pitchFamily="34" charset="0"/>
                <a:cs typeface="Arial" panose="020B0604020202020204" pitchFamily="34" charset="0"/>
              </a:rPr>
              <a:t>）不带业务重构，其瓶颈是到框的链路，重构业务卸载到智能框上减少链路消耗；</a:t>
            </a:r>
            <a:endParaRPr lang="en-US" altLang="zh-CN" sz="1200"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10"/>
          </p:nvPr>
        </p:nvSpPr>
        <p:spPr/>
        <p:txBody>
          <a:bodyPr/>
          <a:lstStyle/>
          <a:p>
            <a:fld id="{868B4BF1-E960-4898-8DC8-DD958ECBA23B}" type="slidenum">
              <a:rPr lang="zh-CN" altLang="en-US" smtClean="0">
                <a:solidFill>
                  <a:prstClr val="black"/>
                </a:solidFill>
                <a:latin typeface="Arial" panose="020B0604020202020204" pitchFamily="34" charset="0"/>
                <a:ea typeface="宋体"/>
              </a:rPr>
              <a:pPr/>
              <a:t>22</a:t>
            </a:fld>
            <a:endParaRPr lang="zh-CN" altLang="en-US">
              <a:solidFill>
                <a:prstClr val="black"/>
              </a:solidFill>
              <a:latin typeface="Arial" panose="020B0604020202020204" pitchFamily="34" charset="0"/>
              <a:ea typeface="宋体"/>
            </a:endParaRPr>
          </a:p>
        </p:txBody>
      </p:sp>
    </p:spTree>
    <p:extLst>
      <p:ext uri="{BB962C8B-B14F-4D97-AF65-F5344CB8AC3E}">
        <p14:creationId xmlns:p14="http://schemas.microsoft.com/office/powerpoint/2010/main" val="817452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200" kern="1200" dirty="0" err="1">
                <a:solidFill>
                  <a:schemeClr val="tx1"/>
                </a:solidFill>
                <a:effectLst/>
                <a:latin typeface="Arial" panose="020B0604020202020204" pitchFamily="34" charset="0"/>
                <a:ea typeface="+mn-ea"/>
                <a:cs typeface="Arial" panose="020B0604020202020204" pitchFamily="34" charset="0"/>
              </a:rPr>
              <a:t>HyperMetro</a:t>
            </a:r>
            <a:r>
              <a:rPr lang="en-US" altLang="zh-CN" sz="1200" kern="1200" dirty="0">
                <a:solidFill>
                  <a:schemeClr val="tx1"/>
                </a:solidFill>
                <a:effectLst/>
                <a:latin typeface="Arial" panose="020B0604020202020204" pitchFamily="34" charset="0"/>
                <a:ea typeface="+mn-ea"/>
                <a:cs typeface="Arial" panose="020B0604020202020204" pitchFamily="34" charset="0"/>
              </a:rPr>
              <a:t> is a solution-level active-active technology provided by OceanStor Dorado V6. This technology enables two storage systems to work in active-active mode in the same site, or in any two sites within 100 km of each other. </a:t>
            </a: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200" kern="1200" dirty="0" err="1">
                <a:solidFill>
                  <a:schemeClr val="tx1"/>
                </a:solidFill>
                <a:effectLst/>
                <a:latin typeface="Arial" panose="020B0604020202020204" pitchFamily="34" charset="0"/>
                <a:ea typeface="+mn-ea"/>
                <a:cs typeface="Arial" panose="020B0604020202020204" pitchFamily="34" charset="0"/>
              </a:rPr>
              <a:t>HyperMetro</a:t>
            </a:r>
            <a:r>
              <a:rPr lang="en-US" altLang="zh-CN" sz="1200" kern="1200" dirty="0">
                <a:solidFill>
                  <a:schemeClr val="tx1"/>
                </a:solidFill>
                <a:effectLst/>
                <a:latin typeface="Arial" panose="020B0604020202020204" pitchFamily="34" charset="0"/>
                <a:ea typeface="+mn-ea"/>
                <a:cs typeface="Arial" panose="020B0604020202020204" pitchFamily="34" charset="0"/>
              </a:rPr>
              <a:t> supports both </a:t>
            </a:r>
            <a:r>
              <a:rPr lang="en-US" altLang="zh-CN" sz="1200" kern="1200" dirty="0" err="1">
                <a:solidFill>
                  <a:schemeClr val="tx1"/>
                </a:solidFill>
                <a:effectLst/>
                <a:latin typeface="Arial" panose="020B0604020202020204" pitchFamily="34" charset="0"/>
                <a:ea typeface="+mn-ea"/>
                <a:cs typeface="Arial" panose="020B0604020202020204" pitchFamily="34" charset="0"/>
              </a:rPr>
              <a:t>Fibre</a:t>
            </a:r>
            <a:r>
              <a:rPr lang="en-US" altLang="zh-CN" sz="1200" kern="1200" dirty="0">
                <a:solidFill>
                  <a:schemeClr val="tx1"/>
                </a:solidFill>
                <a:effectLst/>
                <a:latin typeface="Arial" panose="020B0604020202020204" pitchFamily="34" charset="0"/>
                <a:ea typeface="+mn-ea"/>
                <a:cs typeface="Arial" panose="020B0604020202020204" pitchFamily="34" charset="0"/>
              </a:rPr>
              <a:t> Channel and IP networking (10GE). It allows two LUNs from separate storage arrays to maintain real-time data consistency and to be simultaneously accessible to hosts. </a:t>
            </a: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Arial" panose="020B0604020202020204" pitchFamily="34" charset="0"/>
                <a:ea typeface="+mn-ea"/>
                <a:cs typeface="Arial" panose="020B0604020202020204" pitchFamily="34" charset="0"/>
              </a:rPr>
              <a:t>If one site fails, hosts will automatically failover to the other site. The arbitration mechanism (quorum server) can be deployed at a third site.</a:t>
            </a: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Arial" panose="020B0604020202020204" pitchFamily="34" charset="0"/>
                <a:ea typeface="+mn-ea"/>
                <a:cs typeface="Arial" panose="020B0604020202020204" pitchFamily="34" charset="0"/>
              </a:rPr>
              <a:t>The </a:t>
            </a:r>
            <a:r>
              <a:rPr lang="en-US" altLang="zh-CN" sz="1200" kern="1200" dirty="0" err="1">
                <a:solidFill>
                  <a:schemeClr val="tx1"/>
                </a:solidFill>
                <a:effectLst/>
                <a:latin typeface="Arial" panose="020B0604020202020204" pitchFamily="34" charset="0"/>
                <a:ea typeface="+mn-ea"/>
                <a:cs typeface="Arial" panose="020B0604020202020204" pitchFamily="34" charset="0"/>
              </a:rPr>
              <a:t>HyperMetro</a:t>
            </a:r>
            <a:r>
              <a:rPr lang="en-US" altLang="zh-CN" sz="1200" kern="1200" dirty="0">
                <a:solidFill>
                  <a:schemeClr val="tx1"/>
                </a:solidFill>
                <a:effectLst/>
                <a:latin typeface="Arial" panose="020B0604020202020204" pitchFamily="34" charset="0"/>
                <a:ea typeface="+mn-ea"/>
                <a:cs typeface="Arial" panose="020B0604020202020204" pitchFamily="34" charset="0"/>
              </a:rPr>
              <a:t> solution does not require any gateway, and it can supports both static quorum mode and dynamic quorum mode based on quorum server, and can automatically switch according to the scenario, which can tolerate more failure scenarios.</a:t>
            </a: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200" kern="1200" dirty="0" err="1">
                <a:solidFill>
                  <a:schemeClr val="tx1"/>
                </a:solidFill>
                <a:effectLst/>
                <a:latin typeface="Arial" panose="020B0604020202020204" pitchFamily="34" charset="0"/>
                <a:ea typeface="+mn-ea"/>
                <a:cs typeface="Arial" panose="020B0604020202020204" pitchFamily="34" charset="0"/>
              </a:rPr>
              <a:t>HyperMetro</a:t>
            </a:r>
            <a:r>
              <a:rPr lang="en-US" altLang="zh-CN" sz="1200" kern="1200" dirty="0">
                <a:solidFill>
                  <a:schemeClr val="tx1"/>
                </a:solidFill>
                <a:effectLst/>
                <a:latin typeface="Arial" panose="020B0604020202020204" pitchFamily="34" charset="0"/>
                <a:ea typeface="+mn-ea"/>
                <a:cs typeface="Arial" panose="020B0604020202020204" pitchFamily="34" charset="0"/>
              </a:rPr>
              <a:t> solution is also integrated with </a:t>
            </a:r>
            <a:r>
              <a:rPr lang="en-US" altLang="zh-CN" sz="1200" kern="1200" dirty="0" err="1">
                <a:solidFill>
                  <a:schemeClr val="tx1"/>
                </a:solidFill>
                <a:effectLst/>
                <a:latin typeface="Arial" panose="020B0604020202020204" pitchFamily="34" charset="0"/>
                <a:ea typeface="+mn-ea"/>
                <a:cs typeface="Arial" panose="020B0604020202020204" pitchFamily="34" charset="0"/>
              </a:rPr>
              <a:t>HyperReplication</a:t>
            </a:r>
            <a:r>
              <a:rPr lang="en-US" altLang="zh-CN" sz="1200" kern="1200" dirty="0">
                <a:solidFill>
                  <a:schemeClr val="tx1"/>
                </a:solidFill>
                <a:effectLst/>
                <a:latin typeface="Arial" panose="020B0604020202020204" pitchFamily="34" charset="0"/>
                <a:ea typeface="+mn-ea"/>
                <a:cs typeface="Arial" panose="020B0604020202020204" pitchFamily="34" charset="0"/>
              </a:rPr>
              <a:t>, which allows the 2DC solution smoothly upgrade to a 3DC solution like shown on right side. </a:t>
            </a:r>
            <a:r>
              <a:rPr lang="en-US" altLang="zh-CN" sz="1200" kern="1200" dirty="0" err="1">
                <a:solidFill>
                  <a:schemeClr val="tx1"/>
                </a:solidFill>
                <a:effectLst/>
                <a:latin typeface="Arial" panose="020B0604020202020204" pitchFamily="34" charset="0"/>
                <a:ea typeface="+mn-ea"/>
                <a:cs typeface="Arial" panose="020B0604020202020204" pitchFamily="34" charset="0"/>
              </a:rPr>
              <a:t>HyperMetro</a:t>
            </a:r>
            <a:r>
              <a:rPr lang="en-US" altLang="zh-CN" sz="1200" kern="1200" dirty="0">
                <a:solidFill>
                  <a:schemeClr val="tx1"/>
                </a:solidFill>
                <a:effectLst/>
                <a:latin typeface="Arial" panose="020B0604020202020204" pitchFamily="34" charset="0"/>
                <a:ea typeface="+mn-ea"/>
                <a:cs typeface="Arial" panose="020B0604020202020204" pitchFamily="34" charset="0"/>
              </a:rPr>
              <a:t> can be used to implement data active-active for local data service, with remote DR through </a:t>
            </a:r>
            <a:r>
              <a:rPr lang="en-US" altLang="zh-CN" sz="1200" kern="1200" dirty="0" err="1">
                <a:solidFill>
                  <a:schemeClr val="tx1"/>
                </a:solidFill>
                <a:effectLst/>
                <a:latin typeface="Arial" panose="020B0604020202020204" pitchFamily="34" charset="0"/>
                <a:ea typeface="+mn-ea"/>
                <a:cs typeface="Arial" panose="020B0604020202020204" pitchFamily="34" charset="0"/>
              </a:rPr>
              <a:t>HyperReplication</a:t>
            </a:r>
            <a:r>
              <a:rPr lang="en-US" altLang="zh-CN" sz="1200" kern="1200" dirty="0">
                <a:solidFill>
                  <a:schemeClr val="tx1"/>
                </a:solidFill>
                <a:effectLst/>
                <a:latin typeface="Arial" panose="020B0604020202020204" pitchFamily="34" charset="0"/>
                <a:ea typeface="+mn-ea"/>
                <a:cs typeface="Arial" panose="020B0604020202020204" pitchFamily="34" charset="0"/>
              </a:rPr>
              <a:t>. In terms of 3DC topology selection, in addition to conventional serial and parallel solutions, OceanStor Dorado also provides a ring topology capability. When one site fails, the asynchronous data replication site can continue through the other remote DR link.</a:t>
            </a: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Arial" panose="020B0604020202020204" pitchFamily="34" charset="0"/>
                <a:ea typeface="+mn-ea"/>
                <a:cs typeface="Arial" panose="020B0604020202020204" pitchFamily="34" charset="0"/>
              </a:rPr>
              <a:t>Here are a </a:t>
            </a:r>
            <a:r>
              <a:rPr lang="en-US" altLang="zh-CN" sz="1200" b="1" kern="1200" dirty="0">
                <a:solidFill>
                  <a:schemeClr val="tx1"/>
                </a:solidFill>
                <a:effectLst/>
                <a:latin typeface="Arial" panose="020B0604020202020204" pitchFamily="34" charset="0"/>
                <a:ea typeface="+mn-ea"/>
                <a:cs typeface="Arial" panose="020B0604020202020204" pitchFamily="34" charset="0"/>
              </a:rPr>
              <a:t>few key advantage of Huawei </a:t>
            </a:r>
            <a:r>
              <a:rPr lang="en-US" altLang="zh-CN" sz="1200" b="1" kern="1200" dirty="0" err="1">
                <a:solidFill>
                  <a:schemeClr val="tx1"/>
                </a:solidFill>
                <a:effectLst/>
                <a:latin typeface="Arial" panose="020B0604020202020204" pitchFamily="34" charset="0"/>
                <a:ea typeface="+mn-ea"/>
                <a:cs typeface="Arial" panose="020B0604020202020204" pitchFamily="34" charset="0"/>
              </a:rPr>
              <a:t>HyperMetro</a:t>
            </a:r>
            <a:r>
              <a:rPr lang="en-US" altLang="zh-CN" sz="1200" b="1" kern="1200" dirty="0">
                <a:solidFill>
                  <a:schemeClr val="tx1"/>
                </a:solidFill>
                <a:effectLst/>
                <a:latin typeface="Arial" panose="020B0604020202020204" pitchFamily="34" charset="0"/>
                <a:ea typeface="+mn-ea"/>
                <a:cs typeface="Arial" panose="020B0604020202020204" pitchFamily="34" charset="0"/>
              </a:rPr>
              <a:t> solution </a:t>
            </a:r>
            <a:r>
              <a:rPr lang="en-US" altLang="zh-CN" sz="1200" kern="1200" dirty="0">
                <a:solidFill>
                  <a:schemeClr val="tx1"/>
                </a:solidFill>
                <a:effectLst/>
                <a:latin typeface="Arial" panose="020B0604020202020204" pitchFamily="34" charset="0"/>
                <a:ea typeface="+mn-ea"/>
                <a:cs typeface="Arial" panose="020B0604020202020204" pitchFamily="34" charset="0"/>
              </a:rPr>
              <a:t>compared with competitors: </a:t>
            </a: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effectLst/>
                <a:latin typeface="Arial" panose="020B0604020202020204" pitchFamily="34" charset="0"/>
                <a:ea typeface="+mn-ea"/>
                <a:cs typeface="Arial" panose="020B0604020202020204" pitchFamily="34" charset="0"/>
              </a:rPr>
              <a:t>-   Gateway free</a:t>
            </a:r>
          </a:p>
          <a:p>
            <a:pPr marL="171450" marR="0" lvl="0" indent="-171450" algn="l" defTabSz="1219304" rtl="0" eaLnBrk="1" fontAlgn="auto" latinLnBrk="0" hangingPunct="1">
              <a:lnSpc>
                <a:spcPct val="100000"/>
              </a:lnSpc>
              <a:spcBef>
                <a:spcPts val="0"/>
              </a:spcBef>
              <a:spcAft>
                <a:spcPts val="0"/>
              </a:spcAft>
              <a:buClrTx/>
              <a:buSzTx/>
              <a:buFontTx/>
              <a:buChar char="-"/>
              <a:tabLst/>
              <a:defRPr/>
            </a:pPr>
            <a:r>
              <a:rPr lang="en-US" altLang="zh-CN" sz="1200" b="1" kern="1200" dirty="0">
                <a:solidFill>
                  <a:schemeClr val="tx1"/>
                </a:solidFill>
                <a:effectLst/>
                <a:latin typeface="Arial" panose="020B0604020202020204" pitchFamily="34" charset="0"/>
                <a:ea typeface="+mn-ea"/>
                <a:cs typeface="Arial" panose="020B0604020202020204" pitchFamily="34" charset="0"/>
              </a:rPr>
              <a:t>Online upgrade from 1 DC -&gt; dual DC</a:t>
            </a:r>
          </a:p>
          <a:p>
            <a:pPr marL="171450" marR="0" lvl="0" indent="-171450" algn="l" defTabSz="1219304" rtl="0" eaLnBrk="1" fontAlgn="auto" latinLnBrk="0" hangingPunct="1">
              <a:lnSpc>
                <a:spcPct val="100000"/>
              </a:lnSpc>
              <a:spcBef>
                <a:spcPts val="0"/>
              </a:spcBef>
              <a:spcAft>
                <a:spcPts val="0"/>
              </a:spcAft>
              <a:buClrTx/>
              <a:buSzTx/>
              <a:buFontTx/>
              <a:buChar char="-"/>
              <a:tabLst/>
              <a:defRPr/>
            </a:pPr>
            <a:r>
              <a:rPr lang="en-US" altLang="zh-CN" sz="1200" b="1" kern="1200" dirty="0">
                <a:solidFill>
                  <a:schemeClr val="tx1"/>
                </a:solidFill>
                <a:effectLst/>
                <a:latin typeface="Arial" panose="020B0604020202020204" pitchFamily="34" charset="0"/>
                <a:ea typeface="+mn-ea"/>
                <a:cs typeface="Arial" panose="020B0604020202020204" pitchFamily="34" charset="0"/>
              </a:rPr>
              <a:t>Online upgrade from hyper metro to 3DC</a:t>
            </a: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F07326F3-4732-B74B-9C70-D0992466E499}" type="slidenum">
              <a:rPr lang="en-US" smtClean="0"/>
              <a:pPr/>
              <a:t>23</a:t>
            </a:fld>
            <a:endParaRPr lang="en-US"/>
          </a:p>
        </p:txBody>
      </p:sp>
    </p:spTree>
    <p:extLst>
      <p:ext uri="{BB962C8B-B14F-4D97-AF65-F5344CB8AC3E}">
        <p14:creationId xmlns:p14="http://schemas.microsoft.com/office/powerpoint/2010/main" val="1494832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Now let us take a look all kinds of data protection mechanisms offered by Dorado V6.</a:t>
            </a:r>
          </a:p>
          <a:p>
            <a:endParaRPr lang="en-US" altLang="zh-CN" dirty="0"/>
          </a:p>
          <a:p>
            <a:r>
              <a:rPr lang="en-US" altLang="zh-CN" dirty="0"/>
              <a:t>OceanStor Dorado provides a variety of data protection solutions. </a:t>
            </a:r>
          </a:p>
          <a:p>
            <a:pPr marL="285750" indent="-285750">
              <a:buFontTx/>
              <a:buChar char="-"/>
            </a:pPr>
            <a:r>
              <a:rPr lang="en-US" altLang="zh-CN" dirty="0" err="1"/>
              <a:t>HyperCDP</a:t>
            </a:r>
            <a:r>
              <a:rPr lang="en-US" altLang="zh-CN" dirty="0"/>
              <a:t> is mainly used for historical data recovery</a:t>
            </a:r>
          </a:p>
          <a:p>
            <a:pPr marL="285750" indent="-285750">
              <a:buFontTx/>
              <a:buChar char="-"/>
            </a:pPr>
            <a:r>
              <a:rPr lang="en-US" altLang="zh-CN" dirty="0" err="1"/>
              <a:t>HyperSnap</a:t>
            </a:r>
            <a:r>
              <a:rPr lang="en-US" altLang="zh-CN" dirty="0"/>
              <a:t> is a readable and writable snapshot, and some vendors also call it data clones, which can be used for reporting, testing, and data compliance auditing. </a:t>
            </a:r>
          </a:p>
          <a:p>
            <a:pPr marL="285750" indent="-285750">
              <a:buFontTx/>
              <a:buChar char="-"/>
            </a:pPr>
            <a:r>
              <a:rPr lang="en-US" altLang="zh-CN" dirty="0" err="1"/>
              <a:t>HyperClone</a:t>
            </a:r>
            <a:r>
              <a:rPr lang="en-US" altLang="zh-CN" dirty="0"/>
              <a:t> creates a real-time Data mirror. </a:t>
            </a:r>
          </a:p>
          <a:p>
            <a:pPr marL="285750" indent="-285750">
              <a:buFontTx/>
              <a:buChar char="-"/>
            </a:pPr>
            <a:endParaRPr lang="en-US" altLang="zh-CN" dirty="0"/>
          </a:p>
          <a:p>
            <a:pPr marL="0" indent="0">
              <a:buFontTx/>
              <a:buNone/>
            </a:pPr>
            <a:r>
              <a:rPr lang="en-US" altLang="zh-CN" dirty="0"/>
              <a:t>All these technologies are built on </a:t>
            </a:r>
            <a:r>
              <a:rPr lang="en-US" altLang="zh-CN" dirty="0" err="1"/>
              <a:t>RoW</a:t>
            </a:r>
            <a:r>
              <a:rPr lang="en-US" altLang="zh-CN" dirty="0"/>
              <a:t> (Redirect on Write) technology, and we can combine them arbitrarily to meet the data protection needs of various complex business scenarios. </a:t>
            </a:r>
            <a:r>
              <a:rPr lang="en-US" altLang="zh-CN" b="1" dirty="0" err="1"/>
              <a:t>RoW</a:t>
            </a:r>
            <a:r>
              <a:rPr lang="en-US" altLang="zh-CN" b="1" dirty="0"/>
              <a:t> is a key differentiator that enabled lossless performance of Dorado V6 enterprise features.</a:t>
            </a:r>
          </a:p>
          <a:p>
            <a:endParaRPr lang="en-US" altLang="zh-CN" dirty="0"/>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Arial" panose="020B0604020202020204" pitchFamily="34" charset="0"/>
                <a:ea typeface="+mn-ea"/>
                <a:cs typeface="Arial" panose="020B0604020202020204" pitchFamily="34" charset="0"/>
              </a:rPr>
              <a:t>Test point: </a:t>
            </a:r>
            <a:r>
              <a:rPr lang="en-US" altLang="zh-CN" sz="1600" kern="1200" dirty="0" err="1">
                <a:solidFill>
                  <a:schemeClr val="tx1"/>
                </a:solidFill>
                <a:effectLst/>
                <a:latin typeface="Arial" panose="020B0604020202020204" pitchFamily="34" charset="0"/>
                <a:ea typeface="+mn-ea"/>
                <a:cs typeface="Arial" panose="020B0604020202020204" pitchFamily="34" charset="0"/>
              </a:rPr>
              <a:t>HyperReplication</a:t>
            </a:r>
            <a:r>
              <a:rPr lang="en-US" altLang="zh-CN" sz="1600" kern="1200" dirty="0">
                <a:solidFill>
                  <a:schemeClr val="tx1"/>
                </a:solidFill>
                <a:effectLst/>
                <a:latin typeface="Arial" panose="020B0604020202020204" pitchFamily="34" charset="0"/>
                <a:ea typeface="+mn-ea"/>
                <a:cs typeface="Arial" panose="020B0604020202020204" pitchFamily="34" charset="0"/>
              </a:rPr>
              <a:t> use ROW to ensure lossless performance</a:t>
            </a: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Arial" panose="020B0604020202020204" pitchFamily="34" charset="0"/>
                <a:ea typeface="+mn-ea"/>
                <a:cs typeface="Arial" panose="020B0604020202020204" pitchFamily="34" charset="0"/>
              </a:rPr>
              <a:t>If someone ask you what enabled lossless performance of </a:t>
            </a:r>
            <a:r>
              <a:rPr lang="en-US" altLang="zh-CN" sz="1600" kern="1200" dirty="0" err="1">
                <a:solidFill>
                  <a:schemeClr val="tx1"/>
                </a:solidFill>
                <a:effectLst/>
                <a:latin typeface="Arial" panose="020B0604020202020204" pitchFamily="34" charset="0"/>
                <a:ea typeface="+mn-ea"/>
                <a:cs typeface="Arial" panose="020B0604020202020204" pitchFamily="34" charset="0"/>
              </a:rPr>
              <a:t>HyperCDP</a:t>
            </a:r>
            <a:r>
              <a:rPr lang="en-US" altLang="zh-CN" sz="1600" kern="1200" dirty="0">
                <a:solidFill>
                  <a:schemeClr val="tx1"/>
                </a:solidFill>
                <a:effectLst/>
                <a:latin typeface="Arial" panose="020B0604020202020204" pitchFamily="34" charset="0"/>
                <a:ea typeface="+mn-ea"/>
                <a:cs typeface="Arial" panose="020B0604020202020204" pitchFamily="34" charset="0"/>
              </a:rPr>
              <a:t>, or </a:t>
            </a:r>
            <a:r>
              <a:rPr lang="en-US" altLang="zh-CN" sz="1600" kern="1200" dirty="0" err="1">
                <a:solidFill>
                  <a:schemeClr val="tx1"/>
                </a:solidFill>
                <a:effectLst/>
                <a:latin typeface="Arial" panose="020B0604020202020204" pitchFamily="34" charset="0"/>
                <a:ea typeface="+mn-ea"/>
                <a:cs typeface="Arial" panose="020B0604020202020204" pitchFamily="34" charset="0"/>
              </a:rPr>
              <a:t>HyperReplication</a:t>
            </a:r>
            <a:r>
              <a:rPr lang="en-US" altLang="zh-CN" sz="1600" kern="1200" dirty="0">
                <a:solidFill>
                  <a:schemeClr val="tx1"/>
                </a:solidFill>
                <a:effectLst/>
                <a:latin typeface="Arial" panose="020B0604020202020204" pitchFamily="34" charset="0"/>
                <a:ea typeface="+mn-ea"/>
                <a:cs typeface="Arial" panose="020B0604020202020204" pitchFamily="34" charset="0"/>
              </a:rPr>
              <a:t>, or </a:t>
            </a:r>
            <a:r>
              <a:rPr lang="en-US" altLang="zh-CN" sz="1600" kern="1200" dirty="0" err="1">
                <a:solidFill>
                  <a:schemeClr val="tx1"/>
                </a:solidFill>
                <a:effectLst/>
                <a:latin typeface="Arial" panose="020B0604020202020204" pitchFamily="34" charset="0"/>
                <a:ea typeface="+mn-ea"/>
                <a:cs typeface="Arial" panose="020B0604020202020204" pitchFamily="34" charset="0"/>
              </a:rPr>
              <a:t>HyperSnap</a:t>
            </a:r>
            <a:r>
              <a:rPr lang="en-US" altLang="zh-CN" sz="1600" kern="1200" dirty="0">
                <a:solidFill>
                  <a:schemeClr val="tx1"/>
                </a:solidFill>
                <a:effectLst/>
                <a:latin typeface="Arial" panose="020B0604020202020204" pitchFamily="34" charset="0"/>
                <a:ea typeface="+mn-ea"/>
                <a:cs typeface="Arial" panose="020B0604020202020204" pitchFamily="34" charset="0"/>
              </a:rPr>
              <a:t>, the answer is </a:t>
            </a:r>
            <a:r>
              <a:rPr lang="en-US" altLang="zh-CN" sz="1600" kern="1200" dirty="0" err="1">
                <a:solidFill>
                  <a:schemeClr val="tx1"/>
                </a:solidFill>
                <a:effectLst/>
                <a:latin typeface="Arial" panose="020B0604020202020204" pitchFamily="34" charset="0"/>
                <a:ea typeface="+mn-ea"/>
                <a:cs typeface="Arial" panose="020B0604020202020204" pitchFamily="34" charset="0"/>
              </a:rPr>
              <a:t>RoW</a:t>
            </a:r>
            <a:endParaRPr lang="en-US" altLang="zh-CN" sz="1600" kern="1200" dirty="0">
              <a:solidFill>
                <a:schemeClr val="tx1"/>
              </a:solidFill>
              <a:effectLst/>
              <a:latin typeface="Arial" panose="020B0604020202020204" pitchFamily="34" charset="0"/>
              <a:ea typeface="+mn-ea"/>
              <a:cs typeface="Arial" panose="020B0604020202020204" pitchFamily="34" charset="0"/>
            </a:endParaRPr>
          </a:p>
          <a:p>
            <a:endParaRPr lang="en-US" altLang="zh-CN" dirty="0"/>
          </a:p>
          <a:p>
            <a:r>
              <a:rPr lang="en-US" dirty="0"/>
              <a:t>Key highlight:</a:t>
            </a:r>
          </a:p>
          <a:p>
            <a:r>
              <a:rPr lang="en-US" b="1" dirty="0"/>
              <a:t>CDP = Continuous Data Protection (read only)  </a:t>
            </a:r>
          </a:p>
          <a:p>
            <a:r>
              <a:rPr lang="en-US" b="1" dirty="0" err="1"/>
              <a:t>HyperSnap</a:t>
            </a:r>
            <a:r>
              <a:rPr lang="en-US" b="1" dirty="0"/>
              <a:t> is r/w</a:t>
            </a:r>
          </a:p>
          <a:p>
            <a:endParaRPr lang="en-US" dirty="0"/>
          </a:p>
          <a:p>
            <a:endParaRPr lang="en-US" dirty="0"/>
          </a:p>
          <a:p>
            <a:endParaRPr lang="en-US" altLang="zh-CN" dirty="0"/>
          </a:p>
          <a:p>
            <a:endParaRPr lang="zh-CN" alt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pPr/>
              <a:t>24</a:t>
            </a:fld>
            <a:endParaRPr lang="en-US"/>
          </a:p>
        </p:txBody>
      </p:sp>
    </p:spTree>
    <p:extLst>
      <p:ext uri="{BB962C8B-B14F-4D97-AF65-F5344CB8AC3E}">
        <p14:creationId xmlns:p14="http://schemas.microsoft.com/office/powerpoint/2010/main" val="2501883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latin typeface="Arial" panose="020B0604020202020204" pitchFamily="34" charset="0"/>
                <a:cs typeface="Arial" panose="020B0604020202020204" pitchFamily="34" charset="0"/>
              </a:rPr>
              <a:t>Click 10</a:t>
            </a:r>
          </a:p>
          <a:p>
            <a:r>
              <a:rPr lang="en-US" altLang="zh-CN" sz="1200" dirty="0">
                <a:latin typeface="Arial" panose="020B0604020202020204" pitchFamily="34" charset="0"/>
                <a:cs typeface="Arial" panose="020B0604020202020204" pitchFamily="34" charset="0"/>
              </a:rPr>
              <a:t>Now let us take a look at some technical specs of </a:t>
            </a:r>
            <a:r>
              <a:rPr lang="en-US" altLang="zh-CN" sz="1200" dirty="0" err="1">
                <a:latin typeface="Arial" panose="020B0604020202020204" pitchFamily="34" charset="0"/>
                <a:cs typeface="Arial" panose="020B0604020202020204" pitchFamily="34" charset="0"/>
              </a:rPr>
              <a:t>HyperCDP</a:t>
            </a:r>
            <a:r>
              <a:rPr lang="en-US" altLang="zh-CN" sz="1200" dirty="0">
                <a:latin typeface="Arial" panose="020B0604020202020204" pitchFamily="34" charset="0"/>
                <a:cs typeface="Arial" panose="020B0604020202020204" pitchFamily="34" charset="0"/>
              </a:rPr>
              <a:t>, and how </a:t>
            </a:r>
            <a:r>
              <a:rPr lang="en-US" altLang="zh-CN" sz="1200" dirty="0" err="1">
                <a:latin typeface="Arial" panose="020B0604020202020204" pitchFamily="34" charset="0"/>
                <a:cs typeface="Arial" panose="020B0604020202020204" pitchFamily="34" charset="0"/>
              </a:rPr>
              <a:t>RoW</a:t>
            </a:r>
            <a:r>
              <a:rPr lang="en-US" altLang="zh-CN" sz="1200" dirty="0">
                <a:latin typeface="Arial" panose="020B0604020202020204" pitchFamily="34" charset="0"/>
                <a:cs typeface="Arial" panose="020B0604020202020204" pitchFamily="34" charset="0"/>
              </a:rPr>
              <a:t> works.</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We know that for general high-end storage, each LUN can take no more than 1,000 snapshots totally, and the interval is about some minutes. OceanStor Dorado can support up to 60,000 snapshot-based data protection points, with a frequency of up to 3 seconds. How was this achieved?</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The magic comes from </a:t>
            </a:r>
            <a:r>
              <a:rPr lang="en-US" altLang="zh-CN" sz="1200" dirty="0" err="1">
                <a:latin typeface="Arial" panose="020B0604020202020204" pitchFamily="34" charset="0"/>
                <a:cs typeface="Arial" panose="020B0604020202020204" pitchFamily="34" charset="0"/>
              </a:rPr>
              <a:t>RoW</a:t>
            </a:r>
            <a:r>
              <a:rPr lang="en-US" altLang="zh-CN" sz="1200" dirty="0">
                <a:latin typeface="Arial" panose="020B0604020202020204" pitchFamily="34" charset="0"/>
                <a:cs typeface="Arial" panose="020B0604020202020204" pitchFamily="34" charset="0"/>
              </a:rPr>
              <a:t> technology. As shown in the figure on the right, the source LUN and CDP are only mappings to the data storage space. To create a new CDP data protection point, the system just needs to create a new mapping table. The main pressure lies in the management metadata, and does not involve real data operation.</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In the </a:t>
            </a:r>
            <a:r>
              <a:rPr lang="en-US" altLang="zh-CN" sz="1200" dirty="0" err="1">
                <a:latin typeface="Arial" panose="020B0604020202020204" pitchFamily="34" charset="0"/>
                <a:cs typeface="Arial" panose="020B0604020202020204" pitchFamily="34" charset="0"/>
              </a:rPr>
              <a:t>CoW</a:t>
            </a:r>
            <a:r>
              <a:rPr lang="en-US" altLang="zh-CN" sz="1200" dirty="0">
                <a:latin typeface="Arial" panose="020B0604020202020204" pitchFamily="34" charset="0"/>
                <a:cs typeface="Arial" panose="020B0604020202020204" pitchFamily="34" charset="0"/>
              </a:rPr>
              <a:t> model, when you need to update a piece of data, you need to migrate the original data to a new place, and then write the new data to the original location, so it is called Copy on Write.</a:t>
            </a:r>
          </a:p>
          <a:p>
            <a:r>
              <a:rPr lang="en-US" altLang="zh-CN" sz="1200" dirty="0">
                <a:latin typeface="Arial" panose="020B0604020202020204" pitchFamily="34" charset="0"/>
                <a:cs typeface="Arial" panose="020B0604020202020204" pitchFamily="34" charset="0"/>
              </a:rPr>
              <a:t>In the </a:t>
            </a:r>
            <a:r>
              <a:rPr lang="en-US" altLang="zh-CN" sz="1200" dirty="0" err="1">
                <a:latin typeface="Arial" panose="020B0604020202020204" pitchFamily="34" charset="0"/>
                <a:cs typeface="Arial" panose="020B0604020202020204" pitchFamily="34" charset="0"/>
              </a:rPr>
              <a:t>RoW</a:t>
            </a:r>
            <a:r>
              <a:rPr lang="en-US" altLang="zh-CN" sz="1200" dirty="0">
                <a:latin typeface="Arial" panose="020B0604020202020204" pitchFamily="34" charset="0"/>
                <a:cs typeface="Arial" panose="020B0604020202020204" pitchFamily="34" charset="0"/>
              </a:rPr>
              <a:t> model, new data is written directly into the new space, and the user's data update requirements are realized by updating the metadata mapping table. The old data in the original location is reserved for snapshot usage or recycled.</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Compare the number of I/O operations at bottom of the diagram, you can see </a:t>
            </a:r>
            <a:r>
              <a:rPr lang="en-US" altLang="zh-CN" sz="1200" dirty="0" err="1">
                <a:latin typeface="Arial" panose="020B0604020202020204" pitchFamily="34" charset="0"/>
                <a:cs typeface="Arial" panose="020B0604020202020204" pitchFamily="34" charset="0"/>
              </a:rPr>
              <a:t>RoW</a:t>
            </a:r>
            <a:r>
              <a:rPr lang="en-US" altLang="zh-CN" sz="1200" dirty="0">
                <a:latin typeface="Arial" panose="020B0604020202020204" pitchFamily="34" charset="0"/>
                <a:cs typeface="Arial" panose="020B0604020202020204" pitchFamily="34" charset="0"/>
              </a:rPr>
              <a:t> is much more efficient. This is the key enabler of </a:t>
            </a:r>
            <a:r>
              <a:rPr lang="en-US" altLang="zh-CN" sz="1200" dirty="0" err="1">
                <a:latin typeface="Arial" panose="020B0604020202020204" pitchFamily="34" charset="0"/>
                <a:cs typeface="Arial" panose="020B0604020202020204" pitchFamily="34" charset="0"/>
              </a:rPr>
              <a:t>HyperCDP’s</a:t>
            </a:r>
            <a:r>
              <a:rPr lang="en-US" altLang="zh-CN" sz="1200" dirty="0">
                <a:latin typeface="Arial" panose="020B0604020202020204" pitchFamily="34" charset="0"/>
                <a:cs typeface="Arial" panose="020B0604020202020204" pitchFamily="34" charset="0"/>
              </a:rPr>
              <a:t> </a:t>
            </a:r>
            <a:r>
              <a:rPr lang="en-US" altLang="zh-CN" sz="1200" b="1" dirty="0">
                <a:latin typeface="Arial" panose="020B0604020202020204" pitchFamily="34" charset="0"/>
                <a:cs typeface="Arial" panose="020B0604020202020204" pitchFamily="34" charset="0"/>
              </a:rPr>
              <a:t>3 seconds short activation interval</a:t>
            </a:r>
            <a:r>
              <a:rPr lang="en-US" altLang="zh-CN" sz="1200" dirty="0">
                <a:latin typeface="Arial" panose="020B0604020202020204" pitchFamily="34" charset="0"/>
                <a:cs typeface="Arial" panose="020B0604020202020204" pitchFamily="34" charset="0"/>
              </a:rPr>
              <a:t>, and huge 60k protection point spec.</a:t>
            </a:r>
          </a:p>
          <a:p>
            <a:r>
              <a:rPr lang="en-US" altLang="zh-CN" sz="1200" dirty="0">
                <a:latin typeface="Arial" panose="020B0604020202020204" pitchFamily="34" charset="0"/>
                <a:cs typeface="Arial" panose="020B0604020202020204" pitchFamily="34" charset="0"/>
              </a:rPr>
              <a:t>Compare to competitors based on </a:t>
            </a:r>
            <a:r>
              <a:rPr lang="en-US" altLang="zh-CN" sz="1200" dirty="0" err="1">
                <a:latin typeface="Arial" panose="020B0604020202020204" pitchFamily="34" charset="0"/>
                <a:cs typeface="Arial" panose="020B0604020202020204" pitchFamily="34" charset="0"/>
              </a:rPr>
              <a:t>CoW</a:t>
            </a:r>
            <a:r>
              <a:rPr lang="en-US" altLang="zh-CN" sz="1200" dirty="0">
                <a:latin typeface="Arial" panose="020B0604020202020204" pitchFamily="34" charset="0"/>
                <a:cs typeface="Arial" panose="020B0604020202020204" pitchFamily="34" charset="0"/>
              </a:rPr>
              <a:t> technology’s minutes interval and 1k limit.</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Test point: 3 seconds activation time</a:t>
            </a:r>
          </a:p>
          <a:p>
            <a:endParaRPr lang="en-US" altLang="zh-CN"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07326F3-4732-B74B-9C70-D0992466E499}" type="slidenum">
              <a:rPr lang="en-US" smtClean="0"/>
              <a:pPr/>
              <a:t>25</a:t>
            </a:fld>
            <a:endParaRPr lang="en-US"/>
          </a:p>
        </p:txBody>
      </p:sp>
    </p:spTree>
    <p:extLst>
      <p:ext uri="{BB962C8B-B14F-4D97-AF65-F5344CB8AC3E}">
        <p14:creationId xmlns:p14="http://schemas.microsoft.com/office/powerpoint/2010/main" val="763401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sz="1200" dirty="0">
                <a:latin typeface="Arial" panose="020B0604020202020204" pitchFamily="34" charset="0"/>
                <a:cs typeface="Arial" panose="020B0604020202020204" pitchFamily="34" charset="0"/>
              </a:rPr>
              <a:t>The new generation of OceanStor Dorado storage adopts a modular design. More than 90% of the modules will only be in user mode, which means that the upgrade of these modules does not need to restart the operating system and can be completed quickly online, usually within only 1 second. Combined with the front-end intelligent IO module, the system upgrade can be achieved without impacting the business application. This capability is supported by all series, not just high-end series.</a:t>
            </a:r>
          </a:p>
          <a:p>
            <a:endParaRPr kumimoji="1" lang="en-US" altLang="zh-CN" sz="1200" dirty="0">
              <a:latin typeface="Arial" panose="020B0604020202020204" pitchFamily="34" charset="0"/>
              <a:cs typeface="Arial" panose="020B0604020202020204" pitchFamily="34" charset="0"/>
            </a:endParaRPr>
          </a:p>
          <a:p>
            <a:r>
              <a:rPr kumimoji="1" lang="en-US" altLang="zh-CN" sz="1200" dirty="0">
                <a:latin typeface="Arial" panose="020B0604020202020204" pitchFamily="34" charset="0"/>
                <a:cs typeface="Arial" panose="020B0604020202020204" pitchFamily="34" charset="0"/>
              </a:rPr>
              <a:t>For a small number of kernel-mode module upgrades, including the upgrade of the controller’s operating system, if it is a high-end storage, rolling upgrade can also minimize business impact. Before the controller is upgraded and restarted, it will proactively notify the shared front-end intelligent module to quickly switchover subsequent IO requests to the controller that is still working normally.</a:t>
            </a:r>
          </a:p>
          <a:p>
            <a:endParaRPr kumimoji="1" lang="en-US" altLang="zh-CN" sz="1200" dirty="0">
              <a:latin typeface="Arial" panose="020B0604020202020204" pitchFamily="34" charset="0"/>
              <a:cs typeface="Arial" panose="020B0604020202020204" pitchFamily="34" charset="0"/>
            </a:endParaRPr>
          </a:p>
          <a:p>
            <a:r>
              <a:rPr kumimoji="1" lang="en-US" altLang="zh-CN" sz="1200" b="1" dirty="0">
                <a:latin typeface="Arial" panose="020B0604020202020204" pitchFamily="34" charset="0"/>
                <a:cs typeface="Arial" panose="020B0604020202020204" pitchFamily="34" charset="0"/>
              </a:rPr>
              <a:t>This great NDU support was not available in older generation like V3, so this is a major improvement.</a:t>
            </a:r>
          </a:p>
          <a:p>
            <a:endParaRPr kumimoji="1" lang="en-US" altLang="zh-CN"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07326F3-4732-B74B-9C70-D0992466E499}" type="slidenum">
              <a:rPr lang="en-US" smtClean="0"/>
              <a:pPr/>
              <a:t>26</a:t>
            </a:fld>
            <a:endParaRPr lang="en-US"/>
          </a:p>
        </p:txBody>
      </p:sp>
    </p:spTree>
    <p:extLst>
      <p:ext uri="{BB962C8B-B14F-4D97-AF65-F5344CB8AC3E}">
        <p14:creationId xmlns:p14="http://schemas.microsoft.com/office/powerpoint/2010/main" val="35479280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87"/>
            <a:r>
              <a:rPr lang="en-US" altLang="zh-CN" sz="1200" dirty="0">
                <a:solidFill>
                  <a:srgbClr val="1D1D1A"/>
                </a:solidFill>
                <a:latin typeface="Arial" panose="020B0604020202020204" pitchFamily="34" charset="0"/>
                <a:ea typeface="Microsoft YaHei" panose="020B0503020204020204" pitchFamily="34" charset="-122"/>
                <a:cs typeface="Arial" panose="020B0604020202020204" pitchFamily="34" charset="0"/>
              </a:rPr>
              <a:t>Click 6, Now, let’s review how OceanStor Dorado can complete the system upgrade without affecting the business applications.</a:t>
            </a:r>
          </a:p>
          <a:p>
            <a:pPr defTabSz="914387"/>
            <a:endParaRPr lang="en-US" altLang="zh-CN" sz="1200" dirty="0">
              <a:solidFill>
                <a:srgbClr val="1D1D1A"/>
              </a:solidFill>
              <a:latin typeface="Arial" panose="020B0604020202020204" pitchFamily="34" charset="0"/>
              <a:ea typeface="Microsoft YaHei" panose="020B0503020204020204" pitchFamily="34" charset="-122"/>
              <a:cs typeface="Arial" panose="020B0604020202020204" pitchFamily="34" charset="0"/>
            </a:endParaRPr>
          </a:p>
          <a:p>
            <a:pPr defTabSz="914387"/>
            <a:r>
              <a:rPr lang="en-US" altLang="zh-CN" sz="1200" dirty="0">
                <a:solidFill>
                  <a:srgbClr val="1D1D1A"/>
                </a:solidFill>
                <a:latin typeface="Arial" panose="020B0604020202020204" pitchFamily="34" charset="0"/>
                <a:ea typeface="Microsoft YaHei" panose="020B0503020204020204" pitchFamily="34" charset="-122"/>
                <a:cs typeface="Arial" panose="020B0604020202020204" pitchFamily="34" charset="0"/>
              </a:rPr>
              <a:t>First, we upgrade components not in key IO path, such as system management modules, of course, it can be done without affecting the business.</a:t>
            </a:r>
          </a:p>
          <a:p>
            <a:pPr marL="228600" indent="-228600" defTabSz="914387">
              <a:buFont typeface="+mj-lt"/>
              <a:buAutoNum type="arabicPeriod"/>
            </a:pPr>
            <a:r>
              <a:rPr lang="en-US" altLang="zh-CN" sz="1200" dirty="0">
                <a:solidFill>
                  <a:srgbClr val="1D1D1A"/>
                </a:solidFill>
                <a:latin typeface="Arial" panose="020B0604020202020204" pitchFamily="34" charset="0"/>
                <a:ea typeface="Microsoft YaHei" panose="020B0503020204020204" pitchFamily="34" charset="-122"/>
                <a:cs typeface="Arial" panose="020B0604020202020204" pitchFamily="34" charset="0"/>
              </a:rPr>
              <a:t>Next, we quiesce the user's IO request on the front-end intelligent module.</a:t>
            </a:r>
          </a:p>
          <a:p>
            <a:pPr marL="228600" indent="-228600" defTabSz="914387">
              <a:buFont typeface="+mj-lt"/>
              <a:buAutoNum type="arabicPeriod"/>
            </a:pPr>
            <a:r>
              <a:rPr lang="en-US" altLang="zh-CN" sz="1200" dirty="0">
                <a:solidFill>
                  <a:srgbClr val="1D1D1A"/>
                </a:solidFill>
                <a:latin typeface="Arial" panose="020B0604020202020204" pitchFamily="34" charset="0"/>
                <a:ea typeface="Microsoft YaHei" panose="020B0503020204020204" pitchFamily="34" charset="-122"/>
                <a:cs typeface="Arial" panose="020B0604020202020204" pitchFamily="34" charset="0"/>
              </a:rPr>
              <a:t>After the IO request is frozen, we quickly upgrade the program modules in the IO key path, which can usually be completed within 1 second.</a:t>
            </a:r>
          </a:p>
          <a:p>
            <a:pPr marL="228600" indent="-228600" defTabSz="914387">
              <a:buFont typeface="+mj-lt"/>
              <a:buAutoNum type="arabicPeriod"/>
            </a:pPr>
            <a:r>
              <a:rPr lang="en-US" altLang="zh-CN" sz="1200" dirty="0">
                <a:solidFill>
                  <a:srgbClr val="1D1D1A"/>
                </a:solidFill>
                <a:latin typeface="Arial" panose="020B0604020202020204" pitchFamily="34" charset="0"/>
                <a:ea typeface="Microsoft YaHei" panose="020B0503020204020204" pitchFamily="34" charset="-122"/>
                <a:cs typeface="Arial" panose="020B0604020202020204" pitchFamily="34" charset="0"/>
              </a:rPr>
              <a:t>After the key path component upgrade is completed, the front-end intelligent module releases frozen user IO requests.</a:t>
            </a:r>
          </a:p>
          <a:p>
            <a:pPr defTabSz="914387"/>
            <a:r>
              <a:rPr lang="en-US" altLang="zh-CN" sz="1200" dirty="0">
                <a:solidFill>
                  <a:srgbClr val="1D1D1A"/>
                </a:solidFill>
                <a:latin typeface="Arial" panose="020B0604020202020204" pitchFamily="34" charset="0"/>
                <a:ea typeface="Microsoft YaHei" panose="020B0503020204020204" pitchFamily="34" charset="-122"/>
                <a:cs typeface="Arial" panose="020B0604020202020204" pitchFamily="34" charset="0"/>
              </a:rPr>
              <a:t>During the entire upgrade process, the host will not lose established storage connection, and would only notice a 1 second I/O slowdown.</a:t>
            </a:r>
          </a:p>
        </p:txBody>
      </p:sp>
      <p:sp>
        <p:nvSpPr>
          <p:cNvPr id="4" name="Slide Number Placeholder 3"/>
          <p:cNvSpPr>
            <a:spLocks noGrp="1"/>
          </p:cNvSpPr>
          <p:nvPr>
            <p:ph type="sldNum" sz="quarter" idx="10"/>
          </p:nvPr>
        </p:nvSpPr>
        <p:spPr/>
        <p:txBody>
          <a:bodyPr/>
          <a:lstStyle/>
          <a:p>
            <a:fld id="{F07326F3-4732-B74B-9C70-D0992466E499}" type="slidenum">
              <a:rPr lang="en-US" smtClean="0"/>
              <a:pPr/>
              <a:t>27</a:t>
            </a:fld>
            <a:endParaRPr lang="en-US"/>
          </a:p>
        </p:txBody>
      </p:sp>
    </p:spTree>
    <p:extLst>
      <p:ext uri="{BB962C8B-B14F-4D97-AF65-F5344CB8AC3E}">
        <p14:creationId xmlns:p14="http://schemas.microsoft.com/office/powerpoint/2010/main" val="1832556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latin typeface="Arial" panose="020B0604020202020204" pitchFamily="34" charset="0"/>
                <a:cs typeface="Arial" panose="020B0604020202020204" pitchFamily="34" charset="0"/>
              </a:rPr>
              <a:t>The new generation of OceanStor Dorado V6 products guarantees the reliability of storage services through a multi-level and large number of innovative technologies, and provides our customers with up to seven 9-level storage reliability. There are many technologies involved in the field of reliability design. Because the time limit, we can only introduce the key highlights today. There are more documents and details on Huawei's official website, such as the technical white paper.</a:t>
            </a:r>
            <a:endParaRPr lang="zh-CN" alt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07326F3-4732-B74B-9C70-D0992466E499}" type="slidenum">
              <a:rPr lang="en-US" smtClean="0"/>
              <a:pPr/>
              <a:t>28</a:t>
            </a:fld>
            <a:endParaRPr lang="en-US"/>
          </a:p>
        </p:txBody>
      </p:sp>
    </p:spTree>
    <p:extLst>
      <p:ext uri="{BB962C8B-B14F-4D97-AF65-F5344CB8AC3E}">
        <p14:creationId xmlns:p14="http://schemas.microsoft.com/office/powerpoint/2010/main" val="1233059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Dorado V6 features end to end symmetric architecture, which can be viewed from 3 layers,  (right side of chart)</a:t>
            </a:r>
          </a:p>
          <a:p>
            <a:endParaRPr lang="en-US" altLang="zh-CN" dirty="0"/>
          </a:p>
          <a:p>
            <a:r>
              <a:rPr lang="en-US" altLang="zh-CN" b="1" dirty="0"/>
              <a:t>Test point: only high end series has shared front-end</a:t>
            </a:r>
          </a:p>
          <a:p>
            <a:r>
              <a:rPr lang="en-US" altLang="zh-CN" b="1" dirty="0"/>
              <a:t>Highlight “</a:t>
            </a:r>
            <a:r>
              <a:rPr lang="en-US" altLang="zh-CN" b="1" dirty="0" err="1"/>
              <a:t>Highend</a:t>
            </a:r>
            <a:r>
              <a:rPr lang="en-US" altLang="zh-CN" b="1" dirty="0"/>
              <a:t> series” in first section bullet #3</a:t>
            </a:r>
          </a:p>
          <a:p>
            <a:endParaRPr lang="en-US" altLang="zh-CN" dirty="0"/>
          </a:p>
          <a:p>
            <a:r>
              <a:rPr lang="en-US" altLang="zh-CN" dirty="0"/>
              <a:t>On top of this great architecture, Dorado V6 also offers user a rich set of </a:t>
            </a:r>
            <a:r>
              <a:rPr lang="en-US" altLang="zh-CN" b="1" dirty="0"/>
              <a:t>QoS controls in following aspects:</a:t>
            </a:r>
          </a:p>
          <a:p>
            <a:pPr marL="285750" indent="-285750">
              <a:buFontTx/>
              <a:buChar char="-"/>
            </a:pPr>
            <a:r>
              <a:rPr lang="en-US" b="1" dirty="0"/>
              <a:t>LUN priority</a:t>
            </a:r>
          </a:p>
          <a:p>
            <a:pPr marL="285750" indent="-285750">
              <a:buFontTx/>
              <a:buChar char="-"/>
            </a:pPr>
            <a:r>
              <a:rPr lang="en-US" b="1" dirty="0"/>
              <a:t>Max bandwidth</a:t>
            </a:r>
          </a:p>
          <a:p>
            <a:pPr marL="285750" indent="-285750">
              <a:buFontTx/>
              <a:buChar char="-"/>
            </a:pPr>
            <a:r>
              <a:rPr lang="en-US" b="1" dirty="0"/>
              <a:t>Max IOPS</a:t>
            </a:r>
          </a:p>
          <a:p>
            <a:pPr marL="285750" indent="-285750">
              <a:buFontTx/>
              <a:buChar char="-"/>
            </a:pPr>
            <a:r>
              <a:rPr lang="en-US" b="1" dirty="0"/>
              <a:t>Latency control</a:t>
            </a:r>
          </a:p>
          <a:p>
            <a:endParaRPr lang="en-US" altLang="zh-CN" dirty="0"/>
          </a:p>
        </p:txBody>
      </p:sp>
      <p:sp>
        <p:nvSpPr>
          <p:cNvPr id="4" name="灯片编号占位符 3"/>
          <p:cNvSpPr>
            <a:spLocks noGrp="1"/>
          </p:cNvSpPr>
          <p:nvPr>
            <p:ph type="sldNum" sz="quarter" idx="10"/>
          </p:nvPr>
        </p:nvSpPr>
        <p:spPr/>
        <p:txBody>
          <a:bodyPr/>
          <a:lstStyle/>
          <a:p>
            <a:fld id="{868B4BF1-E960-4898-8DC8-DD958ECBA23B}" type="slidenum">
              <a:rPr lang="zh-CN" altLang="en-US" smtClean="0">
                <a:solidFill>
                  <a:prstClr val="black"/>
                </a:solidFill>
                <a:latin typeface="Arial" panose="020B0604020202020204" pitchFamily="34" charset="0"/>
                <a:ea typeface="宋体"/>
              </a:rPr>
              <a:pPr/>
              <a:t>30</a:t>
            </a:fld>
            <a:endParaRPr lang="zh-CN" altLang="en-US" dirty="0">
              <a:solidFill>
                <a:prstClr val="black"/>
              </a:solidFill>
              <a:latin typeface="Arial" panose="020B0604020202020204" pitchFamily="34" charset="0"/>
              <a:ea typeface="宋体"/>
            </a:endParaRPr>
          </a:p>
        </p:txBody>
      </p:sp>
    </p:spTree>
    <p:extLst>
      <p:ext uri="{BB962C8B-B14F-4D97-AF65-F5344CB8AC3E}">
        <p14:creationId xmlns:p14="http://schemas.microsoft.com/office/powerpoint/2010/main" val="2613995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latin typeface="Arial" panose="020B0604020202020204" pitchFamily="34" charset="0"/>
                <a:ea typeface="等线 Light" panose="02010600030101010101" pitchFamily="2" charset="-122"/>
              </a:rPr>
              <a:t>Click 6, </a:t>
            </a:r>
            <a:r>
              <a:rPr lang="en-US" altLang="zh-CN" b="0" dirty="0" err="1">
                <a:latin typeface="Arial" panose="020B0604020202020204" pitchFamily="34" charset="0"/>
                <a:ea typeface="等线 Light" panose="02010600030101010101" pitchFamily="2" charset="-122"/>
              </a:rPr>
              <a:t>FlashLink</a:t>
            </a:r>
            <a:r>
              <a:rPr lang="en-US" altLang="zh-CN" b="0" dirty="0">
                <a:latin typeface="Arial" panose="020B0604020202020204" pitchFamily="34" charset="0"/>
                <a:ea typeface="等线 Light" panose="02010600030101010101" pitchFamily="2" charset="-122"/>
              </a:rPr>
              <a:t> is Huawei’s brand name for a series of intelligent chipsets used in the Dorado V6 system. Here on this slide we will dive into some details of the CPU chip, and how the software stack is optimized for it.</a:t>
            </a:r>
          </a:p>
          <a:p>
            <a:endParaRPr lang="en-US" altLang="zh-CN" b="0" dirty="0">
              <a:latin typeface="Arial" panose="020B0604020202020204" pitchFamily="34" charset="0"/>
              <a:ea typeface="等线 Light" panose="02010600030101010101" pitchFamily="2" charset="-122"/>
            </a:endParaRPr>
          </a:p>
          <a:p>
            <a:r>
              <a:rPr lang="en-US" altLang="zh-CN" b="0" dirty="0">
                <a:latin typeface="Arial" panose="020B0604020202020204" pitchFamily="34" charset="0"/>
                <a:ea typeface="等线 Light" panose="02010600030101010101" pitchFamily="2" charset="-122"/>
              </a:rPr>
              <a:t>First let us look at the storage LUN to CPU core mapping mechanism: (read right side top 3, then say last is a result)</a:t>
            </a:r>
            <a:endParaRPr lang="zh-CN" altLang="en-US" b="0" dirty="0">
              <a:latin typeface="Arial" panose="020B0604020202020204" pitchFamily="34" charset="0"/>
              <a:ea typeface="等线 Light" panose="02010600030101010101" pitchFamily="2" charset="-122"/>
            </a:endParaRPr>
          </a:p>
        </p:txBody>
      </p:sp>
      <p:sp>
        <p:nvSpPr>
          <p:cNvPr id="4" name="灯片编号占位符 3"/>
          <p:cNvSpPr>
            <a:spLocks noGrp="1"/>
          </p:cNvSpPr>
          <p:nvPr>
            <p:ph type="sldNum" sz="quarter" idx="10"/>
          </p:nvPr>
        </p:nvSpPr>
        <p:spPr/>
        <p:txBody>
          <a:bodyPr/>
          <a:lstStyle/>
          <a:p>
            <a:fld id="{06357F9F-9813-43A7-8F5B-9AB9E9AAAAD1}" type="slidenum">
              <a:rPr lang="zh-CN" altLang="en-US" smtClean="0">
                <a:solidFill>
                  <a:prstClr val="black"/>
                </a:solidFill>
                <a:latin typeface="Arial" panose="020B0604020202020204" pitchFamily="34" charset="0"/>
                <a:ea typeface="宋体" panose="02010600030101010101" pitchFamily="2" charset="-122"/>
              </a:rPr>
              <a:pPr/>
              <a:t>31</a:t>
            </a:fld>
            <a:endParaRPr lang="zh-CN" altLang="en-US">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526641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sz="1600" dirty="0">
                <a:latin typeface="Arial" panose="020B0604020202020204" pitchFamily="34" charset="0"/>
                <a:cs typeface="Arial" panose="020B0604020202020204" pitchFamily="34" charset="0"/>
              </a:rPr>
              <a:t>We know that the OceanStor Dorado series products are representative of native all-flash, and are widely welcomed by customers in the market. </a:t>
            </a:r>
          </a:p>
          <a:p>
            <a:r>
              <a:rPr kumimoji="1" lang="en-US" altLang="zh-CN" sz="1600" dirty="0">
                <a:latin typeface="Arial" panose="020B0604020202020204" pitchFamily="34" charset="0"/>
                <a:cs typeface="Arial" panose="020B0604020202020204" pitchFamily="34" charset="0"/>
              </a:rPr>
              <a:t>In Gartner’s magic quadrant research 2019, Dorado is in the leader quadrant on the top right corner.</a:t>
            </a:r>
          </a:p>
          <a:p>
            <a:endParaRPr kumimoji="1" lang="en-US" altLang="zh-CN" sz="1600" dirty="0">
              <a:latin typeface="Arial" panose="020B0604020202020204" pitchFamily="34" charset="0"/>
              <a:cs typeface="Arial" panose="020B0604020202020204" pitchFamily="34" charset="0"/>
            </a:endParaRPr>
          </a:p>
          <a:p>
            <a:r>
              <a:rPr kumimoji="1" lang="en-US" altLang="zh-CN" sz="1600" dirty="0">
                <a:latin typeface="Arial" panose="020B0604020202020204" pitchFamily="34" charset="0"/>
                <a:cs typeface="Arial" panose="020B0604020202020204" pitchFamily="34" charset="0"/>
              </a:rPr>
              <a:t>There are many great features and innovations packed in Dorado V6, some highlighted here like intelligent DAE, we will dive into more details of many of them in this training. </a:t>
            </a:r>
          </a:p>
        </p:txBody>
      </p:sp>
      <p:sp>
        <p:nvSpPr>
          <p:cNvPr id="4" name="Slide Number Placeholder 3"/>
          <p:cNvSpPr>
            <a:spLocks noGrp="1"/>
          </p:cNvSpPr>
          <p:nvPr>
            <p:ph type="sldNum" sz="quarter" idx="10"/>
          </p:nvPr>
        </p:nvSpPr>
        <p:spPr/>
        <p:txBody>
          <a:bodyPr/>
          <a:lstStyle/>
          <a:p>
            <a:fld id="{F07326F3-4732-B74B-9C70-D0992466E499}" type="slidenum">
              <a:rPr lang="en-US" smtClean="0"/>
              <a:pPr/>
              <a:t>3</a:t>
            </a:fld>
            <a:endParaRPr lang="en-US"/>
          </a:p>
        </p:txBody>
      </p:sp>
    </p:spTree>
    <p:extLst>
      <p:ext uri="{BB962C8B-B14F-4D97-AF65-F5344CB8AC3E}">
        <p14:creationId xmlns:p14="http://schemas.microsoft.com/office/powerpoint/2010/main" val="7032505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altLang="zh-CN" sz="1400" dirty="0">
                <a:solidFill>
                  <a:srgbClr val="1D1D1A"/>
                </a:solidFill>
                <a:ea typeface="Microsoft YaHei" panose="020B0503020204020204" pitchFamily="34" charset="-122"/>
                <a:cs typeface="Calibri" panose="020F0502020204030204" pitchFamily="34" charset="0"/>
              </a:rPr>
              <a:t>Another key design behind Dorado V6’s high performance is rooted in the distributed architecture. Now let us take a closer look at how this distributed architecture works to handle a host I/O.</a:t>
            </a:r>
          </a:p>
          <a:p>
            <a:pPr marL="0" indent="0">
              <a:buFont typeface="Arial" panose="020B0604020202020204" pitchFamily="34" charset="0"/>
              <a:buNone/>
            </a:pPr>
            <a:endParaRPr lang="en-US" altLang="zh-CN" sz="1400" dirty="0">
              <a:solidFill>
                <a:srgbClr val="1D1D1A"/>
              </a:solidFill>
              <a:ea typeface="Microsoft YaHei" panose="020B0503020204020204" pitchFamily="34" charset="-122"/>
              <a:cs typeface="Calibri" panose="020F0502020204030204" pitchFamily="34" charset="0"/>
            </a:endParaRPr>
          </a:p>
          <a:p>
            <a:pPr marL="171450" indent="-171450">
              <a:buFont typeface="Arial" panose="020B0604020202020204" pitchFamily="34" charset="0"/>
              <a:buChar char="•"/>
            </a:pPr>
            <a:r>
              <a:rPr lang="en-US" altLang="zh-CN" sz="1400" dirty="0">
                <a:solidFill>
                  <a:srgbClr val="1D1D1A"/>
                </a:solidFill>
                <a:ea typeface="Microsoft YaHei" panose="020B0503020204020204" pitchFamily="34" charset="-122"/>
                <a:cs typeface="Calibri" panose="020F0502020204030204" pitchFamily="34" charset="0"/>
              </a:rPr>
              <a:t>First of all, at the front end where the I/O requests arrive. Dorado V6 supports </a:t>
            </a:r>
            <a:r>
              <a:rPr lang="en-US" altLang="zh-CN" sz="1400" dirty="0">
                <a:solidFill>
                  <a:srgbClr val="FF0000"/>
                </a:solidFill>
                <a:ea typeface="Microsoft YaHei" panose="020B0503020204020204" pitchFamily="34" charset="-122"/>
                <a:cs typeface="Calibri" panose="020F0502020204030204" pitchFamily="34" charset="0"/>
              </a:rPr>
              <a:t>Active-Active access</a:t>
            </a:r>
            <a:r>
              <a:rPr lang="en-US" altLang="zh-CN" sz="1400" dirty="0">
                <a:solidFill>
                  <a:srgbClr val="1D1D1A"/>
                </a:solidFill>
                <a:ea typeface="Microsoft YaHei" panose="020B0503020204020204" pitchFamily="34" charset="-122"/>
                <a:cs typeface="Calibri" panose="020F0502020204030204" pitchFamily="34" charset="0"/>
              </a:rPr>
              <a:t>, requests</a:t>
            </a:r>
            <a:r>
              <a:rPr lang="zh-CN" altLang="en-US" sz="1400" dirty="0">
                <a:solidFill>
                  <a:srgbClr val="1D1D1A"/>
                </a:solidFill>
                <a:ea typeface="Microsoft YaHei" panose="020B0503020204020204" pitchFamily="34" charset="-122"/>
                <a:cs typeface="Calibri" panose="020F0502020204030204" pitchFamily="34" charset="0"/>
              </a:rPr>
              <a:t> </a:t>
            </a:r>
            <a:r>
              <a:rPr lang="en-US" altLang="zh-CN" sz="1400" dirty="0">
                <a:solidFill>
                  <a:srgbClr val="1D1D1A"/>
                </a:solidFill>
                <a:ea typeface="Microsoft YaHei" panose="020B0503020204020204" pitchFamily="34" charset="-122"/>
                <a:cs typeface="Calibri" panose="020F0502020204030204" pitchFamily="34" charset="0"/>
              </a:rPr>
              <a:t>can evenly distribute on all frontend link </a:t>
            </a:r>
          </a:p>
          <a:p>
            <a:pPr marL="171450" indent="-171450">
              <a:buFont typeface="Arial" panose="020B0604020202020204" pitchFamily="34" charset="0"/>
              <a:buChar char="•"/>
            </a:pPr>
            <a:r>
              <a:rPr lang="en-US" altLang="zh-CN" sz="1400" dirty="0">
                <a:solidFill>
                  <a:srgbClr val="1D1D1A"/>
                </a:solidFill>
                <a:ea typeface="Microsoft YaHei" panose="020B0503020204020204" pitchFamily="34" charset="-122"/>
                <a:cs typeface="Calibri" panose="020F0502020204030204" pitchFamily="34" charset="0"/>
              </a:rPr>
              <a:t>With traditional multipath, front end IO modules receive random IOs and transfer them to its owner controller. This controller will distribute IOs on local and peer controller by DHT algorithm </a:t>
            </a:r>
            <a:r>
              <a:rPr lang="en-US" altLang="zh-CN" sz="1400" dirty="0">
                <a:solidFill>
                  <a:srgbClr val="FF0000"/>
                </a:solidFill>
                <a:ea typeface="Microsoft YaHei" panose="020B0503020204020204" pitchFamily="34" charset="-122"/>
                <a:cs typeface="Calibri" panose="020F0502020204030204" pitchFamily="34" charset="0"/>
              </a:rPr>
              <a:t>for load-balance</a:t>
            </a:r>
            <a:r>
              <a:rPr lang="en-US" altLang="zh-CN" sz="1400" dirty="0">
                <a:solidFill>
                  <a:srgbClr val="1D1D1A"/>
                </a:solidFill>
                <a:ea typeface="Microsoft YaHei" panose="020B0503020204020204" pitchFamily="34" charset="-122"/>
                <a:cs typeface="Calibri" panose="020F0502020204030204" pitchFamily="34" charset="0"/>
              </a:rPr>
              <a:t>. The one </a:t>
            </a:r>
            <a:r>
              <a:rPr lang="en-US" altLang="zh-CN" sz="1400" dirty="0">
                <a:solidFill>
                  <a:srgbClr val="FF0000"/>
                </a:solidFill>
                <a:ea typeface="Microsoft YaHei" panose="020B0503020204020204" pitchFamily="34" charset="-122"/>
                <a:cs typeface="Calibri" panose="020F0502020204030204" pitchFamily="34" charset="0"/>
              </a:rPr>
              <a:t>transferred to peer controller has additional latency(about 50us)</a:t>
            </a:r>
          </a:p>
          <a:p>
            <a:pPr marL="171450" indent="-171450">
              <a:buFont typeface="Arial" panose="020B0604020202020204" pitchFamily="34" charset="0"/>
              <a:buChar char="•"/>
            </a:pPr>
            <a:r>
              <a:rPr lang="en-US" altLang="zh-CN" sz="1400" dirty="0">
                <a:solidFill>
                  <a:srgbClr val="FF0000"/>
                </a:solidFill>
                <a:ea typeface="Microsoft YaHei" panose="020B0503020204020204" pitchFamily="34" charset="-122"/>
                <a:cs typeface="Calibri" panose="020F0502020204030204" pitchFamily="34" charset="0"/>
              </a:rPr>
              <a:t>With Dorado V6 mid-range/entry-level series, Huawei provide </a:t>
            </a:r>
            <a:r>
              <a:rPr lang="en-US" altLang="zh-CN" sz="1400" dirty="0" err="1">
                <a:solidFill>
                  <a:srgbClr val="FF0000"/>
                </a:solidFill>
                <a:ea typeface="Microsoft YaHei" panose="020B0503020204020204" pitchFamily="34" charset="-122"/>
                <a:cs typeface="Calibri" panose="020F0502020204030204" pitchFamily="34" charset="0"/>
              </a:rPr>
              <a:t>ultrapath</a:t>
            </a:r>
            <a:r>
              <a:rPr lang="en-US" altLang="zh-CN" sz="1400" dirty="0">
                <a:solidFill>
                  <a:srgbClr val="FF0000"/>
                </a:solidFill>
                <a:ea typeface="Microsoft YaHei" panose="020B0503020204020204" pitchFamily="34" charset="-122"/>
                <a:cs typeface="Calibri" panose="020F0502020204030204" pitchFamily="34" charset="0"/>
              </a:rPr>
              <a:t> software to customers to avoid this additional transfer latency.</a:t>
            </a:r>
          </a:p>
          <a:p>
            <a:pPr marL="171450" indent="-171450">
              <a:buFont typeface="Arial" panose="020B0604020202020204" pitchFamily="34" charset="0"/>
              <a:buChar char="•"/>
            </a:pPr>
            <a:r>
              <a:rPr lang="en-US" altLang="zh-CN" sz="1400" dirty="0">
                <a:solidFill>
                  <a:srgbClr val="FF0000"/>
                </a:solidFill>
                <a:ea typeface="Microsoft YaHei" panose="020B0503020204020204" pitchFamily="34" charset="-122"/>
                <a:cs typeface="Calibri" panose="020F0502020204030204" pitchFamily="34" charset="0"/>
              </a:rPr>
              <a:t>For high-end series, the intelligent and shared front end IO module can decide the target controller by itself, so that the additional transfer latency is necessary</a:t>
            </a:r>
          </a:p>
        </p:txBody>
      </p:sp>
      <p:sp>
        <p:nvSpPr>
          <p:cNvPr id="4" name="灯片编号占位符 3"/>
          <p:cNvSpPr>
            <a:spLocks noGrp="1"/>
          </p:cNvSpPr>
          <p:nvPr>
            <p:ph type="sldNum" sz="quarter" idx="10"/>
          </p:nvPr>
        </p:nvSpPr>
        <p:spPr/>
        <p:txBody>
          <a:bodyPr/>
          <a:lstStyle/>
          <a:p>
            <a:fld id="{868B4BF1-E960-4898-8DC8-DD958ECBA23B}" type="slidenum">
              <a:rPr lang="zh-CN" altLang="en-US" smtClean="0">
                <a:solidFill>
                  <a:prstClr val="black"/>
                </a:solidFill>
                <a:latin typeface="Arial" panose="020B0604020202020204" pitchFamily="34" charset="0"/>
                <a:ea typeface="宋体"/>
              </a:rPr>
              <a:pPr/>
              <a:t>32</a:t>
            </a:fld>
            <a:endParaRPr lang="zh-CN" altLang="en-US">
              <a:solidFill>
                <a:prstClr val="black"/>
              </a:solidFill>
              <a:latin typeface="Arial" panose="020B0604020202020204" pitchFamily="34" charset="0"/>
              <a:ea typeface="宋体"/>
            </a:endParaRPr>
          </a:p>
        </p:txBody>
      </p:sp>
    </p:spTree>
    <p:extLst>
      <p:ext uri="{BB962C8B-B14F-4D97-AF65-F5344CB8AC3E}">
        <p14:creationId xmlns:p14="http://schemas.microsoft.com/office/powerpoint/2010/main" val="16788775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Another key high performance design of Dorado V6 is E2E NVME with </a:t>
            </a:r>
            <a:r>
              <a:rPr lang="en-US" dirty="0" err="1"/>
              <a:t>RoCE</a:t>
            </a:r>
            <a:r>
              <a:rPr lang="en-US" dirty="0"/>
              <a:t> RDMA network serving internal communications. This is transparently handled by some Huawei proprietary hardware shown in this slide. (read right side chips)</a:t>
            </a:r>
          </a:p>
          <a:p>
            <a:endParaRPr lang="en-US" dirty="0"/>
          </a:p>
          <a:p>
            <a:r>
              <a:rPr lang="en-US" dirty="0"/>
              <a:t>Mention SPC-1 benchmark of 105us, and the math (70/30% r/w)</a:t>
            </a:r>
          </a:p>
        </p:txBody>
      </p:sp>
      <p:sp>
        <p:nvSpPr>
          <p:cNvPr id="4" name="灯片编号占位符 3"/>
          <p:cNvSpPr>
            <a:spLocks noGrp="1"/>
          </p:cNvSpPr>
          <p:nvPr>
            <p:ph type="sldNum" sz="quarter" idx="10"/>
          </p:nvPr>
        </p:nvSpPr>
        <p:spPr/>
        <p:txBody>
          <a:bodyPr/>
          <a:lstStyle/>
          <a:p>
            <a:fld id="{F07326F3-4732-B74B-9C70-D0992466E499}" type="slidenum">
              <a:rPr lang="en-US" smtClean="0"/>
              <a:pPr/>
              <a:t>33</a:t>
            </a:fld>
            <a:endParaRPr lang="en-US"/>
          </a:p>
        </p:txBody>
      </p:sp>
    </p:spTree>
    <p:extLst>
      <p:ext uri="{BB962C8B-B14F-4D97-AF65-F5344CB8AC3E}">
        <p14:creationId xmlns:p14="http://schemas.microsoft.com/office/powerpoint/2010/main" val="3861155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dirty="0"/>
              <a:t>This slide explains how Dorado V6 optimized the software stack to push low latency to the extreme.</a:t>
            </a:r>
          </a:p>
          <a:p>
            <a:r>
              <a:rPr kumimoji="1" lang="en-US" altLang="zh-CN" dirty="0"/>
              <a:t>In the high-end enterprise storage industry, major vendors are pushing latency to sub-</a:t>
            </a:r>
            <a:r>
              <a:rPr kumimoji="1" lang="en-US" altLang="zh-CN" dirty="0" err="1"/>
              <a:t>ms</a:t>
            </a:r>
            <a:r>
              <a:rPr kumimoji="1" lang="en-US" altLang="zh-CN" dirty="0"/>
              <a:t> level, </a:t>
            </a:r>
            <a:r>
              <a:rPr kumimoji="1" lang="en-US" altLang="zh-CN" dirty="0" err="1"/>
              <a:t>i.e</a:t>
            </a:r>
            <a:r>
              <a:rPr kumimoji="1" lang="en-US" altLang="zh-CN" dirty="0"/>
              <a:t> a few hundred micro-seconds.</a:t>
            </a:r>
          </a:p>
          <a:p>
            <a:r>
              <a:rPr kumimoji="1" lang="en-US" altLang="zh-CN" dirty="0"/>
              <a:t>We all know context switching between user and kernel space is expensive, but not sure how many of you have a idea of how much a context switch cost. On a typical commercial x86 hardware and Linux OS, one context switch can cost up to 10us. </a:t>
            </a:r>
          </a:p>
          <a:p>
            <a:endParaRPr kumimoji="1" lang="en-US" altLang="zh-CN" dirty="0"/>
          </a:p>
          <a:p>
            <a:r>
              <a:rPr kumimoji="1" lang="en-US" altLang="zh-CN" dirty="0"/>
              <a:t>On the left side of this slide, you can see a traditional storage stack involves many iterations of context switching and memory copy in order to serve one I/O.</a:t>
            </a:r>
          </a:p>
          <a:p>
            <a:r>
              <a:rPr kumimoji="1" lang="en-US" altLang="zh-CN" dirty="0"/>
              <a:t>On the right side, you can see Dorado V6 optimized the stack to consolidate context switches down to only 1, by implementing majority of business logic in user space.</a:t>
            </a:r>
          </a:p>
          <a:p>
            <a:r>
              <a:rPr kumimoji="1" lang="en-US" altLang="zh-CN" dirty="0"/>
              <a:t>This design alone will save tens of us latency from each and every I/O request, and also reduce a lot of other related resources such as memory copy and CPU.</a:t>
            </a:r>
          </a:p>
          <a:p>
            <a:endParaRPr kumimoji="1" lang="en-US" altLang="zh-CN" dirty="0"/>
          </a:p>
          <a:p>
            <a:endParaRPr kumimoji="1" lang="en-US" altLang="zh-CN" dirty="0"/>
          </a:p>
          <a:p>
            <a:endParaRPr kumimoji="1" lang="en-US" altLang="zh-CN" dirty="0"/>
          </a:p>
          <a:p>
            <a:r>
              <a:rPr kumimoji="1" lang="en-US" altLang="zh-CN" dirty="0"/>
              <a:t> </a:t>
            </a:r>
            <a:endParaRPr kumimoji="1" lang="zh-CN" alt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pPr/>
              <a:t>34</a:t>
            </a:fld>
            <a:endParaRPr lang="en-US"/>
          </a:p>
        </p:txBody>
      </p:sp>
    </p:spTree>
    <p:extLst>
      <p:ext uri="{BB962C8B-B14F-4D97-AF65-F5344CB8AC3E}">
        <p14:creationId xmlns:p14="http://schemas.microsoft.com/office/powerpoint/2010/main" val="1674642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This picture explains the benefit of Huawei smart NIC’s DTOE benefit, based on Huawei 1822 chipset.</a:t>
            </a:r>
          </a:p>
          <a:p>
            <a:r>
              <a:rPr lang="en-US" dirty="0"/>
              <a:t>(walk through 3 types)</a:t>
            </a:r>
          </a:p>
          <a:p>
            <a:endParaRPr lang="en-US" dirty="0"/>
          </a:p>
          <a:p>
            <a:r>
              <a:rPr lang="en-US" b="1" dirty="0"/>
              <a:t>Emphasize: 100GE ROCE RDMA network is what we use for scale out and smart DAE</a:t>
            </a:r>
          </a:p>
          <a:p>
            <a:endParaRPr 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pPr/>
              <a:t>35</a:t>
            </a:fld>
            <a:endParaRPr lang="en-US"/>
          </a:p>
        </p:txBody>
      </p:sp>
    </p:spTree>
    <p:extLst>
      <p:ext uri="{BB962C8B-B14F-4D97-AF65-F5344CB8AC3E}">
        <p14:creationId xmlns:p14="http://schemas.microsoft.com/office/powerpoint/2010/main" val="3442864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9413" y="685800"/>
            <a:ext cx="6099175" cy="3429000"/>
          </a:xfrm>
        </p:spPr>
      </p:sp>
      <p:sp>
        <p:nvSpPr>
          <p:cNvPr id="3" name="备注占位符 2"/>
          <p:cNvSpPr>
            <a:spLocks noGrp="1"/>
          </p:cNvSpPr>
          <p:nvPr>
            <p:ph type="body" idx="1"/>
          </p:nvPr>
        </p:nvSpPr>
        <p:spPr/>
        <p:txBody>
          <a:bodyPr/>
          <a:lstStyle/>
          <a:p>
            <a:r>
              <a:rPr lang="en-US" altLang="zh-CN" sz="1200" dirty="0">
                <a:latin typeface="Arial" panose="020B0604020202020204" pitchFamily="34" charset="0"/>
                <a:cs typeface="Arial" panose="020B0604020202020204" pitchFamily="34" charset="0"/>
              </a:rPr>
              <a:t>Almost all storage system prioritize the tasks in order to ensure user experience. Tasks related to user IO requests have the highest priority. Background tasks such as data reconstruction are usually performed at a relatively low priority to reduce the impact on storage performance. </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This brings a huge challenge of reliability. When a disk node fails, data recovery process can be very slow, especially during busy business hours, which will bring a great risk of data loss. </a:t>
            </a:r>
          </a:p>
          <a:p>
            <a:r>
              <a:rPr lang="en-US" altLang="zh-CN" sz="1200" dirty="0">
                <a:latin typeface="Arial" panose="020B0604020202020204" pitchFamily="34" charset="0"/>
                <a:cs typeface="Arial" panose="020B0604020202020204" pitchFamily="34" charset="0"/>
              </a:rPr>
              <a:t>Today’s storage system capacity is normally very large, easily in tens of TB or even PB level. Rebuild data for a failed disk can take a long time especially during busy hours. System running in degraded mode has much higher risk for secondary failure or even 3</a:t>
            </a:r>
            <a:r>
              <a:rPr lang="en-US" altLang="zh-CN" sz="1200" baseline="30000" dirty="0">
                <a:latin typeface="Arial" panose="020B0604020202020204" pitchFamily="34" charset="0"/>
                <a:cs typeface="Arial" panose="020B0604020202020204" pitchFamily="34" charset="0"/>
              </a:rPr>
              <a:t>rd</a:t>
            </a:r>
            <a:r>
              <a:rPr lang="en-US" altLang="zh-CN" sz="1200" dirty="0">
                <a:latin typeface="Arial" panose="020B0604020202020204" pitchFamily="34" charset="0"/>
                <a:cs typeface="Arial" panose="020B0604020202020204" pitchFamily="34" charset="0"/>
              </a:rPr>
              <a:t>, leading to data loss.</a:t>
            </a:r>
          </a:p>
          <a:p>
            <a:endParaRPr lang="en-US" altLang="zh-CN" sz="1200" dirty="0">
              <a:latin typeface="Arial" panose="020B0604020202020204" pitchFamily="34" charset="0"/>
              <a:cs typeface="Arial" panose="020B0604020202020204" pitchFamily="34" charset="0"/>
            </a:endParaRPr>
          </a:p>
          <a:p>
            <a:r>
              <a:rPr lang="en-US" altLang="zh-CN" sz="1200" dirty="0">
                <a:latin typeface="Arial" panose="020B0604020202020204" pitchFamily="34" charset="0"/>
                <a:cs typeface="Arial" panose="020B0604020202020204" pitchFamily="34" charset="0"/>
              </a:rPr>
              <a:t>OceanStor Dorado V6’s intelligent DAE has its own CPU and memory resources, which can offload most data reconstruction tasks from the controller, no longer competing with host I/O for controller CPU cycle and bandwidth, and at the same time ensure that data reconstruct as quickly as possible. We compared the latest V6 version with the previous V3 version and found that under heavy load, data reconstruction speed can be increased by 150%.</a:t>
            </a:r>
          </a:p>
          <a:p>
            <a:endParaRPr lang="en-US" altLang="zh-CN" sz="1200"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10"/>
          </p:nvPr>
        </p:nvSpPr>
        <p:spPr/>
        <p:txBody>
          <a:bodyPr/>
          <a:lstStyle/>
          <a:p>
            <a:fld id="{868B4BF1-E960-4898-8DC8-DD958ECBA23B}" type="slidenum">
              <a:rPr lang="zh-CN" altLang="en-US" smtClean="0">
                <a:solidFill>
                  <a:prstClr val="black"/>
                </a:solidFill>
                <a:latin typeface="Arial" panose="020B0604020202020204" pitchFamily="34" charset="0"/>
                <a:ea typeface="宋体"/>
              </a:rPr>
              <a:pPr/>
              <a:t>36</a:t>
            </a:fld>
            <a:endParaRPr lang="zh-CN" altLang="en-US">
              <a:solidFill>
                <a:prstClr val="black"/>
              </a:solidFill>
              <a:latin typeface="Arial" panose="020B0604020202020204" pitchFamily="34" charset="0"/>
              <a:ea typeface="宋体"/>
            </a:endParaRPr>
          </a:p>
        </p:txBody>
      </p:sp>
    </p:spTree>
    <p:extLst>
      <p:ext uri="{BB962C8B-B14F-4D97-AF65-F5344CB8AC3E}">
        <p14:creationId xmlns:p14="http://schemas.microsoft.com/office/powerpoint/2010/main" val="42780122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600" dirty="0"/>
              <a:t>You might have heard multi-stream </a:t>
            </a:r>
            <a:r>
              <a:rPr lang="en-US" altLang="zh-CN" sz="1600" dirty="0" err="1"/>
              <a:t>ssd</a:t>
            </a:r>
            <a:r>
              <a:rPr lang="en-US" altLang="zh-CN" sz="1600" dirty="0"/>
              <a:t>, the multi-steam on this slide is not to be confused with that. Explain both</a:t>
            </a:r>
          </a:p>
          <a:p>
            <a:r>
              <a:rPr lang="en-US" altLang="zh-CN" sz="1600" dirty="0"/>
              <a:t>Dorado V6’s multi-stream design is a data classification feature, combined with the block level virtualization, we can group blocks that needs update together, hence greatly reduce the amount of physical media chunks that has to be touched per update, or in other words - reduce write amplification.</a:t>
            </a:r>
          </a:p>
          <a:p>
            <a:endParaRPr lang="en-US" altLang="zh-CN" sz="1600" dirty="0"/>
          </a:p>
          <a:p>
            <a:r>
              <a:rPr lang="en-US" altLang="zh-CN" sz="1600" b="1" dirty="0"/>
              <a:t>Multi-stream </a:t>
            </a:r>
            <a:r>
              <a:rPr lang="en-US" altLang="zh-CN" sz="1600" b="1" dirty="0" err="1"/>
              <a:t>benifits</a:t>
            </a:r>
            <a:r>
              <a:rPr lang="en-US" altLang="zh-CN" sz="1600" b="1" dirty="0"/>
              <a:t>:</a:t>
            </a:r>
          </a:p>
          <a:p>
            <a:pPr marL="285750" indent="-285750">
              <a:buFontTx/>
              <a:buChar char="-"/>
            </a:pPr>
            <a:r>
              <a:rPr lang="en-US" altLang="zh-CN" sz="1600" b="1" dirty="0"/>
              <a:t>Less write amp</a:t>
            </a:r>
          </a:p>
          <a:p>
            <a:pPr marL="285750" indent="-285750">
              <a:buFontTx/>
              <a:buChar char="-"/>
            </a:pPr>
            <a:r>
              <a:rPr lang="en-US" altLang="zh-CN" sz="1600" b="1" dirty="0"/>
              <a:t>Longer SSD life</a:t>
            </a:r>
          </a:p>
          <a:p>
            <a:pPr marL="285750" indent="-285750">
              <a:buFontTx/>
              <a:buChar char="-"/>
            </a:pPr>
            <a:r>
              <a:rPr lang="en-US" altLang="zh-CN" sz="1600" b="1" dirty="0"/>
              <a:t>Less garbage collection</a:t>
            </a:r>
          </a:p>
          <a:p>
            <a:pPr marL="285750" indent="-285750">
              <a:buFontTx/>
              <a:buChar char="-"/>
            </a:pPr>
            <a:endParaRPr lang="en-US" altLang="zh-CN" sz="1600" dirty="0"/>
          </a:p>
          <a:p>
            <a:pPr marL="0" indent="0">
              <a:buFontTx/>
              <a:buNone/>
            </a:pPr>
            <a:endParaRPr lang="en-US" altLang="zh-CN" sz="1600" dirty="0"/>
          </a:p>
        </p:txBody>
      </p:sp>
      <p:sp>
        <p:nvSpPr>
          <p:cNvPr id="4" name="Slide Number Placeholder 3"/>
          <p:cNvSpPr>
            <a:spLocks noGrp="1"/>
          </p:cNvSpPr>
          <p:nvPr>
            <p:ph type="sldNum" sz="quarter" idx="10"/>
          </p:nvPr>
        </p:nvSpPr>
        <p:spPr/>
        <p:txBody>
          <a:bodyPr/>
          <a:lstStyle/>
          <a:p>
            <a:fld id="{F07326F3-4732-B74B-9C70-D0992466E499}" type="slidenum">
              <a:rPr lang="en-US" smtClean="0"/>
              <a:pPr/>
              <a:t>37</a:t>
            </a:fld>
            <a:endParaRPr lang="en-US"/>
          </a:p>
        </p:txBody>
      </p:sp>
    </p:spTree>
    <p:extLst>
      <p:ext uri="{BB962C8B-B14F-4D97-AF65-F5344CB8AC3E}">
        <p14:creationId xmlns:p14="http://schemas.microsoft.com/office/powerpoint/2010/main" val="716788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dirty="0"/>
              <a:t>Click 21, Key design -  group data into chunks/blocks based on their update frequency, so GC can run much more efficiently.</a:t>
            </a:r>
          </a:p>
          <a:p>
            <a:endParaRPr kumimoji="1" lang="en-US" altLang="zh-CN" dirty="0"/>
          </a:p>
          <a:p>
            <a:r>
              <a:rPr kumimoji="1" lang="en-US" altLang="zh-CN" dirty="0"/>
              <a:t>- </a:t>
            </a:r>
            <a:r>
              <a:rPr kumimoji="1" lang="en-US" altLang="zh-CN" b="1" dirty="0"/>
              <a:t>Intelligent adjust GC levels based on garbage percentage and CPU usage</a:t>
            </a:r>
          </a:p>
          <a:p>
            <a:pPr marL="285750" indent="-285750">
              <a:buFontTx/>
              <a:buChar char="-"/>
            </a:pPr>
            <a:r>
              <a:rPr kumimoji="1" lang="en-US" altLang="zh-CN" b="1" dirty="0"/>
              <a:t>GC I/O yield to host and metadata</a:t>
            </a:r>
          </a:p>
          <a:p>
            <a:pPr marL="285750" indent="-285750">
              <a:buFontTx/>
              <a:buChar char="-"/>
            </a:pPr>
            <a:r>
              <a:rPr kumimoji="1" lang="en-US" altLang="zh-CN" b="1" dirty="0"/>
              <a:t>Global GC triggers TRIM</a:t>
            </a:r>
          </a:p>
          <a:p>
            <a:pPr marL="285750" indent="-285750">
              <a:buFontTx/>
              <a:buChar char="-"/>
            </a:pPr>
            <a:endParaRPr kumimoji="1" lang="zh-CN" alt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pPr/>
              <a:t>38</a:t>
            </a:fld>
            <a:endParaRPr lang="en-US"/>
          </a:p>
        </p:txBody>
      </p:sp>
    </p:spTree>
    <p:extLst>
      <p:ext uri="{BB962C8B-B14F-4D97-AF65-F5344CB8AC3E}">
        <p14:creationId xmlns:p14="http://schemas.microsoft.com/office/powerpoint/2010/main" val="1768881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dirty="0"/>
              <a:t>WAL = Write Ahead Log</a:t>
            </a:r>
          </a:p>
          <a:p>
            <a:endParaRPr lang="en-US" sz="1200" dirty="0"/>
          </a:p>
          <a:p>
            <a:pPr marL="0" marR="0" lvl="0" indent="0" algn="l" defTabSz="1219304"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On an OceanStor Dorado V6, caches of all controllers constitute a global cache. Data on each LUN is evenly distributed to the caches of all controllers and processed by them. In this way, LUNs do not have any ownership. </a:t>
            </a: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effectLst/>
              <a:latin typeface="+mn-lt"/>
              <a:ea typeface="+mn-ea"/>
              <a:cs typeface="+mn-cs"/>
            </a:endParaRPr>
          </a:p>
          <a:p>
            <a:pPr marL="0" marR="0" lvl="0" indent="0" algn="l" defTabSz="1219304"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This slide shows the write processes on an 4-controller Dorado V6, the overall effect is, global cache layer is responsible for managing all cache memory resources across multiple controllers and form a virtual linear space for host I/O caching needs, and meanwhile maintain redundancy and reliability of data.</a:t>
            </a: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effectLst/>
              <a:latin typeface="+mn-lt"/>
              <a:ea typeface="+mn-ea"/>
              <a:cs typeface="+mn-cs"/>
            </a:endParaRPr>
          </a:p>
          <a:p>
            <a:pPr marL="0" marR="0" lvl="0" indent="0" algn="l" defTabSz="1219304"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There are more detailed step by step explanation in Dorado V6 technical white paper in case anyone is interested.</a:t>
            </a:r>
          </a:p>
          <a:p>
            <a:endParaRPr lang="en-US" sz="1200" dirty="0"/>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471083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a:t>Click 4, In </a:t>
            </a:r>
            <a:r>
              <a:rPr kumimoji="1" lang="en-US" altLang="zh-CN" dirty="0"/>
              <a:t>Dorado V6, small and random writes are aggregated into a big CKG and flushed down to media as a full stripe write, combined with ROW technology, there is no extra read/write/chunk reconstruct during data update, regardless of the RAID type.</a:t>
            </a:r>
          </a:p>
          <a:p>
            <a:r>
              <a:rPr kumimoji="1" lang="en-US" altLang="zh-CN" dirty="0"/>
              <a:t>In the bottom left corner table, you can see number of I/O required to perform one small update using traditional design vs Dorado design. (read the counts 4,6,8 vs 1,1,1)</a:t>
            </a:r>
          </a:p>
          <a:p>
            <a:endParaRPr kumimoji="1" lang="en-US" altLang="zh-CN" dirty="0"/>
          </a:p>
          <a:p>
            <a:r>
              <a:rPr kumimoji="1" lang="en-US" altLang="zh-CN" dirty="0"/>
              <a:t>This is why Dorado has a linear and higher performance than traditional design.</a:t>
            </a:r>
            <a:endParaRPr kumimoji="1" lang="zh-CN" alt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41417429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Dorado V6 support both inline and post-</a:t>
            </a:r>
            <a:r>
              <a:rPr lang="en-US" altLang="zh-CN" dirty="0" err="1"/>
              <a:t>dedup</a:t>
            </a:r>
            <a:r>
              <a:rPr lang="en-US" altLang="zh-CN" dirty="0"/>
              <a:t> (background </a:t>
            </a:r>
            <a:r>
              <a:rPr lang="en-US" altLang="zh-CN" dirty="0" err="1"/>
              <a:t>dedup</a:t>
            </a:r>
            <a:r>
              <a:rPr lang="en-US" altLang="zh-CN" dirty="0"/>
              <a:t>), this is already leading the industry. By default system will intelligently choose what to use. (called </a:t>
            </a:r>
            <a:r>
              <a:rPr lang="en-US" altLang="zh-CN" b="1" dirty="0"/>
              <a:t>smart </a:t>
            </a:r>
            <a:r>
              <a:rPr lang="en-US" altLang="zh-CN" b="1" dirty="0" err="1"/>
              <a:t>dedup</a:t>
            </a:r>
            <a:r>
              <a:rPr lang="en-US" altLang="zh-CN" b="1" dirty="0"/>
              <a:t>, which is the default setting</a:t>
            </a:r>
            <a:r>
              <a:rPr lang="en-US" altLang="zh-CN" dirty="0"/>
              <a:t>)</a:t>
            </a:r>
          </a:p>
          <a:p>
            <a:endParaRPr lang="en-US" altLang="zh-CN" dirty="0"/>
          </a:p>
          <a:p>
            <a:r>
              <a:rPr lang="en-US" altLang="zh-CN" dirty="0"/>
              <a:t>On top of this, it also support both fixed length and variable length, as well as similar </a:t>
            </a:r>
            <a:r>
              <a:rPr lang="en-US" altLang="zh-CN" dirty="0" err="1"/>
              <a:t>dedup</a:t>
            </a:r>
            <a:r>
              <a:rPr lang="en-US" altLang="zh-CN" dirty="0"/>
              <a:t>. The combination of all these feature makes Dorado V6 an absolute front runner in the industry.</a:t>
            </a:r>
          </a:p>
          <a:p>
            <a:endParaRPr lang="en-US" altLang="zh-CN" dirty="0"/>
          </a:p>
          <a:p>
            <a:r>
              <a:rPr lang="en-US" altLang="zh-CN" dirty="0"/>
              <a:t>While offering such a rich function set, Dorado V6 was able to maintain sub-millisecond latency when performing all these. </a:t>
            </a:r>
          </a:p>
          <a:p>
            <a:r>
              <a:rPr lang="en-US" altLang="zh-CN" dirty="0"/>
              <a:t>From the flow chart on this slide, you can see how write data flow through a few steps to perform conditional inline or background </a:t>
            </a:r>
            <a:r>
              <a:rPr lang="en-US" altLang="zh-CN" dirty="0" err="1"/>
              <a:t>dedup</a:t>
            </a:r>
            <a:r>
              <a:rPr lang="en-US" altLang="zh-CN" dirty="0"/>
              <a:t>, with the help of opportunity table to increase efficiency, and go through compaction and compression.</a:t>
            </a:r>
          </a:p>
        </p:txBody>
      </p:sp>
      <p:sp>
        <p:nvSpPr>
          <p:cNvPr id="4" name="灯片编号占位符 3"/>
          <p:cNvSpPr>
            <a:spLocks noGrp="1"/>
          </p:cNvSpPr>
          <p:nvPr>
            <p:ph type="sldNum" sz="quarter" idx="10"/>
          </p:nvPr>
        </p:nvSpPr>
        <p:spPr/>
        <p:txBody>
          <a:bodyPr/>
          <a:lstStyle/>
          <a:p>
            <a:fld id="{2D944D7A-42C5-439D-ABC6-412EFBEBA93D}" type="slidenum">
              <a:rPr lang="zh-CN" altLang="en-US" smtClean="0">
                <a:solidFill>
                  <a:prstClr val="black"/>
                </a:solidFill>
                <a:latin typeface="Arial" panose="020B0604020202020204" pitchFamily="34" charset="0"/>
              </a:rPr>
              <a:pPr/>
              <a:t>42</a:t>
            </a:fld>
            <a:endParaRPr lang="zh-CN" altLang="en-US">
              <a:solidFill>
                <a:prstClr val="black"/>
              </a:solidFill>
              <a:latin typeface="Arial" panose="020B0604020202020204" pitchFamily="34" charset="0"/>
            </a:endParaRPr>
          </a:p>
        </p:txBody>
      </p:sp>
    </p:spTree>
    <p:extLst>
      <p:ext uri="{BB962C8B-B14F-4D97-AF65-F5344CB8AC3E}">
        <p14:creationId xmlns:p14="http://schemas.microsoft.com/office/powerpoint/2010/main" val="1789616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training is broken down into 4 sections as shown here, we will take a short break in the middle, and then open Q&amp;A session at then end.</a:t>
            </a:r>
          </a:p>
          <a:p>
            <a:r>
              <a:rPr lang="en-US" dirty="0"/>
              <a:t>So please take a note of your questions and leave them to the end.</a:t>
            </a:r>
          </a:p>
        </p:txBody>
      </p:sp>
      <p:sp>
        <p:nvSpPr>
          <p:cNvPr id="4" name="Slide Number Placeholder 3"/>
          <p:cNvSpPr>
            <a:spLocks noGrp="1"/>
          </p:cNvSpPr>
          <p:nvPr>
            <p:ph type="sldNum" sz="quarter" idx="5"/>
          </p:nvPr>
        </p:nvSpPr>
        <p:spPr/>
        <p:txBody>
          <a:bodyPr/>
          <a:lstStyle/>
          <a:p>
            <a:fld id="{F07326F3-4732-B74B-9C70-D0992466E499}" type="slidenum">
              <a:rPr lang="en-US" smtClean="0"/>
              <a:pPr/>
              <a:t>4</a:t>
            </a:fld>
            <a:endParaRPr lang="en-US"/>
          </a:p>
        </p:txBody>
      </p:sp>
    </p:spTree>
    <p:extLst>
      <p:ext uri="{BB962C8B-B14F-4D97-AF65-F5344CB8AC3E}">
        <p14:creationId xmlns:p14="http://schemas.microsoft.com/office/powerpoint/2010/main" val="12926845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dirty="0"/>
              <a:t>Now let us take a quick look at  the benefit of similar </a:t>
            </a:r>
            <a:r>
              <a:rPr kumimoji="1" lang="en-US" altLang="zh-CN" dirty="0" err="1"/>
              <a:t>dedup</a:t>
            </a:r>
            <a:r>
              <a:rPr kumimoji="1" lang="en-US" altLang="zh-CN" dirty="0"/>
              <a:t>, we will see more details in next slide</a:t>
            </a:r>
            <a:endParaRPr kumimoji="1" lang="zh-CN" alt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pPr/>
              <a:t>43</a:t>
            </a:fld>
            <a:endParaRPr lang="en-US"/>
          </a:p>
        </p:txBody>
      </p:sp>
    </p:spTree>
    <p:extLst>
      <p:ext uri="{BB962C8B-B14F-4D97-AF65-F5344CB8AC3E}">
        <p14:creationId xmlns:p14="http://schemas.microsoft.com/office/powerpoint/2010/main" val="41309071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slides explains how similar </a:t>
            </a:r>
            <a:r>
              <a:rPr lang="en-US" dirty="0" err="1"/>
              <a:t>dedup</a:t>
            </a:r>
            <a:r>
              <a:rPr lang="en-US" dirty="0"/>
              <a:t> works. –read text on slide</a:t>
            </a:r>
          </a:p>
        </p:txBody>
      </p:sp>
      <p:sp>
        <p:nvSpPr>
          <p:cNvPr id="4" name="Slide Number Placeholder 3"/>
          <p:cNvSpPr>
            <a:spLocks noGrp="1"/>
          </p:cNvSpPr>
          <p:nvPr>
            <p:ph type="sldNum" sz="quarter" idx="5"/>
          </p:nvPr>
        </p:nvSpPr>
        <p:spPr/>
        <p:txBody>
          <a:bodyPr/>
          <a:lstStyle/>
          <a:p>
            <a:fld id="{F07326F3-4732-B74B-9C70-D0992466E499}" type="slidenum">
              <a:rPr lang="en-US" smtClean="0"/>
              <a:pPr/>
              <a:t>44</a:t>
            </a:fld>
            <a:endParaRPr lang="en-US"/>
          </a:p>
        </p:txBody>
      </p:sp>
    </p:spTree>
    <p:extLst>
      <p:ext uri="{BB962C8B-B14F-4D97-AF65-F5344CB8AC3E}">
        <p14:creationId xmlns:p14="http://schemas.microsoft.com/office/powerpoint/2010/main" val="882095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graphical demonstration of previous slide, to show how fuzzy matching / similar </a:t>
            </a:r>
            <a:r>
              <a:rPr lang="en-US" dirty="0" err="1"/>
              <a:t>dedup</a:t>
            </a:r>
            <a:r>
              <a:rPr lang="en-US" dirty="0"/>
              <a:t> improve </a:t>
            </a:r>
            <a:r>
              <a:rPr lang="en-US" dirty="0" err="1"/>
              <a:t>dedup</a:t>
            </a:r>
            <a:r>
              <a:rPr lang="en-US" dirty="0"/>
              <a:t> ratio by 25% for image data</a:t>
            </a:r>
          </a:p>
          <a:p>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pPr/>
              <a:t>45</a:t>
            </a:fld>
            <a:endParaRPr lang="en-US"/>
          </a:p>
        </p:txBody>
      </p:sp>
    </p:spTree>
    <p:extLst>
      <p:ext uri="{BB962C8B-B14F-4D97-AF65-F5344CB8AC3E}">
        <p14:creationId xmlns:p14="http://schemas.microsoft.com/office/powerpoint/2010/main" val="37017736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8900" y="744538"/>
            <a:ext cx="6619875" cy="3722687"/>
          </a:xfrm>
        </p:spPr>
      </p:sp>
      <p:sp>
        <p:nvSpPr>
          <p:cNvPr id="3" name="备注占位符 2"/>
          <p:cNvSpPr>
            <a:spLocks noGrp="1"/>
          </p:cNvSpPr>
          <p:nvPr>
            <p:ph type="body" idx="1"/>
          </p:nvPr>
        </p:nvSpPr>
        <p:spPr/>
        <p:txBody>
          <a:bodyPr>
            <a:normAutofit/>
          </a:bodyPr>
          <a:lstStyle/>
          <a:p>
            <a:r>
              <a:rPr lang="en-US" altLang="zh-CN" dirty="0"/>
              <a:t>In addition to </a:t>
            </a:r>
            <a:r>
              <a:rPr lang="en-US" altLang="zh-CN" dirty="0" err="1"/>
              <a:t>dedup</a:t>
            </a:r>
            <a:r>
              <a:rPr lang="en-US" altLang="zh-CN" dirty="0"/>
              <a:t> and compression, Dorado V6 also compact data on the fly as much as possible to avoid any holes in blocks. </a:t>
            </a:r>
          </a:p>
          <a:p>
            <a:r>
              <a:rPr lang="en-US" altLang="zh-CN" dirty="0"/>
              <a:t>Many vendors do this on the enterprise storage system, but typically at larger granularity than byte. Dorado V6 implemented this at byte level, which means much less wasted space.</a:t>
            </a:r>
          </a:p>
          <a:p>
            <a:r>
              <a:rPr lang="en-US" altLang="zh-CN" dirty="0"/>
              <a:t>Depends on user I/O pattern, this can save a lot of physical storage compared to traditional block system.</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868B4BF1-E960-4898-8DC8-DD958ECBA23B}" type="slidenum">
              <a:rPr lang="zh-CN" altLang="en-US" smtClean="0">
                <a:solidFill>
                  <a:prstClr val="black"/>
                </a:solidFill>
              </a:rPr>
              <a:pPr/>
              <a:t>46</a:t>
            </a:fld>
            <a:endParaRPr lang="zh-CN" altLang="en-US">
              <a:solidFill>
                <a:prstClr val="black"/>
              </a:solidFill>
            </a:endParaRPr>
          </a:p>
        </p:txBody>
      </p:sp>
    </p:spTree>
    <p:extLst>
      <p:ext uri="{BB962C8B-B14F-4D97-AF65-F5344CB8AC3E}">
        <p14:creationId xmlns:p14="http://schemas.microsoft.com/office/powerpoint/2010/main" val="32644943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FlashEver</a:t>
            </a:r>
            <a:r>
              <a:rPr lang="en-US" altLang="zh-CN" dirty="0"/>
              <a:t> is Huawei’s brand name for the highly flexible hardware upgrade scheme supported for Dorado V6 product line.</a:t>
            </a:r>
          </a:p>
          <a:p>
            <a:r>
              <a:rPr lang="en-US" altLang="zh-CN" dirty="0"/>
              <a:t>Many individual components of the system can be upgraded individually to bring new technology to the system without having to replace the whole system.</a:t>
            </a:r>
          </a:p>
          <a:p>
            <a:endParaRPr lang="en-US" altLang="zh-CN" dirty="0"/>
          </a:p>
          <a:p>
            <a:r>
              <a:rPr lang="en-US" altLang="zh-CN" dirty="0"/>
              <a:t>Here is a few supported upgrade scenarios:  Go through the list of 4 types of upgrade</a:t>
            </a:r>
          </a:p>
          <a:p>
            <a:endParaRPr lang="en-US" altLang="zh-CN" dirty="0"/>
          </a:p>
          <a:p>
            <a:r>
              <a:rPr lang="en-US" altLang="zh-CN" dirty="0"/>
              <a:t>We will look at each upgrade scenario in detail in the next a few slides.</a:t>
            </a:r>
          </a:p>
          <a:p>
            <a:endParaRPr lang="en-US" altLang="zh-CN" dirty="0"/>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22688924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endParaRPr kumimoji="1" lang="zh-CN" alt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pPr/>
              <a:t>48</a:t>
            </a:fld>
            <a:endParaRPr lang="en-US"/>
          </a:p>
        </p:txBody>
      </p:sp>
    </p:spTree>
    <p:extLst>
      <p:ext uri="{BB962C8B-B14F-4D97-AF65-F5344CB8AC3E}">
        <p14:creationId xmlns:p14="http://schemas.microsoft.com/office/powerpoint/2010/main" val="14089711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pPr/>
              <a:t>49</a:t>
            </a:fld>
            <a:endParaRPr lang="en-US"/>
          </a:p>
        </p:txBody>
      </p:sp>
    </p:spTree>
    <p:extLst>
      <p:ext uri="{BB962C8B-B14F-4D97-AF65-F5344CB8AC3E}">
        <p14:creationId xmlns:p14="http://schemas.microsoft.com/office/powerpoint/2010/main" val="10703246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endParaRPr kumimoji="1" lang="zh-CN" alt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pPr/>
              <a:t>50</a:t>
            </a:fld>
            <a:endParaRPr lang="en-US"/>
          </a:p>
        </p:txBody>
      </p:sp>
    </p:spTree>
    <p:extLst>
      <p:ext uri="{BB962C8B-B14F-4D97-AF65-F5344CB8AC3E}">
        <p14:creationId xmlns:p14="http://schemas.microsoft.com/office/powerpoint/2010/main" val="322310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SmartVirtualization</a:t>
            </a:r>
            <a:r>
              <a:rPr lang="zh-CN" altLang="en-US" dirty="0"/>
              <a:t> </a:t>
            </a:r>
            <a:r>
              <a:rPr lang="en-US" altLang="zh-CN" dirty="0"/>
              <a:t>+</a:t>
            </a:r>
            <a:r>
              <a:rPr lang="zh-CN" altLang="en-US" dirty="0"/>
              <a:t> </a:t>
            </a:r>
            <a:r>
              <a:rPr lang="en-US" altLang="zh-CN" dirty="0" err="1"/>
              <a:t>SmartMigration</a:t>
            </a:r>
            <a:r>
              <a:rPr lang="en-US" altLang="zh-CN" dirty="0"/>
              <a:t> is a feature that allow Dorado V6 to serve as a storage gateway to legacy system, it does two things at once:</a:t>
            </a:r>
          </a:p>
          <a:p>
            <a:pPr marL="342900" indent="-342900">
              <a:buAutoNum type="arabicPeriod"/>
            </a:pPr>
            <a:r>
              <a:rPr lang="en-US" dirty="0"/>
              <a:t>Make the legacy storage available through the Dorado V6 front end</a:t>
            </a:r>
          </a:p>
          <a:p>
            <a:pPr marL="342900" indent="-342900">
              <a:buAutoNum type="arabicPeriod"/>
            </a:pPr>
            <a:r>
              <a:rPr lang="en-US" dirty="0"/>
              <a:t>Migrate data from old system to Dorado V6 in the background</a:t>
            </a:r>
          </a:p>
          <a:p>
            <a:pPr marL="342900" indent="-342900">
              <a:buAutoNum type="arabicPeriod"/>
            </a:pPr>
            <a:endParaRPr lang="en-US" dirty="0"/>
          </a:p>
          <a:p>
            <a:pPr marL="0" indent="0">
              <a:buNone/>
            </a:pPr>
            <a:r>
              <a:rPr lang="en-US" dirty="0"/>
              <a:t>These are achieved in 3 steps: (read right side)</a:t>
            </a: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16489112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pPr/>
              <a:t>52</a:t>
            </a:fld>
            <a:endParaRPr lang="en-US"/>
          </a:p>
        </p:txBody>
      </p:sp>
    </p:spTree>
    <p:extLst>
      <p:ext uri="{BB962C8B-B14F-4D97-AF65-F5344CB8AC3E}">
        <p14:creationId xmlns:p14="http://schemas.microsoft.com/office/powerpoint/2010/main" val="1709959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Click 2 times</a:t>
            </a:r>
          </a:p>
          <a:p>
            <a:r>
              <a:rPr lang="en-US" altLang="zh-CN" dirty="0"/>
              <a:t>Dorado hardware is design with high density, high performance, and high reliability in mind, for all series from entry level up to high end.</a:t>
            </a:r>
          </a:p>
          <a:p>
            <a:endParaRPr lang="en-US" altLang="zh-CN" dirty="0"/>
          </a:p>
          <a:p>
            <a:r>
              <a:rPr lang="en-US" altLang="zh-CN" dirty="0"/>
              <a:t>It features fully connected front end and backend, specialty SSD enclosure and pin design, with lots of self-developed chipsets throughout the stack, to help the system to achieve the design target. Dorado hardware has a lot of advantages in many areas compared to major competitors, we will go through the details one by one in this sections.</a:t>
            </a:r>
          </a:p>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pPr/>
              <a:t>5</a:t>
            </a:fld>
            <a:endParaRPr lang="en-US"/>
          </a:p>
        </p:txBody>
      </p:sp>
    </p:spTree>
    <p:extLst>
      <p:ext uri="{BB962C8B-B14F-4D97-AF65-F5344CB8AC3E}">
        <p14:creationId xmlns:p14="http://schemas.microsoft.com/office/powerpoint/2010/main" val="728579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pPr/>
              <a:t>53</a:t>
            </a:fld>
            <a:endParaRPr lang="en-US"/>
          </a:p>
        </p:txBody>
      </p:sp>
    </p:spTree>
    <p:extLst>
      <p:ext uri="{BB962C8B-B14F-4D97-AF65-F5344CB8AC3E}">
        <p14:creationId xmlns:p14="http://schemas.microsoft.com/office/powerpoint/2010/main" val="13118456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NVME benefit:</a:t>
            </a:r>
          </a:p>
          <a:p>
            <a:pPr marL="285750" indent="-285750">
              <a:buFontTx/>
              <a:buChar char="-"/>
            </a:pPr>
            <a:r>
              <a:rPr lang="en-US" dirty="0"/>
              <a:t>Shorter stack</a:t>
            </a:r>
          </a:p>
          <a:p>
            <a:pPr marL="285750" indent="-285750">
              <a:buFontTx/>
              <a:buChar char="-"/>
            </a:pPr>
            <a:r>
              <a:rPr lang="en-US" dirty="0"/>
              <a:t>Wider I/O path, up to 64k concurrencies</a:t>
            </a:r>
          </a:p>
          <a:p>
            <a:pPr marL="285750" indent="-285750">
              <a:buFontTx/>
              <a:buChar char="-"/>
            </a:pPr>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pPr/>
              <a:t>54</a:t>
            </a:fld>
            <a:endParaRPr lang="en-US"/>
          </a:p>
        </p:txBody>
      </p:sp>
    </p:spTree>
    <p:extLst>
      <p:ext uri="{BB962C8B-B14F-4D97-AF65-F5344CB8AC3E}">
        <p14:creationId xmlns:p14="http://schemas.microsoft.com/office/powerpoint/2010/main" val="38098138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zh-CN" altLang="en-US" dirty="0">
              <a:latin typeface="Arial" panose="020B0604020202020204" pitchFamily="34" charset="0"/>
            </a:endParaRPr>
          </a:p>
        </p:txBody>
      </p:sp>
    </p:spTree>
    <p:extLst>
      <p:ext uri="{BB962C8B-B14F-4D97-AF65-F5344CB8AC3E}">
        <p14:creationId xmlns:p14="http://schemas.microsoft.com/office/powerpoint/2010/main" val="34183401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E449536C-4CB0-4A18-8259-1409C3830A97}" type="slidenum">
              <a:rPr lang="zh-CN" altLang="en-US" smtClean="0">
                <a:solidFill>
                  <a:prstClr val="black"/>
                </a:solidFill>
                <a:latin typeface="Arial" panose="020B0604020202020204" pitchFamily="34" charset="0"/>
              </a:rPr>
              <a:pPr/>
              <a:t>56</a:t>
            </a:fld>
            <a:endParaRPr lang="zh-CN" altLang="en-US">
              <a:solidFill>
                <a:prstClr val="black"/>
              </a:solidFill>
              <a:latin typeface="Arial" panose="020B0604020202020204" pitchFamily="34" charset="0"/>
            </a:endParaRPr>
          </a:p>
        </p:txBody>
      </p:sp>
    </p:spTree>
    <p:extLst>
      <p:ext uri="{BB962C8B-B14F-4D97-AF65-F5344CB8AC3E}">
        <p14:creationId xmlns:p14="http://schemas.microsoft.com/office/powerpoint/2010/main" val="26012013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ts val="2160"/>
              </a:lnSpc>
            </a:pPr>
            <a:endParaRPr lang="en-US" altLang="zh-CN" dirty="0">
              <a:solidFill>
                <a:prstClr val="black"/>
              </a:solidFill>
              <a:latin typeface="Calibri" panose="020F0502020204030204" pitchFamily="34" charset="0"/>
              <a:ea typeface="微软雅黑" pitchFamily="34" charset="-122"/>
              <a:cs typeface="Calibri" panose="020F050202020403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pPr/>
              <a:t>60</a:t>
            </a:fld>
            <a:endParaRPr lang="en-US"/>
          </a:p>
        </p:txBody>
      </p:sp>
    </p:spTree>
    <p:extLst>
      <p:ext uri="{BB962C8B-B14F-4D97-AF65-F5344CB8AC3E}">
        <p14:creationId xmlns:p14="http://schemas.microsoft.com/office/powerpoint/2010/main" val="6861713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pPr/>
              <a:t>61</a:t>
            </a:fld>
            <a:endParaRPr lang="en-US"/>
          </a:p>
        </p:txBody>
      </p:sp>
    </p:spTree>
    <p:extLst>
      <p:ext uri="{BB962C8B-B14F-4D97-AF65-F5344CB8AC3E}">
        <p14:creationId xmlns:p14="http://schemas.microsoft.com/office/powerpoint/2010/main" val="29824654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DCL = Differential Change Log</a:t>
            </a:r>
          </a:p>
          <a:p>
            <a:r>
              <a:rPr lang="en-US" dirty="0"/>
              <a:t>CDP = Continuous Data Protection</a:t>
            </a:r>
          </a:p>
          <a:p>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pPr/>
              <a:t>62</a:t>
            </a:fld>
            <a:endParaRPr lang="en-US"/>
          </a:p>
        </p:txBody>
      </p:sp>
    </p:spTree>
    <p:extLst>
      <p:ext uri="{BB962C8B-B14F-4D97-AF65-F5344CB8AC3E}">
        <p14:creationId xmlns:p14="http://schemas.microsoft.com/office/powerpoint/2010/main" val="3354799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304" rtl="0" eaLnBrk="1" fontAlgn="auto" latinLnBrk="0" hangingPunct="1">
              <a:lnSpc>
                <a:spcPct val="100000"/>
              </a:lnSpc>
              <a:spcBef>
                <a:spcPts val="0"/>
              </a:spcBef>
              <a:spcAft>
                <a:spcPts val="0"/>
              </a:spcAft>
              <a:buClrTx/>
              <a:buSzTx/>
              <a:buFontTx/>
              <a:buNone/>
              <a:tabLst/>
              <a:defRPr/>
            </a:pPr>
            <a:r>
              <a:rPr kumimoji="1" lang="en-US" altLang="zh-CN" sz="1600" b="0" dirty="0">
                <a:latin typeface="Arial" panose="020B0604020202020204" pitchFamily="34" charset="0"/>
                <a:cs typeface="Arial" panose="020B0604020202020204" pitchFamily="34" charset="0"/>
              </a:rPr>
              <a:t>Let us first take a look at the hardware design of the controller engine of Dorado's high-end products (8000/18000).</a:t>
            </a:r>
          </a:p>
          <a:p>
            <a:pPr marL="0" marR="0" indent="0" algn="l" defTabSz="1219304" rtl="0" eaLnBrk="1" fontAlgn="auto" latinLnBrk="0" hangingPunct="1">
              <a:lnSpc>
                <a:spcPct val="100000"/>
              </a:lnSpc>
              <a:spcBef>
                <a:spcPts val="0"/>
              </a:spcBef>
              <a:spcAft>
                <a:spcPts val="0"/>
              </a:spcAft>
              <a:buClrTx/>
              <a:buSzTx/>
              <a:buFontTx/>
              <a:buNone/>
              <a:tabLst/>
              <a:defRPr/>
            </a:pPr>
            <a:endParaRPr kumimoji="1" lang="en-US" altLang="zh-CN" sz="1600" b="0" dirty="0">
              <a:latin typeface="Arial" panose="020B0604020202020204" pitchFamily="34" charset="0"/>
              <a:cs typeface="Arial" panose="020B0604020202020204" pitchFamily="34" charset="0"/>
            </a:endParaRPr>
          </a:p>
          <a:p>
            <a:pPr marL="0" marR="0" indent="0" algn="l" defTabSz="1219304" rtl="0" eaLnBrk="1" fontAlgn="auto" latinLnBrk="0" hangingPunct="1">
              <a:lnSpc>
                <a:spcPct val="100000"/>
              </a:lnSpc>
              <a:spcBef>
                <a:spcPts val="0"/>
              </a:spcBef>
              <a:spcAft>
                <a:spcPts val="0"/>
              </a:spcAft>
              <a:buClrTx/>
              <a:buSzTx/>
              <a:buFontTx/>
              <a:buNone/>
              <a:tabLst/>
              <a:defRPr/>
            </a:pPr>
            <a:r>
              <a:rPr kumimoji="1" lang="en-US" altLang="zh-CN" sz="1600" b="0" dirty="0">
                <a:latin typeface="Arial" panose="020B0604020202020204" pitchFamily="34" charset="0"/>
                <a:cs typeface="Arial" panose="020B0604020202020204" pitchFamily="34" charset="0"/>
              </a:rPr>
              <a:t>As can be seen from the figure on the left, all components of the controller engine are redundant, including controllers, fans, interface cards, BBU, PSU, etc., there is no single point failure end-to-end. Even better, all interface components are FRUs, which can be hot-plugged online without affecting business continuity.</a:t>
            </a:r>
          </a:p>
          <a:p>
            <a:pPr marL="0" marR="0" indent="0" algn="l" defTabSz="1219304" rtl="0" eaLnBrk="1" fontAlgn="auto" latinLnBrk="0" hangingPunct="1">
              <a:lnSpc>
                <a:spcPct val="100000"/>
              </a:lnSpc>
              <a:spcBef>
                <a:spcPts val="0"/>
              </a:spcBef>
              <a:spcAft>
                <a:spcPts val="0"/>
              </a:spcAft>
              <a:buClrTx/>
              <a:buSzTx/>
              <a:buFontTx/>
              <a:buNone/>
              <a:tabLst/>
              <a:defRPr/>
            </a:pPr>
            <a:endParaRPr kumimoji="1" lang="en-US" altLang="zh-CN" sz="1600" b="0" dirty="0">
              <a:latin typeface="Arial" panose="020B0604020202020204" pitchFamily="34" charset="0"/>
              <a:cs typeface="Arial" panose="020B0604020202020204" pitchFamily="34" charset="0"/>
            </a:endParaRPr>
          </a:p>
          <a:p>
            <a:pPr marL="0" marR="0" indent="0" algn="l" defTabSz="1219304" rtl="0" eaLnBrk="1" fontAlgn="auto" latinLnBrk="0" hangingPunct="1">
              <a:lnSpc>
                <a:spcPct val="100000"/>
              </a:lnSpc>
              <a:spcBef>
                <a:spcPts val="0"/>
              </a:spcBef>
              <a:spcAft>
                <a:spcPts val="0"/>
              </a:spcAft>
              <a:buClrTx/>
              <a:buSzTx/>
              <a:buFontTx/>
              <a:buNone/>
              <a:tabLst/>
              <a:defRPr/>
            </a:pPr>
            <a:r>
              <a:rPr kumimoji="1" lang="en-US" altLang="zh-CN" sz="1600" b="0" dirty="0">
                <a:latin typeface="Arial" panose="020B0604020202020204" pitchFamily="34" charset="0"/>
                <a:cs typeface="Arial" panose="020B0604020202020204" pitchFamily="34" charset="0"/>
              </a:rPr>
              <a:t>On the right side, we have the schematic diagram of the component interconnection within the controller engine. </a:t>
            </a:r>
          </a:p>
          <a:p>
            <a:pPr marL="0" marR="0" indent="0" algn="l" defTabSz="1219304" rtl="0" eaLnBrk="1" fontAlgn="auto" latinLnBrk="0" hangingPunct="1">
              <a:lnSpc>
                <a:spcPct val="100000"/>
              </a:lnSpc>
              <a:spcBef>
                <a:spcPts val="0"/>
              </a:spcBef>
              <a:spcAft>
                <a:spcPts val="0"/>
              </a:spcAft>
              <a:buClrTx/>
              <a:buSzTx/>
              <a:buFontTx/>
              <a:buNone/>
              <a:tabLst/>
              <a:defRPr/>
            </a:pPr>
            <a:r>
              <a:rPr kumimoji="1" lang="en-US" altLang="zh-CN" sz="1600" b="0" dirty="0">
                <a:latin typeface="Arial" panose="020B0604020202020204" pitchFamily="34" charset="0"/>
                <a:cs typeface="Arial" panose="020B0604020202020204" pitchFamily="34" charset="0"/>
              </a:rPr>
              <a:t>The key thing to pay attention to is the full mesh connection between components. The four controllers in the engine are fully interconnected through a passive backplane, and the bandwidth between any two controllers is multiple lines of 100GE RDMA network.</a:t>
            </a:r>
          </a:p>
          <a:p>
            <a:pPr marL="0" marR="0" indent="0" algn="l" defTabSz="1219304" rtl="0" eaLnBrk="1" fontAlgn="auto" latinLnBrk="0" hangingPunct="1">
              <a:lnSpc>
                <a:spcPct val="100000"/>
              </a:lnSpc>
              <a:spcBef>
                <a:spcPts val="0"/>
              </a:spcBef>
              <a:spcAft>
                <a:spcPts val="0"/>
              </a:spcAft>
              <a:buClrTx/>
              <a:buSzTx/>
              <a:buFontTx/>
              <a:buNone/>
              <a:tabLst/>
              <a:defRPr/>
            </a:pPr>
            <a:endParaRPr kumimoji="1" lang="en-US" altLang="zh-CN" sz="1600" b="0" dirty="0">
              <a:latin typeface="Arial" panose="020B0604020202020204" pitchFamily="34" charset="0"/>
              <a:cs typeface="Arial" panose="020B0604020202020204" pitchFamily="34" charset="0"/>
            </a:endParaRPr>
          </a:p>
          <a:p>
            <a:pPr marL="0" marR="0" indent="0" algn="l" defTabSz="1219304" rtl="0" eaLnBrk="1" fontAlgn="auto" latinLnBrk="0" hangingPunct="1">
              <a:lnSpc>
                <a:spcPct val="100000"/>
              </a:lnSpc>
              <a:spcBef>
                <a:spcPts val="0"/>
              </a:spcBef>
              <a:spcAft>
                <a:spcPts val="0"/>
              </a:spcAft>
              <a:buClrTx/>
              <a:buSzTx/>
              <a:buFontTx/>
              <a:buNone/>
              <a:tabLst/>
              <a:defRPr/>
            </a:pPr>
            <a:r>
              <a:rPr kumimoji="1" lang="en-US" altLang="zh-CN" sz="1600" b="0" dirty="0">
                <a:latin typeface="Arial" panose="020B0604020202020204" pitchFamily="34" charset="0"/>
                <a:cs typeface="Arial" panose="020B0604020202020204" pitchFamily="34" charset="0"/>
              </a:rPr>
              <a:t>The most powerful feature is the shared IO interface module. All IO modules has direct access to all four controllers, which means that any one IO module can directly send I/O to any controller, there is no need to relay through other controllers. Cross-controller forwarding is the typically behavior of all other traditional enterprise storages.</a:t>
            </a:r>
          </a:p>
          <a:p>
            <a:pPr marL="0" marR="0" indent="0" algn="l" defTabSz="1219304" rtl="0" eaLnBrk="1" fontAlgn="auto" latinLnBrk="0" hangingPunct="1">
              <a:lnSpc>
                <a:spcPct val="100000"/>
              </a:lnSpc>
              <a:spcBef>
                <a:spcPts val="0"/>
              </a:spcBef>
              <a:spcAft>
                <a:spcPts val="0"/>
              </a:spcAft>
              <a:buClrTx/>
              <a:buSzTx/>
              <a:buFontTx/>
              <a:buNone/>
              <a:tabLst/>
              <a:defRPr/>
            </a:pPr>
            <a:endParaRPr kumimoji="1" lang="en-US" altLang="zh-CN" sz="1600" b="0" dirty="0">
              <a:latin typeface="Arial" panose="020B0604020202020204" pitchFamily="34" charset="0"/>
              <a:cs typeface="Arial" panose="020B0604020202020204" pitchFamily="34" charset="0"/>
            </a:endParaRPr>
          </a:p>
          <a:p>
            <a:pPr marL="0" marR="0" indent="0" algn="l" defTabSz="1219304" rtl="0" eaLnBrk="1" fontAlgn="auto" latinLnBrk="0" hangingPunct="1">
              <a:lnSpc>
                <a:spcPct val="100000"/>
              </a:lnSpc>
              <a:spcBef>
                <a:spcPts val="0"/>
              </a:spcBef>
              <a:spcAft>
                <a:spcPts val="0"/>
              </a:spcAft>
              <a:buClrTx/>
              <a:buSzTx/>
              <a:buFontTx/>
              <a:buNone/>
              <a:tabLst/>
              <a:defRPr/>
            </a:pPr>
            <a:r>
              <a:rPr kumimoji="1" lang="en-US" altLang="zh-CN" sz="1600" b="0" dirty="0">
                <a:latin typeface="Arial" panose="020B0604020202020204" pitchFamily="34" charset="0"/>
                <a:cs typeface="Arial" panose="020B0604020202020204" pitchFamily="34" charset="0"/>
              </a:rPr>
              <a:t>This design greatly reduces I/O latency and eliminates a key single point of failure in the system. Not only data travels less hops, but also less CPU consumption and memory copy.</a:t>
            </a:r>
          </a:p>
          <a:p>
            <a:pPr marL="0" marR="0" indent="0" algn="l" defTabSz="1219304" rtl="0" eaLnBrk="1" fontAlgn="auto" latinLnBrk="0" hangingPunct="1">
              <a:lnSpc>
                <a:spcPct val="100000"/>
              </a:lnSpc>
              <a:spcBef>
                <a:spcPts val="0"/>
              </a:spcBef>
              <a:spcAft>
                <a:spcPts val="0"/>
              </a:spcAft>
              <a:buClrTx/>
              <a:buSzTx/>
              <a:buFontTx/>
              <a:buNone/>
              <a:tabLst/>
              <a:defRPr/>
            </a:pPr>
            <a:endParaRPr kumimoji="1" lang="en-US" altLang="zh-CN" sz="1600" b="0" dirty="0">
              <a:latin typeface="Arial" panose="020B0604020202020204" pitchFamily="34" charset="0"/>
              <a:cs typeface="Arial" panose="020B0604020202020204" pitchFamily="34" charset="0"/>
            </a:endParaRPr>
          </a:p>
          <a:p>
            <a:pPr marL="0" marR="0" indent="0" algn="l" defTabSz="1219304" rtl="0" eaLnBrk="1" fontAlgn="auto" latinLnBrk="0" hangingPunct="1">
              <a:lnSpc>
                <a:spcPct val="100000"/>
              </a:lnSpc>
              <a:spcBef>
                <a:spcPts val="0"/>
              </a:spcBef>
              <a:spcAft>
                <a:spcPts val="0"/>
              </a:spcAft>
              <a:buClrTx/>
              <a:buSzTx/>
              <a:buFontTx/>
              <a:buNone/>
              <a:tabLst/>
              <a:defRPr/>
            </a:pPr>
            <a:r>
              <a:rPr kumimoji="1" lang="en-US" altLang="zh-CN" sz="1600" b="0" dirty="0">
                <a:latin typeface="Arial" panose="020B0604020202020204" pitchFamily="34" charset="0"/>
                <a:cs typeface="Arial" panose="020B0604020202020204" pitchFamily="34" charset="0"/>
              </a:rPr>
              <a:t>Similarly, every two PSUs form an available group that can be backed up to each other, each powers half of the components. This means if we configure it properly, even if three of the four PSUs failed, the controller engine can still provide storage service. </a:t>
            </a:r>
            <a:endParaRPr kumimoji="1" lang="en-US" altLang="zh-CN" dirty="0"/>
          </a:p>
        </p:txBody>
      </p:sp>
      <p:sp>
        <p:nvSpPr>
          <p:cNvPr id="4" name="Slide Number Placeholder 3"/>
          <p:cNvSpPr>
            <a:spLocks noGrp="1"/>
          </p:cNvSpPr>
          <p:nvPr>
            <p:ph type="sldNum" sz="quarter" idx="10"/>
          </p:nvPr>
        </p:nvSpPr>
        <p:spPr/>
        <p:txBody>
          <a:bodyPr/>
          <a:lstStyle/>
          <a:p>
            <a:fld id="{F07326F3-4732-B74B-9C70-D0992466E499}" type="slidenum">
              <a:rPr lang="en-US" smtClean="0"/>
              <a:pPr/>
              <a:t>6</a:t>
            </a:fld>
            <a:endParaRPr lang="en-US"/>
          </a:p>
        </p:txBody>
      </p:sp>
    </p:spTree>
    <p:extLst>
      <p:ext uri="{BB962C8B-B14F-4D97-AF65-F5344CB8AC3E}">
        <p14:creationId xmlns:p14="http://schemas.microsoft.com/office/powerpoint/2010/main" val="1733317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600" b="0" dirty="0">
                <a:solidFill>
                  <a:schemeClr val="tx1"/>
                </a:solidFill>
                <a:latin typeface="Arial" panose="020B0604020202020204" pitchFamily="34" charset="0"/>
                <a:cs typeface="Arial" panose="020B0604020202020204" pitchFamily="34" charset="0"/>
              </a:rPr>
              <a:t>Next</a:t>
            </a:r>
            <a:r>
              <a:rPr lang="en-US" altLang="zh-CN" sz="1600" b="0" baseline="0" dirty="0">
                <a:solidFill>
                  <a:schemeClr val="tx1"/>
                </a:solidFill>
                <a:latin typeface="Arial" panose="020B0604020202020204" pitchFamily="34" charset="0"/>
                <a:cs typeface="Arial" panose="020B0604020202020204" pitchFamily="34" charset="0"/>
              </a:rPr>
              <a:t> lets</a:t>
            </a:r>
            <a:r>
              <a:rPr lang="en-US" altLang="zh-CN" sz="1600" b="0" dirty="0">
                <a:solidFill>
                  <a:schemeClr val="tx1"/>
                </a:solidFill>
                <a:latin typeface="Arial" panose="020B0604020202020204" pitchFamily="34" charset="0"/>
                <a:cs typeface="Arial" panose="020B0604020202020204" pitchFamily="34" charset="0"/>
              </a:rPr>
              <a:t> look at the hardware design of midrange series of Dorado. Similar to the high-end, all components are redundant and hot-pluggable, but the IO interface module is no longer shared between all controllers and will belong to a specific controller. The key reason is cost effectiveness.</a:t>
            </a:r>
          </a:p>
          <a:p>
            <a:endParaRPr lang="en-US" altLang="zh-CN" sz="1600" b="0" dirty="0">
              <a:solidFill>
                <a:schemeClr val="tx1"/>
              </a:solidFill>
              <a:latin typeface="Arial" panose="020B0604020202020204" pitchFamily="34" charset="0"/>
              <a:cs typeface="Arial" panose="020B0604020202020204" pitchFamily="34" charset="0"/>
            </a:endParaRPr>
          </a:p>
          <a:p>
            <a:r>
              <a:rPr lang="en-US" altLang="zh-CN" sz="1600" b="0" dirty="0">
                <a:solidFill>
                  <a:schemeClr val="tx1"/>
                </a:solidFill>
                <a:latin typeface="Arial" panose="020B0604020202020204" pitchFamily="34" charset="0"/>
                <a:cs typeface="Arial" panose="020B0604020202020204" pitchFamily="34" charset="0"/>
              </a:rPr>
              <a:t>Left side shows the high density SSD media in Dorado V6. In this new generation of Dorado, we innovatively design and introduce an ultra-high density PALM SSD to provide the highest storage density currently available. Compared with the traditional 2.5-inch SSD, we can accommodate up to 36 PALM SSDs in a 2U height space, increasing the capacity density by about 50%. Of course, to achieve this goal, it also needs to be optimized in hardware design, not only the PALM disk itself, but also the heat dissipation challenge brought by high density. Huawei has three patents around this hardware design.</a:t>
            </a:r>
            <a:endParaRPr lang="zh-CN" altLang="en-US" sz="1600" b="0" dirty="0">
              <a:solidFill>
                <a:schemeClr val="tx1"/>
              </a:solidFill>
              <a:latin typeface="Arial" panose="020B0604020202020204" pitchFamily="34" charset="0"/>
              <a:cs typeface="Arial" panose="020B0604020202020204" pitchFamily="34" charset="0"/>
            </a:endParaRPr>
          </a:p>
          <a:p>
            <a:pPr marL="12373" indent="0">
              <a:buFont typeface="Arial" panose="020B0604020202020204" pitchFamily="34" charset="0"/>
              <a:buNone/>
            </a:pPr>
            <a:endParaRPr lang="zh-CN" altLang="en-US" sz="1600" dirty="0">
              <a:solidFill>
                <a:srgbClr val="FFFFFF"/>
              </a:solidFill>
            </a:endParaRPr>
          </a:p>
        </p:txBody>
      </p:sp>
      <p:sp>
        <p:nvSpPr>
          <p:cNvPr id="4" name="Slide Number Placeholder 3"/>
          <p:cNvSpPr>
            <a:spLocks noGrp="1"/>
          </p:cNvSpPr>
          <p:nvPr>
            <p:ph type="sldNum" sz="quarter" idx="10"/>
          </p:nvPr>
        </p:nvSpPr>
        <p:spPr/>
        <p:txBody>
          <a:bodyPr/>
          <a:lstStyle/>
          <a:p>
            <a:fld id="{F07326F3-4732-B74B-9C70-D0992466E499}" type="slidenum">
              <a:rPr lang="en-US" smtClean="0"/>
              <a:pPr/>
              <a:t>7</a:t>
            </a:fld>
            <a:endParaRPr lang="en-US"/>
          </a:p>
        </p:txBody>
      </p:sp>
    </p:spTree>
    <p:extLst>
      <p:ext uri="{BB962C8B-B14F-4D97-AF65-F5344CB8AC3E}">
        <p14:creationId xmlns:p14="http://schemas.microsoft.com/office/powerpoint/2010/main" val="1093262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endParaRPr kumimoji="1" lang="en-US" altLang="zh-CN" baseline="0" dirty="0"/>
          </a:p>
          <a:p>
            <a:pPr marL="0" indent="0">
              <a:buNone/>
            </a:pPr>
            <a:r>
              <a:rPr kumimoji="1" lang="en-US" altLang="zh-CN" sz="1600" b="0" dirty="0">
                <a:solidFill>
                  <a:schemeClr val="tx1"/>
                </a:solidFill>
                <a:latin typeface="Arial" panose="020B0604020202020204" pitchFamily="34" charset="0"/>
                <a:cs typeface="Arial" panose="020B0604020202020204" pitchFamily="34" charset="0"/>
              </a:rPr>
              <a:t>Finally, let's look at the hardware design of the entry-level and Intelligent DAE of Dorado. On the whole, the entry-level and mid-range architecture designs are similar, except that the number of CPU cores, memory, and IO interfaces are reduced.</a:t>
            </a:r>
          </a:p>
          <a:p>
            <a:pPr marL="0" indent="0">
              <a:buNone/>
            </a:pPr>
            <a:r>
              <a:rPr kumimoji="1" lang="en-US" altLang="zh-CN" sz="1600" b="0" dirty="0">
                <a:solidFill>
                  <a:schemeClr val="tx1"/>
                </a:solidFill>
                <a:latin typeface="Arial" panose="020B0604020202020204" pitchFamily="34" charset="0"/>
                <a:cs typeface="Arial" panose="020B0604020202020204" pitchFamily="34" charset="0"/>
              </a:rPr>
              <a:t>What I want to emphasize is the intelligent DAE, this is a new attractive component in the new generation of Dorado. Unlike traditional disk enclosures, intelligent DAE is more like an entry-level storage. It has its own two controllers, and each controller has its own CPU and memory resources. Besides managing SSDs and translating protocol, the intelligent DAE can do some background tasks that originally required the controller to do, such as data reconstruction, compression, GC, etc., reducing the pressure on the controller, and at the same time, it can greatly improve the overall storage capability.</a:t>
            </a:r>
          </a:p>
          <a:p>
            <a:pPr marL="0" indent="0">
              <a:buNone/>
            </a:pPr>
            <a:r>
              <a:rPr kumimoji="1" lang="en-US" altLang="zh-CN" sz="1600" b="0" dirty="0">
                <a:solidFill>
                  <a:schemeClr val="tx1"/>
                </a:solidFill>
                <a:latin typeface="Arial" panose="020B0604020202020204" pitchFamily="34" charset="0"/>
                <a:cs typeface="Arial" panose="020B0604020202020204" pitchFamily="34" charset="0"/>
              </a:rPr>
              <a:t>With intelligent DAE, we can also do some more advanced things, such as implementing the IP network between controllers and disk enclosures, significantly improving the system's fault tolerance. All these interconnections are powered by 100GE RDMA network.</a:t>
            </a:r>
          </a:p>
          <a:p>
            <a:pPr marL="0" indent="0">
              <a:buNone/>
            </a:pPr>
            <a:endParaRPr kumimoji="1" lang="en-US" altLang="zh-CN" sz="1600" b="0" dirty="0">
              <a:solidFill>
                <a:schemeClr val="tx1"/>
              </a:solidFill>
              <a:latin typeface="Arial" panose="020B0604020202020204" pitchFamily="34" charset="0"/>
              <a:cs typeface="Arial" panose="020B0604020202020204" pitchFamily="34" charset="0"/>
            </a:endParaRPr>
          </a:p>
          <a:p>
            <a:pPr marL="0" indent="0">
              <a:buNone/>
            </a:pPr>
            <a:r>
              <a:rPr kumimoji="1" lang="en-US" altLang="zh-CN" sz="1600" b="0" dirty="0">
                <a:solidFill>
                  <a:schemeClr val="tx1"/>
                </a:solidFill>
                <a:latin typeface="Arial" panose="020B0604020202020204" pitchFamily="34" charset="0"/>
                <a:cs typeface="Arial" panose="020B0604020202020204" pitchFamily="34" charset="0"/>
              </a:rPr>
              <a:t>We'll go over these features in detail in later slides</a:t>
            </a:r>
          </a:p>
          <a:p>
            <a:pPr marL="0" indent="0">
              <a:buNone/>
            </a:pPr>
            <a:endParaRPr kumimoji="1" lang="en-US" altLang="zh-CN" sz="1600" b="0" dirty="0">
              <a:solidFill>
                <a:schemeClr val="tx1"/>
              </a:solidFill>
              <a:latin typeface="Arial" panose="020B0604020202020204" pitchFamily="34" charset="0"/>
              <a:cs typeface="Arial" panose="020B0604020202020204" pitchFamily="34" charset="0"/>
            </a:endParaRPr>
          </a:p>
          <a:p>
            <a:pPr marL="0" indent="0">
              <a:buNone/>
            </a:pPr>
            <a:endParaRPr kumimoji="1" lang="en-US" altLang="zh-CN" sz="1600" b="0"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07326F3-4732-B74B-9C70-D0992466E499}" type="slidenum">
              <a:rPr lang="en-US" smtClean="0"/>
              <a:pPr/>
              <a:t>8</a:t>
            </a:fld>
            <a:endParaRPr lang="en-US"/>
          </a:p>
        </p:txBody>
      </p:sp>
    </p:spTree>
    <p:extLst>
      <p:ext uri="{BB962C8B-B14F-4D97-AF65-F5344CB8AC3E}">
        <p14:creationId xmlns:p14="http://schemas.microsoft.com/office/powerpoint/2010/main" val="1477618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Previous slides mentioned the high density design of Dorado V6 SSD and enclosure, this slide shows the custom PALM form factor with orthogonal pins, which boost capacity density by roughly 50% compared to industry traditional design.</a:t>
            </a:r>
          </a:p>
          <a:p>
            <a:r>
              <a:rPr lang="en-US" altLang="zh-CN" sz="1600" dirty="0">
                <a:solidFill>
                  <a:srgbClr val="1D1D1A"/>
                </a:solidFill>
                <a:latin typeface="Microsoft YaHei" panose="020B0503020204020204" pitchFamily="34" charset="-122"/>
                <a:ea typeface="Microsoft YaHei" panose="020B0503020204020204" pitchFamily="34" charset="-122"/>
              </a:rPr>
              <a:t>Orthogonal – right angled</a:t>
            </a:r>
            <a:endParaRPr 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pPr/>
              <a:t>9</a:t>
            </a:fld>
            <a:endParaRPr lang="en-US"/>
          </a:p>
        </p:txBody>
      </p:sp>
    </p:spTree>
    <p:extLst>
      <p:ext uri="{BB962C8B-B14F-4D97-AF65-F5344CB8AC3E}">
        <p14:creationId xmlns:p14="http://schemas.microsoft.com/office/powerpoint/2010/main" val="2058248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
            <a:ext cx="12196763" cy="5602265"/>
          </a:xfrm>
          <a:prstGeom prst="rect">
            <a:avLst/>
          </a:prstGeom>
        </p:spPr>
      </p:pic>
      <p:sp>
        <p:nvSpPr>
          <p:cNvPr id="7" name="L 形 6"/>
          <p:cNvSpPr/>
          <p:nvPr userDrawn="1"/>
        </p:nvSpPr>
        <p:spPr>
          <a:xfrm rot="5400000">
            <a:off x="7853942" y="2130563"/>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3"/>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284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07490" y="270598"/>
            <a:ext cx="10180911" cy="873103"/>
          </a:xfrm>
          <a:prstGeom prst="rect">
            <a:avLst/>
          </a:prstGeom>
        </p:spPr>
        <p:txBody>
          <a:bodyPr lIns="121558" tIns="60787" rIns="121558" bIns="60787"/>
          <a:lstStyle/>
          <a:p>
            <a:r>
              <a:rPr lang="en-US" dirty="0"/>
              <a:t>Click to edit Master title style</a:t>
            </a:r>
          </a:p>
        </p:txBody>
      </p:sp>
      <p:sp>
        <p:nvSpPr>
          <p:cNvPr id="4" name="Content Placeholder 3"/>
          <p:cNvSpPr>
            <a:spLocks noGrp="1"/>
          </p:cNvSpPr>
          <p:nvPr>
            <p:ph sz="quarter" idx="10"/>
          </p:nvPr>
        </p:nvSpPr>
        <p:spPr>
          <a:xfrm>
            <a:off x="398093" y="1185894"/>
            <a:ext cx="11398470" cy="5041900"/>
          </a:xfrm>
          <a:prstGeom prst="rect">
            <a:avLst/>
          </a:prstGeom>
        </p:spPr>
        <p:txBody>
          <a:bodyPr lIns="121558" tIns="60787" rIns="121558" bIns="60787"/>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0457018"/>
      </p:ext>
    </p:extLst>
  </p:cSld>
  <p:clrMapOvr>
    <a:masterClrMapping/>
  </p:clrMapOvr>
  <p:transition advClick="0" advTm="8000">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914520" y="2129932"/>
            <a:ext cx="10367725" cy="1471272"/>
          </a:xfrm>
          <a:prstGeom prst="rect">
            <a:avLst/>
          </a:prstGeom>
        </p:spPr>
        <p:txBody>
          <a:bodyPr>
            <a:normAutofit/>
          </a:bodyPr>
          <a:lstStyle>
            <a:lvl1pPr algn="ctr">
              <a:defRPr sz="3999">
                <a:latin typeface="Arial" pitchFamily="34" charset="0"/>
                <a:ea typeface="微软雅黑" pitchFamily="34" charset="-122"/>
                <a:cs typeface="Arial" pitchFamily="34" charset="0"/>
              </a:defRPr>
            </a:lvl1pPr>
          </a:lstStyle>
          <a:p>
            <a:r>
              <a:rPr lang="en-US" altLang="zh-CN" dirty="0"/>
              <a:t>Click to edit Master text styles</a:t>
            </a:r>
            <a:endParaRPr lang="zh-CN" altLang="en-US" dirty="0"/>
          </a:p>
        </p:txBody>
      </p:sp>
    </p:spTree>
    <p:extLst>
      <p:ext uri="{BB962C8B-B14F-4D97-AF65-F5344CB8AC3E}">
        <p14:creationId xmlns:p14="http://schemas.microsoft.com/office/powerpoint/2010/main" val="651792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914520" y="2129932"/>
            <a:ext cx="10367725" cy="1471272"/>
          </a:xfrm>
          <a:prstGeom prst="rect">
            <a:avLst/>
          </a:prstGeom>
        </p:spPr>
        <p:txBody>
          <a:bodyPr>
            <a:normAutofit/>
          </a:bodyPr>
          <a:lstStyle>
            <a:lvl1pPr algn="ctr">
              <a:defRPr sz="3999">
                <a:latin typeface="Arial" pitchFamily="34" charset="0"/>
                <a:ea typeface="微软雅黑" pitchFamily="34" charset="-122"/>
                <a:cs typeface="Arial" pitchFamily="34" charset="0"/>
              </a:defRPr>
            </a:lvl1pPr>
          </a:lstStyle>
          <a:p>
            <a:r>
              <a:rPr lang="en-US" altLang="zh-CN" dirty="0"/>
              <a:t>Click to edit Master text styles</a:t>
            </a:r>
            <a:endParaRPr lang="zh-CN" altLang="en-US" dirty="0"/>
          </a:p>
        </p:txBody>
      </p:sp>
    </p:spTree>
    <p:extLst>
      <p:ext uri="{BB962C8B-B14F-4D97-AF65-F5344CB8AC3E}">
        <p14:creationId xmlns:p14="http://schemas.microsoft.com/office/powerpoint/2010/main" val="1435922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36977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6241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927" y="449289"/>
            <a:ext cx="10180909" cy="871537"/>
          </a:xfrm>
          <a:prstGeom prst="rect">
            <a:avLst/>
          </a:prstGeom>
        </p:spPr>
        <p:txBody>
          <a:bodyPr lIns="91427" tIns="45714" rIns="91427" bIns="45714"/>
          <a:lstStyle>
            <a:lvl1pPr>
              <a:defRPr>
                <a:solidFill>
                  <a:srgbClr val="0080CB"/>
                </a:solidFill>
              </a:defRPr>
            </a:lvl1pPr>
          </a:lstStyle>
          <a:p>
            <a:r>
              <a:rPr lang="en-US" dirty="0"/>
              <a:t>Click to edit Master title style</a:t>
            </a:r>
          </a:p>
        </p:txBody>
      </p:sp>
      <p:sp>
        <p:nvSpPr>
          <p:cNvPr id="4" name="Content Placeholder 3"/>
          <p:cNvSpPr>
            <a:spLocks noGrp="1"/>
          </p:cNvSpPr>
          <p:nvPr>
            <p:ph sz="quarter" idx="10"/>
          </p:nvPr>
        </p:nvSpPr>
        <p:spPr>
          <a:xfrm>
            <a:off x="1019182" y="1628384"/>
            <a:ext cx="10158399" cy="4584744"/>
          </a:xfrm>
          <a:prstGeom prst="rect">
            <a:avLst/>
          </a:prstGeom>
        </p:spPr>
        <p:txBody>
          <a:bodyPr lIns="91427" tIns="45714" rIns="91427" bIns="45714"/>
          <a:lstStyle>
            <a:lvl1pPr>
              <a:defRPr sz="3200"/>
            </a:lvl1pPr>
            <a:lvl2pPr>
              <a:defRPr sz="2667">
                <a:ea typeface="微软雅黑" pitchFamily="34" charset="-122"/>
              </a:defRPr>
            </a:lvl2pPr>
            <a:lvl3pPr>
              <a:defRPr>
                <a:ea typeface="微软雅黑" pitchFamily="34" charset="-122"/>
              </a:defRPr>
            </a:lvl3pPr>
            <a:lvl4pPr>
              <a:defRPr>
                <a:ea typeface="微软雅黑" pitchFamily="34" charset="-122"/>
              </a:defRPr>
            </a:lvl4pPr>
            <a:lvl5pPr>
              <a:defRPr>
                <a:ea typeface="微软雅黑" pitchFamily="34"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848831"/>
      </p:ext>
    </p:extLst>
  </p:cSld>
  <p:clrMapOvr>
    <a:masterClrMapping/>
  </p:clrMapOvr>
  <p:transition advClick="0" advTm="8000">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Rectangle 13"/>
          <p:cNvSpPr>
            <a:spLocks noGrp="1" noChangeArrowheads="1"/>
          </p:cNvSpPr>
          <p:nvPr>
            <p:ph type="title"/>
          </p:nvPr>
        </p:nvSpPr>
        <p:spPr bwMode="auto">
          <a:xfrm>
            <a:off x="1007927" y="325449"/>
            <a:ext cx="10180909" cy="871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defRPr baseline="0">
                <a:solidFill>
                  <a:srgbClr val="C00000"/>
                </a:solidFill>
              </a:defRPr>
            </a:lvl1pPr>
          </a:lstStyle>
          <a:p>
            <a:pPr lvl="0"/>
            <a:r>
              <a:rPr lang="zh-CN" altLang="en-US" dirty="0"/>
              <a:t>单击此处编辑母版标题样式</a:t>
            </a:r>
          </a:p>
        </p:txBody>
      </p:sp>
    </p:spTree>
    <p:extLst>
      <p:ext uri="{BB962C8B-B14F-4D97-AF65-F5344CB8AC3E}">
        <p14:creationId xmlns:p14="http://schemas.microsoft.com/office/powerpoint/2010/main" val="3851275527"/>
      </p:ext>
    </p:extLst>
  </p:cSld>
  <p:clrMapOvr>
    <a:masterClrMapping/>
  </p:clrMapOvr>
  <p:transition advClick="0" advTm="800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1_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2292" y="290650"/>
            <a:ext cx="11223778" cy="1206283"/>
          </a:xfrm>
          <a:prstGeom prst="rect">
            <a:avLst/>
          </a:prstGeom>
        </p:spPr>
        <p:txBody>
          <a:bodyPr/>
          <a:lstStyle>
            <a:lvl1pPr>
              <a:defRPr kumimoji="1" lang="zh-CN" altLang="en-US" sz="2900" b="1" kern="1200" dirty="0">
                <a:solidFill>
                  <a:schemeClr val="tx1">
                    <a:lumMod val="85000"/>
                    <a:lumOff val="15000"/>
                  </a:schemeClr>
                </a:solidFill>
                <a:effectLst/>
                <a:latin typeface="Arial" pitchFamily="34" charset="0"/>
                <a:ea typeface="微软雅黑" pitchFamily="34" charset="-122"/>
                <a:cs typeface="Arial" pitchFamily="34" charset="0"/>
              </a:defRPr>
            </a:lvl1pPr>
          </a:lstStyle>
          <a:p>
            <a:r>
              <a:rPr lang="en-US" altLang="zh-CN" dirty="0"/>
              <a:t>Click here to edit headline</a:t>
            </a:r>
            <a:endParaRPr lang="zh-CN" altLang="en-US" dirty="0"/>
          </a:p>
        </p:txBody>
      </p:sp>
      <p:sp>
        <p:nvSpPr>
          <p:cNvPr id="3" name="内容占位符 1"/>
          <p:cNvSpPr>
            <a:spLocks noGrp="1"/>
          </p:cNvSpPr>
          <p:nvPr>
            <p:ph idx="1" hasCustomPrompt="1"/>
          </p:nvPr>
        </p:nvSpPr>
        <p:spPr>
          <a:xfrm>
            <a:off x="482292" y="1723742"/>
            <a:ext cx="11223778" cy="4438716"/>
          </a:xfrm>
          <a:prstGeom prst="rect">
            <a:avLst/>
          </a:prstGeom>
        </p:spPr>
        <p:txBody>
          <a:bodyPr/>
          <a:lstStyle>
            <a:lvl1pPr>
              <a:defRPr sz="1600" baseline="0">
                <a:solidFill>
                  <a:schemeClr val="tx1">
                    <a:lumMod val="85000"/>
                    <a:lumOff val="15000"/>
                  </a:schemeClr>
                </a:solidFill>
                <a:latin typeface="+mn-lt"/>
              </a:defRPr>
            </a:lvl1pPr>
          </a:lstStyle>
          <a:p>
            <a:pPr>
              <a:defRPr/>
            </a:pPr>
            <a:r>
              <a:rPr lang="en-US" altLang="zh-CN" dirty="0">
                <a:latin typeface="+mn-lt"/>
                <a:ea typeface="黑体" pitchFamily="49" charset="-122"/>
              </a:rPr>
              <a:t>Click here to edit text</a:t>
            </a:r>
            <a:endParaRPr lang="zh-CN" altLang="en-US" dirty="0">
              <a:latin typeface="黑体" pitchFamily="49" charset="-122"/>
              <a:ea typeface="黑体" pitchFamily="49" charset="-122"/>
            </a:endParaRPr>
          </a:p>
        </p:txBody>
      </p:sp>
    </p:spTree>
    <p:extLst>
      <p:ext uri="{BB962C8B-B14F-4D97-AF65-F5344CB8AC3E}">
        <p14:creationId xmlns:p14="http://schemas.microsoft.com/office/powerpoint/2010/main" val="32563581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927" y="369035"/>
            <a:ext cx="10180909" cy="745784"/>
          </a:xfrm>
          <a:prstGeom prst="rect">
            <a:avLst/>
          </a:prstGeom>
        </p:spPr>
        <p:txBody>
          <a:bodyPr/>
          <a:lstStyle/>
          <a:p>
            <a:r>
              <a:rPr lang="en-US"/>
              <a:t>Click to edit Master title style</a:t>
            </a:r>
          </a:p>
        </p:txBody>
      </p:sp>
      <p:sp>
        <p:nvSpPr>
          <p:cNvPr id="4" name="Content Placeholder 3"/>
          <p:cNvSpPr>
            <a:spLocks noGrp="1"/>
          </p:cNvSpPr>
          <p:nvPr>
            <p:ph sz="quarter" idx="10"/>
          </p:nvPr>
        </p:nvSpPr>
        <p:spPr>
          <a:xfrm>
            <a:off x="1007927" y="1297019"/>
            <a:ext cx="10131957" cy="4800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812943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3"/>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1870872"/>
      </p:ext>
    </p:extLst>
  </p:cSld>
  <p:clrMapOvr>
    <a:masterClrMapping/>
  </p:clrMapOvr>
  <p:transition advClick="0" advTm="2000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927" y="369036"/>
            <a:ext cx="10180909" cy="745784"/>
          </a:xfrm>
          <a:prstGeom prst="rect">
            <a:avLst/>
          </a:prstGeom>
        </p:spPr>
        <p:txBody>
          <a:bodyPr lIns="68557" tIns="34279" rIns="68557" bIns="34279"/>
          <a:lstStyle>
            <a:lvl1pPr>
              <a:defRPr/>
            </a:lvl1pPr>
          </a:lstStyle>
          <a:p>
            <a:r>
              <a:rPr lang="en-US" dirty="0"/>
              <a:t>Click to edit Master title style</a:t>
            </a:r>
          </a:p>
        </p:txBody>
      </p:sp>
      <p:sp>
        <p:nvSpPr>
          <p:cNvPr id="4" name="Content Placeholder 3"/>
          <p:cNvSpPr>
            <a:spLocks noGrp="1"/>
          </p:cNvSpPr>
          <p:nvPr>
            <p:ph sz="quarter" idx="10"/>
          </p:nvPr>
        </p:nvSpPr>
        <p:spPr>
          <a:xfrm>
            <a:off x="1007927" y="1297019"/>
            <a:ext cx="10131957" cy="4800000"/>
          </a:xfrm>
          <a:prstGeom prst="rect">
            <a:avLst/>
          </a:prstGeom>
        </p:spPr>
        <p:txBody>
          <a:bodyPr lIns="68557" tIns="34279" rIns="68557" bIns="34279"/>
          <a:lstStyle>
            <a:lvl1pPr>
              <a:defRPr/>
            </a:lvl1pPr>
            <a:lvl2pPr>
              <a:defRPr>
                <a:ea typeface="微软雅黑" pitchFamily="34" charset="-122"/>
              </a:defRPr>
            </a:lvl2pPr>
            <a:lvl3pPr>
              <a:defRPr>
                <a:ea typeface="微软雅黑" pitchFamily="34" charset="-122"/>
              </a:defRPr>
            </a:lvl3pPr>
            <a:lvl4pPr>
              <a:defRPr>
                <a:ea typeface="微软雅黑" pitchFamily="34" charset="-122"/>
              </a:defRPr>
            </a:lvl4pPr>
            <a:lvl5pPr>
              <a:defRPr>
                <a:ea typeface="微软雅黑" pitchFamily="34"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0485567"/>
      </p:ext>
    </p:extLst>
  </p:cSld>
  <p:clrMapOvr>
    <a:masterClrMapping/>
  </p:clrMapOvr>
  <p:transition advClick="0" advTm="8000">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89565" y="409675"/>
            <a:ext cx="10180909" cy="745784"/>
          </a:xfrm>
          <a:prstGeom prst="rect">
            <a:avLst/>
          </a:prstGeom>
        </p:spPr>
        <p:txBody>
          <a:bodyPr lIns="68562" tIns="34281" rIns="68562" bIns="34281"/>
          <a:lstStyle>
            <a:lvl1pPr algn="l" rtl="0" fontAlgn="base">
              <a:spcBef>
                <a:spcPct val="0"/>
              </a:spcBef>
              <a:spcAft>
                <a:spcPct val="0"/>
              </a:spcAft>
              <a:defRPr lang="en-US" sz="3200" b="1" kern="1200" dirty="0">
                <a:solidFill>
                  <a:srgbClr val="0070C0"/>
                </a:solidFill>
                <a:latin typeface="微软雅黑" pitchFamily="34" charset="-122"/>
                <a:ea typeface="微软雅黑" pitchFamily="34" charset="-122"/>
                <a:cs typeface="+mn-cs"/>
              </a:defRPr>
            </a:lvl1pPr>
          </a:lstStyle>
          <a:p>
            <a:r>
              <a:rPr lang="en-US" dirty="0"/>
              <a:t>Click to edit Master title style</a:t>
            </a:r>
          </a:p>
        </p:txBody>
      </p:sp>
    </p:spTree>
    <p:extLst>
      <p:ext uri="{BB962C8B-B14F-4D97-AF65-F5344CB8AC3E}">
        <p14:creationId xmlns:p14="http://schemas.microsoft.com/office/powerpoint/2010/main" val="1904041510"/>
      </p:ext>
    </p:extLst>
  </p:cSld>
  <p:clrMapOvr>
    <a:masterClrMapping/>
  </p:clrMapOvr>
  <p:transition advClick="0" advTm="8000">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682" y="521209"/>
            <a:ext cx="10974228" cy="411480"/>
          </a:xfrm>
          <a:prstGeom prst="rect">
            <a:avLst/>
          </a:prstGeom>
        </p:spPr>
        <p:txBody>
          <a:bodyPr lIns="91458" tIns="45729" rIns="91458" bIns="45729"/>
          <a:lstStyle>
            <a:lvl1pPr>
              <a:defRPr/>
            </a:lvl1pPr>
          </a:lstStyle>
          <a:p>
            <a:r>
              <a:t>Click to add one-line title</a:t>
            </a:r>
          </a:p>
        </p:txBody>
      </p:sp>
      <p:sp>
        <p:nvSpPr>
          <p:cNvPr id="7" name="Text Placeholder 7"/>
          <p:cNvSpPr>
            <a:spLocks noGrp="1"/>
          </p:cNvSpPr>
          <p:nvPr>
            <p:ph type="body" sz="quarter" idx="13" hasCustomPrompt="1"/>
          </p:nvPr>
        </p:nvSpPr>
        <p:spPr>
          <a:xfrm>
            <a:off x="609679" y="934240"/>
            <a:ext cx="10974228" cy="381000"/>
          </a:xfrm>
          <a:prstGeom prst="rect">
            <a:avLst/>
          </a:prstGeom>
        </p:spPr>
        <p:txBody>
          <a:bodyPr lIns="91458" tIns="45729" rIns="91458" bIns="45729">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Date Placeholder 2"/>
          <p:cNvSpPr>
            <a:spLocks noGrp="1"/>
          </p:cNvSpPr>
          <p:nvPr>
            <p:ph type="dt" sz="half" idx="10"/>
          </p:nvPr>
        </p:nvSpPr>
        <p:spPr>
          <a:xfrm>
            <a:off x="5600403" y="6426105"/>
            <a:ext cx="995966" cy="210312"/>
          </a:xfrm>
          <a:prstGeom prst="rect">
            <a:avLst/>
          </a:prstGeom>
        </p:spPr>
        <p:txBody>
          <a:bodyPr lIns="91458" tIns="45729" rIns="91458" bIns="45729"/>
          <a:lstStyle/>
          <a:p>
            <a:pPr defTabSz="1219170" fontAlgn="base">
              <a:spcBef>
                <a:spcPct val="0"/>
              </a:spcBef>
              <a:spcAft>
                <a:spcPct val="0"/>
              </a:spcAft>
            </a:pPr>
            <a:fld id="{684E3265-88A3-4C30-AE11-BFDF645909E9}" type="datetime4">
              <a:rPr lang="en-US" smtClean="0">
                <a:solidFill>
                  <a:prstClr val="black"/>
                </a:solidFill>
                <a:latin typeface="Calibri" pitchFamily="34" charset="0"/>
                <a:ea typeface="宋体" pitchFamily="2" charset="-122"/>
              </a:rPr>
              <a:pPr defTabSz="1219170" fontAlgn="base">
                <a:spcBef>
                  <a:spcPct val="0"/>
                </a:spcBef>
                <a:spcAft>
                  <a:spcPct val="0"/>
                </a:spcAft>
              </a:pPr>
              <a:t>July 6, 2020</a:t>
            </a:fld>
            <a:endParaRPr lang="en-US">
              <a:solidFill>
                <a:prstClr val="black"/>
              </a:solidFill>
              <a:latin typeface="Calibri" pitchFamily="34" charset="0"/>
              <a:ea typeface="宋体" pitchFamily="2" charset="-122"/>
            </a:endParaRPr>
          </a:p>
        </p:txBody>
      </p:sp>
      <p:sp>
        <p:nvSpPr>
          <p:cNvPr id="4" name="Footer Placeholder 3"/>
          <p:cNvSpPr>
            <a:spLocks noGrp="1"/>
          </p:cNvSpPr>
          <p:nvPr>
            <p:ph type="ftr" sz="quarter" idx="11"/>
          </p:nvPr>
        </p:nvSpPr>
        <p:spPr>
          <a:xfrm>
            <a:off x="6936909" y="6426105"/>
            <a:ext cx="4026770" cy="210312"/>
          </a:xfrm>
          <a:prstGeom prst="rect">
            <a:avLst/>
          </a:prstGeom>
        </p:spPr>
        <p:txBody>
          <a:bodyPr lIns="91458" tIns="45729" rIns="91458" bIns="45729"/>
          <a:lstStyle/>
          <a:p>
            <a:pPr defTabSz="1219170" fontAlgn="base">
              <a:spcBef>
                <a:spcPct val="0"/>
              </a:spcBef>
              <a:spcAft>
                <a:spcPct val="0"/>
              </a:spcAft>
            </a:pPr>
            <a:r>
              <a:rPr lang="en-US">
                <a:solidFill>
                  <a:prstClr val="black"/>
                </a:solidFill>
                <a:latin typeface="Calibri" pitchFamily="34" charset="0"/>
                <a:ea typeface="宋体" pitchFamily="2" charset="-122"/>
              </a:rPr>
              <a:t>Private | Confidential | Internal Use Only </a:t>
            </a:r>
          </a:p>
        </p:txBody>
      </p:sp>
      <p:sp>
        <p:nvSpPr>
          <p:cNvPr id="5" name="Slide Number Placeholder 4"/>
          <p:cNvSpPr>
            <a:spLocks noGrp="1"/>
          </p:cNvSpPr>
          <p:nvPr>
            <p:ph type="sldNum" sz="quarter" idx="12"/>
          </p:nvPr>
        </p:nvSpPr>
        <p:spPr>
          <a:xfrm>
            <a:off x="11053320" y="6430869"/>
            <a:ext cx="533607" cy="232147"/>
          </a:xfrm>
          <a:prstGeom prst="rect">
            <a:avLst/>
          </a:prstGeom>
        </p:spPr>
        <p:txBody>
          <a:bodyPr lIns="91458" tIns="45729" rIns="91458" bIns="45729"/>
          <a:lstStyle/>
          <a:p>
            <a:pPr defTabSz="1219170" fontAlgn="base">
              <a:spcBef>
                <a:spcPct val="0"/>
              </a:spcBef>
              <a:spcAft>
                <a:spcPct val="0"/>
              </a:spcAft>
            </a:pPr>
            <a:fld id="{B016F8AB-BCEA-4347-8BA6-BE776009BC89}" type="slidenum">
              <a:rPr lang="en-US" altLang="zh-CN" smtClean="0">
                <a:solidFill>
                  <a:prstClr val="black"/>
                </a:solidFill>
                <a:latin typeface="Calibri" pitchFamily="34" charset="0"/>
                <a:ea typeface="宋体" pitchFamily="2" charset="-122"/>
              </a:rPr>
              <a:pPr defTabSz="1219170" fontAlgn="base">
                <a:spcBef>
                  <a:spcPct val="0"/>
                </a:spcBef>
                <a:spcAft>
                  <a:spcPct val="0"/>
                </a:spcAft>
              </a:pPr>
              <a:t>‹#›</a:t>
            </a:fld>
            <a:endParaRPr lang="en-US" altLang="zh-CN">
              <a:solidFill>
                <a:prstClr val="black"/>
              </a:solidFill>
              <a:latin typeface="Calibri" pitchFamily="34" charset="0"/>
              <a:ea typeface="宋体" pitchFamily="2" charset="-122"/>
            </a:endParaRPr>
          </a:p>
        </p:txBody>
      </p:sp>
    </p:spTree>
    <p:extLst>
      <p:ext uri="{BB962C8B-B14F-4D97-AF65-F5344CB8AC3E}">
        <p14:creationId xmlns:p14="http://schemas.microsoft.com/office/powerpoint/2010/main" val="10865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495519" y="10244"/>
            <a:ext cx="11701244" cy="759667"/>
          </a:xfrm>
          <a:prstGeom prst="rect">
            <a:avLst/>
          </a:prstGeom>
          <a:noFill/>
          <a:ln w="9525" algn="ctr">
            <a:noFill/>
            <a:miter lim="800000"/>
            <a:headEnd/>
            <a:tailEnd/>
          </a:ln>
          <a:effectLst/>
        </p:spPr>
        <p:txBody>
          <a:bodyPr lIns="86297" tIns="43150" rIns="86297" bIns="43150"/>
          <a:lstStyle>
            <a:lvl1pPr marL="0" indent="0">
              <a:buFont typeface="Arial" pitchFamily="34" charset="0"/>
              <a:buNone/>
              <a:defRPr lang="zh-CN" altLang="en-US" sz="3299" b="1" dirty="0">
                <a:solidFill>
                  <a:srgbClr val="0070C0"/>
                </a:solidFill>
                <a:latin typeface="微软雅黑" pitchFamily="34" charset="-122"/>
                <a:ea typeface="微软雅黑" pitchFamily="34" charset="-122"/>
              </a:defRPr>
            </a:lvl1pPr>
          </a:lstStyle>
          <a:p>
            <a:pPr lvl="0"/>
            <a:r>
              <a:rPr lang="zh-CN" altLang="en-US" dirty="0"/>
              <a:t>单击此处编辑母版标题样式</a:t>
            </a:r>
          </a:p>
        </p:txBody>
      </p:sp>
    </p:spTree>
    <p:extLst>
      <p:ext uri="{BB962C8B-B14F-4D97-AF65-F5344CB8AC3E}">
        <p14:creationId xmlns:p14="http://schemas.microsoft.com/office/powerpoint/2010/main" val="1820057509"/>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8" y="1501989"/>
            <a:ext cx="10733557" cy="4690459"/>
          </a:xfrm>
          <a:prstGeom prst="rect">
            <a:avLst/>
          </a:prstGeom>
        </p:spPr>
        <p:txBody>
          <a:bodyPr lIns="0" tIns="0" rIns="0" bIns="0"/>
          <a:lstStyle>
            <a:lvl1pPr marL="12373" indent="0">
              <a:lnSpc>
                <a:spcPct val="100000"/>
              </a:lnSpc>
              <a:spcBef>
                <a:spcPts val="0"/>
              </a:spcBef>
              <a:buFontTx/>
              <a:buNone/>
              <a:tabLst>
                <a:tab pos="1208420"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850" indent="-171159">
              <a:buFont typeface="Arial" panose="020B0604020202020204" pitchFamily="34" charset="0"/>
              <a:buChar char="•"/>
              <a:tabLst>
                <a:tab pos="1208420" algn="ctr"/>
              </a:tabLst>
              <a:defRPr sz="1299" baseline="0"/>
            </a:lvl2pPr>
            <a:lvl3pPr marL="525850" indent="-171159">
              <a:buFont typeface="Arial" panose="020B0604020202020204" pitchFamily="34" charset="0"/>
              <a:buChar char="•"/>
              <a:tabLst>
                <a:tab pos="1208420" algn="ctr"/>
              </a:tabLst>
              <a:defRPr sz="1299" baseline="0"/>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2255299334"/>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007928" y="325440"/>
            <a:ext cx="10180909" cy="871537"/>
          </a:xfrm>
          <a:prstGeom prst="rect">
            <a:avLst/>
          </a:prstGeom>
        </p:spPr>
        <p:txBody>
          <a:bodyPr/>
          <a:lstStyle>
            <a:lvl1pPr>
              <a:defRPr/>
            </a:lvl1pPr>
          </a:lstStyle>
          <a:p>
            <a:r>
              <a:rPr lang="zh-CN" altLang="en-US" dirty="0"/>
              <a:t>单击此处编辑母版标题样式</a:t>
            </a:r>
          </a:p>
        </p:txBody>
      </p:sp>
      <p:sp>
        <p:nvSpPr>
          <p:cNvPr id="3" name="内容占位符 2"/>
          <p:cNvSpPr>
            <a:spLocks noGrp="1"/>
          </p:cNvSpPr>
          <p:nvPr>
            <p:ph idx="1"/>
          </p:nvPr>
        </p:nvSpPr>
        <p:spPr>
          <a:xfrm>
            <a:off x="1007928" y="1628777"/>
            <a:ext cx="10180909" cy="41941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09915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4232" b="14078"/>
          <a:stretch/>
        </p:blipFill>
        <p:spPr>
          <a:xfrm>
            <a:off x="0" y="1"/>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3"/>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75739974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
            <a:ext cx="12196763" cy="5602265"/>
          </a:xfrm>
          <a:prstGeom prst="rect">
            <a:avLst/>
          </a:prstGeom>
        </p:spPr>
      </p:pic>
      <p:sp>
        <p:nvSpPr>
          <p:cNvPr id="9" name="L 形 8"/>
          <p:cNvSpPr/>
          <p:nvPr userDrawn="1"/>
        </p:nvSpPr>
        <p:spPr>
          <a:xfrm rot="5400000">
            <a:off x="5945516" y="2323520"/>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3"/>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2" y="907582"/>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412914551"/>
      </p:ext>
    </p:extLst>
  </p:cSld>
  <p:clrMapOvr>
    <a:masterClrMapping/>
  </p:clrMapOvr>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email">
            <a:extLst>
              <a:ext uri="{28A0092B-C50C-407E-A947-70E740481C1C}">
                <a14:useLocalDpi xmlns:a14="http://schemas.microsoft.com/office/drawing/2010/main"/>
              </a:ext>
            </a:extLst>
          </a:blip>
          <a:srcRect t="13825" r="2034" b="5607"/>
          <a:stretch/>
        </p:blipFill>
        <p:spPr>
          <a:xfrm>
            <a:off x="2" y="-36205"/>
            <a:ext cx="12196763" cy="5638471"/>
          </a:xfrm>
          <a:prstGeom prst="rect">
            <a:avLst/>
          </a:prstGeom>
        </p:spPr>
      </p:pic>
      <p:sp>
        <p:nvSpPr>
          <p:cNvPr id="2" name="Title 1"/>
          <p:cNvSpPr>
            <a:spLocks noGrp="1"/>
          </p:cNvSpPr>
          <p:nvPr>
            <p:ph type="ctrTitle" hasCustomPrompt="1"/>
          </p:nvPr>
        </p:nvSpPr>
        <p:spPr>
          <a:xfrm>
            <a:off x="898997" y="907093"/>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5"/>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857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8" y="1501990"/>
            <a:ext cx="10733557" cy="4690459"/>
          </a:xfrm>
          <a:prstGeom prst="rect">
            <a:avLst/>
          </a:prstGeom>
        </p:spPr>
        <p:txBody>
          <a:bodyPr lIns="0" tIns="0" rIns="0" bIns="0"/>
          <a:lstStyle>
            <a:lvl1pPr marL="12373" indent="0">
              <a:lnSpc>
                <a:spcPct val="100000"/>
              </a:lnSpc>
              <a:spcBef>
                <a:spcPts val="0"/>
              </a:spcBef>
              <a:buFontTx/>
              <a:buNone/>
              <a:tabLst>
                <a:tab pos="1208420"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850" indent="-171159">
              <a:buFont typeface="Arial" panose="020B0604020202020204" pitchFamily="34" charset="0"/>
              <a:buChar char="•"/>
              <a:tabLst>
                <a:tab pos="1208420" algn="ctr"/>
              </a:tabLst>
              <a:defRPr sz="1299" baseline="0"/>
            </a:lvl2pPr>
            <a:lvl3pPr marL="525850" indent="-171159">
              <a:buFont typeface="Arial" panose="020B0604020202020204" pitchFamily="34" charset="0"/>
              <a:buChar char="•"/>
              <a:tabLst>
                <a:tab pos="1208420" algn="ctr"/>
              </a:tabLst>
              <a:defRPr sz="1299" baseline="0"/>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0898457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8.jpeg"/></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10.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11.jpe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6.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2"/>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9206685" y="5970031"/>
            <a:ext cx="2256665" cy="493531"/>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2" r:id="rId3"/>
    <p:sldLayoutId id="2147483821" r:id="rId4"/>
    <p:sldLayoutId id="2147483823" r:id="rId5"/>
    <p:sldLayoutId id="21474838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userDrawn="1">
          <p15:clr>
            <a:srgbClr val="F26B43"/>
          </p15:clr>
        </p15:guide>
        <p15:guide id="2" pos="3841" userDrawn="1">
          <p15:clr>
            <a:srgbClr val="F26B43"/>
          </p15:clr>
        </p15:guide>
        <p15:guide id="3" pos="565" userDrawn="1">
          <p15:clr>
            <a:srgbClr val="F26B43"/>
          </p15:clr>
        </p15:guide>
        <p15:guide id="4" orient="horz" pos="4007" userDrawn="1">
          <p15:clr>
            <a:srgbClr val="F26B43"/>
          </p15:clr>
        </p15:guide>
        <p15:guide id="5" orient="horz" pos="1235" userDrawn="1">
          <p15:clr>
            <a:srgbClr val="F26B43"/>
          </p15:clr>
        </p15:guide>
        <p15:guide id="6" orient="horz" pos="55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239436"/>
      </p:ext>
    </p:extLst>
  </p:cSld>
  <p:clrMap bg1="lt1" tx1="dk1" bg2="lt2" tx2="dk2" accent1="accent1" accent2="accent2" accent3="accent3" accent4="accent4" accent5="accent5" accent6="accent6" hlink="hlink" folHlink="folHlink"/>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4"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Copyright©2018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7"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3" y="2106125"/>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3" name="图片 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975498" y="5237638"/>
            <a:ext cx="1869596" cy="408880"/>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 id="2147484190"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userDrawn="1">
          <p15:clr>
            <a:srgbClr val="F26B43"/>
          </p15:clr>
        </p15:guide>
        <p15:guide id="2" pos="3842" userDrawn="1">
          <p15:clr>
            <a:srgbClr val="F26B43"/>
          </p15:clr>
        </p15:guide>
        <p15:guide id="3" pos="458" userDrawn="1">
          <p15:clr>
            <a:srgbClr val="F26B43"/>
          </p15:clr>
        </p15:guide>
        <p15:guide id="4" pos="7216"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6221"/>
          </a:xfrm>
          <a:prstGeom prst="rect">
            <a:avLst/>
          </a:prstGeom>
          <a:noFill/>
        </p:spPr>
        <p:txBody>
          <a:bodyPr wrap="square" rtlCol="0">
            <a:spAutoFit/>
          </a:bodyPr>
          <a:lstStyle/>
          <a:p>
            <a:r>
              <a:rPr lang="en-US" sz="10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6"/>
            <a:ext cx="499729" cy="150296"/>
          </a:xfrm>
          <a:prstGeom prst="rect">
            <a:avLst/>
          </a:prstGeom>
          <a:noFill/>
        </p:spPr>
        <p:txBody>
          <a:bodyPr wrap="square" lIns="0" tIns="0" rIns="0" bIns="0" rtlCol="0">
            <a:spAutoFit/>
          </a:bodyPr>
          <a:lstStyle/>
          <a:p>
            <a:pPr defTabSz="890849">
              <a:defRPr/>
            </a:pPr>
            <a:fld id="{C3837181-38C6-AD4F-B8BA-B444770388BB}" type="slidenum">
              <a:rPr lang="en-US" sz="974" smtClean="0">
                <a:solidFill>
                  <a:srgbClr val="1D1D1B"/>
                </a:solidFill>
                <a:latin typeface="Arial" panose="020B0604020202020204" pitchFamily="34" charset="0"/>
                <a:cs typeface="Arial" panose="020B0604020202020204" pitchFamily="34" charset="0"/>
              </a:rPr>
              <a:pPr defTabSz="890849">
                <a:defRPr/>
              </a:pPr>
              <a:t>‹#›</a:t>
            </a:fld>
            <a:endParaRPr lang="en-US" sz="974" dirty="0">
              <a:solidFill>
                <a:srgbClr val="1D1D1B"/>
              </a:solidFill>
              <a:latin typeface="Arial" panose="020B0604020202020204" pitchFamily="34" charset="0"/>
              <a:cs typeface="Arial" panose="020B0604020202020204" pitchFamily="34" charset="0"/>
            </a:endParaRPr>
          </a:p>
        </p:txBody>
      </p:sp>
      <p:grpSp>
        <p:nvGrpSpPr>
          <p:cNvPr id="25" name="组合 24"/>
          <p:cNvGrpSpPr/>
          <p:nvPr userDrawn="1"/>
        </p:nvGrpSpPr>
        <p:grpSpPr>
          <a:xfrm>
            <a:off x="12216278" y="2931938"/>
            <a:ext cx="1982916" cy="3934682"/>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a:extLst>
                  <a:ext uri="{FF2B5EF4-FFF2-40B4-BE49-F238E27FC236}">
                    <a16:creationId xmlns:a16="http://schemas.microsoft.com/office/drawing/2014/main"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700" b="1" dirty="0">
                    <a:solidFill>
                      <a:srgbClr val="FFFFFF"/>
                    </a:solidFill>
                    <a:latin typeface="Arial" charset="0"/>
                    <a:ea typeface="Arial" charset="0"/>
                    <a:cs typeface="Arial" charset="0"/>
                  </a:rPr>
                  <a:t>P</a:t>
                </a:r>
                <a:r>
                  <a:rPr kumimoji="1" lang="en-US" altLang="zh-TW"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186C</a:t>
                </a:r>
              </a:p>
              <a:p>
                <a:pPr algn="ctr"/>
                <a:r>
                  <a:rPr kumimoji="1" lang="en-US" altLang="zh-CN" sz="700" b="1" dirty="0">
                    <a:solidFill>
                      <a:srgbClr val="FFFFFF"/>
                    </a:solidFill>
                    <a:latin typeface="Arial" charset="0"/>
                    <a:ea typeface="Arial" charset="0"/>
                    <a:cs typeface="Arial" charset="0"/>
                  </a:rPr>
                  <a:t>RGB 200/16/46</a:t>
                </a:r>
              </a:p>
            </p:txBody>
          </p:sp>
          <p:sp>
            <p:nvSpPr>
              <p:cNvPr id="45" name="矩形 9">
                <a:extLst>
                  <a:ext uri="{FF2B5EF4-FFF2-40B4-BE49-F238E27FC236}">
                    <a16:creationId xmlns:a16="http://schemas.microsoft.com/office/drawing/2014/main"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700" b="1" dirty="0">
                    <a:solidFill>
                      <a:srgbClr val="FFFFFF"/>
                    </a:solidFill>
                    <a:latin typeface="Arial" charset="0"/>
                    <a:ea typeface="Arial" charset="0"/>
                    <a:cs typeface="Arial" charset="0"/>
                  </a:rPr>
                  <a:t>P</a:t>
                </a:r>
                <a:r>
                  <a:rPr kumimoji="1" lang="en-US" altLang="zh-TW"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185C</a:t>
                </a:r>
              </a:p>
              <a:p>
                <a:pPr algn="ctr"/>
                <a:r>
                  <a:rPr kumimoji="1" lang="en-US" altLang="zh-CN" sz="700" b="1" dirty="0">
                    <a:solidFill>
                      <a:srgbClr val="FFFFFF"/>
                    </a:solidFill>
                    <a:latin typeface="Arial" charset="0"/>
                    <a:ea typeface="Arial" charset="0"/>
                    <a:cs typeface="Arial" charset="0"/>
                  </a:rPr>
                  <a:t>RGB 199/0/11</a:t>
                </a:r>
              </a:p>
            </p:txBody>
          </p:sp>
          <p:sp>
            <p:nvSpPr>
              <p:cNvPr id="46" name="文本框 31">
                <a:extLst>
                  <a:ext uri="{FF2B5EF4-FFF2-40B4-BE49-F238E27FC236}">
                    <a16:creationId xmlns:a16="http://schemas.microsoft.com/office/drawing/2014/main" id="{58918196-0639-EE4B-AFC2-315BE04587B9}"/>
                  </a:ext>
                </a:extLst>
              </p:cNvPr>
              <p:cNvSpPr txBox="1"/>
              <p:nvPr userDrawn="1"/>
            </p:nvSpPr>
            <p:spPr>
              <a:xfrm>
                <a:off x="12326873" y="2207613"/>
                <a:ext cx="384771" cy="180029"/>
              </a:xfrm>
              <a:prstGeom prst="rect">
                <a:avLst/>
              </a:prstGeom>
              <a:noFill/>
            </p:spPr>
            <p:txBody>
              <a:bodyPr wrap="none" lIns="0" tIns="0" rIns="0" bIns="0" rtlCol="0">
                <a:spAutoFit/>
              </a:bodyPr>
              <a:lstStyle/>
              <a:p>
                <a:pPr algn="ctr"/>
                <a:r>
                  <a:rPr kumimoji="1" lang="zh-CN" altLang="en-US" sz="1000" dirty="0">
                    <a:solidFill>
                      <a:srgbClr val="1D1D1A"/>
                    </a:solidFill>
                    <a:latin typeface="Microsoft YaHei" panose="020B0503020204020204" pitchFamily="34" charset="-122"/>
                    <a:ea typeface="Microsoft YaHei" panose="020B0503020204020204" pitchFamily="34" charset="-122"/>
                  </a:rPr>
                  <a:t>品牌色</a:t>
                </a:r>
              </a:p>
            </p:txBody>
          </p:sp>
        </p:grpSp>
        <p:grpSp>
          <p:nvGrpSpPr>
            <p:cNvPr id="27" name="组合 26"/>
            <p:cNvGrpSpPr/>
            <p:nvPr userDrawn="1"/>
          </p:nvGrpSpPr>
          <p:grpSpPr>
            <a:xfrm>
              <a:off x="12216278" y="3054684"/>
              <a:ext cx="1982912" cy="3811936"/>
              <a:chOff x="12216278" y="3054684"/>
              <a:chExt cx="1982912" cy="3811936"/>
            </a:xfrm>
          </p:grpSpPr>
          <p:sp>
            <p:nvSpPr>
              <p:cNvPr id="28" name="矩形 12">
                <a:extLst>
                  <a:ext uri="{FF2B5EF4-FFF2-40B4-BE49-F238E27FC236}">
                    <a16:creationId xmlns:a16="http://schemas.microsoft.com/office/drawing/2014/main"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234</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90/79</a:t>
                </a:r>
                <a:endParaRPr kumimoji="1" lang="mr-IN" altLang="zh-CN" sz="700" b="1" dirty="0">
                  <a:solidFill>
                    <a:srgbClr val="FFFFFF"/>
                  </a:solidFill>
                  <a:latin typeface="Arial" charset="0"/>
                  <a:ea typeface="Arial" charset="0"/>
                  <a:cs typeface="Arial" charset="0"/>
                </a:endParaRPr>
              </a:p>
            </p:txBody>
          </p:sp>
          <p:sp>
            <p:nvSpPr>
              <p:cNvPr id="29" name="矩形 13">
                <a:extLst>
                  <a:ext uri="{FF2B5EF4-FFF2-40B4-BE49-F238E27FC236}">
                    <a16:creationId xmlns:a16="http://schemas.microsoft.com/office/drawing/2014/main"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120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0/15</a:t>
                </a:r>
                <a:endParaRPr kumimoji="1" lang="mr-IN" altLang="zh-CN" sz="700" b="1" dirty="0">
                  <a:solidFill>
                    <a:srgbClr val="FFFFFF"/>
                  </a:solidFill>
                  <a:latin typeface="Arial" charset="0"/>
                  <a:ea typeface="Arial" charset="0"/>
                  <a:cs typeface="Arial" charset="0"/>
                </a:endParaRPr>
              </a:p>
            </p:txBody>
          </p:sp>
          <p:sp>
            <p:nvSpPr>
              <p:cNvPr id="30" name="文本框 15">
                <a:extLst>
                  <a:ext uri="{FF2B5EF4-FFF2-40B4-BE49-F238E27FC236}">
                    <a16:creationId xmlns:a16="http://schemas.microsoft.com/office/drawing/2014/main" id="{8F53C07A-1022-C740-8F8D-97538E174D38}"/>
                  </a:ext>
                </a:extLst>
              </p:cNvPr>
              <p:cNvSpPr txBox="1"/>
              <p:nvPr userDrawn="1"/>
            </p:nvSpPr>
            <p:spPr>
              <a:xfrm>
                <a:off x="12216278" y="3054684"/>
                <a:ext cx="569387" cy="180029"/>
              </a:xfrm>
              <a:prstGeom prst="rect">
                <a:avLst/>
              </a:prstGeom>
              <a:noFill/>
            </p:spPr>
            <p:txBody>
              <a:bodyPr wrap="square" lIns="0" tIns="0" rIns="0" bIns="0" rtlCol="0" anchor="b" anchorCtr="0">
                <a:spAutoFit/>
              </a:bodyPr>
              <a:lstStyle/>
              <a:p>
                <a:pPr algn="ctr"/>
                <a:r>
                  <a:rPr kumimoji="1" lang="zh-CN" altLang="en-US" sz="1000" dirty="0">
                    <a:solidFill>
                      <a:srgbClr val="1D1D1A"/>
                    </a:solidFill>
                    <a:latin typeface="Microsoft YaHei" panose="020B0503020204020204" pitchFamily="34" charset="-122"/>
                    <a:ea typeface="Microsoft YaHei" panose="020B0503020204020204" pitchFamily="34" charset="-122"/>
                  </a:rPr>
                  <a:t>辅助色</a:t>
                </a:r>
              </a:p>
            </p:txBody>
          </p:sp>
          <p:sp>
            <p:nvSpPr>
              <p:cNvPr id="31" name="矩形 16">
                <a:extLst>
                  <a:ext uri="{FF2B5EF4-FFF2-40B4-BE49-F238E27FC236}">
                    <a16:creationId xmlns:a16="http://schemas.microsoft.com/office/drawing/2014/main"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248</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181/60</a:t>
                </a:r>
                <a:endParaRPr kumimoji="1" lang="mr-IN" altLang="zh-CN" sz="700" b="1" dirty="0">
                  <a:solidFill>
                    <a:srgbClr val="FFFFFF"/>
                  </a:solidFill>
                  <a:latin typeface="Arial" charset="0"/>
                  <a:ea typeface="Arial" charset="0"/>
                  <a:cs typeface="Arial" charset="0"/>
                </a:endParaRPr>
              </a:p>
            </p:txBody>
          </p:sp>
          <p:sp>
            <p:nvSpPr>
              <p:cNvPr id="32" name="矩形 17">
                <a:extLst>
                  <a:ext uri="{FF2B5EF4-FFF2-40B4-BE49-F238E27FC236}">
                    <a16:creationId xmlns:a16="http://schemas.microsoft.com/office/drawing/2014/main"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235</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92/1</a:t>
                </a:r>
                <a:endParaRPr kumimoji="1" lang="mr-IN" altLang="zh-CN" sz="700" b="1" dirty="0">
                  <a:solidFill>
                    <a:srgbClr val="FFFFFF"/>
                  </a:solidFill>
                  <a:latin typeface="Arial" charset="0"/>
                  <a:ea typeface="Arial" charset="0"/>
                  <a:cs typeface="Arial" charset="0"/>
                </a:endParaRPr>
              </a:p>
            </p:txBody>
          </p:sp>
          <p:sp>
            <p:nvSpPr>
              <p:cNvPr id="33" name="矩形 18">
                <a:extLst>
                  <a:ext uri="{FF2B5EF4-FFF2-40B4-BE49-F238E27FC236}">
                    <a16:creationId xmlns:a16="http://schemas.microsoft.com/office/drawing/2014/main"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137/137/137</a:t>
                </a:r>
                <a:endParaRPr kumimoji="1" lang="mr-IN" altLang="zh-CN" sz="700" b="1" dirty="0">
                  <a:solidFill>
                    <a:srgbClr val="FFFFFF"/>
                  </a:solidFill>
                  <a:latin typeface="Arial" charset="0"/>
                  <a:ea typeface="Arial" charset="0"/>
                  <a:cs typeface="Arial" charset="0"/>
                </a:endParaRPr>
              </a:p>
            </p:txBody>
          </p:sp>
          <p:sp>
            <p:nvSpPr>
              <p:cNvPr id="34" name="矩形 19">
                <a:extLst>
                  <a:ext uri="{FF2B5EF4-FFF2-40B4-BE49-F238E27FC236}">
                    <a16:creationId xmlns:a16="http://schemas.microsoft.com/office/drawing/2014/main"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35/24/21</a:t>
                </a:r>
                <a:endParaRPr kumimoji="1" lang="mr-IN" altLang="zh-CN" sz="700" b="1" dirty="0">
                  <a:solidFill>
                    <a:srgbClr val="FFFFFF"/>
                  </a:solidFill>
                  <a:latin typeface="Arial" charset="0"/>
                  <a:ea typeface="Arial" charset="0"/>
                  <a:cs typeface="Arial" charset="0"/>
                </a:endParaRPr>
              </a:p>
            </p:txBody>
          </p:sp>
          <p:sp>
            <p:nvSpPr>
              <p:cNvPr id="35" name="矩形 22">
                <a:extLst>
                  <a:ext uri="{FF2B5EF4-FFF2-40B4-BE49-F238E27FC236}">
                    <a16:creationId xmlns:a16="http://schemas.microsoft.com/office/drawing/2014/main"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221</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221/221</a:t>
                </a:r>
                <a:endParaRPr kumimoji="1" lang="mr-IN" altLang="zh-CN" sz="700" b="1" dirty="0">
                  <a:solidFill>
                    <a:srgbClr val="666666"/>
                  </a:solidFill>
                  <a:latin typeface="Arial" charset="0"/>
                  <a:ea typeface="Arial" charset="0"/>
                  <a:cs typeface="Arial" charset="0"/>
                </a:endParaRPr>
              </a:p>
            </p:txBody>
          </p:sp>
          <p:sp>
            <p:nvSpPr>
              <p:cNvPr id="36" name="矩形 12">
                <a:extLst>
                  <a:ext uri="{FF2B5EF4-FFF2-40B4-BE49-F238E27FC236}">
                    <a16:creationId xmlns:a16="http://schemas.microsoft.com/office/drawing/2014/main"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233</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140/128</a:t>
                </a:r>
                <a:endParaRPr kumimoji="1" lang="mr-IN" altLang="zh-CN" sz="7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159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a:t>
                </a:r>
                <a:endParaRPr kumimoji="1" lang="mr-IN" altLang="zh-CN" sz="700" b="1" dirty="0">
                  <a:solidFill>
                    <a:srgbClr val="FFFFFF"/>
                  </a:solidFill>
                  <a:latin typeface="Arial" charset="0"/>
                  <a:ea typeface="Arial" charset="0"/>
                  <a:cs typeface="Arial" charset="0"/>
                </a:endParaRPr>
              </a:p>
            </p:txBody>
          </p:sp>
          <p:sp>
            <p:nvSpPr>
              <p:cNvPr id="38" name="矩形 16">
                <a:extLst>
                  <a:ext uri="{FF2B5EF4-FFF2-40B4-BE49-F238E27FC236}">
                    <a16:creationId xmlns:a16="http://schemas.microsoft.com/office/drawing/2014/main"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245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220/87</a:t>
                </a:r>
                <a:endParaRPr kumimoji="1" lang="mr-IN" altLang="zh-CN" sz="700" b="1" dirty="0">
                  <a:solidFill>
                    <a:srgbClr val="666666"/>
                  </a:solidFill>
                  <a:latin typeface="Arial" charset="0"/>
                  <a:ea typeface="Arial" charset="0"/>
                  <a:cs typeface="Arial" charset="0"/>
                </a:endParaRPr>
              </a:p>
            </p:txBody>
          </p:sp>
          <p:sp>
            <p:nvSpPr>
              <p:cNvPr id="39" name="矩形 17">
                <a:extLst>
                  <a:ext uri="{FF2B5EF4-FFF2-40B4-BE49-F238E27FC236}">
                    <a16:creationId xmlns:a16="http://schemas.microsoft.com/office/drawing/2014/main"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240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133/0</a:t>
                </a:r>
                <a:endParaRPr kumimoji="1" lang="mr-IN" altLang="zh-CN" sz="700" b="1" dirty="0">
                  <a:solidFill>
                    <a:srgbClr val="FFFFFF"/>
                  </a:solidFill>
                  <a:latin typeface="Arial" charset="0"/>
                  <a:ea typeface="Arial" charset="0"/>
                  <a:cs typeface="Arial" charset="0"/>
                </a:endParaRPr>
              </a:p>
            </p:txBody>
          </p:sp>
          <p:sp>
            <p:nvSpPr>
              <p:cNvPr id="40" name="矩形 18">
                <a:extLst>
                  <a:ext uri="{FF2B5EF4-FFF2-40B4-BE49-F238E27FC236}">
                    <a16:creationId xmlns:a16="http://schemas.microsoft.com/office/drawing/2014/main"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181</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181/181</a:t>
                </a:r>
                <a:endParaRPr kumimoji="1" lang="mr-IN" altLang="zh-CN" sz="700" b="1" dirty="0">
                  <a:solidFill>
                    <a:srgbClr val="FFFFFF"/>
                  </a:solidFill>
                  <a:latin typeface="Arial" charset="0"/>
                  <a:ea typeface="Arial" charset="0"/>
                  <a:cs typeface="Arial" charset="0"/>
                </a:endParaRPr>
              </a:p>
            </p:txBody>
          </p:sp>
          <p:sp>
            <p:nvSpPr>
              <p:cNvPr id="42" name="矩形 19">
                <a:extLst>
                  <a:ext uri="{FF2B5EF4-FFF2-40B4-BE49-F238E27FC236}">
                    <a16:creationId xmlns:a16="http://schemas.microsoft.com/office/drawing/2014/main"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89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87/87</a:t>
                </a:r>
                <a:endParaRPr kumimoji="1" lang="mr-IN" altLang="zh-CN" sz="700" b="1" dirty="0">
                  <a:solidFill>
                    <a:srgbClr val="FFFFFF"/>
                  </a:solidFill>
                  <a:latin typeface="Arial" charset="0"/>
                  <a:ea typeface="Arial" charset="0"/>
                  <a:cs typeface="Arial" charset="0"/>
                </a:endParaRPr>
              </a:p>
            </p:txBody>
          </p:sp>
          <p:sp>
            <p:nvSpPr>
              <p:cNvPr id="43" name="矩形 22">
                <a:extLst>
                  <a:ext uri="{FF2B5EF4-FFF2-40B4-BE49-F238E27FC236}">
                    <a16:creationId xmlns:a16="http://schemas.microsoft.com/office/drawing/2014/main"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255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255/255</a:t>
                </a:r>
                <a:endParaRPr kumimoji="1" lang="mr-IN" altLang="zh-CN" sz="700" b="1" dirty="0">
                  <a:solidFill>
                    <a:srgbClr val="666666"/>
                  </a:solidFill>
                  <a:latin typeface="Arial" charset="0"/>
                  <a:ea typeface="Arial" charset="0"/>
                  <a:cs typeface="Arial" charset="0"/>
                </a:endParaRPr>
              </a:p>
            </p:txBody>
          </p:sp>
        </p:grpSp>
      </p:grpSp>
      <p:pic>
        <p:nvPicPr>
          <p:cNvPr id="2" name="图片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5999" y="6321130"/>
            <a:ext cx="1269075" cy="277546"/>
          </a:xfrm>
          <a:prstGeom prst="rect">
            <a:avLst/>
          </a:prstGeom>
        </p:spPr>
      </p:pic>
    </p:spTree>
    <p:extLst>
      <p:ext uri="{BB962C8B-B14F-4D97-AF65-F5344CB8AC3E}">
        <p14:creationId xmlns:p14="http://schemas.microsoft.com/office/powerpoint/2010/main" val="2332559075"/>
      </p:ext>
    </p:extLst>
  </p:cSld>
  <p:clrMap bg1="lt1" tx1="dk1" bg2="lt2" tx2="dk2" accent1="accent1" accent2="accent2" accent3="accent3" accent4="accent4" accent5="accent5" accent6="accent6" hlink="hlink" folHlink="folHlink"/>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6221"/>
          </a:xfrm>
          <a:prstGeom prst="rect">
            <a:avLst/>
          </a:prstGeom>
          <a:noFill/>
        </p:spPr>
        <p:txBody>
          <a:bodyPr wrap="square" rtlCol="0">
            <a:spAutoFit/>
          </a:bodyPr>
          <a:lstStyle/>
          <a:p>
            <a:r>
              <a:rPr lang="en-US" sz="10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6"/>
            <a:ext cx="499729" cy="150296"/>
          </a:xfrm>
          <a:prstGeom prst="rect">
            <a:avLst/>
          </a:prstGeom>
          <a:noFill/>
        </p:spPr>
        <p:txBody>
          <a:bodyPr wrap="square" lIns="0" tIns="0" rIns="0" bIns="0" rtlCol="0">
            <a:spAutoFit/>
          </a:bodyPr>
          <a:lstStyle/>
          <a:p>
            <a:pPr defTabSz="890849">
              <a:defRPr/>
            </a:pPr>
            <a:fld id="{C3837181-38C6-AD4F-B8BA-B444770388BB}" type="slidenum">
              <a:rPr lang="en-US" sz="974" smtClean="0">
                <a:solidFill>
                  <a:srgbClr val="1D1D1B"/>
                </a:solidFill>
                <a:latin typeface="Arial" panose="020B0604020202020204" pitchFamily="34" charset="0"/>
                <a:cs typeface="Arial" panose="020B0604020202020204" pitchFamily="34" charset="0"/>
              </a:rPr>
              <a:pPr defTabSz="890849">
                <a:defRPr/>
              </a:pPr>
              <a:t>‹#›</a:t>
            </a:fld>
            <a:endParaRPr lang="en-US" sz="974" dirty="0">
              <a:solidFill>
                <a:srgbClr val="1D1D1B"/>
              </a:solidFill>
              <a:latin typeface="Arial" panose="020B0604020202020204" pitchFamily="34" charset="0"/>
              <a:cs typeface="Arial" panose="020B0604020202020204" pitchFamily="34" charset="0"/>
            </a:endParaRPr>
          </a:p>
        </p:txBody>
      </p:sp>
      <p:grpSp>
        <p:nvGrpSpPr>
          <p:cNvPr id="25" name="组合 24"/>
          <p:cNvGrpSpPr/>
          <p:nvPr userDrawn="1"/>
        </p:nvGrpSpPr>
        <p:grpSpPr>
          <a:xfrm>
            <a:off x="12216278" y="2931938"/>
            <a:ext cx="1982916" cy="3934682"/>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a:extLst>
                  <a:ext uri="{FF2B5EF4-FFF2-40B4-BE49-F238E27FC236}">
                    <a16:creationId xmlns:a16="http://schemas.microsoft.com/office/drawing/2014/main"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700" b="1" dirty="0">
                    <a:solidFill>
                      <a:srgbClr val="FFFFFF"/>
                    </a:solidFill>
                    <a:latin typeface="Arial" panose="020B0604020202020204" pitchFamily="34" charset="0"/>
                    <a:ea typeface="Arial" charset="0"/>
                    <a:cs typeface="Arial" charset="0"/>
                  </a:rPr>
                  <a:t>P</a:t>
                </a:r>
                <a:r>
                  <a:rPr kumimoji="1" lang="en-US" altLang="zh-TW" sz="700" b="1" dirty="0">
                    <a:solidFill>
                      <a:srgbClr val="FFFFFF"/>
                    </a:solidFill>
                    <a:latin typeface="Arial" panose="020B0604020202020204" pitchFamily="34" charset="0"/>
                    <a:ea typeface="Arial" charset="0"/>
                    <a:cs typeface="Arial" charset="0"/>
                  </a:rPr>
                  <a:t>ANTONE</a:t>
                </a:r>
                <a:r>
                  <a:rPr kumimoji="1" lang="en-US" altLang="zh-CN" sz="700" b="1" dirty="0">
                    <a:solidFill>
                      <a:srgbClr val="FFFFFF"/>
                    </a:solidFill>
                    <a:latin typeface="Arial" panose="020B0604020202020204" pitchFamily="34" charset="0"/>
                    <a:ea typeface="Arial" charset="0"/>
                    <a:cs typeface="Arial" charset="0"/>
                  </a:rPr>
                  <a:t> 186C</a:t>
                </a:r>
              </a:p>
              <a:p>
                <a:pPr algn="ctr"/>
                <a:r>
                  <a:rPr kumimoji="1" lang="en-US" altLang="zh-CN" sz="700" b="1" dirty="0">
                    <a:solidFill>
                      <a:srgbClr val="FFFFFF"/>
                    </a:solidFill>
                    <a:latin typeface="Arial" panose="020B0604020202020204" pitchFamily="34" charset="0"/>
                    <a:ea typeface="Arial" charset="0"/>
                    <a:cs typeface="Arial" charset="0"/>
                  </a:rPr>
                  <a:t>RGB 200/16/46</a:t>
                </a:r>
              </a:p>
            </p:txBody>
          </p:sp>
          <p:sp>
            <p:nvSpPr>
              <p:cNvPr id="45" name="矩形 9">
                <a:extLst>
                  <a:ext uri="{FF2B5EF4-FFF2-40B4-BE49-F238E27FC236}">
                    <a16:creationId xmlns:a16="http://schemas.microsoft.com/office/drawing/2014/main"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700" b="1" dirty="0">
                    <a:solidFill>
                      <a:srgbClr val="FFFFFF"/>
                    </a:solidFill>
                    <a:latin typeface="Arial" panose="020B0604020202020204" pitchFamily="34" charset="0"/>
                    <a:ea typeface="Arial" charset="0"/>
                    <a:cs typeface="Arial" charset="0"/>
                  </a:rPr>
                  <a:t>P</a:t>
                </a:r>
                <a:r>
                  <a:rPr kumimoji="1" lang="en-US" altLang="zh-TW" sz="700" b="1" dirty="0">
                    <a:solidFill>
                      <a:srgbClr val="FFFFFF"/>
                    </a:solidFill>
                    <a:latin typeface="Arial" panose="020B0604020202020204" pitchFamily="34" charset="0"/>
                    <a:ea typeface="Arial" charset="0"/>
                    <a:cs typeface="Arial" charset="0"/>
                  </a:rPr>
                  <a:t>ANTONE</a:t>
                </a:r>
                <a:r>
                  <a:rPr kumimoji="1" lang="en-US" altLang="zh-CN" sz="700" b="1" dirty="0">
                    <a:solidFill>
                      <a:srgbClr val="FFFFFF"/>
                    </a:solidFill>
                    <a:latin typeface="Arial" panose="020B0604020202020204" pitchFamily="34" charset="0"/>
                    <a:ea typeface="Arial" charset="0"/>
                    <a:cs typeface="Arial" charset="0"/>
                  </a:rPr>
                  <a:t> 185C</a:t>
                </a:r>
              </a:p>
              <a:p>
                <a:pPr algn="ctr"/>
                <a:r>
                  <a:rPr kumimoji="1" lang="en-US" altLang="zh-CN" sz="700" b="1" dirty="0">
                    <a:solidFill>
                      <a:srgbClr val="FFFFFF"/>
                    </a:solidFill>
                    <a:latin typeface="Arial" panose="020B0604020202020204" pitchFamily="34" charset="0"/>
                    <a:ea typeface="Arial" charset="0"/>
                    <a:cs typeface="Arial" charset="0"/>
                  </a:rPr>
                  <a:t>RGB 199/0/11</a:t>
                </a:r>
              </a:p>
            </p:txBody>
          </p:sp>
          <p:sp>
            <p:nvSpPr>
              <p:cNvPr id="46" name="文本框 31">
                <a:extLst>
                  <a:ext uri="{FF2B5EF4-FFF2-40B4-BE49-F238E27FC236}">
                    <a16:creationId xmlns:a16="http://schemas.microsoft.com/office/drawing/2014/main" id="{58918196-0639-EE4B-AFC2-315BE04587B9}"/>
                  </a:ext>
                </a:extLst>
              </p:cNvPr>
              <p:cNvSpPr txBox="1"/>
              <p:nvPr userDrawn="1"/>
            </p:nvSpPr>
            <p:spPr>
              <a:xfrm>
                <a:off x="12326873" y="2207613"/>
                <a:ext cx="384771" cy="180029"/>
              </a:xfrm>
              <a:prstGeom prst="rect">
                <a:avLst/>
              </a:prstGeom>
              <a:noFill/>
            </p:spPr>
            <p:txBody>
              <a:bodyPr wrap="none" lIns="0" tIns="0" rIns="0" bIns="0" rtlCol="0">
                <a:spAutoFit/>
              </a:bodyPr>
              <a:lstStyle/>
              <a:p>
                <a:pPr algn="ctr"/>
                <a:r>
                  <a:rPr kumimoji="1" lang="zh-CN" altLang="en-US" sz="1000" dirty="0">
                    <a:solidFill>
                      <a:srgbClr val="1D1D1A"/>
                    </a:solidFill>
                    <a:latin typeface="Arial" panose="020B0604020202020204" pitchFamily="34" charset="0"/>
                    <a:ea typeface="Microsoft YaHei" panose="020B0503020204020204" pitchFamily="34" charset="-122"/>
                  </a:rPr>
                  <a:t>品牌色</a:t>
                </a:r>
              </a:p>
            </p:txBody>
          </p:sp>
        </p:grpSp>
        <p:grpSp>
          <p:nvGrpSpPr>
            <p:cNvPr id="27" name="组合 26"/>
            <p:cNvGrpSpPr/>
            <p:nvPr userDrawn="1"/>
          </p:nvGrpSpPr>
          <p:grpSpPr>
            <a:xfrm>
              <a:off x="12216278" y="3054684"/>
              <a:ext cx="1982912" cy="3811936"/>
              <a:chOff x="12216278" y="3054684"/>
              <a:chExt cx="1982912" cy="3811936"/>
            </a:xfrm>
          </p:grpSpPr>
          <p:sp>
            <p:nvSpPr>
              <p:cNvPr id="28" name="矩形 12">
                <a:extLst>
                  <a:ext uri="{FF2B5EF4-FFF2-40B4-BE49-F238E27FC236}">
                    <a16:creationId xmlns:a16="http://schemas.microsoft.com/office/drawing/2014/main"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234</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90/79</a:t>
                </a:r>
                <a:endParaRPr kumimoji="1" lang="mr-IN" altLang="zh-CN" sz="700" b="1" dirty="0">
                  <a:solidFill>
                    <a:srgbClr val="FFFFFF"/>
                  </a:solidFill>
                  <a:latin typeface="Arial" panose="020B0604020202020204" pitchFamily="34" charset="0"/>
                  <a:ea typeface="Arial" charset="0"/>
                  <a:cs typeface="Arial" charset="0"/>
                </a:endParaRPr>
              </a:p>
            </p:txBody>
          </p:sp>
          <p:sp>
            <p:nvSpPr>
              <p:cNvPr id="29" name="矩形 13">
                <a:extLst>
                  <a:ext uri="{FF2B5EF4-FFF2-40B4-BE49-F238E27FC236}">
                    <a16:creationId xmlns:a16="http://schemas.microsoft.com/office/drawing/2014/main"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120</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0/15</a:t>
                </a:r>
                <a:endParaRPr kumimoji="1" lang="mr-IN" altLang="zh-CN" sz="700" b="1" dirty="0">
                  <a:solidFill>
                    <a:srgbClr val="FFFFFF"/>
                  </a:solidFill>
                  <a:latin typeface="Arial" panose="020B0604020202020204" pitchFamily="34" charset="0"/>
                  <a:ea typeface="Arial" charset="0"/>
                  <a:cs typeface="Arial" charset="0"/>
                </a:endParaRPr>
              </a:p>
            </p:txBody>
          </p:sp>
          <p:sp>
            <p:nvSpPr>
              <p:cNvPr id="30" name="文本框 15">
                <a:extLst>
                  <a:ext uri="{FF2B5EF4-FFF2-40B4-BE49-F238E27FC236}">
                    <a16:creationId xmlns:a16="http://schemas.microsoft.com/office/drawing/2014/main" id="{8F53C07A-1022-C740-8F8D-97538E174D38}"/>
                  </a:ext>
                </a:extLst>
              </p:cNvPr>
              <p:cNvSpPr txBox="1"/>
              <p:nvPr userDrawn="1"/>
            </p:nvSpPr>
            <p:spPr>
              <a:xfrm>
                <a:off x="12216278" y="3054684"/>
                <a:ext cx="569387" cy="180029"/>
              </a:xfrm>
              <a:prstGeom prst="rect">
                <a:avLst/>
              </a:prstGeom>
              <a:noFill/>
            </p:spPr>
            <p:txBody>
              <a:bodyPr wrap="square" lIns="0" tIns="0" rIns="0" bIns="0" rtlCol="0" anchor="b" anchorCtr="0">
                <a:spAutoFit/>
              </a:bodyPr>
              <a:lstStyle/>
              <a:p>
                <a:pPr algn="ctr"/>
                <a:r>
                  <a:rPr kumimoji="1" lang="zh-CN" altLang="en-US" sz="1000" dirty="0">
                    <a:solidFill>
                      <a:srgbClr val="1D1D1A"/>
                    </a:solidFill>
                    <a:latin typeface="Arial" panose="020B0604020202020204" pitchFamily="34" charset="0"/>
                    <a:ea typeface="Microsoft YaHei" panose="020B0503020204020204" pitchFamily="34" charset="-122"/>
                  </a:rPr>
                  <a:t>辅助色</a:t>
                </a:r>
              </a:p>
            </p:txBody>
          </p:sp>
          <p:sp>
            <p:nvSpPr>
              <p:cNvPr id="31" name="矩形 16">
                <a:extLst>
                  <a:ext uri="{FF2B5EF4-FFF2-40B4-BE49-F238E27FC236}">
                    <a16:creationId xmlns:a16="http://schemas.microsoft.com/office/drawing/2014/main"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248</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181/60</a:t>
                </a:r>
                <a:endParaRPr kumimoji="1" lang="mr-IN" altLang="zh-CN" sz="700" b="1" dirty="0">
                  <a:solidFill>
                    <a:srgbClr val="FFFFFF"/>
                  </a:solidFill>
                  <a:latin typeface="Arial" panose="020B0604020202020204" pitchFamily="34" charset="0"/>
                  <a:ea typeface="Arial" charset="0"/>
                  <a:cs typeface="Arial" charset="0"/>
                </a:endParaRPr>
              </a:p>
            </p:txBody>
          </p:sp>
          <p:sp>
            <p:nvSpPr>
              <p:cNvPr id="32" name="矩形 17">
                <a:extLst>
                  <a:ext uri="{FF2B5EF4-FFF2-40B4-BE49-F238E27FC236}">
                    <a16:creationId xmlns:a16="http://schemas.microsoft.com/office/drawing/2014/main"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235</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92/1</a:t>
                </a:r>
                <a:endParaRPr kumimoji="1" lang="mr-IN" altLang="zh-CN" sz="700" b="1" dirty="0">
                  <a:solidFill>
                    <a:srgbClr val="FFFFFF"/>
                  </a:solidFill>
                  <a:latin typeface="Arial" panose="020B0604020202020204" pitchFamily="34" charset="0"/>
                  <a:ea typeface="Arial" charset="0"/>
                  <a:cs typeface="Arial" charset="0"/>
                </a:endParaRPr>
              </a:p>
            </p:txBody>
          </p:sp>
          <p:sp>
            <p:nvSpPr>
              <p:cNvPr id="33" name="矩形 18">
                <a:extLst>
                  <a:ext uri="{FF2B5EF4-FFF2-40B4-BE49-F238E27FC236}">
                    <a16:creationId xmlns:a16="http://schemas.microsoft.com/office/drawing/2014/main"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137/137/137</a:t>
                </a:r>
                <a:endParaRPr kumimoji="1" lang="mr-IN" altLang="zh-CN" sz="700" b="1" dirty="0">
                  <a:solidFill>
                    <a:srgbClr val="FFFFFF"/>
                  </a:solidFill>
                  <a:latin typeface="Arial" panose="020B0604020202020204" pitchFamily="34" charset="0"/>
                  <a:ea typeface="Arial" charset="0"/>
                  <a:cs typeface="Arial" charset="0"/>
                </a:endParaRPr>
              </a:p>
            </p:txBody>
          </p:sp>
          <p:sp>
            <p:nvSpPr>
              <p:cNvPr id="34" name="矩形 19">
                <a:extLst>
                  <a:ext uri="{FF2B5EF4-FFF2-40B4-BE49-F238E27FC236}">
                    <a16:creationId xmlns:a16="http://schemas.microsoft.com/office/drawing/2014/main"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35/24/21</a:t>
                </a:r>
                <a:endParaRPr kumimoji="1" lang="mr-IN" altLang="zh-CN" sz="700" b="1" dirty="0">
                  <a:solidFill>
                    <a:srgbClr val="FFFFFF"/>
                  </a:solidFill>
                  <a:latin typeface="Arial" panose="020B0604020202020204" pitchFamily="34" charset="0"/>
                  <a:ea typeface="Arial" charset="0"/>
                  <a:cs typeface="Arial" charset="0"/>
                </a:endParaRPr>
              </a:p>
            </p:txBody>
          </p:sp>
          <p:sp>
            <p:nvSpPr>
              <p:cNvPr id="35" name="矩形 22">
                <a:extLst>
                  <a:ext uri="{FF2B5EF4-FFF2-40B4-BE49-F238E27FC236}">
                    <a16:creationId xmlns:a16="http://schemas.microsoft.com/office/drawing/2014/main"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666666"/>
                    </a:solidFill>
                    <a:latin typeface="Arial" panose="020B0604020202020204" pitchFamily="34" charset="0"/>
                    <a:ea typeface="Arial" charset="0"/>
                    <a:cs typeface="Arial" charset="0"/>
                  </a:rPr>
                  <a:t>RGB</a:t>
                </a:r>
                <a:r>
                  <a:rPr kumimoji="1" lang="en-US" altLang="zh-CN" sz="700" b="1" dirty="0">
                    <a:solidFill>
                      <a:srgbClr val="666666"/>
                    </a:solidFill>
                    <a:latin typeface="Arial" panose="020B0604020202020204" pitchFamily="34" charset="0"/>
                    <a:ea typeface="Arial" charset="0"/>
                    <a:cs typeface="Arial" charset="0"/>
                  </a:rPr>
                  <a:t> 221</a:t>
                </a:r>
                <a:r>
                  <a:rPr kumimoji="1" lang="mr-IN" altLang="zh-CN" sz="700" b="1" dirty="0">
                    <a:solidFill>
                      <a:srgbClr val="666666"/>
                    </a:solidFill>
                    <a:latin typeface="Arial" panose="020B0604020202020204" pitchFamily="34" charset="0"/>
                    <a:ea typeface="Arial" charset="0"/>
                    <a:cs typeface="Arial" charset="0"/>
                  </a:rPr>
                  <a:t>/</a:t>
                </a:r>
                <a:r>
                  <a:rPr kumimoji="1" lang="en-US" altLang="zh-CN" sz="700" b="1" dirty="0">
                    <a:solidFill>
                      <a:srgbClr val="666666"/>
                    </a:solidFill>
                    <a:latin typeface="Arial" panose="020B0604020202020204" pitchFamily="34" charset="0"/>
                    <a:ea typeface="Arial" charset="0"/>
                    <a:cs typeface="Arial" charset="0"/>
                  </a:rPr>
                  <a:t>221/221</a:t>
                </a:r>
                <a:endParaRPr kumimoji="1" lang="mr-IN" altLang="zh-CN" sz="700" b="1" dirty="0">
                  <a:solidFill>
                    <a:srgbClr val="666666"/>
                  </a:solidFill>
                  <a:latin typeface="Arial" panose="020B0604020202020204" pitchFamily="34" charset="0"/>
                  <a:ea typeface="Arial" charset="0"/>
                  <a:cs typeface="Arial" charset="0"/>
                </a:endParaRPr>
              </a:p>
            </p:txBody>
          </p:sp>
          <p:sp>
            <p:nvSpPr>
              <p:cNvPr id="36" name="矩形 12">
                <a:extLst>
                  <a:ext uri="{FF2B5EF4-FFF2-40B4-BE49-F238E27FC236}">
                    <a16:creationId xmlns:a16="http://schemas.microsoft.com/office/drawing/2014/main"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233</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140/128</a:t>
                </a:r>
                <a:endParaRPr kumimoji="1" lang="mr-IN" altLang="zh-CN" sz="700" b="1" dirty="0">
                  <a:solidFill>
                    <a:srgbClr val="FFFFFF"/>
                  </a:solidFill>
                  <a:latin typeface="Arial" panose="020B0604020202020204" pitchFamily="34" charset="0"/>
                  <a:ea typeface="Arial" charset="0"/>
                  <a:cs typeface="Arial" charset="0"/>
                </a:endParaRPr>
              </a:p>
            </p:txBody>
          </p:sp>
          <p:sp>
            <p:nvSpPr>
              <p:cNvPr id="37" name="矩形 13">
                <a:extLst>
                  <a:ext uri="{FF2B5EF4-FFF2-40B4-BE49-F238E27FC236}">
                    <a16:creationId xmlns:a16="http://schemas.microsoft.com/office/drawing/2014/main"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159</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0/1</a:t>
                </a:r>
                <a:endParaRPr kumimoji="1" lang="mr-IN" altLang="zh-CN" sz="700" b="1" dirty="0">
                  <a:solidFill>
                    <a:srgbClr val="FFFFFF"/>
                  </a:solidFill>
                  <a:latin typeface="Arial" panose="020B0604020202020204" pitchFamily="34" charset="0"/>
                  <a:ea typeface="Arial" charset="0"/>
                  <a:cs typeface="Arial" charset="0"/>
                </a:endParaRPr>
              </a:p>
            </p:txBody>
          </p:sp>
          <p:sp>
            <p:nvSpPr>
              <p:cNvPr id="38" name="矩形 16">
                <a:extLst>
                  <a:ext uri="{FF2B5EF4-FFF2-40B4-BE49-F238E27FC236}">
                    <a16:creationId xmlns:a16="http://schemas.microsoft.com/office/drawing/2014/main"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666666"/>
                    </a:solidFill>
                    <a:latin typeface="Arial" panose="020B0604020202020204" pitchFamily="34" charset="0"/>
                    <a:ea typeface="Arial" charset="0"/>
                    <a:cs typeface="Arial" charset="0"/>
                  </a:rPr>
                  <a:t>RGB</a:t>
                </a:r>
                <a:r>
                  <a:rPr kumimoji="1" lang="en-US" altLang="zh-CN" sz="700" b="1" dirty="0">
                    <a:solidFill>
                      <a:srgbClr val="666666"/>
                    </a:solidFill>
                    <a:latin typeface="Arial" panose="020B0604020202020204" pitchFamily="34" charset="0"/>
                    <a:ea typeface="Arial" charset="0"/>
                    <a:cs typeface="Arial" charset="0"/>
                  </a:rPr>
                  <a:t> 245</a:t>
                </a:r>
                <a:r>
                  <a:rPr kumimoji="1" lang="mr-IN" altLang="zh-CN" sz="700" b="1" dirty="0">
                    <a:solidFill>
                      <a:srgbClr val="666666"/>
                    </a:solidFill>
                    <a:latin typeface="Arial" panose="020B0604020202020204" pitchFamily="34" charset="0"/>
                    <a:ea typeface="Arial" charset="0"/>
                    <a:cs typeface="Arial" charset="0"/>
                  </a:rPr>
                  <a:t>/</a:t>
                </a:r>
                <a:r>
                  <a:rPr kumimoji="1" lang="en-US" altLang="zh-CN" sz="700" b="1" dirty="0">
                    <a:solidFill>
                      <a:srgbClr val="666666"/>
                    </a:solidFill>
                    <a:latin typeface="Arial" panose="020B0604020202020204" pitchFamily="34" charset="0"/>
                    <a:ea typeface="Arial" charset="0"/>
                    <a:cs typeface="Arial" charset="0"/>
                  </a:rPr>
                  <a:t>220/87</a:t>
                </a:r>
                <a:endParaRPr kumimoji="1" lang="mr-IN" altLang="zh-CN" sz="700" b="1" dirty="0">
                  <a:solidFill>
                    <a:srgbClr val="666666"/>
                  </a:solidFill>
                  <a:latin typeface="Arial" panose="020B0604020202020204" pitchFamily="34" charset="0"/>
                  <a:ea typeface="Arial" charset="0"/>
                  <a:cs typeface="Arial" charset="0"/>
                </a:endParaRPr>
              </a:p>
            </p:txBody>
          </p:sp>
          <p:sp>
            <p:nvSpPr>
              <p:cNvPr id="39" name="矩形 17">
                <a:extLst>
                  <a:ext uri="{FF2B5EF4-FFF2-40B4-BE49-F238E27FC236}">
                    <a16:creationId xmlns:a16="http://schemas.microsoft.com/office/drawing/2014/main"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240</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133/0</a:t>
                </a:r>
                <a:endParaRPr kumimoji="1" lang="mr-IN" altLang="zh-CN" sz="700" b="1" dirty="0">
                  <a:solidFill>
                    <a:srgbClr val="FFFFFF"/>
                  </a:solidFill>
                  <a:latin typeface="Arial" panose="020B0604020202020204" pitchFamily="34" charset="0"/>
                  <a:ea typeface="Arial" charset="0"/>
                  <a:cs typeface="Arial" charset="0"/>
                </a:endParaRPr>
              </a:p>
            </p:txBody>
          </p:sp>
          <p:sp>
            <p:nvSpPr>
              <p:cNvPr id="40" name="矩形 18">
                <a:extLst>
                  <a:ext uri="{FF2B5EF4-FFF2-40B4-BE49-F238E27FC236}">
                    <a16:creationId xmlns:a16="http://schemas.microsoft.com/office/drawing/2014/main"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181</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181/181</a:t>
                </a:r>
                <a:endParaRPr kumimoji="1" lang="mr-IN" altLang="zh-CN" sz="700" b="1" dirty="0">
                  <a:solidFill>
                    <a:srgbClr val="FFFFFF"/>
                  </a:solidFill>
                  <a:latin typeface="Arial" panose="020B0604020202020204" pitchFamily="34" charset="0"/>
                  <a:ea typeface="Arial" charset="0"/>
                  <a:cs typeface="Arial" charset="0"/>
                </a:endParaRPr>
              </a:p>
            </p:txBody>
          </p:sp>
          <p:sp>
            <p:nvSpPr>
              <p:cNvPr id="42" name="矩形 19">
                <a:extLst>
                  <a:ext uri="{FF2B5EF4-FFF2-40B4-BE49-F238E27FC236}">
                    <a16:creationId xmlns:a16="http://schemas.microsoft.com/office/drawing/2014/main"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89</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87/87</a:t>
                </a:r>
                <a:endParaRPr kumimoji="1" lang="mr-IN" altLang="zh-CN" sz="700" b="1" dirty="0">
                  <a:solidFill>
                    <a:srgbClr val="FFFFFF"/>
                  </a:solidFill>
                  <a:latin typeface="Arial" panose="020B0604020202020204" pitchFamily="34" charset="0"/>
                  <a:ea typeface="Arial" charset="0"/>
                  <a:cs typeface="Arial" charset="0"/>
                </a:endParaRPr>
              </a:p>
            </p:txBody>
          </p:sp>
          <p:sp>
            <p:nvSpPr>
              <p:cNvPr id="43" name="矩形 22">
                <a:extLst>
                  <a:ext uri="{FF2B5EF4-FFF2-40B4-BE49-F238E27FC236}">
                    <a16:creationId xmlns:a16="http://schemas.microsoft.com/office/drawing/2014/main"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mr-IN" altLang="zh-CN" sz="700" b="1" dirty="0">
                    <a:solidFill>
                      <a:srgbClr val="666666"/>
                    </a:solidFill>
                    <a:latin typeface="Arial" panose="020B0604020202020204" pitchFamily="34" charset="0"/>
                    <a:ea typeface="Arial" charset="0"/>
                    <a:cs typeface="Arial" charset="0"/>
                  </a:rPr>
                  <a:t>RGB</a:t>
                </a:r>
                <a:r>
                  <a:rPr kumimoji="1" lang="en-US" altLang="zh-CN" sz="700" b="1" dirty="0">
                    <a:solidFill>
                      <a:srgbClr val="666666"/>
                    </a:solidFill>
                    <a:latin typeface="Arial" panose="020B0604020202020204" pitchFamily="34" charset="0"/>
                    <a:ea typeface="Arial" charset="0"/>
                    <a:cs typeface="Arial" charset="0"/>
                  </a:rPr>
                  <a:t> 255</a:t>
                </a:r>
                <a:r>
                  <a:rPr kumimoji="1" lang="mr-IN" altLang="zh-CN" sz="700" b="1" dirty="0">
                    <a:solidFill>
                      <a:srgbClr val="666666"/>
                    </a:solidFill>
                    <a:latin typeface="Arial" panose="020B0604020202020204" pitchFamily="34" charset="0"/>
                    <a:ea typeface="Arial" charset="0"/>
                    <a:cs typeface="Arial" charset="0"/>
                  </a:rPr>
                  <a:t>/</a:t>
                </a:r>
                <a:r>
                  <a:rPr kumimoji="1" lang="en-US" altLang="zh-CN" sz="700" b="1" dirty="0">
                    <a:solidFill>
                      <a:srgbClr val="666666"/>
                    </a:solidFill>
                    <a:latin typeface="Arial" panose="020B0604020202020204" pitchFamily="34" charset="0"/>
                    <a:ea typeface="Arial" charset="0"/>
                    <a:cs typeface="Arial" charset="0"/>
                  </a:rPr>
                  <a:t>255/255</a:t>
                </a:r>
                <a:endParaRPr kumimoji="1" lang="mr-IN" altLang="zh-CN" sz="700" b="1" dirty="0">
                  <a:solidFill>
                    <a:srgbClr val="666666"/>
                  </a:solidFill>
                  <a:latin typeface="Arial" panose="020B0604020202020204" pitchFamily="34" charset="0"/>
                  <a:ea typeface="Arial" charset="0"/>
                  <a:cs typeface="Arial" charset="0"/>
                </a:endParaRPr>
              </a:p>
            </p:txBody>
          </p:sp>
        </p:grpSp>
      </p:grpSp>
      <p:pic>
        <p:nvPicPr>
          <p:cNvPr id="2" name="图片 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0195999" y="6321130"/>
            <a:ext cx="1269075" cy="277546"/>
          </a:xfrm>
          <a:prstGeom prst="rect">
            <a:avLst/>
          </a:prstGeom>
        </p:spPr>
      </p:pic>
    </p:spTree>
    <p:extLst>
      <p:ext uri="{BB962C8B-B14F-4D97-AF65-F5344CB8AC3E}">
        <p14:creationId xmlns:p14="http://schemas.microsoft.com/office/powerpoint/2010/main" val="378268649"/>
      </p:ext>
    </p:extLst>
  </p:cSld>
  <p:clrMap bg1="lt1" tx1="dk1" bg2="lt2" tx2="dk2" accent1="accent1" accent2="accent2" accent3="accent3" accent4="accent4" accent5="accent5" accent6="accent6" hlink="hlink" folHlink="folHlink"/>
  <p:sldLayoutIdLst>
    <p:sldLayoutId id="2147484164" r:id="rId1"/>
    <p:sldLayoutId id="2147484165" r:id="rId2"/>
    <p:sldLayoutId id="2147484166" r:id="rId3"/>
    <p:sldLayoutId id="2147484174" r:id="rId4"/>
    <p:sldLayoutId id="2147484175" r:id="rId5"/>
    <p:sldLayoutId id="2147484176" r:id="rId6"/>
    <p:sldLayoutId id="2147484189" r:id="rId7"/>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6785A3D6-1271-D247-9E96-1B376F4BE7BE}"/>
              </a:ext>
            </a:extLst>
          </p:cNvPr>
          <p:cNvSpPr txBox="1"/>
          <p:nvPr userDrawn="1"/>
        </p:nvSpPr>
        <p:spPr>
          <a:xfrm>
            <a:off x="1095468" y="6356940"/>
            <a:ext cx="1463468" cy="246221"/>
          </a:xfrm>
          <a:prstGeom prst="rect">
            <a:avLst/>
          </a:prstGeom>
          <a:noFill/>
        </p:spPr>
        <p:txBody>
          <a:bodyPr wrap="square" rtlCol="0">
            <a:spAutoFit/>
          </a:bodyPr>
          <a:lstStyle/>
          <a:p>
            <a:pPr defTabSz="1219170" fontAlgn="base">
              <a:spcBef>
                <a:spcPct val="0"/>
              </a:spcBef>
              <a:spcAft>
                <a:spcPct val="0"/>
              </a:spcAft>
            </a:pPr>
            <a:r>
              <a:rPr lang="en-US" sz="1000" dirty="0">
                <a:solidFill>
                  <a:srgbClr val="1D1D1B"/>
                </a:solidFill>
                <a:latin typeface="Arial" panose="020B0604020202020204" pitchFamily="34" charset="0"/>
                <a:ea typeface="宋体" pitchFamily="2" charset="-122"/>
                <a:cs typeface="Arial" panose="020B0604020202020204" pitchFamily="34" charset="0"/>
              </a:rPr>
              <a:t>Huawei Confidential</a:t>
            </a:r>
          </a:p>
        </p:txBody>
      </p:sp>
      <p:sp>
        <p:nvSpPr>
          <p:cNvPr id="6" name="TextBox 3">
            <a:extLst>
              <a:ext uri="{FF2B5EF4-FFF2-40B4-BE49-F238E27FC236}">
                <a16:creationId xmlns:a16="http://schemas.microsoft.com/office/drawing/2014/main" id="{EABEE2EE-BF4D-7A4A-B3C6-9E47668CCD98}"/>
              </a:ext>
            </a:extLst>
          </p:cNvPr>
          <p:cNvSpPr txBox="1"/>
          <p:nvPr userDrawn="1"/>
        </p:nvSpPr>
        <p:spPr>
          <a:xfrm>
            <a:off x="734132" y="6402806"/>
            <a:ext cx="499728" cy="149721"/>
          </a:xfrm>
          <a:prstGeom prst="rect">
            <a:avLst/>
          </a:prstGeom>
          <a:noFill/>
        </p:spPr>
        <p:txBody>
          <a:bodyPr wrap="square" lIns="0" tIns="0" rIns="0" bIns="0" rtlCol="0">
            <a:spAutoFit/>
          </a:bodyPr>
          <a:lstStyle/>
          <a:p>
            <a:pPr defTabSz="890470">
              <a:defRPr/>
            </a:pPr>
            <a:fld id="{C3837181-38C6-AD4F-B8BA-B444770388BB}" type="slidenum">
              <a:rPr lang="en-US" sz="973" smtClean="0">
                <a:solidFill>
                  <a:srgbClr val="1D1D1B"/>
                </a:solidFill>
                <a:latin typeface="Arial" panose="020B0604020202020204" pitchFamily="34" charset="0"/>
                <a:ea typeface="宋体" pitchFamily="2" charset="-122"/>
                <a:cs typeface="Arial" panose="020B0604020202020204" pitchFamily="34" charset="0"/>
              </a:rPr>
              <a:pPr defTabSz="890470">
                <a:defRPr/>
              </a:pPr>
              <a:t>‹#›</a:t>
            </a:fld>
            <a:endParaRPr lang="en-US" sz="973" dirty="0">
              <a:solidFill>
                <a:srgbClr val="1D1D1B"/>
              </a:solidFill>
              <a:latin typeface="Arial" panose="020B0604020202020204" pitchFamily="34" charset="0"/>
              <a:ea typeface="宋体" pitchFamily="2" charset="-122"/>
              <a:cs typeface="Arial" panose="020B0604020202020204" pitchFamily="34" charset="0"/>
            </a:endParaRPr>
          </a:p>
        </p:txBody>
      </p:sp>
      <p:pic>
        <p:nvPicPr>
          <p:cNvPr id="7" name="图片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195998" y="6321129"/>
            <a:ext cx="1269076" cy="277547"/>
          </a:xfrm>
          <a:prstGeom prst="rect">
            <a:avLst/>
          </a:prstGeom>
        </p:spPr>
      </p:pic>
    </p:spTree>
    <p:extLst>
      <p:ext uri="{BB962C8B-B14F-4D97-AF65-F5344CB8AC3E}">
        <p14:creationId xmlns:p14="http://schemas.microsoft.com/office/powerpoint/2010/main" val="1040610896"/>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Lst>
  <p:transition advClick="0" advTm="8000">
    <p:fade/>
  </p:transition>
  <p:hf sldNum="0" hdr="0" ftr="0" dt="0"/>
  <p:txStyles>
    <p:titleStyle>
      <a:lvl1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FrutigerNext LT Medium" pitchFamily="34" charset="0"/>
          <a:ea typeface="黑体" pitchFamily="49" charset="-122"/>
          <a:cs typeface="宋体" charset="-122"/>
        </a:defRPr>
      </a:lvl5pPr>
      <a:lvl6pPr marL="609498"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6pPr>
      <a:lvl7pPr marL="1218996"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7pPr>
      <a:lvl8pPr marL="1828496"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8pPr>
      <a:lvl9pPr marL="2437994" algn="l" rtl="0" eaLnBrk="1" fontAlgn="base" hangingPunct="1">
        <a:spcBef>
          <a:spcPct val="0"/>
        </a:spcBef>
        <a:spcAft>
          <a:spcPct val="0"/>
        </a:spcAft>
        <a:defRPr sz="4267" b="1">
          <a:solidFill>
            <a:srgbClr val="990000"/>
          </a:solidFill>
          <a:latin typeface="FrutigerNext LT Medium" pitchFamily="34" charset="0"/>
          <a:ea typeface="华文细黑" pitchFamily="2" charset="-122"/>
          <a:cs typeface="宋体" charset="-122"/>
        </a:defRPr>
      </a:lvl9pPr>
    </p:titleStyle>
    <p:bodyStyle>
      <a:lvl1pPr marL="457123" indent="-457123" algn="l" rtl="0" eaLnBrk="0" fontAlgn="base" hangingPunct="0">
        <a:lnSpc>
          <a:spcPct val="140000"/>
        </a:lnSpc>
        <a:spcBef>
          <a:spcPct val="0"/>
        </a:spcBef>
        <a:spcAft>
          <a:spcPct val="0"/>
        </a:spcAft>
        <a:buClr>
          <a:srgbClr val="808080"/>
        </a:buClr>
        <a:buSzPct val="60000"/>
        <a:buFont typeface="Wingdings" pitchFamily="2" charset="2"/>
        <a:buChar char="l"/>
        <a:defRPr sz="3200" b="1">
          <a:solidFill>
            <a:schemeClr val="bg1"/>
          </a:solidFill>
          <a:latin typeface="FrutigerNext LT Regular" pitchFamily="34" charset="0"/>
          <a:ea typeface="黑体" pitchFamily="49" charset="-122"/>
          <a:cs typeface="+mn-cs"/>
        </a:defRPr>
      </a:lvl1pPr>
      <a:lvl2pPr marL="990435" indent="-380937" algn="l" rtl="0" eaLnBrk="0" fontAlgn="base" hangingPunct="0">
        <a:lnSpc>
          <a:spcPct val="140000"/>
        </a:lnSpc>
        <a:spcBef>
          <a:spcPct val="0"/>
        </a:spcBef>
        <a:spcAft>
          <a:spcPct val="0"/>
        </a:spcAft>
        <a:buSzPct val="50000"/>
        <a:buFont typeface="Wingdings" pitchFamily="2" charset="2"/>
        <a:buChar char="p"/>
        <a:defRPr>
          <a:solidFill>
            <a:schemeClr val="bg1"/>
          </a:solidFill>
          <a:latin typeface="+mn-lt"/>
          <a:ea typeface="+mn-ea"/>
          <a:cs typeface="+mn-cs"/>
        </a:defRPr>
      </a:lvl2pPr>
      <a:lvl3pPr marL="1523746" indent="-304750" algn="l" rtl="0" eaLnBrk="0" fontAlgn="base" hangingPunct="0">
        <a:lnSpc>
          <a:spcPct val="140000"/>
        </a:lnSpc>
        <a:spcBef>
          <a:spcPct val="0"/>
        </a:spcBef>
        <a:spcAft>
          <a:spcPct val="0"/>
        </a:spcAft>
        <a:buSzPct val="50000"/>
        <a:buFont typeface="Wingdings" pitchFamily="2" charset="2"/>
        <a:buChar char="n"/>
        <a:defRPr sz="2133">
          <a:solidFill>
            <a:schemeClr val="bg1"/>
          </a:solidFill>
          <a:latin typeface="FrutigerNext LT Regular" pitchFamily="34" charset="0"/>
          <a:ea typeface="+mn-ea"/>
          <a:cs typeface="+mn-cs"/>
        </a:defRPr>
      </a:lvl3pPr>
      <a:lvl4pPr marL="2133244" indent="-304750" algn="l" rtl="0" eaLnBrk="0" fontAlgn="base" hangingPunct="0">
        <a:lnSpc>
          <a:spcPct val="140000"/>
        </a:lnSpc>
        <a:spcBef>
          <a:spcPct val="0"/>
        </a:spcBef>
        <a:spcAft>
          <a:spcPct val="0"/>
        </a:spcAft>
        <a:buChar char="–"/>
        <a:defRPr sz="1867">
          <a:solidFill>
            <a:schemeClr val="bg1"/>
          </a:solidFill>
          <a:latin typeface="FrutigerNext LT Regular" pitchFamily="34" charset="0"/>
          <a:ea typeface="+mn-ea"/>
          <a:cs typeface="+mn-cs"/>
        </a:defRPr>
      </a:lvl4pPr>
      <a:lvl5pPr marL="2742743" indent="-304750" algn="l" rtl="0" eaLnBrk="0" fontAlgn="base" hangingPunct="0">
        <a:lnSpc>
          <a:spcPct val="140000"/>
        </a:lnSpc>
        <a:spcBef>
          <a:spcPct val="0"/>
        </a:spcBef>
        <a:spcAft>
          <a:spcPct val="0"/>
        </a:spcAft>
        <a:buFont typeface="Arial" pitchFamily="34" charset="0"/>
        <a:buChar char="~"/>
        <a:defRPr sz="1600">
          <a:solidFill>
            <a:schemeClr val="bg1"/>
          </a:solidFill>
          <a:latin typeface="FrutigerNext LT Regular" pitchFamily="34" charset="0"/>
          <a:ea typeface="+mn-ea"/>
          <a:cs typeface="+mn-cs"/>
        </a:defRPr>
      </a:lvl5pPr>
      <a:lvl6pPr marL="3352242" indent="-304750"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740" indent="-304750"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1238" indent="-304750"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80737" indent="-304750"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996" rtl="0" eaLnBrk="1" latinLnBrk="0" hangingPunct="1">
        <a:defRPr sz="2400" kern="1200">
          <a:solidFill>
            <a:schemeClr val="tx1"/>
          </a:solidFill>
          <a:latin typeface="+mn-lt"/>
          <a:ea typeface="+mn-ea"/>
          <a:cs typeface="+mn-cs"/>
        </a:defRPr>
      </a:lvl1pPr>
      <a:lvl2pPr marL="609498" algn="l" defTabSz="1218996" rtl="0" eaLnBrk="1" latinLnBrk="0" hangingPunct="1">
        <a:defRPr sz="2400" kern="1200">
          <a:solidFill>
            <a:schemeClr val="tx1"/>
          </a:solidFill>
          <a:latin typeface="+mn-lt"/>
          <a:ea typeface="+mn-ea"/>
          <a:cs typeface="+mn-cs"/>
        </a:defRPr>
      </a:lvl2pPr>
      <a:lvl3pPr marL="1218996" algn="l" defTabSz="1218996" rtl="0" eaLnBrk="1" latinLnBrk="0" hangingPunct="1">
        <a:defRPr sz="2400" kern="1200">
          <a:solidFill>
            <a:schemeClr val="tx1"/>
          </a:solidFill>
          <a:latin typeface="+mn-lt"/>
          <a:ea typeface="+mn-ea"/>
          <a:cs typeface="+mn-cs"/>
        </a:defRPr>
      </a:lvl3pPr>
      <a:lvl4pPr marL="1828496" algn="l" defTabSz="1218996" rtl="0" eaLnBrk="1" latinLnBrk="0" hangingPunct="1">
        <a:defRPr sz="2400" kern="1200">
          <a:solidFill>
            <a:schemeClr val="tx1"/>
          </a:solidFill>
          <a:latin typeface="+mn-lt"/>
          <a:ea typeface="+mn-ea"/>
          <a:cs typeface="+mn-cs"/>
        </a:defRPr>
      </a:lvl4pPr>
      <a:lvl5pPr marL="2437994" algn="l" defTabSz="1218996" rtl="0" eaLnBrk="1" latinLnBrk="0" hangingPunct="1">
        <a:defRPr sz="2400" kern="1200">
          <a:solidFill>
            <a:schemeClr val="tx1"/>
          </a:solidFill>
          <a:latin typeface="+mn-lt"/>
          <a:ea typeface="+mn-ea"/>
          <a:cs typeface="+mn-cs"/>
        </a:defRPr>
      </a:lvl5pPr>
      <a:lvl6pPr marL="3047492" algn="l" defTabSz="1218996" rtl="0" eaLnBrk="1" latinLnBrk="0" hangingPunct="1">
        <a:defRPr sz="2400" kern="1200">
          <a:solidFill>
            <a:schemeClr val="tx1"/>
          </a:solidFill>
          <a:latin typeface="+mn-lt"/>
          <a:ea typeface="+mn-ea"/>
          <a:cs typeface="+mn-cs"/>
        </a:defRPr>
      </a:lvl6pPr>
      <a:lvl7pPr marL="3656990" algn="l" defTabSz="1218996" rtl="0" eaLnBrk="1" latinLnBrk="0" hangingPunct="1">
        <a:defRPr sz="2400" kern="1200">
          <a:solidFill>
            <a:schemeClr val="tx1"/>
          </a:solidFill>
          <a:latin typeface="+mn-lt"/>
          <a:ea typeface="+mn-ea"/>
          <a:cs typeface="+mn-cs"/>
        </a:defRPr>
      </a:lvl7pPr>
      <a:lvl8pPr marL="4266488" algn="l" defTabSz="1218996" rtl="0" eaLnBrk="1" latinLnBrk="0" hangingPunct="1">
        <a:defRPr sz="2400" kern="1200">
          <a:solidFill>
            <a:schemeClr val="tx1"/>
          </a:solidFill>
          <a:latin typeface="+mn-lt"/>
          <a:ea typeface="+mn-ea"/>
          <a:cs typeface="+mn-cs"/>
        </a:defRPr>
      </a:lvl8pPr>
      <a:lvl9pPr marL="4875987" algn="l" defTabSz="1218996"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53.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64.png"/><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71.wmf"/><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microsoft.com/office/2007/relationships/hdphoto" Target="../media/hdphoto2.wdp"/><Relationship Id="rId5" Type="http://schemas.openxmlformats.org/officeDocument/2006/relationships/image" Target="../media/image80.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8.xml"/><Relationship Id="rId1" Type="http://schemas.openxmlformats.org/officeDocument/2006/relationships/slideLayout" Target="../slideLayouts/slideLayout26.xml"/><Relationship Id="rId4" Type="http://schemas.openxmlformats.org/officeDocument/2006/relationships/image" Target="../media/image9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image" Target="../media/image97.png"/><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8" Type="http://schemas.openxmlformats.org/officeDocument/2006/relationships/image" Target="../media/image103.jpeg"/><Relationship Id="rId13" Type="http://schemas.openxmlformats.org/officeDocument/2006/relationships/image" Target="../media/image108.png"/><Relationship Id="rId18" Type="http://schemas.openxmlformats.org/officeDocument/2006/relationships/image" Target="../media/image113.png"/><Relationship Id="rId3" Type="http://schemas.openxmlformats.org/officeDocument/2006/relationships/image" Target="../media/image98.jpeg"/><Relationship Id="rId7" Type="http://schemas.openxmlformats.org/officeDocument/2006/relationships/image" Target="../media/image102.jpeg"/><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notesSlide" Target="../notesSlides/notesSlide42.xml"/><Relationship Id="rId16" Type="http://schemas.openxmlformats.org/officeDocument/2006/relationships/image" Target="../media/image111.png"/><Relationship Id="rId1" Type="http://schemas.openxmlformats.org/officeDocument/2006/relationships/slideLayout" Target="../slideLayouts/slideLayout10.xml"/><Relationship Id="rId6" Type="http://schemas.openxmlformats.org/officeDocument/2006/relationships/image" Target="../media/image101.jpeg"/><Relationship Id="rId11" Type="http://schemas.openxmlformats.org/officeDocument/2006/relationships/image" Target="../media/image106.png"/><Relationship Id="rId5" Type="http://schemas.openxmlformats.org/officeDocument/2006/relationships/image" Target="../media/image100.jpeg"/><Relationship Id="rId15" Type="http://schemas.openxmlformats.org/officeDocument/2006/relationships/image" Target="../media/image110.png"/><Relationship Id="rId10" Type="http://schemas.openxmlformats.org/officeDocument/2006/relationships/image" Target="../media/image105.png"/><Relationship Id="rId4" Type="http://schemas.openxmlformats.org/officeDocument/2006/relationships/image" Target="../media/image99.jpeg"/><Relationship Id="rId9" Type="http://schemas.openxmlformats.org/officeDocument/2006/relationships/image" Target="../media/image104.jpeg"/><Relationship Id="rId14" Type="http://schemas.openxmlformats.org/officeDocument/2006/relationships/image" Target="../media/image10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48.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46.xml"/><Relationship Id="rId1" Type="http://schemas.openxmlformats.org/officeDocument/2006/relationships/slideLayout" Target="../slideLayouts/slideLayout10.xml"/><Relationship Id="rId5" Type="http://schemas.openxmlformats.org/officeDocument/2006/relationships/image" Target="../media/image120.png"/><Relationship Id="rId4" Type="http://schemas.openxmlformats.org/officeDocument/2006/relationships/image" Target="../media/image119.pn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7.xml"/><Relationship Id="rId1" Type="http://schemas.openxmlformats.org/officeDocument/2006/relationships/slideLayout" Target="../slideLayouts/slideLayout10.xml"/><Relationship Id="rId5" Type="http://schemas.openxmlformats.org/officeDocument/2006/relationships/image" Target="../media/image123.png"/><Relationship Id="rId4" Type="http://schemas.openxmlformats.org/officeDocument/2006/relationships/image" Target="../media/image122.png"/></Relationships>
</file>

<file path=ppt/slides/_rels/slide5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8.xml"/><Relationship Id="rId1" Type="http://schemas.openxmlformats.org/officeDocument/2006/relationships/slideLayout" Target="../slideLayouts/slideLayout10.xml"/><Relationship Id="rId6" Type="http://schemas.openxmlformats.org/officeDocument/2006/relationships/image" Target="../media/image117.png"/><Relationship Id="rId5" Type="http://schemas.openxmlformats.org/officeDocument/2006/relationships/image" Target="../media/image126.emf"/><Relationship Id="rId4" Type="http://schemas.openxmlformats.org/officeDocument/2006/relationships/image" Target="../media/image125.emf"/></Relationships>
</file>

<file path=ppt/slides/_rels/slide5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1.xml"/><Relationship Id="rId1" Type="http://schemas.openxmlformats.org/officeDocument/2006/relationships/slideLayout" Target="../slideLayouts/slideLayout10.xml"/><Relationship Id="rId5" Type="http://schemas.openxmlformats.org/officeDocument/2006/relationships/image" Target="../media/image128.png"/><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6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image" Target="../media/image85.png"/><Relationship Id="rId5" Type="http://schemas.openxmlformats.org/officeDocument/2006/relationships/image" Target="../media/image128.png"/><Relationship Id="rId4" Type="http://schemas.openxmlformats.org/officeDocument/2006/relationships/image" Target="../media/image133.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ctrTitle"/>
          </p:nvPr>
        </p:nvSpPr>
        <p:spPr>
          <a:xfrm>
            <a:off x="762647" y="1123172"/>
            <a:ext cx="6610328" cy="1456477"/>
          </a:xfrm>
        </p:spPr>
        <p:txBody>
          <a:bodyPr>
            <a:normAutofit fontScale="90000"/>
          </a:bodyPr>
          <a:lstStyle/>
          <a:p>
            <a:pPr>
              <a:lnSpc>
                <a:spcPct val="100000"/>
              </a:lnSpc>
            </a:pPr>
            <a:r>
              <a:rPr lang="en-US" altLang="zh-CN" sz="5300" dirty="0" err="1"/>
              <a:t>OceanStor</a:t>
            </a:r>
            <a:r>
              <a:rPr lang="en-US" altLang="zh-CN" sz="5300" dirty="0"/>
              <a:t> Dorado V6</a:t>
            </a:r>
            <a:r>
              <a:rPr lang="en-US" altLang="zh-CN" sz="3600" dirty="0"/>
              <a:t> </a:t>
            </a:r>
            <a:br>
              <a:rPr lang="en-US" altLang="zh-CN" sz="3600" dirty="0"/>
            </a:br>
            <a:r>
              <a:rPr lang="en-US" altLang="zh-CN" sz="3600" dirty="0"/>
              <a:t>Technical Deep Dive</a:t>
            </a:r>
            <a:endParaRPr lang="zh-CN" altLang="en-US" sz="3600" dirty="0">
              <a:latin typeface="Calibri" panose="020F0502020204030204" pitchFamily="34" charset="0"/>
              <a:cs typeface="Calibri" panose="020F0502020204030204" pitchFamily="34" charset="0"/>
            </a:endParaRPr>
          </a:p>
        </p:txBody>
      </p:sp>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948808" y="6264113"/>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00000"/>
              </a:lnSpc>
            </a:pPr>
            <a:r>
              <a:rPr kumimoji="1" lang="en-US" altLang="zh-CN" sz="1000" dirty="0"/>
              <a:t>Security Level:</a:t>
            </a:r>
            <a:r>
              <a:rPr kumimoji="1" lang="zh-CN" altLang="en-US" sz="1000" dirty="0"/>
              <a:t> </a:t>
            </a:r>
            <a:r>
              <a:rPr kumimoji="1" lang="en-US" altLang="zh-CN" sz="1000" dirty="0"/>
              <a:t>Internal</a:t>
            </a:r>
            <a:r>
              <a:rPr kumimoji="1" lang="zh-CN" altLang="en-US" sz="1000" dirty="0"/>
              <a:t> </a:t>
            </a:r>
            <a:r>
              <a:rPr kumimoji="1" lang="en-US" altLang="zh-CN" sz="1000" dirty="0"/>
              <a:t>Only</a:t>
            </a:r>
            <a:endParaRPr lang="en-US" sz="1000" dirty="0"/>
          </a:p>
        </p:txBody>
      </p:sp>
    </p:spTree>
    <p:extLst>
      <p:ext uri="{BB962C8B-B14F-4D97-AF65-F5344CB8AC3E}">
        <p14:creationId xmlns:p14="http://schemas.microsoft.com/office/powerpoint/2010/main" val="3632952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08658" y="514906"/>
            <a:ext cx="5125317" cy="5955468"/>
          </a:xfrm>
          <a:prstGeom prst="rect">
            <a:avLst/>
          </a:prstGeom>
          <a:effectLst/>
          <a:scene3d>
            <a:camera prst="perspectiveRelaxedModerately" fov="0">
              <a:rot lat="20090621" lon="0" rev="0"/>
            </a:camera>
            <a:lightRig rig="threePt" dir="t"/>
          </a:scene3d>
        </p:spPr>
      </p:pic>
      <p:sp>
        <p:nvSpPr>
          <p:cNvPr id="4" name="矩形 3"/>
          <p:cNvSpPr/>
          <p:nvPr/>
        </p:nvSpPr>
        <p:spPr>
          <a:xfrm>
            <a:off x="449215" y="216821"/>
            <a:ext cx="11639239" cy="535531"/>
          </a:xfrm>
          <a:prstGeom prst="rect">
            <a:avLst/>
          </a:prstGeom>
        </p:spPr>
        <p:txBody>
          <a:bodyPr lIns="121558" tIns="60787" rIns="121558" bIns="60787"/>
          <a:lstStyle/>
          <a:p>
            <a:pPr defTabSz="1187798">
              <a:lnSpc>
                <a:spcPct val="90000"/>
              </a:lnSpc>
              <a:spcBef>
                <a:spcPct val="0"/>
              </a:spcBef>
            </a:pPr>
            <a:r>
              <a:rPr lang="en-US" altLang="zh-CN" sz="2800" dirty="0">
                <a:solidFill>
                  <a:srgbClr val="1D1D1A"/>
                </a:solidFill>
                <a:latin typeface="Arial" panose="020B0604020202020204" pitchFamily="34" charset="0"/>
                <a:ea typeface="微软雅黑" panose="020B0503020204020204" pitchFamily="34" charset="-122"/>
                <a:cs typeface="Arial" panose="020B0604020202020204" pitchFamily="34" charset="0"/>
              </a:rPr>
              <a:t>Innovative Hardware Platform with self-developed chipsets</a:t>
            </a:r>
          </a:p>
        </p:txBody>
      </p:sp>
      <p:sp>
        <p:nvSpPr>
          <p:cNvPr id="34" name="TextBox 40"/>
          <p:cNvSpPr txBox="1"/>
          <p:nvPr/>
        </p:nvSpPr>
        <p:spPr>
          <a:xfrm>
            <a:off x="7544463" y="854720"/>
            <a:ext cx="4484103" cy="984885"/>
          </a:xfrm>
          <a:prstGeom prst="rect">
            <a:avLst/>
          </a:prstGeom>
          <a:noFill/>
        </p:spPr>
        <p:txBody>
          <a:bodyPr wrap="square" rtlCol="0">
            <a:spAutoFit/>
          </a:bodyPr>
          <a:lstStyle/>
          <a:p>
            <a:r>
              <a:rPr lang="en-US" altLang="zh-CN" sz="1600" b="1" dirty="0">
                <a:solidFill>
                  <a:srgbClr val="1D1D1A"/>
                </a:solidFill>
                <a:ea typeface="微软雅黑" panose="020B0503020204020204" pitchFamily="34" charset="-122"/>
                <a:cs typeface="Arial" panose="020B0604020202020204" pitchFamily="34" charset="0"/>
              </a:rPr>
              <a:t>Network Chip    Hi1822</a:t>
            </a:r>
          </a:p>
          <a:p>
            <a:pPr marL="285750" indent="-285750" defTabSz="914400">
              <a:buFont typeface="Arial" panose="020B0604020202020204" pitchFamily="34" charset="0"/>
              <a:buChar char="•"/>
            </a:pPr>
            <a:r>
              <a:rPr lang="en-US" altLang="zh-CN" sz="1400" b="1" dirty="0">
                <a:solidFill>
                  <a:srgbClr val="1D1D1A"/>
                </a:solidFill>
                <a:ea typeface="微软雅黑"/>
              </a:rPr>
              <a:t>lower </a:t>
            </a:r>
            <a:r>
              <a:rPr lang="en-US" altLang="zh-CN" sz="1400" dirty="0">
                <a:solidFill>
                  <a:srgbClr val="1D1D1A"/>
                </a:solidFill>
                <a:ea typeface="微软雅黑"/>
              </a:rPr>
              <a:t>Network latency </a:t>
            </a:r>
            <a:r>
              <a:rPr lang="en-US" altLang="zh-CN" sz="1400" dirty="0">
                <a:solidFill>
                  <a:srgbClr val="1D1D1A"/>
                </a:solidFill>
                <a:ea typeface="Microsoft YaHei" panose="020B0503020204020204" pitchFamily="34" charset="-122"/>
                <a:cs typeface="Arial" panose="020B0604020202020204" pitchFamily="34" charset="0"/>
              </a:rPr>
              <a:t>160</a:t>
            </a:r>
            <a:r>
              <a:rPr lang="en-US" altLang="zh-CN" sz="1400" kern="0" dirty="0">
                <a:solidFill>
                  <a:srgbClr val="1D1D1A"/>
                </a:solidFill>
                <a:cs typeface="Arial" charset="0"/>
              </a:rPr>
              <a:t>μs</a:t>
            </a:r>
            <a:r>
              <a:rPr lang="en-US" altLang="zh-CN" sz="1400" kern="0" dirty="0">
                <a:solidFill>
                  <a:srgbClr val="1D1D1A"/>
                </a:solidFill>
                <a:cs typeface="Arial" charset="0"/>
                <a:sym typeface="Wingdings" panose="05000000000000000000" pitchFamily="2" charset="2"/>
              </a:rPr>
              <a:t>80</a:t>
            </a:r>
            <a:r>
              <a:rPr lang="en-US" altLang="zh-CN" sz="1400" kern="0" dirty="0">
                <a:solidFill>
                  <a:srgbClr val="1D1D1A"/>
                </a:solidFill>
                <a:cs typeface="Arial" charset="0"/>
              </a:rPr>
              <a:t>μs</a:t>
            </a:r>
          </a:p>
          <a:p>
            <a:pPr marL="285750" indent="-285750" defTabSz="914400">
              <a:buFont typeface="Arial" panose="020B0604020202020204" pitchFamily="34" charset="0"/>
              <a:buChar char="•"/>
            </a:pPr>
            <a:r>
              <a:rPr lang="en-US" altLang="zh-CN" sz="1400" b="1" kern="0" dirty="0">
                <a:solidFill>
                  <a:srgbClr val="1D1D1A"/>
                </a:solidFill>
                <a:ea typeface="微软雅黑" panose="020B0503020204020204" pitchFamily="34" charset="-122"/>
                <a:cs typeface="Arial" charset="0"/>
              </a:rPr>
              <a:t>Intelligent failover </a:t>
            </a:r>
            <a:r>
              <a:rPr lang="en-US" altLang="zh-CN" sz="1400" kern="0" dirty="0">
                <a:solidFill>
                  <a:srgbClr val="1D1D1A"/>
                </a:solidFill>
                <a:ea typeface="微软雅黑" panose="020B0503020204020204" pitchFamily="34" charset="-122"/>
                <a:cs typeface="Arial" charset="0"/>
              </a:rPr>
              <a:t>between controllers</a:t>
            </a:r>
          </a:p>
          <a:p>
            <a:pPr marL="285750" indent="-285750" defTabSz="914400">
              <a:buFont typeface="Arial" panose="020B0604020202020204" pitchFamily="34" charset="0"/>
              <a:buChar char="•"/>
            </a:pPr>
            <a:r>
              <a:rPr lang="en-US" altLang="zh-CN" sz="1400" kern="0" dirty="0">
                <a:solidFill>
                  <a:srgbClr val="1D1D1A"/>
                </a:solidFill>
                <a:ea typeface="微软雅黑" panose="020B0503020204020204" pitchFamily="34" charset="-122"/>
                <a:cs typeface="Arial" charset="0"/>
              </a:rPr>
              <a:t>Non-disruptive upgrade</a:t>
            </a:r>
            <a:endParaRPr lang="en-US" altLang="zh-CN" sz="1400" dirty="0">
              <a:solidFill>
                <a:srgbClr val="1D1D1A"/>
              </a:solidFill>
              <a:ea typeface="微软雅黑" panose="020B0503020204020204" pitchFamily="34" charset="-122"/>
              <a:cs typeface="Arial" pitchFamily="34" charset="0"/>
            </a:endParaRPr>
          </a:p>
        </p:txBody>
      </p:sp>
      <p:cxnSp>
        <p:nvCxnSpPr>
          <p:cNvPr id="36" name="肘形连接符 35"/>
          <p:cNvCxnSpPr>
            <a:endCxn id="2" idx="1"/>
          </p:cNvCxnSpPr>
          <p:nvPr/>
        </p:nvCxnSpPr>
        <p:spPr>
          <a:xfrm>
            <a:off x="1937857" y="3756926"/>
            <a:ext cx="4488133" cy="975251"/>
          </a:xfrm>
          <a:prstGeom prst="bentConnector3">
            <a:avLst>
              <a:gd name="adj1" fmla="val 94"/>
            </a:avLst>
          </a:prstGeom>
          <a:ln w="19050">
            <a:solidFill>
              <a:srgbClr val="0000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8" name="TextBox 40"/>
          <p:cNvSpPr txBox="1"/>
          <p:nvPr/>
        </p:nvSpPr>
        <p:spPr>
          <a:xfrm>
            <a:off x="7544463" y="1954058"/>
            <a:ext cx="3903642" cy="769441"/>
          </a:xfrm>
          <a:prstGeom prst="rect">
            <a:avLst/>
          </a:prstGeom>
          <a:noFill/>
        </p:spPr>
        <p:txBody>
          <a:bodyPr wrap="square" rtlCol="0">
            <a:spAutoFit/>
          </a:bodyPr>
          <a:lstStyle/>
          <a:p>
            <a:r>
              <a:rPr lang="en-US" altLang="zh-CN" sz="1600" b="1" dirty="0">
                <a:solidFill>
                  <a:srgbClr val="1D1D1A"/>
                </a:solidFill>
                <a:ea typeface="微软雅黑" panose="020B0503020204020204" pitchFamily="34" charset="-122"/>
                <a:cs typeface="Arial" panose="020B0604020202020204" pitchFamily="34" charset="0"/>
              </a:rPr>
              <a:t>CPU Chip      </a:t>
            </a:r>
            <a:r>
              <a:rPr lang="en-US" altLang="zh-CN" sz="1600" b="1" dirty="0" err="1">
                <a:solidFill>
                  <a:srgbClr val="1D1D1A"/>
                </a:solidFill>
                <a:ea typeface="微软雅黑" panose="020B0503020204020204" pitchFamily="34" charset="-122"/>
                <a:cs typeface="Arial" panose="020B0604020202020204" pitchFamily="34" charset="0"/>
              </a:rPr>
              <a:t>Kunpeng</a:t>
            </a:r>
            <a:r>
              <a:rPr lang="en-US" altLang="zh-CN" sz="1600" b="1" dirty="0">
                <a:solidFill>
                  <a:srgbClr val="1D1D1A"/>
                </a:solidFill>
                <a:ea typeface="微软雅黑" panose="020B0503020204020204" pitchFamily="34" charset="-122"/>
                <a:cs typeface="Arial" panose="020B0604020202020204" pitchFamily="34" charset="0"/>
              </a:rPr>
              <a:t> 920</a:t>
            </a:r>
          </a:p>
          <a:p>
            <a:pPr marL="285750" indent="-285750" defTabSz="914400">
              <a:buFont typeface="Arial" panose="020B0604020202020204" pitchFamily="34" charset="0"/>
              <a:buChar char="•"/>
            </a:pPr>
            <a:r>
              <a:rPr lang="en-US" altLang="zh-CN" sz="1400" b="1" dirty="0">
                <a:solidFill>
                  <a:srgbClr val="1D1D1A"/>
                </a:solidFill>
                <a:ea typeface="微软雅黑"/>
              </a:rPr>
              <a:t>NO.1 </a:t>
            </a:r>
            <a:r>
              <a:rPr lang="en-US" altLang="zh-CN" sz="1400" dirty="0">
                <a:solidFill>
                  <a:srgbClr val="1D1D1A"/>
                </a:solidFill>
                <a:ea typeface="微软雅黑"/>
              </a:rPr>
              <a:t>ARM-Based CPU, </a:t>
            </a:r>
            <a:r>
              <a:rPr lang="en-US" altLang="zh-CN" sz="1400" b="1" dirty="0">
                <a:solidFill>
                  <a:srgbClr val="1D1D1A"/>
                </a:solidFill>
                <a:ea typeface="微软雅黑"/>
              </a:rPr>
              <a:t>930+ </a:t>
            </a:r>
            <a:r>
              <a:rPr lang="en-US" altLang="zh-CN" sz="1400" dirty="0" err="1">
                <a:solidFill>
                  <a:srgbClr val="1D1D1A"/>
                </a:solidFill>
                <a:ea typeface="微软雅黑" panose="020B0503020204020204" pitchFamily="34" charset="-122"/>
                <a:cs typeface="Arial" pitchFamily="34" charset="0"/>
              </a:rPr>
              <a:t>SPECint</a:t>
            </a:r>
            <a:endParaRPr lang="en-US" altLang="zh-CN" sz="1400" dirty="0">
              <a:solidFill>
                <a:srgbClr val="1D1D1A"/>
              </a:solidFill>
              <a:ea typeface="微软雅黑" panose="020B0503020204020204" pitchFamily="34" charset="-122"/>
              <a:cs typeface="Arial" pitchFamily="34" charset="0"/>
            </a:endParaRPr>
          </a:p>
          <a:p>
            <a:pPr marL="285750" indent="-285750" defTabSz="914400">
              <a:buFont typeface="Arial" panose="020B0604020202020204" pitchFamily="34" charset="0"/>
              <a:buChar char="•"/>
            </a:pPr>
            <a:r>
              <a:rPr lang="en-US" altLang="zh-CN" sz="1400" dirty="0">
                <a:solidFill>
                  <a:srgbClr val="1D1D1A"/>
                </a:solidFill>
                <a:ea typeface="微软雅黑"/>
              </a:rPr>
              <a:t>Intelligent enclosure, CPU integrated.</a:t>
            </a:r>
            <a:endParaRPr lang="en-US" altLang="zh-CN" sz="1400" b="1" dirty="0">
              <a:solidFill>
                <a:srgbClr val="1D1D1A"/>
              </a:solidFill>
              <a:ea typeface="微软雅黑" panose="020B0503020204020204" pitchFamily="34" charset="-122"/>
              <a:cs typeface="Arial" pitchFamily="34" charset="0"/>
            </a:endParaRPr>
          </a:p>
        </p:txBody>
      </p:sp>
      <p:pic>
        <p:nvPicPr>
          <p:cNvPr id="39" name="图片 3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72300" y="2102081"/>
            <a:ext cx="803109" cy="473393"/>
          </a:xfrm>
          <a:prstGeom prst="rect">
            <a:avLst/>
          </a:prstGeom>
        </p:spPr>
      </p:pic>
      <p:cxnSp>
        <p:nvCxnSpPr>
          <p:cNvPr id="40" name="肘形连接符 39"/>
          <p:cNvCxnSpPr/>
          <p:nvPr/>
        </p:nvCxnSpPr>
        <p:spPr>
          <a:xfrm flipV="1">
            <a:off x="4059534" y="2338777"/>
            <a:ext cx="2326512" cy="565197"/>
          </a:xfrm>
          <a:prstGeom prst="bentConnector3">
            <a:avLst>
              <a:gd name="adj1" fmla="val 33"/>
            </a:avLst>
          </a:prstGeom>
          <a:ln w="19050">
            <a:solidFill>
              <a:srgbClr val="0000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7" name="TextBox 40"/>
          <p:cNvSpPr txBox="1"/>
          <p:nvPr/>
        </p:nvSpPr>
        <p:spPr>
          <a:xfrm>
            <a:off x="7563156" y="4418093"/>
            <a:ext cx="3669342" cy="553998"/>
          </a:xfrm>
          <a:prstGeom prst="rect">
            <a:avLst/>
          </a:prstGeom>
          <a:noFill/>
        </p:spPr>
        <p:txBody>
          <a:bodyPr wrap="square" rtlCol="0">
            <a:spAutoFit/>
          </a:bodyPr>
          <a:lstStyle/>
          <a:p>
            <a:r>
              <a:rPr lang="en-US" altLang="zh-CN" sz="1600" b="1" dirty="0">
                <a:solidFill>
                  <a:srgbClr val="1D1D1A"/>
                </a:solidFill>
                <a:ea typeface="微软雅黑" panose="020B0503020204020204" pitchFamily="34" charset="-122"/>
                <a:cs typeface="Arial" panose="020B0604020202020204" pitchFamily="34" charset="0"/>
              </a:rPr>
              <a:t>BMC Chip      Hi1710</a:t>
            </a:r>
          </a:p>
          <a:p>
            <a:pPr marL="285750" indent="-285750" defTabSz="914400">
              <a:buFont typeface="Arial" panose="020B0604020202020204" pitchFamily="34" charset="0"/>
              <a:buChar char="•"/>
            </a:pPr>
            <a:r>
              <a:rPr lang="en-US" altLang="zh-CN" sz="1400" b="1" dirty="0">
                <a:solidFill>
                  <a:srgbClr val="1D1D1A"/>
                </a:solidFill>
                <a:ea typeface="微软雅黑"/>
              </a:rPr>
              <a:t>90% less</a:t>
            </a:r>
            <a:r>
              <a:rPr lang="en-US" altLang="zh-CN" sz="1400" dirty="0">
                <a:solidFill>
                  <a:srgbClr val="1D1D1A"/>
                </a:solidFill>
                <a:ea typeface="微软雅黑"/>
              </a:rPr>
              <a:t> fault recovery time</a:t>
            </a:r>
            <a:r>
              <a:rPr lang="en-US" altLang="zh-CN" sz="1100" b="1" dirty="0">
                <a:solidFill>
                  <a:srgbClr val="1D1D1A"/>
                </a:solidFill>
                <a:ea typeface="微软雅黑" panose="020B0503020204020204" pitchFamily="34" charset="-122"/>
                <a:cs typeface="Arial" pitchFamily="34" charset="0"/>
              </a:rPr>
              <a:t> (120 min -&gt; 10 min)</a:t>
            </a:r>
            <a:endParaRPr lang="en-US" altLang="zh-CN" sz="1400" dirty="0">
              <a:solidFill>
                <a:srgbClr val="1D1D1A"/>
              </a:solidFill>
              <a:ea typeface="微软雅黑"/>
            </a:endParaRPr>
          </a:p>
        </p:txBody>
      </p:sp>
      <p:cxnSp>
        <p:nvCxnSpPr>
          <p:cNvPr id="53" name="肘形连接符 52"/>
          <p:cNvCxnSpPr/>
          <p:nvPr/>
        </p:nvCxnSpPr>
        <p:spPr>
          <a:xfrm flipV="1">
            <a:off x="3945835" y="1203159"/>
            <a:ext cx="2461462" cy="342113"/>
          </a:xfrm>
          <a:prstGeom prst="bentConnector3">
            <a:avLst>
              <a:gd name="adj1" fmla="val 50000"/>
            </a:avLst>
          </a:prstGeom>
          <a:ln w="19050">
            <a:solidFill>
              <a:srgbClr val="0000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60" name="图片 5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59534" y="3756925"/>
            <a:ext cx="2015974" cy="1135035"/>
          </a:xfrm>
          <a:prstGeom prst="rect">
            <a:avLst/>
          </a:prstGeom>
        </p:spPr>
      </p:pic>
      <p:pic>
        <p:nvPicPr>
          <p:cNvPr id="61" name="图片 6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319102" y="5345021"/>
            <a:ext cx="1362567" cy="1033652"/>
          </a:xfrm>
          <a:prstGeom prst="rect">
            <a:avLst/>
          </a:prstGeom>
        </p:spPr>
      </p:pic>
      <p:sp>
        <p:nvSpPr>
          <p:cNvPr id="62" name="TextBox 40"/>
          <p:cNvSpPr txBox="1"/>
          <p:nvPr/>
        </p:nvSpPr>
        <p:spPr>
          <a:xfrm>
            <a:off x="7594730" y="5581464"/>
            <a:ext cx="3398203" cy="597087"/>
          </a:xfrm>
          <a:prstGeom prst="rect">
            <a:avLst/>
          </a:prstGeom>
          <a:noFill/>
        </p:spPr>
        <p:txBody>
          <a:bodyPr wrap="square" rtlCol="0">
            <a:spAutoFit/>
          </a:bodyPr>
          <a:lstStyle/>
          <a:p>
            <a:r>
              <a:rPr lang="en-US" altLang="zh-CN" sz="1600" b="1" dirty="0">
                <a:solidFill>
                  <a:srgbClr val="1D1D1A"/>
                </a:solidFill>
                <a:ea typeface="微软雅黑" panose="020B0503020204020204" pitchFamily="34" charset="-122"/>
                <a:cs typeface="Arial" panose="020B0604020202020204" pitchFamily="34" charset="0"/>
              </a:rPr>
              <a:t>AI Chip      Ascend 310</a:t>
            </a:r>
          </a:p>
          <a:p>
            <a:pPr marL="285750" indent="-285750" defTabSz="914400">
              <a:lnSpc>
                <a:spcPct val="120000"/>
              </a:lnSpc>
              <a:buFont typeface="Arial" panose="020B0604020202020204" pitchFamily="34" charset="0"/>
              <a:buChar char="•"/>
            </a:pPr>
            <a:r>
              <a:rPr lang="en-US" altLang="zh-CN" sz="1400" b="1" dirty="0">
                <a:solidFill>
                  <a:srgbClr val="1D1D1A"/>
                </a:solidFill>
                <a:ea typeface="微软雅黑"/>
              </a:rPr>
              <a:t>AI </a:t>
            </a:r>
            <a:r>
              <a:rPr lang="en-US" altLang="zh-CN" sz="1400" b="1" dirty="0" err="1">
                <a:solidFill>
                  <a:srgbClr val="1D1D1A"/>
                </a:solidFill>
                <a:ea typeface="微软雅黑"/>
              </a:rPr>
              <a:t>SoC</a:t>
            </a:r>
            <a:r>
              <a:rPr lang="en-US" altLang="zh-CN" sz="1400" b="1" dirty="0">
                <a:solidFill>
                  <a:srgbClr val="1D1D1A"/>
                </a:solidFill>
                <a:ea typeface="微软雅黑"/>
              </a:rPr>
              <a:t> </a:t>
            </a:r>
            <a:r>
              <a:rPr lang="en-US" altLang="zh-CN" sz="1400" dirty="0">
                <a:solidFill>
                  <a:srgbClr val="1D1D1A"/>
                </a:solidFill>
                <a:ea typeface="微软雅黑"/>
              </a:rPr>
              <a:t>for mini-scale training</a:t>
            </a:r>
          </a:p>
        </p:txBody>
      </p:sp>
      <p:pic>
        <p:nvPicPr>
          <p:cNvPr id="64" name="Picture 155"/>
          <p:cNvPicPr>
            <a:picLocks noChangeAspect="1"/>
          </p:cNvPicPr>
          <p:nvPr/>
        </p:nvPicPr>
        <p:blipFill>
          <a:blip r:embed="rId7" cstate="email">
            <a:clrChange>
              <a:clrFrom>
                <a:srgbClr val="FFFFFF"/>
              </a:clrFrom>
              <a:clrTo>
                <a:srgbClr val="FFFFFF">
                  <a:alpha val="0"/>
                </a:srgbClr>
              </a:clrTo>
            </a:clrChange>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a:ext>
            </a:extLst>
          </a:blip>
          <a:stretch>
            <a:fillRect/>
          </a:stretch>
        </p:blipFill>
        <p:spPr>
          <a:xfrm rot="10800000">
            <a:off x="4555314" y="5422384"/>
            <a:ext cx="592005" cy="915245"/>
          </a:xfrm>
          <a:prstGeom prst="rect">
            <a:avLst/>
          </a:prstGeom>
        </p:spPr>
      </p:pic>
      <p:cxnSp>
        <p:nvCxnSpPr>
          <p:cNvPr id="65" name="直接连接符 64"/>
          <p:cNvCxnSpPr/>
          <p:nvPr/>
        </p:nvCxnSpPr>
        <p:spPr>
          <a:xfrm flipV="1">
            <a:off x="5237203" y="5861847"/>
            <a:ext cx="1188790" cy="8390"/>
          </a:xfrm>
          <a:prstGeom prst="straightConnector1">
            <a:avLst/>
          </a:prstGeom>
          <a:ln w="19050">
            <a:solidFill>
              <a:srgbClr val="0000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6" name="直接连接符 65"/>
          <p:cNvCxnSpPr>
            <a:stCxn id="60" idx="0"/>
          </p:cNvCxnSpPr>
          <p:nvPr/>
        </p:nvCxnSpPr>
        <p:spPr>
          <a:xfrm rot="5400000" flipH="1" flipV="1">
            <a:off x="5576130" y="2907060"/>
            <a:ext cx="341257" cy="1358474"/>
          </a:xfrm>
          <a:prstGeom prst="bentConnector2">
            <a:avLst/>
          </a:prstGeom>
          <a:ln w="19050">
            <a:solidFill>
              <a:srgbClr val="0000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7" name="TextBox 40"/>
          <p:cNvSpPr txBox="1"/>
          <p:nvPr/>
        </p:nvSpPr>
        <p:spPr>
          <a:xfrm>
            <a:off x="7563156" y="3101084"/>
            <a:ext cx="3832598" cy="769441"/>
          </a:xfrm>
          <a:prstGeom prst="rect">
            <a:avLst/>
          </a:prstGeom>
          <a:noFill/>
        </p:spPr>
        <p:txBody>
          <a:bodyPr wrap="square" rtlCol="0">
            <a:spAutoFit/>
          </a:bodyPr>
          <a:lstStyle/>
          <a:p>
            <a:r>
              <a:rPr lang="en-US" altLang="zh-CN" sz="1600" b="1" dirty="0">
                <a:solidFill>
                  <a:srgbClr val="1D1D1A"/>
                </a:solidFill>
                <a:ea typeface="微软雅黑" panose="020B0503020204020204" pitchFamily="34" charset="-122"/>
                <a:cs typeface="Arial" panose="020B0604020202020204" pitchFamily="34" charset="0"/>
              </a:rPr>
              <a:t>SSD  Chip    Hi1812e</a:t>
            </a:r>
          </a:p>
          <a:p>
            <a:pPr marL="285750" indent="-285750" defTabSz="914400">
              <a:buFont typeface="Arial" panose="020B0604020202020204" pitchFamily="34" charset="0"/>
              <a:buChar char="•"/>
            </a:pPr>
            <a:r>
              <a:rPr lang="en-US" altLang="zh-CN" sz="1400" b="1" dirty="0">
                <a:solidFill>
                  <a:srgbClr val="1D1D1A"/>
                </a:solidFill>
                <a:ea typeface="微软雅黑"/>
              </a:rPr>
              <a:t>50% lower </a:t>
            </a:r>
            <a:r>
              <a:rPr lang="en-US" altLang="zh-CN" sz="1400" dirty="0">
                <a:solidFill>
                  <a:srgbClr val="1D1D1A"/>
                </a:solidFill>
                <a:ea typeface="微软雅黑"/>
              </a:rPr>
              <a:t>Latency</a:t>
            </a:r>
          </a:p>
          <a:p>
            <a:pPr marL="285750" indent="-285750" defTabSz="914400">
              <a:buFont typeface="Arial" panose="020B0604020202020204" pitchFamily="34" charset="0"/>
              <a:buChar char="•"/>
            </a:pPr>
            <a:r>
              <a:rPr lang="en-US" altLang="zh-CN" sz="1400" b="1" dirty="0">
                <a:solidFill>
                  <a:srgbClr val="1D1D1A"/>
                </a:solidFill>
                <a:ea typeface="微软雅黑"/>
                <a:cs typeface="Arial" pitchFamily="34" charset="0"/>
              </a:rPr>
              <a:t>20% longer</a:t>
            </a:r>
            <a:r>
              <a:rPr lang="en-US" altLang="zh-CN" sz="1400" dirty="0">
                <a:solidFill>
                  <a:srgbClr val="1D1D1A"/>
                </a:solidFill>
                <a:ea typeface="微软雅黑"/>
                <a:cs typeface="Arial" pitchFamily="34" charset="0"/>
              </a:rPr>
              <a:t> life cycle</a:t>
            </a:r>
            <a:endParaRPr lang="en-US" altLang="zh-CN" sz="1400" dirty="0">
              <a:solidFill>
                <a:srgbClr val="1D1D1A"/>
              </a:solidFill>
              <a:ea typeface="微软雅黑" panose="020B0503020204020204" pitchFamily="34" charset="-122"/>
              <a:cs typeface="Arial" pitchFamily="34" charset="0"/>
            </a:endParaRP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25990" y="4433423"/>
            <a:ext cx="1062235" cy="597507"/>
          </a:xfrm>
          <a:prstGeom prst="rect">
            <a:avLst/>
          </a:prstGeom>
        </p:spPr>
      </p:pic>
      <p:pic>
        <p:nvPicPr>
          <p:cNvPr id="5" name="Pictur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81947" y="3111349"/>
            <a:ext cx="1262516" cy="710165"/>
          </a:xfrm>
          <a:prstGeom prst="rect">
            <a:avLst/>
          </a:prstGeom>
        </p:spPr>
      </p:pic>
      <p:pic>
        <p:nvPicPr>
          <p:cNvPr id="6" name="Picture 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02282" y="835261"/>
            <a:ext cx="1529301" cy="860232"/>
          </a:xfrm>
          <a:prstGeom prst="rect">
            <a:avLst/>
          </a:prstGeom>
        </p:spPr>
      </p:pic>
      <p:cxnSp>
        <p:nvCxnSpPr>
          <p:cNvPr id="43" name="肘形连接符 39"/>
          <p:cNvCxnSpPr/>
          <p:nvPr/>
        </p:nvCxnSpPr>
        <p:spPr>
          <a:xfrm flipV="1">
            <a:off x="4059535" y="2338777"/>
            <a:ext cx="2326512" cy="565197"/>
          </a:xfrm>
          <a:prstGeom prst="bentConnector3">
            <a:avLst>
              <a:gd name="adj1" fmla="val 33"/>
            </a:avLst>
          </a:prstGeom>
          <a:ln w="19050">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4" name="肘形连接符 52"/>
          <p:cNvCxnSpPr/>
          <p:nvPr/>
        </p:nvCxnSpPr>
        <p:spPr>
          <a:xfrm flipV="1">
            <a:off x="3945836" y="1203159"/>
            <a:ext cx="2461462" cy="342113"/>
          </a:xfrm>
          <a:prstGeom prst="bentConnector3">
            <a:avLst>
              <a:gd name="adj1" fmla="val 50000"/>
            </a:avLst>
          </a:prstGeom>
          <a:ln w="19050">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5" name="直接连接符 65"/>
          <p:cNvCxnSpPr/>
          <p:nvPr/>
        </p:nvCxnSpPr>
        <p:spPr>
          <a:xfrm rot="5400000" flipH="1" flipV="1">
            <a:off x="5576131" y="2907060"/>
            <a:ext cx="341257" cy="1358474"/>
          </a:xfrm>
          <a:prstGeom prst="bentConnector2">
            <a:avLst/>
          </a:prstGeom>
          <a:ln w="19050">
            <a:solidFill>
              <a:srgbClr val="0000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肘形连接符 35"/>
          <p:cNvCxnSpPr/>
          <p:nvPr/>
        </p:nvCxnSpPr>
        <p:spPr>
          <a:xfrm>
            <a:off x="1937858" y="3756926"/>
            <a:ext cx="4488133" cy="975251"/>
          </a:xfrm>
          <a:prstGeom prst="bentConnector3">
            <a:avLst>
              <a:gd name="adj1" fmla="val 94"/>
            </a:avLst>
          </a:prstGeom>
          <a:ln w="19050">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8" name="直接连接符 64"/>
          <p:cNvCxnSpPr/>
          <p:nvPr/>
        </p:nvCxnSpPr>
        <p:spPr>
          <a:xfrm flipV="1">
            <a:off x="5237204" y="5861847"/>
            <a:ext cx="1188790" cy="8390"/>
          </a:xfrm>
          <a:prstGeom prst="straightConnector1">
            <a:avLst/>
          </a:prstGeom>
          <a:ln w="19050">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9" name="直接连接符 65"/>
          <p:cNvCxnSpPr/>
          <p:nvPr/>
        </p:nvCxnSpPr>
        <p:spPr>
          <a:xfrm rot="5400000" flipH="1" flipV="1">
            <a:off x="5576132" y="2907060"/>
            <a:ext cx="341257" cy="1358474"/>
          </a:xfrm>
          <a:prstGeom prst="bentConnector2">
            <a:avLst/>
          </a:prstGeom>
          <a:ln w="19050">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8450407" y="5741"/>
            <a:ext cx="3749963" cy="208281"/>
            <a:chOff x="8450407" y="5741"/>
            <a:chExt cx="3749963" cy="208281"/>
          </a:xfrm>
        </p:grpSpPr>
        <p:sp>
          <p:nvSpPr>
            <p:cNvPr id="37" name="Process 25"/>
            <p:cNvSpPr/>
            <p:nvPr/>
          </p:nvSpPr>
          <p:spPr>
            <a:xfrm>
              <a:off x="9669607" y="5741"/>
              <a:ext cx="1311563" cy="208281"/>
            </a:xfrm>
            <a:prstGeom prst="flowChartProcess">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 Performance</a:t>
              </a:r>
              <a:endParaRPr kumimoji="1" lang="zh-CN" altLang="en-US" sz="900" b="1" dirty="0">
                <a:solidFill>
                  <a:schemeClr val="tx2"/>
                </a:solidFill>
              </a:endParaRPr>
            </a:p>
          </p:txBody>
        </p:sp>
        <p:sp>
          <p:nvSpPr>
            <p:cNvPr id="41" name="Process 26"/>
            <p:cNvSpPr/>
            <p:nvPr/>
          </p:nvSpPr>
          <p:spPr>
            <a:xfrm>
              <a:off x="8450407" y="7805"/>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42" name="Process 27"/>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Cost Effective</a:t>
              </a:r>
              <a:endParaRPr kumimoji="1" lang="zh-CN" altLang="en-US" sz="900" b="1" dirty="0">
                <a:solidFill>
                  <a:schemeClr val="tx2"/>
                </a:solidFill>
              </a:endParaRPr>
            </a:p>
          </p:txBody>
        </p:sp>
      </p:grpSp>
    </p:spTree>
    <p:extLst>
      <p:ext uri="{BB962C8B-B14F-4D97-AF65-F5344CB8AC3E}">
        <p14:creationId xmlns:p14="http://schemas.microsoft.com/office/powerpoint/2010/main" val="38595286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计算，走向异构多样性">
            <a:extLst>
              <a:ext uri="{FF2B5EF4-FFF2-40B4-BE49-F238E27FC236}">
                <a16:creationId xmlns:a16="http://schemas.microsoft.com/office/drawing/2014/main" id="{6FAC3B59-AB98-C34C-B026-9CBC3CEB75CE}"/>
              </a:ext>
            </a:extLst>
          </p:cNvPr>
          <p:cNvSpPr txBox="1"/>
          <p:nvPr/>
        </p:nvSpPr>
        <p:spPr>
          <a:xfrm>
            <a:off x="426904" y="307002"/>
            <a:ext cx="8301460" cy="626052"/>
          </a:xfrm>
          <a:prstGeom prst="rect">
            <a:avLst/>
          </a:prstGeom>
          <a:extLst>
            <a:ext uri="{C572A759-6A51-4108-AA02-DFA0A04FC94B}">
              <ma14:wrappingTextBoxFlag xmlns="" xmlns:ma14="http://schemas.microsoft.com/office/mac/drawingml/2011/main" val="1"/>
            </a:ext>
          </a:extLst>
        </p:spPr>
        <p:txBody>
          <a:bodyPr/>
          <a:lstStyle>
            <a:defPPr>
              <a:defRPr lang="en-US"/>
            </a:defPPr>
            <a:lvl1pPr marL="296950" indent="-296950" defTabSz="1187798">
              <a:lnSpc>
                <a:spcPct val="90000"/>
              </a:lnSpc>
              <a:spcBef>
                <a:spcPts val="1299"/>
              </a:spcBef>
              <a:defRPr sz="2800">
                <a:solidFill>
                  <a:srgbClr val="1D1D1A"/>
                </a:solidFill>
                <a:latin typeface="微软雅黑" panose="020B0503020204020204" pitchFamily="34" charset="-122"/>
                <a:ea typeface="微软雅黑" panose="020B0503020204020204" pitchFamily="34" charset="-122"/>
              </a:defRPr>
            </a:lvl1pPr>
          </a:lstStyle>
          <a:p>
            <a:pPr marL="7938" lvl="1"/>
            <a:r>
              <a:rPr lang="en-US" altLang="zh-CN" sz="2800" dirty="0" err="1">
                <a:latin typeface="Microsoft YaHei" charset="-122"/>
                <a:ea typeface="Microsoft YaHei" charset="-122"/>
                <a:cs typeface="Microsoft YaHei" charset="-122"/>
              </a:rPr>
              <a:t>Kunpeng</a:t>
            </a:r>
            <a:r>
              <a:rPr lang="en-US" altLang="zh-CN" sz="2800" dirty="0">
                <a:latin typeface="Microsoft YaHei" charset="-122"/>
                <a:ea typeface="Microsoft YaHei" charset="-122"/>
                <a:cs typeface="Microsoft YaHei" charset="-122"/>
              </a:rPr>
              <a:t> 920, the best processor</a:t>
            </a:r>
            <a:r>
              <a:rPr lang="zh-CN" altLang="en-US" sz="2800" dirty="0">
                <a:latin typeface="Microsoft YaHei" charset="-122"/>
                <a:ea typeface="Microsoft YaHei" charset="-122"/>
                <a:cs typeface="Microsoft YaHei" charset="-122"/>
              </a:rPr>
              <a:t> </a:t>
            </a:r>
            <a:r>
              <a:rPr lang="en-US" altLang="zh-CN" sz="2800" dirty="0">
                <a:latin typeface="Microsoft YaHei" charset="-122"/>
                <a:ea typeface="Microsoft YaHei" charset="-122"/>
                <a:cs typeface="Microsoft YaHei" charset="-122"/>
              </a:rPr>
              <a:t>for</a:t>
            </a:r>
            <a:r>
              <a:rPr lang="zh-CN" altLang="en-US" sz="2800" dirty="0">
                <a:latin typeface="Microsoft YaHei" charset="-122"/>
                <a:ea typeface="Microsoft YaHei" charset="-122"/>
                <a:cs typeface="Microsoft YaHei" charset="-122"/>
              </a:rPr>
              <a:t> </a:t>
            </a:r>
            <a:r>
              <a:rPr lang="en-US" altLang="zh-CN" sz="2800" dirty="0">
                <a:latin typeface="Microsoft YaHei" charset="-122"/>
                <a:ea typeface="Microsoft YaHei" charset="-122"/>
                <a:cs typeface="Microsoft YaHei" charset="-122"/>
              </a:rPr>
              <a:t>storage </a:t>
            </a:r>
          </a:p>
        </p:txBody>
      </p:sp>
      <p:sp>
        <p:nvSpPr>
          <p:cNvPr id="72" name="矩形 7">
            <a:extLst>
              <a:ext uri="{FF2B5EF4-FFF2-40B4-BE49-F238E27FC236}">
                <a16:creationId xmlns:a16="http://schemas.microsoft.com/office/drawing/2014/main" id="{338B71A6-1869-4D49-816B-310CC221DA4E}"/>
              </a:ext>
            </a:extLst>
          </p:cNvPr>
          <p:cNvSpPr/>
          <p:nvPr/>
        </p:nvSpPr>
        <p:spPr>
          <a:xfrm>
            <a:off x="5698025" y="1802515"/>
            <a:ext cx="2077813" cy="437877"/>
          </a:xfrm>
          <a:prstGeom prst="rect">
            <a:avLst/>
          </a:prstGeom>
        </p:spPr>
        <p:txBody>
          <a:bodyPr wrap="none">
            <a:spAutoFit/>
          </a:bodyPr>
          <a:lstStyle/>
          <a:p>
            <a:pPr marL="0" marR="0" lvl="0" indent="0" defTabSz="914387" eaLnBrk="1" fontAlgn="auto" latinLnBrk="0" hangingPunct="1">
              <a:lnSpc>
                <a:spcPct val="120000"/>
              </a:lnSpc>
              <a:spcBef>
                <a:spcPts val="0"/>
              </a:spcBef>
              <a:spcAft>
                <a:spcPts val="0"/>
              </a:spcAft>
              <a:buClrTx/>
              <a:buSzTx/>
              <a:buFontTx/>
              <a:buNone/>
              <a:tabLst/>
              <a:defRPr/>
            </a:pPr>
            <a:r>
              <a:rPr kumimoji="0" lang="en-US" altLang="zh-CN" sz="2000" b="1" i="0" u="none" strike="noStrike" kern="0" cap="none" spc="-75" normalizeH="0" baseline="0" noProof="0" dirty="0">
                <a:ln>
                  <a:noFill/>
                </a:ln>
                <a:solidFill>
                  <a:srgbClr val="1D1D1A"/>
                </a:solidFill>
                <a:effectLst/>
                <a:uLnTx/>
                <a:uFillTx/>
                <a:latin typeface="+mn-ea"/>
                <a:cs typeface="Arial" panose="020B0604020202020204" pitchFamily="34" charset="0"/>
              </a:rPr>
              <a:t>High</a:t>
            </a:r>
            <a:r>
              <a:rPr kumimoji="0" lang="zh-CN" altLang="en-US" sz="2000" b="1" i="0" u="none" strike="noStrike" kern="0" cap="none" spc="-75" normalizeH="0" baseline="0" noProof="0" dirty="0">
                <a:ln>
                  <a:noFill/>
                </a:ln>
                <a:solidFill>
                  <a:srgbClr val="1D1D1A"/>
                </a:solidFill>
                <a:effectLst/>
                <a:uLnTx/>
                <a:uFillTx/>
                <a:latin typeface="+mn-ea"/>
                <a:cs typeface="Arial" panose="020B0604020202020204" pitchFamily="34" charset="0"/>
              </a:rPr>
              <a:t> </a:t>
            </a:r>
            <a:r>
              <a:rPr kumimoji="0" lang="en-US" altLang="zh-CN" sz="2000" b="1" i="0" u="none" strike="noStrike" kern="0" cap="none" spc="-75" normalizeH="0" baseline="0" noProof="0" dirty="0">
                <a:ln>
                  <a:noFill/>
                </a:ln>
                <a:solidFill>
                  <a:srgbClr val="1D1D1A"/>
                </a:solidFill>
                <a:effectLst/>
                <a:uLnTx/>
                <a:uFillTx/>
                <a:latin typeface="+mn-ea"/>
                <a:cs typeface="Arial" panose="020B0604020202020204" pitchFamily="34" charset="0"/>
              </a:rPr>
              <a:t>concurrency</a:t>
            </a:r>
            <a:endParaRPr kumimoji="0" lang="zh-CN" altLang="en-US" sz="2000" b="1" i="0" u="none" strike="noStrike" kern="0" cap="none" spc="-75" normalizeH="0" baseline="0" noProof="0" dirty="0">
              <a:ln>
                <a:noFill/>
              </a:ln>
              <a:solidFill>
                <a:srgbClr val="1D1D1A"/>
              </a:solidFill>
              <a:effectLst/>
              <a:uLnTx/>
              <a:uFillTx/>
              <a:latin typeface="+mn-ea"/>
              <a:cs typeface="Arial" panose="020B0604020202020204" pitchFamily="34" charset="0"/>
            </a:endParaRPr>
          </a:p>
        </p:txBody>
      </p:sp>
      <p:sp>
        <p:nvSpPr>
          <p:cNvPr id="85" name="矩形 20">
            <a:extLst>
              <a:ext uri="{FF2B5EF4-FFF2-40B4-BE49-F238E27FC236}">
                <a16:creationId xmlns:a16="http://schemas.microsoft.com/office/drawing/2014/main" id="{B68F526C-F666-D944-817C-AB40C2179829}"/>
              </a:ext>
            </a:extLst>
          </p:cNvPr>
          <p:cNvSpPr/>
          <p:nvPr/>
        </p:nvSpPr>
        <p:spPr>
          <a:xfrm>
            <a:off x="5760542" y="3422872"/>
            <a:ext cx="1952779" cy="437877"/>
          </a:xfrm>
          <a:prstGeom prst="rect">
            <a:avLst/>
          </a:prstGeom>
        </p:spPr>
        <p:txBody>
          <a:bodyPr wrap="none">
            <a:spAutoFit/>
          </a:bodyPr>
          <a:lstStyle/>
          <a:p>
            <a:pPr defTabSz="914387">
              <a:lnSpc>
                <a:spcPct val="120000"/>
              </a:lnSpc>
            </a:pPr>
            <a:r>
              <a:rPr lang="en-US" altLang="zh-CN" sz="2000" b="1" spc="-75" dirty="0">
                <a:solidFill>
                  <a:srgbClr val="1D1D1A"/>
                </a:solidFill>
                <a:latin typeface="+mn-ea"/>
                <a:cs typeface="Arial" panose="020B0604020202020204" pitchFamily="34" charset="0"/>
              </a:rPr>
              <a:t>High</a:t>
            </a:r>
            <a:r>
              <a:rPr lang="zh-CN" altLang="en-US" sz="2000" b="1" spc="-75" dirty="0">
                <a:solidFill>
                  <a:srgbClr val="1D1D1A"/>
                </a:solidFill>
                <a:latin typeface="+mn-ea"/>
                <a:cs typeface="Arial" panose="020B0604020202020204" pitchFamily="34" charset="0"/>
              </a:rPr>
              <a:t> </a:t>
            </a:r>
            <a:r>
              <a:rPr lang="en-US" altLang="zh-CN" sz="2000" b="1" spc="-75" dirty="0">
                <a:solidFill>
                  <a:srgbClr val="1D1D1A"/>
                </a:solidFill>
                <a:latin typeface="+mn-ea"/>
                <a:cs typeface="Arial" panose="020B0604020202020204" pitchFamily="34" charset="0"/>
              </a:rPr>
              <a:t>integration</a:t>
            </a:r>
          </a:p>
        </p:txBody>
      </p:sp>
      <p:sp>
        <p:nvSpPr>
          <p:cNvPr id="89" name="矩形 24">
            <a:extLst>
              <a:ext uri="{FF2B5EF4-FFF2-40B4-BE49-F238E27FC236}">
                <a16:creationId xmlns:a16="http://schemas.microsoft.com/office/drawing/2014/main" id="{01D0ED8C-41EE-3B4D-933A-5E4814FB24F4}"/>
              </a:ext>
            </a:extLst>
          </p:cNvPr>
          <p:cNvSpPr/>
          <p:nvPr/>
        </p:nvSpPr>
        <p:spPr>
          <a:xfrm>
            <a:off x="8582669" y="3446564"/>
            <a:ext cx="2673665" cy="400110"/>
          </a:xfrm>
          <a:prstGeom prst="rect">
            <a:avLst/>
          </a:prstGeom>
        </p:spPr>
        <p:txBody>
          <a:bodyPr wrap="square">
            <a:spAutoFit/>
          </a:bodyPr>
          <a:lstStyle/>
          <a:p>
            <a:pPr algn="ctr" defTabSz="914387"/>
            <a:r>
              <a:rPr lang="en-US" altLang="zh-CN" sz="2000" b="1" dirty="0">
                <a:solidFill>
                  <a:srgbClr val="E9002F"/>
                </a:solidFill>
                <a:latin typeface="+mn-ea"/>
                <a:cs typeface="Arial" panose="020B0604020202020204" pitchFamily="34" charset="0"/>
              </a:rPr>
              <a:t>Not</a:t>
            </a:r>
            <a:r>
              <a:rPr lang="zh-CN" altLang="en-US" sz="2000" b="1" dirty="0">
                <a:solidFill>
                  <a:srgbClr val="E9002F"/>
                </a:solidFill>
                <a:latin typeface="+mn-ea"/>
                <a:cs typeface="Arial" panose="020B0604020202020204" pitchFamily="34" charset="0"/>
              </a:rPr>
              <a:t> </a:t>
            </a:r>
            <a:r>
              <a:rPr lang="en-US" altLang="zh-CN" sz="2000" b="1" dirty="0">
                <a:solidFill>
                  <a:srgbClr val="E9002F"/>
                </a:solidFill>
                <a:latin typeface="+mn-ea"/>
                <a:cs typeface="Arial" panose="020B0604020202020204" pitchFamily="34" charset="0"/>
              </a:rPr>
              <a:t>only</a:t>
            </a:r>
            <a:r>
              <a:rPr lang="zh-CN" altLang="en-US" sz="2000" b="1" dirty="0">
                <a:solidFill>
                  <a:srgbClr val="E9002F"/>
                </a:solidFill>
                <a:latin typeface="+mn-ea"/>
                <a:cs typeface="Arial" panose="020B0604020202020204" pitchFamily="34" charset="0"/>
              </a:rPr>
              <a:t> </a:t>
            </a:r>
            <a:r>
              <a:rPr lang="en-US" altLang="zh-CN" sz="2000" b="1" dirty="0">
                <a:solidFill>
                  <a:srgbClr val="E9002F"/>
                </a:solidFill>
                <a:latin typeface="+mn-ea"/>
                <a:cs typeface="Arial" panose="020B0604020202020204" pitchFamily="34" charset="0"/>
              </a:rPr>
              <a:t>computing</a:t>
            </a:r>
            <a:endParaRPr lang="en-US" altLang="zh-CN" sz="1800" b="1" dirty="0">
              <a:solidFill>
                <a:srgbClr val="E9002F"/>
              </a:solidFill>
              <a:latin typeface="+mn-ea"/>
              <a:cs typeface="Arial" panose="020B0604020202020204" pitchFamily="34" charset="0"/>
            </a:endParaRPr>
          </a:p>
        </p:txBody>
      </p:sp>
      <p:grpSp>
        <p:nvGrpSpPr>
          <p:cNvPr id="112" name="组合 47">
            <a:extLst>
              <a:ext uri="{FF2B5EF4-FFF2-40B4-BE49-F238E27FC236}">
                <a16:creationId xmlns:a16="http://schemas.microsoft.com/office/drawing/2014/main" id="{60DAF622-5E09-D848-BAEB-02D07C57B32A}"/>
              </a:ext>
            </a:extLst>
          </p:cNvPr>
          <p:cNvGrpSpPr/>
          <p:nvPr/>
        </p:nvGrpSpPr>
        <p:grpSpPr>
          <a:xfrm>
            <a:off x="889662" y="2127471"/>
            <a:ext cx="3904494" cy="3254648"/>
            <a:chOff x="25837082" y="3348531"/>
            <a:chExt cx="6760932" cy="8422368"/>
          </a:xfrm>
        </p:grpSpPr>
        <p:sp>
          <p:nvSpPr>
            <p:cNvPr id="119" name="圆角矩形 54">
              <a:extLst>
                <a:ext uri="{FF2B5EF4-FFF2-40B4-BE49-F238E27FC236}">
                  <a16:creationId xmlns:a16="http://schemas.microsoft.com/office/drawing/2014/main" id="{48A580AF-7102-6E49-9773-829D182864ED}"/>
                </a:ext>
              </a:extLst>
            </p:cNvPr>
            <p:cNvSpPr/>
            <p:nvPr/>
          </p:nvSpPr>
          <p:spPr>
            <a:xfrm>
              <a:off x="25837082" y="6956626"/>
              <a:ext cx="6760932" cy="1206180"/>
            </a:xfrm>
            <a:prstGeom prst="roundRect">
              <a:avLst>
                <a:gd name="adj" fmla="val 2691"/>
              </a:avLst>
            </a:prstGeom>
            <a:solidFill>
              <a:srgbClr val="1D1D1A">
                <a:alpha val="55000"/>
              </a:srgbClr>
            </a:solidFill>
            <a:ln w="25400" cap="flat">
              <a:noFill/>
              <a:prstDash val="solid"/>
              <a:miter lim="800000"/>
            </a:ln>
            <a:effectLst/>
            <a:sp3d/>
          </p:spPr>
          <p:txBody>
            <a:bodyPr rot="0" spcFirstLastPara="1" vertOverflow="overflow" horzOverflow="overflow" vert="horz" wrap="square" lIns="91427" tIns="91427" rIns="91427" bIns="91427" numCol="1" spcCol="38100" rtlCol="0" anchor="ctr">
              <a:spAutoFit/>
            </a:bodyPr>
            <a:lstStyle/>
            <a:p>
              <a:pPr marL="0" marR="0" lvl="0" indent="0" defTabSz="1828772" eaLnBrk="1"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D1D1A"/>
                </a:solidFill>
                <a:effectLst/>
                <a:uLnTx/>
                <a:uFillTx/>
                <a:latin typeface="+mn-ea"/>
                <a:sym typeface="Arial"/>
              </a:endParaRPr>
            </a:p>
          </p:txBody>
        </p:sp>
        <p:pic>
          <p:nvPicPr>
            <p:cNvPr id="120" name="图片 55">
              <a:extLst>
                <a:ext uri="{FF2B5EF4-FFF2-40B4-BE49-F238E27FC236}">
                  <a16:creationId xmlns:a16="http://schemas.microsoft.com/office/drawing/2014/main" id="{E3695176-8DF9-1D4F-9B72-C46E123DB86B}"/>
                </a:ext>
              </a:extLst>
            </p:cNvPr>
            <p:cNvPicPr>
              <a:picLocks noChangeAspect="1"/>
            </p:cNvPicPr>
            <p:nvPr/>
          </p:nvPicPr>
          <p:blipFill>
            <a:blip r:embed="rId3"/>
            <a:stretch>
              <a:fillRect/>
            </a:stretch>
          </p:blipFill>
          <p:spPr>
            <a:xfrm>
              <a:off x="25837082" y="3348531"/>
              <a:ext cx="6721298" cy="8422368"/>
            </a:xfrm>
            <a:prstGeom prst="rect">
              <a:avLst/>
            </a:prstGeom>
          </p:spPr>
        </p:pic>
      </p:grpSp>
      <p:pic>
        <p:nvPicPr>
          <p:cNvPr id="113" name="图片 48">
            <a:extLst>
              <a:ext uri="{FF2B5EF4-FFF2-40B4-BE49-F238E27FC236}">
                <a16:creationId xmlns:a16="http://schemas.microsoft.com/office/drawing/2014/main" id="{6692239D-17EC-A840-9A4C-EED9706ADC8C}"/>
              </a:ext>
            </a:extLst>
          </p:cNvPr>
          <p:cNvPicPr>
            <a:picLocks noChangeAspect="1"/>
          </p:cNvPicPr>
          <p:nvPr/>
        </p:nvPicPr>
        <p:blipFill>
          <a:blip r:embed="rId4"/>
          <a:stretch>
            <a:fillRect/>
          </a:stretch>
        </p:blipFill>
        <p:spPr>
          <a:xfrm>
            <a:off x="783094" y="2106437"/>
            <a:ext cx="4036416" cy="3345858"/>
          </a:xfrm>
          <a:prstGeom prst="rect">
            <a:avLst/>
          </a:prstGeom>
        </p:spPr>
      </p:pic>
      <p:grpSp>
        <p:nvGrpSpPr>
          <p:cNvPr id="135" name="Group 134"/>
          <p:cNvGrpSpPr/>
          <p:nvPr/>
        </p:nvGrpSpPr>
        <p:grpSpPr>
          <a:xfrm>
            <a:off x="1059883" y="2283614"/>
            <a:ext cx="3485518" cy="1312474"/>
            <a:chOff x="810511" y="2108130"/>
            <a:chExt cx="3485518" cy="1312474"/>
          </a:xfrm>
        </p:grpSpPr>
        <p:sp>
          <p:nvSpPr>
            <p:cNvPr id="114" name="矩形 49">
              <a:extLst>
                <a:ext uri="{FF2B5EF4-FFF2-40B4-BE49-F238E27FC236}">
                  <a16:creationId xmlns:a16="http://schemas.microsoft.com/office/drawing/2014/main" id="{2FF07285-DDA7-F442-AC43-19BC86D6E13F}"/>
                </a:ext>
              </a:extLst>
            </p:cNvPr>
            <p:cNvSpPr/>
            <p:nvPr/>
          </p:nvSpPr>
          <p:spPr>
            <a:xfrm>
              <a:off x="810511" y="2108130"/>
              <a:ext cx="3485518" cy="1312474"/>
            </a:xfrm>
            <a:prstGeom prst="rect">
              <a:avLst/>
            </a:prstGeom>
            <a:solidFill>
              <a:srgbClr val="232323">
                <a:lumMod val="90000"/>
                <a:lumOff val="10000"/>
                <a:alpha val="93000"/>
              </a:srgbClr>
            </a:solidFill>
            <a:ln w="12700" cap="flat" cmpd="sng" algn="ctr">
              <a:noFill/>
              <a:prstDash val="solid"/>
              <a:miter lim="800000"/>
            </a:ln>
            <a:effectLst/>
            <a:scene3d>
              <a:camera prst="orthographicFront"/>
              <a:lightRig rig="threePt" dir="t"/>
            </a:scene3d>
            <a:sp3d extrusionH="76200">
              <a:bevelT w="152400" h="152400" prst="hardEdge"/>
              <a:extrusionClr>
                <a:srgbClr val="FFFFFF"/>
              </a:extrusionClr>
            </a:sp3d>
          </p:spPr>
          <p:txBody>
            <a:bodyPr rtlCol="0" anchor="ctr"/>
            <a:lstStyle/>
            <a:p>
              <a:pPr marL="0" marR="0" lvl="0" indent="0" algn="ctr" defTabSz="914387" eaLnBrk="1" fontAlgn="auto" latinLnBrk="0" hangingPunct="1">
                <a:lnSpc>
                  <a:spcPct val="100000"/>
                </a:lnSpc>
                <a:spcBef>
                  <a:spcPts val="0"/>
                </a:spcBef>
                <a:spcAft>
                  <a:spcPts val="0"/>
                </a:spcAft>
                <a:buClrTx/>
                <a:buSzTx/>
                <a:buFontTx/>
                <a:buNone/>
                <a:tabLst/>
                <a:defRPr/>
              </a:pPr>
              <a:endParaRPr kumimoji="0" lang="zh-CN" altLang="en-US" sz="3600" b="0" i="0" u="none" strike="noStrike" kern="0" cap="none" spc="0" normalizeH="0" baseline="0" noProof="0" dirty="0">
                <a:ln>
                  <a:noFill/>
                </a:ln>
                <a:solidFill>
                  <a:srgbClr val="666666"/>
                </a:solidFill>
                <a:effectLst/>
                <a:uLnTx/>
                <a:uFillTx/>
                <a:latin typeface="+mn-ea"/>
                <a:cs typeface="Arial" panose="020B0604020202020204" pitchFamily="34" charset="0"/>
              </a:endParaRPr>
            </a:p>
          </p:txBody>
        </p:sp>
        <p:sp>
          <p:nvSpPr>
            <p:cNvPr id="118" name="矩形 53">
              <a:extLst>
                <a:ext uri="{FF2B5EF4-FFF2-40B4-BE49-F238E27FC236}">
                  <a16:creationId xmlns:a16="http://schemas.microsoft.com/office/drawing/2014/main" id="{3A0BA152-1FF5-354C-A217-0485A1A90DC7}"/>
                </a:ext>
              </a:extLst>
            </p:cNvPr>
            <p:cNvSpPr/>
            <p:nvPr/>
          </p:nvSpPr>
          <p:spPr>
            <a:xfrm>
              <a:off x="1542371" y="2366504"/>
              <a:ext cx="1983235" cy="707886"/>
            </a:xfrm>
            <a:prstGeom prst="rect">
              <a:avLst/>
            </a:prstGeom>
          </p:spPr>
          <p:txBody>
            <a:bodyPr wrap="none">
              <a:spAutoFit/>
            </a:bodyPr>
            <a:lstStyle/>
            <a:p>
              <a:pPr marL="0" marR="0" lvl="0" indent="0" algn="ctr" defTabSz="914387" eaLnBrk="1" fontAlgn="auto" latinLnBrk="0" hangingPunct="1">
                <a:lnSpc>
                  <a:spcPct val="100000"/>
                </a:lnSpc>
                <a:spcBef>
                  <a:spcPts val="0"/>
                </a:spcBef>
                <a:spcAft>
                  <a:spcPts val="0"/>
                </a:spcAft>
                <a:buClrTx/>
                <a:buSzTx/>
                <a:buFontTx/>
                <a:buNone/>
                <a:tabLst/>
                <a:defRPr/>
              </a:pPr>
              <a:r>
                <a:rPr lang="en-US" altLang="zh-CN" sz="4000" b="1" kern="0" noProof="0" dirty="0">
                  <a:solidFill>
                    <a:srgbClr val="FFFFFF"/>
                  </a:solidFill>
                  <a:latin typeface="+mn-ea"/>
                  <a:cs typeface="Arial" panose="020B0604020202020204" pitchFamily="34" charset="0"/>
                </a:rPr>
                <a:t>48</a:t>
              </a:r>
              <a:r>
                <a:rPr kumimoji="0" lang="zh-CN" altLang="en-US" sz="4000" b="1" i="0" u="none" strike="noStrike" kern="0" cap="none" spc="0" normalizeH="0" baseline="0" noProof="0" dirty="0">
                  <a:ln>
                    <a:noFill/>
                  </a:ln>
                  <a:solidFill>
                    <a:srgbClr val="FFFFFF"/>
                  </a:solidFill>
                  <a:effectLst/>
                  <a:uLnTx/>
                  <a:uFillTx/>
                  <a:latin typeface="+mn-ea"/>
                  <a:cs typeface="Arial" panose="020B0604020202020204" pitchFamily="34" charset="0"/>
                </a:rPr>
                <a:t> </a:t>
              </a:r>
              <a:r>
                <a:rPr kumimoji="0" lang="en-US" altLang="zh-CN" sz="4000" b="1" i="0" u="none" strike="noStrike" kern="0" cap="none" spc="0" normalizeH="0" baseline="0" noProof="0" dirty="0">
                  <a:ln>
                    <a:noFill/>
                  </a:ln>
                  <a:solidFill>
                    <a:srgbClr val="FFFFFF"/>
                  </a:solidFill>
                  <a:effectLst/>
                  <a:uLnTx/>
                  <a:uFillTx/>
                  <a:latin typeface="+mn-ea"/>
                  <a:cs typeface="Arial" panose="020B0604020202020204" pitchFamily="34" charset="0"/>
                </a:rPr>
                <a:t>Core</a:t>
              </a:r>
              <a:endParaRPr kumimoji="0" lang="zh-CN" altLang="en-US" sz="4000" b="1" i="0" u="none" strike="noStrike" kern="0" cap="none" spc="0" normalizeH="0" baseline="0" noProof="0" dirty="0">
                <a:ln>
                  <a:noFill/>
                </a:ln>
                <a:solidFill>
                  <a:srgbClr val="FFFFFF"/>
                </a:solidFill>
                <a:effectLst/>
                <a:uLnTx/>
                <a:uFillTx/>
                <a:latin typeface="+mn-ea"/>
                <a:cs typeface="Arial" panose="020B0604020202020204" pitchFamily="34" charset="0"/>
              </a:endParaRPr>
            </a:p>
          </p:txBody>
        </p:sp>
      </p:grpSp>
      <p:grpSp>
        <p:nvGrpSpPr>
          <p:cNvPr id="136" name="Group 135"/>
          <p:cNvGrpSpPr/>
          <p:nvPr/>
        </p:nvGrpSpPr>
        <p:grpSpPr>
          <a:xfrm>
            <a:off x="1059883" y="3646647"/>
            <a:ext cx="3476037" cy="1637337"/>
            <a:chOff x="810511" y="3471163"/>
            <a:chExt cx="3476037" cy="1637337"/>
          </a:xfrm>
        </p:grpSpPr>
        <p:sp>
          <p:nvSpPr>
            <p:cNvPr id="115" name="矩形 50">
              <a:extLst>
                <a:ext uri="{FF2B5EF4-FFF2-40B4-BE49-F238E27FC236}">
                  <a16:creationId xmlns:a16="http://schemas.microsoft.com/office/drawing/2014/main" id="{9EEC66F5-42A5-574E-BAFE-B0337370648B}"/>
                </a:ext>
              </a:extLst>
            </p:cNvPr>
            <p:cNvSpPr/>
            <p:nvPr/>
          </p:nvSpPr>
          <p:spPr>
            <a:xfrm>
              <a:off x="810511" y="3471163"/>
              <a:ext cx="771871" cy="1637337"/>
            </a:xfrm>
            <a:prstGeom prst="rect">
              <a:avLst/>
            </a:prstGeom>
            <a:solidFill>
              <a:srgbClr val="232323">
                <a:lumMod val="90000"/>
                <a:lumOff val="10000"/>
                <a:alpha val="93000"/>
              </a:srgbClr>
            </a:solidFill>
            <a:ln w="12700" cap="flat" cmpd="sng" algn="ctr">
              <a:noFill/>
              <a:prstDash val="solid"/>
              <a:miter lim="800000"/>
            </a:ln>
            <a:effectLst/>
            <a:scene3d>
              <a:camera prst="orthographicFront"/>
              <a:lightRig rig="threePt" dir="t"/>
            </a:scene3d>
            <a:sp3d extrusionH="76200">
              <a:bevelT w="152400" h="152400" prst="hardEdge"/>
              <a:extrusionClr>
                <a:srgbClr val="FFFFFF"/>
              </a:extrusionClr>
            </a:sp3d>
          </p:spPr>
          <p:txBody>
            <a:bodyPr rtlCol="0" anchor="ctr"/>
            <a:lstStyle/>
            <a:p>
              <a:pPr marL="0" marR="0" lvl="0" indent="0" algn="ctr" defTabSz="914387"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rgbClr val="666666"/>
                </a:solidFill>
                <a:effectLst/>
                <a:uLnTx/>
                <a:uFillTx/>
                <a:latin typeface="+mn-ea"/>
                <a:cs typeface="Arial" panose="020B0604020202020204" pitchFamily="34" charset="0"/>
              </a:endParaRPr>
            </a:p>
          </p:txBody>
        </p:sp>
        <p:sp>
          <p:nvSpPr>
            <p:cNvPr id="117" name="矩形 52">
              <a:extLst>
                <a:ext uri="{FF2B5EF4-FFF2-40B4-BE49-F238E27FC236}">
                  <a16:creationId xmlns:a16="http://schemas.microsoft.com/office/drawing/2014/main" id="{CD0F05B7-982A-1E45-AD8D-72AA0C357030}"/>
                </a:ext>
              </a:extLst>
            </p:cNvPr>
            <p:cNvSpPr/>
            <p:nvPr/>
          </p:nvSpPr>
          <p:spPr>
            <a:xfrm rot="5400000">
              <a:off x="645228" y="4001574"/>
              <a:ext cx="1184123" cy="523220"/>
            </a:xfrm>
            <a:prstGeom prst="rect">
              <a:avLst/>
            </a:prstGeom>
          </p:spPr>
          <p:txBody>
            <a:bodyPr wrap="square">
              <a:spAutoFit/>
            </a:bodyPr>
            <a:lstStyle/>
            <a:p>
              <a:pPr marL="0" marR="0" lvl="0" indent="0" algn="ctr" defTabSz="914387"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FFFFFF"/>
                  </a:solidFill>
                  <a:effectLst/>
                  <a:uLnTx/>
                  <a:uFillTx/>
                  <a:latin typeface="+mn-ea"/>
                  <a:cs typeface="Arial" panose="020B0604020202020204" pitchFamily="34" charset="0"/>
                </a:rPr>
                <a:t>8-Channel</a:t>
              </a:r>
            </a:p>
            <a:p>
              <a:pPr marL="0" marR="0" lvl="0" indent="0" algn="ctr" defTabSz="914387"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FFFFFF"/>
                  </a:solidFill>
                  <a:effectLst/>
                  <a:uLnTx/>
                  <a:uFillTx/>
                  <a:latin typeface="+mn-ea"/>
                  <a:cs typeface="Arial" panose="020B0604020202020204" pitchFamily="34" charset="0"/>
                </a:rPr>
                <a:t>DDR4</a:t>
              </a:r>
              <a:endParaRPr kumimoji="0" lang="zh-CN" altLang="en-US" sz="1400" b="1" i="0" u="none" strike="noStrike" kern="0" cap="none" spc="0" normalizeH="0" baseline="0" noProof="0" dirty="0">
                <a:ln>
                  <a:noFill/>
                </a:ln>
                <a:solidFill>
                  <a:srgbClr val="FFFFFF"/>
                </a:solidFill>
                <a:effectLst/>
                <a:uLnTx/>
                <a:uFillTx/>
                <a:latin typeface="+mn-ea"/>
                <a:cs typeface="Arial" panose="020B0604020202020204" pitchFamily="34" charset="0"/>
              </a:endParaRPr>
            </a:p>
          </p:txBody>
        </p:sp>
        <p:sp>
          <p:nvSpPr>
            <p:cNvPr id="103" name="矩形 38">
              <a:extLst>
                <a:ext uri="{FF2B5EF4-FFF2-40B4-BE49-F238E27FC236}">
                  <a16:creationId xmlns:a16="http://schemas.microsoft.com/office/drawing/2014/main" id="{9EEC66F5-42A5-574E-BAFE-B0337370648B}"/>
                </a:ext>
              </a:extLst>
            </p:cNvPr>
            <p:cNvSpPr/>
            <p:nvPr/>
          </p:nvSpPr>
          <p:spPr>
            <a:xfrm>
              <a:off x="1711900" y="3471163"/>
              <a:ext cx="771871" cy="1637337"/>
            </a:xfrm>
            <a:prstGeom prst="rect">
              <a:avLst/>
            </a:prstGeom>
            <a:solidFill>
              <a:srgbClr val="232323">
                <a:lumMod val="90000"/>
                <a:lumOff val="10000"/>
                <a:alpha val="93000"/>
              </a:srgbClr>
            </a:solidFill>
            <a:ln w="12700" cap="flat" cmpd="sng" algn="ctr">
              <a:noFill/>
              <a:prstDash val="solid"/>
              <a:miter lim="800000"/>
            </a:ln>
            <a:effectLst/>
            <a:scene3d>
              <a:camera prst="orthographicFront"/>
              <a:lightRig rig="threePt" dir="t"/>
            </a:scene3d>
            <a:sp3d extrusionH="76200">
              <a:bevelT w="152400" h="152400" prst="hardEdge"/>
              <a:extrusionClr>
                <a:srgbClr val="FFFFFF"/>
              </a:extrusionClr>
            </a:sp3d>
          </p:spPr>
          <p:txBody>
            <a:bodyPr rtlCol="0" anchor="ctr"/>
            <a:lstStyle/>
            <a:p>
              <a:pPr marL="0" marR="0" lvl="0" indent="0" algn="ctr" defTabSz="914387"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rgbClr val="666666"/>
                </a:solidFill>
                <a:effectLst/>
                <a:uLnTx/>
                <a:uFillTx/>
                <a:latin typeface="+mn-ea"/>
                <a:cs typeface="Arial" panose="020B0604020202020204" pitchFamily="34" charset="0"/>
              </a:endParaRPr>
            </a:p>
          </p:txBody>
        </p:sp>
        <p:sp>
          <p:nvSpPr>
            <p:cNvPr id="104" name="矩形 39">
              <a:extLst>
                <a:ext uri="{FF2B5EF4-FFF2-40B4-BE49-F238E27FC236}">
                  <a16:creationId xmlns:a16="http://schemas.microsoft.com/office/drawing/2014/main" id="{9EEC66F5-42A5-574E-BAFE-B0337370648B}"/>
                </a:ext>
              </a:extLst>
            </p:cNvPr>
            <p:cNvSpPr/>
            <p:nvPr/>
          </p:nvSpPr>
          <p:spPr>
            <a:xfrm>
              <a:off x="2613289" y="3471163"/>
              <a:ext cx="771871" cy="1637337"/>
            </a:xfrm>
            <a:prstGeom prst="rect">
              <a:avLst/>
            </a:prstGeom>
            <a:solidFill>
              <a:srgbClr val="232323">
                <a:lumMod val="90000"/>
                <a:lumOff val="10000"/>
                <a:alpha val="93000"/>
              </a:srgbClr>
            </a:solidFill>
            <a:ln w="12700" cap="flat" cmpd="sng" algn="ctr">
              <a:noFill/>
              <a:prstDash val="solid"/>
              <a:miter lim="800000"/>
            </a:ln>
            <a:effectLst/>
            <a:scene3d>
              <a:camera prst="orthographicFront"/>
              <a:lightRig rig="threePt" dir="t"/>
            </a:scene3d>
            <a:sp3d extrusionH="76200">
              <a:bevelT w="152400" h="152400" prst="hardEdge"/>
              <a:extrusionClr>
                <a:srgbClr val="FFFFFF"/>
              </a:extrusionClr>
            </a:sp3d>
          </p:spPr>
          <p:txBody>
            <a:bodyPr rtlCol="0" anchor="ctr"/>
            <a:lstStyle/>
            <a:p>
              <a:pPr marL="0" marR="0" lvl="0" indent="0" algn="ctr" defTabSz="914387"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rgbClr val="666666"/>
                </a:solidFill>
                <a:effectLst/>
                <a:uLnTx/>
                <a:uFillTx/>
                <a:latin typeface="+mn-ea"/>
                <a:cs typeface="Arial" panose="020B0604020202020204" pitchFamily="34" charset="0"/>
              </a:endParaRPr>
            </a:p>
          </p:txBody>
        </p:sp>
        <p:sp>
          <p:nvSpPr>
            <p:cNvPr id="105" name="矩形 40">
              <a:extLst>
                <a:ext uri="{FF2B5EF4-FFF2-40B4-BE49-F238E27FC236}">
                  <a16:creationId xmlns:a16="http://schemas.microsoft.com/office/drawing/2014/main" id="{9EEC66F5-42A5-574E-BAFE-B0337370648B}"/>
                </a:ext>
              </a:extLst>
            </p:cNvPr>
            <p:cNvSpPr/>
            <p:nvPr/>
          </p:nvSpPr>
          <p:spPr>
            <a:xfrm>
              <a:off x="3514677" y="3471163"/>
              <a:ext cx="771871" cy="1637337"/>
            </a:xfrm>
            <a:prstGeom prst="rect">
              <a:avLst/>
            </a:prstGeom>
            <a:solidFill>
              <a:srgbClr val="232323">
                <a:lumMod val="90000"/>
                <a:lumOff val="10000"/>
                <a:alpha val="93000"/>
              </a:srgbClr>
            </a:solidFill>
            <a:ln w="12700" cap="flat" cmpd="sng" algn="ctr">
              <a:noFill/>
              <a:prstDash val="solid"/>
              <a:miter lim="800000"/>
            </a:ln>
            <a:effectLst/>
            <a:scene3d>
              <a:camera prst="orthographicFront"/>
              <a:lightRig rig="threePt" dir="t"/>
            </a:scene3d>
            <a:sp3d extrusionH="76200">
              <a:bevelT w="152400" h="152400" prst="hardEdge"/>
              <a:extrusionClr>
                <a:srgbClr val="FFFFFF"/>
              </a:extrusionClr>
            </a:sp3d>
          </p:spPr>
          <p:txBody>
            <a:bodyPr rtlCol="0" anchor="ctr"/>
            <a:lstStyle/>
            <a:p>
              <a:pPr marL="0" marR="0" lvl="0" indent="0" algn="ctr" defTabSz="914387"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rgbClr val="666666"/>
                </a:solidFill>
                <a:effectLst/>
                <a:uLnTx/>
                <a:uFillTx/>
                <a:latin typeface="+mn-ea"/>
                <a:cs typeface="Arial" panose="020B0604020202020204" pitchFamily="34" charset="0"/>
              </a:endParaRPr>
            </a:p>
          </p:txBody>
        </p:sp>
        <p:sp>
          <p:nvSpPr>
            <p:cNvPr id="106" name="矩形 41">
              <a:extLst>
                <a:ext uri="{FF2B5EF4-FFF2-40B4-BE49-F238E27FC236}">
                  <a16:creationId xmlns:a16="http://schemas.microsoft.com/office/drawing/2014/main" id="{CD0F05B7-982A-1E45-AD8D-72AA0C357030}"/>
                </a:ext>
              </a:extLst>
            </p:cNvPr>
            <p:cNvSpPr/>
            <p:nvPr/>
          </p:nvSpPr>
          <p:spPr>
            <a:xfrm rot="5400000">
              <a:off x="1568940" y="4142748"/>
              <a:ext cx="1097545" cy="307777"/>
            </a:xfrm>
            <a:prstGeom prst="rect">
              <a:avLst/>
            </a:prstGeom>
          </p:spPr>
          <p:txBody>
            <a:bodyPr wrap="square">
              <a:spAutoFit/>
            </a:bodyPr>
            <a:lstStyle/>
            <a:p>
              <a:pPr algn="ctr" defTabSz="914387"/>
              <a:r>
                <a:rPr lang="en-US" altLang="zh-CN" sz="1400" b="1" kern="0" dirty="0" err="1">
                  <a:solidFill>
                    <a:srgbClr val="FFFFFF"/>
                  </a:solidFill>
                  <a:latin typeface="+mn-ea"/>
                  <a:cs typeface="Arial" panose="020B0604020202020204" pitchFamily="34" charset="0"/>
                </a:rPr>
                <a:t>PCIe</a:t>
              </a:r>
              <a:r>
                <a:rPr lang="zh-CN" altLang="en-US" sz="1400" b="1" kern="0" dirty="0">
                  <a:solidFill>
                    <a:srgbClr val="FFFFFF"/>
                  </a:solidFill>
                  <a:latin typeface="+mn-ea"/>
                  <a:cs typeface="Arial" panose="020B0604020202020204" pitchFamily="34" charset="0"/>
                </a:rPr>
                <a:t> </a:t>
              </a:r>
              <a:r>
                <a:rPr lang="en-US" altLang="zh-CN" sz="1400" b="1" kern="0" dirty="0">
                  <a:solidFill>
                    <a:srgbClr val="FFFFFF"/>
                  </a:solidFill>
                  <a:latin typeface="+mn-ea"/>
                  <a:cs typeface="Arial" panose="020B0604020202020204" pitchFamily="34" charset="0"/>
                </a:rPr>
                <a:t>4.0</a:t>
              </a:r>
              <a:endParaRPr lang="zh-CN" altLang="en-US" sz="1400" b="1" kern="0" dirty="0">
                <a:solidFill>
                  <a:srgbClr val="FFFFFF"/>
                </a:solidFill>
                <a:latin typeface="+mn-ea"/>
                <a:cs typeface="Arial" panose="020B0604020202020204" pitchFamily="34" charset="0"/>
              </a:endParaRPr>
            </a:p>
          </p:txBody>
        </p:sp>
        <p:sp>
          <p:nvSpPr>
            <p:cNvPr id="108" name="矩形 43">
              <a:extLst>
                <a:ext uri="{FF2B5EF4-FFF2-40B4-BE49-F238E27FC236}">
                  <a16:creationId xmlns:a16="http://schemas.microsoft.com/office/drawing/2014/main" id="{CD0F05B7-982A-1E45-AD8D-72AA0C357030}"/>
                </a:ext>
              </a:extLst>
            </p:cNvPr>
            <p:cNvSpPr/>
            <p:nvPr/>
          </p:nvSpPr>
          <p:spPr>
            <a:xfrm rot="5400000">
              <a:off x="2464231" y="4070937"/>
              <a:ext cx="1179510" cy="523220"/>
            </a:xfrm>
            <a:prstGeom prst="rect">
              <a:avLst/>
            </a:prstGeom>
          </p:spPr>
          <p:txBody>
            <a:bodyPr wrap="square">
              <a:spAutoFit/>
            </a:bodyPr>
            <a:lstStyle/>
            <a:p>
              <a:pPr algn="ctr" defTabSz="914387"/>
              <a:r>
                <a:rPr lang="en-US" altLang="zh-CN" sz="1400" b="1" kern="0" dirty="0">
                  <a:solidFill>
                    <a:srgbClr val="FFFFFF"/>
                  </a:solidFill>
                  <a:latin typeface="+mn-ea"/>
                  <a:cs typeface="Arial" panose="020B0604020202020204" pitchFamily="34" charset="0"/>
                </a:rPr>
                <a:t>100G</a:t>
              </a:r>
              <a:r>
                <a:rPr lang="zh-CN" altLang="en-US" sz="1400" b="1" kern="0" dirty="0">
                  <a:solidFill>
                    <a:srgbClr val="FFFFFF"/>
                  </a:solidFill>
                  <a:latin typeface="+mn-ea"/>
                  <a:cs typeface="Arial" panose="020B0604020202020204" pitchFamily="34" charset="0"/>
                </a:rPr>
                <a:t> </a:t>
              </a:r>
              <a:r>
                <a:rPr lang="en-US" altLang="zh-CN" sz="1400" b="1" kern="0" dirty="0" err="1">
                  <a:solidFill>
                    <a:srgbClr val="FFFFFF"/>
                  </a:solidFill>
                  <a:latin typeface="+mn-ea"/>
                  <a:cs typeface="Arial" panose="020B0604020202020204" pitchFamily="34" charset="0"/>
                </a:rPr>
                <a:t>RoCE</a:t>
              </a:r>
              <a:r>
                <a:rPr lang="zh-CN" altLang="en-US" sz="1400" b="1" kern="0" dirty="0">
                  <a:solidFill>
                    <a:srgbClr val="FFFFFF"/>
                  </a:solidFill>
                  <a:latin typeface="+mn-ea"/>
                  <a:cs typeface="Arial" panose="020B0604020202020204" pitchFamily="34" charset="0"/>
                </a:rPr>
                <a:t> </a:t>
              </a:r>
              <a:endParaRPr lang="en-US" altLang="zh-CN" sz="1400" b="1" kern="0" dirty="0">
                <a:solidFill>
                  <a:srgbClr val="FFFFFF"/>
                </a:solidFill>
                <a:latin typeface="+mn-ea"/>
                <a:cs typeface="Arial" panose="020B0604020202020204" pitchFamily="34" charset="0"/>
              </a:endParaRPr>
            </a:p>
            <a:p>
              <a:pPr algn="ctr" defTabSz="914387"/>
              <a:r>
                <a:rPr lang="en-US" altLang="zh-CN" sz="1400" b="1" kern="0" dirty="0">
                  <a:solidFill>
                    <a:srgbClr val="FFFFFF"/>
                  </a:solidFill>
                  <a:latin typeface="+mn-ea"/>
                  <a:cs typeface="Arial" panose="020B0604020202020204" pitchFamily="34" charset="0"/>
                </a:rPr>
                <a:t>&amp;</a:t>
              </a:r>
              <a:r>
                <a:rPr lang="zh-CN" altLang="en-US" sz="1400" b="1" kern="0" dirty="0">
                  <a:solidFill>
                    <a:srgbClr val="FFFFFF"/>
                  </a:solidFill>
                  <a:latin typeface="+mn-ea"/>
                  <a:cs typeface="Arial" panose="020B0604020202020204" pitchFamily="34" charset="0"/>
                </a:rPr>
                <a:t> </a:t>
              </a:r>
              <a:r>
                <a:rPr lang="en-US" altLang="zh-CN" sz="1400" b="1" kern="0" dirty="0">
                  <a:solidFill>
                    <a:srgbClr val="FFFFFF"/>
                  </a:solidFill>
                  <a:latin typeface="+mn-ea"/>
                  <a:cs typeface="Arial" panose="020B0604020202020204" pitchFamily="34" charset="0"/>
                </a:rPr>
                <a:t>SAS</a:t>
              </a:r>
              <a:r>
                <a:rPr lang="zh-CN" altLang="en-US" sz="1400" b="1" kern="0" dirty="0">
                  <a:solidFill>
                    <a:srgbClr val="FFFFFF"/>
                  </a:solidFill>
                  <a:latin typeface="+mn-ea"/>
                  <a:cs typeface="Arial" panose="020B0604020202020204" pitchFamily="34" charset="0"/>
                </a:rPr>
                <a:t> </a:t>
              </a:r>
              <a:r>
                <a:rPr lang="en-US" altLang="zh-CN" sz="1400" b="1" kern="0" dirty="0">
                  <a:solidFill>
                    <a:srgbClr val="FFFFFF"/>
                  </a:solidFill>
                  <a:latin typeface="+mn-ea"/>
                  <a:cs typeface="Arial" panose="020B0604020202020204" pitchFamily="34" charset="0"/>
                </a:rPr>
                <a:t>3.0</a:t>
              </a:r>
              <a:endParaRPr lang="zh-CN" altLang="en-US" sz="1400" b="1" kern="0" dirty="0">
                <a:solidFill>
                  <a:srgbClr val="FFFFFF"/>
                </a:solidFill>
                <a:latin typeface="+mn-ea"/>
                <a:cs typeface="Arial" panose="020B0604020202020204" pitchFamily="34" charset="0"/>
              </a:endParaRPr>
            </a:p>
          </p:txBody>
        </p:sp>
        <p:sp>
          <p:nvSpPr>
            <p:cNvPr id="110" name="矩形 45">
              <a:extLst>
                <a:ext uri="{FF2B5EF4-FFF2-40B4-BE49-F238E27FC236}">
                  <a16:creationId xmlns:a16="http://schemas.microsoft.com/office/drawing/2014/main" id="{CD0F05B7-982A-1E45-AD8D-72AA0C357030}"/>
                </a:ext>
              </a:extLst>
            </p:cNvPr>
            <p:cNvSpPr/>
            <p:nvPr/>
          </p:nvSpPr>
          <p:spPr>
            <a:xfrm rot="5400000">
              <a:off x="3322520" y="4031869"/>
              <a:ext cx="1272144" cy="523220"/>
            </a:xfrm>
            <a:prstGeom prst="rect">
              <a:avLst/>
            </a:prstGeom>
          </p:spPr>
          <p:txBody>
            <a:bodyPr wrap="square">
              <a:spAutoFit/>
            </a:bodyPr>
            <a:lstStyle/>
            <a:p>
              <a:pPr algn="ctr" defTabSz="914387"/>
              <a:r>
                <a:rPr lang="en-US" altLang="zh-CN" sz="1400" b="1" kern="0" dirty="0">
                  <a:solidFill>
                    <a:srgbClr val="FFFFFF"/>
                  </a:solidFill>
                  <a:latin typeface="+mn-ea"/>
                  <a:cs typeface="Arial" panose="020B0604020202020204" pitchFamily="34" charset="0"/>
                </a:rPr>
                <a:t>Acceleration Engine</a:t>
              </a:r>
              <a:endParaRPr lang="zh-CN" altLang="en-US" sz="1400" b="1" kern="0" dirty="0">
                <a:solidFill>
                  <a:srgbClr val="FFFFFF"/>
                </a:solidFill>
                <a:latin typeface="+mn-ea"/>
                <a:cs typeface="Arial" panose="020B0604020202020204" pitchFamily="34" charset="0"/>
              </a:endParaRPr>
            </a:p>
          </p:txBody>
        </p:sp>
      </p:grpSp>
      <p:sp>
        <p:nvSpPr>
          <p:cNvPr id="124" name="矩形 60">
            <a:extLst>
              <a:ext uri="{FF2B5EF4-FFF2-40B4-BE49-F238E27FC236}">
                <a16:creationId xmlns:a16="http://schemas.microsoft.com/office/drawing/2014/main" id="{B68F526C-F666-D944-817C-AB40C2179829}"/>
              </a:ext>
            </a:extLst>
          </p:cNvPr>
          <p:cNvSpPr/>
          <p:nvPr/>
        </p:nvSpPr>
        <p:spPr>
          <a:xfrm>
            <a:off x="5967329" y="5120359"/>
            <a:ext cx="1539204" cy="437877"/>
          </a:xfrm>
          <a:prstGeom prst="rect">
            <a:avLst/>
          </a:prstGeom>
        </p:spPr>
        <p:txBody>
          <a:bodyPr wrap="none">
            <a:spAutoFit/>
          </a:bodyPr>
          <a:lstStyle/>
          <a:p>
            <a:pPr marL="0" marR="0" lvl="0" indent="0" defTabSz="914387" eaLnBrk="1" fontAlgn="auto" latinLnBrk="0" hangingPunct="1">
              <a:lnSpc>
                <a:spcPct val="120000"/>
              </a:lnSpc>
              <a:spcBef>
                <a:spcPts val="0"/>
              </a:spcBef>
              <a:spcAft>
                <a:spcPts val="0"/>
              </a:spcAft>
              <a:buClrTx/>
              <a:buSzTx/>
              <a:buFontTx/>
              <a:buNone/>
              <a:tabLst/>
              <a:defRPr/>
            </a:pPr>
            <a:r>
              <a:rPr kumimoji="0" lang="en-US" altLang="zh-CN" sz="2000" b="1" i="0" u="none" strike="noStrike" kern="0" cap="none" spc="-75" normalizeH="0" baseline="0" noProof="0" dirty="0">
                <a:ln>
                  <a:noFill/>
                </a:ln>
                <a:solidFill>
                  <a:srgbClr val="1D1D1A"/>
                </a:solidFill>
                <a:effectLst/>
                <a:uLnTx/>
                <a:uFillTx/>
                <a:latin typeface="+mn-ea"/>
                <a:cs typeface="Arial" panose="020B0604020202020204" pitchFamily="34" charset="0"/>
              </a:rPr>
              <a:t>High</a:t>
            </a:r>
            <a:r>
              <a:rPr kumimoji="0" lang="zh-CN" altLang="en-US" sz="2000" b="1" i="0" u="none" strike="noStrike" kern="0" cap="none" spc="-75" normalizeH="0" baseline="0" noProof="0" dirty="0">
                <a:ln>
                  <a:noFill/>
                </a:ln>
                <a:solidFill>
                  <a:srgbClr val="1D1D1A"/>
                </a:solidFill>
                <a:effectLst/>
                <a:uLnTx/>
                <a:uFillTx/>
                <a:latin typeface="+mn-ea"/>
                <a:cs typeface="Arial" panose="020B0604020202020204" pitchFamily="34" charset="0"/>
              </a:rPr>
              <a:t> </a:t>
            </a:r>
            <a:r>
              <a:rPr kumimoji="0" lang="en-US" altLang="zh-CN" sz="2000" b="1" i="0" u="none" strike="noStrike" kern="0" cap="none" spc="-75" normalizeH="0" baseline="0" noProof="0" dirty="0">
                <a:ln>
                  <a:noFill/>
                </a:ln>
                <a:solidFill>
                  <a:srgbClr val="1D1D1A"/>
                </a:solidFill>
                <a:effectLst/>
                <a:uLnTx/>
                <a:uFillTx/>
                <a:latin typeface="+mn-ea"/>
                <a:cs typeface="Arial" panose="020B0604020202020204" pitchFamily="34" charset="0"/>
              </a:rPr>
              <a:t>density</a:t>
            </a:r>
          </a:p>
        </p:txBody>
      </p:sp>
      <p:sp>
        <p:nvSpPr>
          <p:cNvPr id="127" name="RoCE 网卡"/>
          <p:cNvSpPr txBox="1"/>
          <p:nvPr/>
        </p:nvSpPr>
        <p:spPr>
          <a:xfrm>
            <a:off x="8508741" y="5023652"/>
            <a:ext cx="2821520" cy="575138"/>
          </a:xfrm>
          <a:prstGeom prst="rect">
            <a:avLst/>
          </a:prstGeom>
          <a:ln w="12700">
            <a:miter lim="400000"/>
          </a:ln>
        </p:spPr>
        <p:txBody>
          <a:bodyPr wrap="square" lIns="71428" tIns="71428" rIns="71428" bIns="71428" anchor="ctr">
            <a:spAutoFit/>
          </a:bodyPr>
          <a:lstStyle/>
          <a:p>
            <a:pPr marL="0" marR="0" lvl="0" indent="0" algn="ctr" defTabSz="914387"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E9002F"/>
                </a:solidFill>
                <a:effectLst/>
                <a:uLnTx/>
                <a:uFillTx/>
                <a:latin typeface="+mn-ea"/>
                <a:cs typeface="Arial" panose="020B0604020202020204" pitchFamily="34" charset="0"/>
              </a:rPr>
              <a:t>4</a:t>
            </a:r>
            <a:r>
              <a:rPr kumimoji="0" lang="en-US" altLang="zh-CN" sz="2000" b="1" i="0" u="none" strike="noStrike" kern="0" cap="none" spc="0" normalizeH="0" baseline="0" noProof="0" dirty="0">
                <a:ln>
                  <a:noFill/>
                </a:ln>
                <a:solidFill>
                  <a:srgbClr val="E9002F"/>
                </a:solidFill>
                <a:effectLst/>
                <a:uLnTx/>
                <a:uFillTx/>
                <a:latin typeface="+mn-ea"/>
                <a:cs typeface="Arial" panose="020B0604020202020204" pitchFamily="34" charset="0"/>
              </a:rPr>
              <a:t> Sockets</a:t>
            </a:r>
            <a:r>
              <a:rPr kumimoji="0" lang="zh-CN" altLang="en-US" sz="2000" b="1" i="0" u="none" strike="noStrike" kern="0" cap="none" spc="0" normalizeH="0" baseline="0" noProof="0" dirty="0">
                <a:ln>
                  <a:noFill/>
                </a:ln>
                <a:solidFill>
                  <a:srgbClr val="E9002F"/>
                </a:solidFill>
                <a:effectLst/>
                <a:uLnTx/>
                <a:uFillTx/>
                <a:latin typeface="+mn-ea"/>
                <a:cs typeface="Arial" panose="020B0604020202020204" pitchFamily="34" charset="0"/>
              </a:rPr>
              <a:t> </a:t>
            </a:r>
            <a:r>
              <a:rPr kumimoji="0" lang="en-US" altLang="zh-CN" sz="2000" b="1" i="0" u="none" strike="noStrike" kern="0" cap="none" spc="0" normalizeH="0" baseline="0" noProof="0" dirty="0">
                <a:ln>
                  <a:noFill/>
                </a:ln>
                <a:solidFill>
                  <a:srgbClr val="E9002F"/>
                </a:solidFill>
                <a:effectLst/>
                <a:uLnTx/>
                <a:uFillTx/>
                <a:latin typeface="+mn-ea"/>
                <a:cs typeface="Arial" panose="020B0604020202020204" pitchFamily="34" charset="0"/>
              </a:rPr>
              <a:t>in</a:t>
            </a:r>
            <a:r>
              <a:rPr kumimoji="0" lang="zh-CN" altLang="en-US" sz="2000" b="1" i="0" u="none" strike="noStrike" kern="0" cap="none" spc="0" normalizeH="0" baseline="0" noProof="0" dirty="0">
                <a:ln>
                  <a:noFill/>
                </a:ln>
                <a:solidFill>
                  <a:srgbClr val="E9002F"/>
                </a:solidFill>
                <a:effectLst/>
                <a:uLnTx/>
                <a:uFillTx/>
                <a:latin typeface="+mn-ea"/>
                <a:cs typeface="Arial" panose="020B0604020202020204" pitchFamily="34" charset="0"/>
              </a:rPr>
              <a:t> </a:t>
            </a:r>
            <a:r>
              <a:rPr kumimoji="0" lang="en-US" altLang="zh-CN" sz="2800" b="1" i="0" u="none" strike="noStrike" kern="0" cap="none" spc="0" normalizeH="0" baseline="0" noProof="0" dirty="0">
                <a:ln>
                  <a:noFill/>
                </a:ln>
                <a:solidFill>
                  <a:srgbClr val="E9002F"/>
                </a:solidFill>
                <a:effectLst/>
                <a:uLnTx/>
                <a:uFillTx/>
                <a:latin typeface="+mn-ea"/>
                <a:cs typeface="Arial" panose="020B0604020202020204" pitchFamily="34" charset="0"/>
              </a:rPr>
              <a:t>1</a:t>
            </a:r>
            <a:r>
              <a:rPr kumimoji="0" lang="en-US" altLang="zh-CN" sz="2000" b="1" i="0" u="none" strike="noStrike" kern="0" cap="none" spc="0" normalizeH="0" baseline="0" noProof="0" dirty="0">
                <a:ln>
                  <a:noFill/>
                </a:ln>
                <a:solidFill>
                  <a:srgbClr val="E9002F"/>
                </a:solidFill>
                <a:effectLst/>
                <a:uLnTx/>
                <a:uFillTx/>
                <a:latin typeface="+mn-ea"/>
                <a:cs typeface="Arial" panose="020B0604020202020204" pitchFamily="34" charset="0"/>
              </a:rPr>
              <a:t>U</a:t>
            </a:r>
            <a:r>
              <a:rPr kumimoji="0" lang="zh-CN" altLang="en-US" sz="2000" b="1" i="0" u="none" strike="noStrike" kern="0" cap="none" spc="0" normalizeH="0" baseline="0" noProof="0" dirty="0">
                <a:ln>
                  <a:noFill/>
                </a:ln>
                <a:solidFill>
                  <a:srgbClr val="E9002F"/>
                </a:solidFill>
                <a:effectLst/>
                <a:uLnTx/>
                <a:uFillTx/>
                <a:latin typeface="+mn-ea"/>
                <a:cs typeface="Arial" panose="020B0604020202020204" pitchFamily="34" charset="0"/>
              </a:rPr>
              <a:t> </a:t>
            </a:r>
            <a:r>
              <a:rPr kumimoji="0" lang="en-US" altLang="zh-CN" sz="2000" b="1" i="0" u="none" strike="noStrike" kern="0" cap="none" spc="0" normalizeH="0" baseline="0" noProof="0" dirty="0">
                <a:ln>
                  <a:noFill/>
                </a:ln>
                <a:solidFill>
                  <a:srgbClr val="E9002F"/>
                </a:solidFill>
                <a:effectLst/>
                <a:uLnTx/>
                <a:uFillTx/>
                <a:latin typeface="+mn-ea"/>
                <a:cs typeface="Arial" panose="020B0604020202020204" pitchFamily="34" charset="0"/>
              </a:rPr>
              <a:t>Space</a:t>
            </a:r>
            <a:endParaRPr kumimoji="0" lang="zh-CN" altLang="en-US" sz="2000" b="1" i="0" u="none" strike="noStrike" kern="0" cap="none" spc="0" normalizeH="0" baseline="0" noProof="0" dirty="0">
              <a:ln>
                <a:noFill/>
              </a:ln>
              <a:solidFill>
                <a:srgbClr val="E9002F"/>
              </a:solidFill>
              <a:effectLst/>
              <a:uLnTx/>
              <a:uFillTx/>
              <a:latin typeface="+mn-ea"/>
              <a:cs typeface="Arial" panose="020B0604020202020204" pitchFamily="34" charset="0"/>
            </a:endParaRPr>
          </a:p>
        </p:txBody>
      </p:sp>
      <p:sp>
        <p:nvSpPr>
          <p:cNvPr id="133" name="矩形 7">
            <a:extLst>
              <a:ext uri="{FF2B5EF4-FFF2-40B4-BE49-F238E27FC236}">
                <a16:creationId xmlns:a16="http://schemas.microsoft.com/office/drawing/2014/main" id="{338B71A6-1869-4D49-816B-310CC221DA4E}"/>
              </a:ext>
            </a:extLst>
          </p:cNvPr>
          <p:cNvSpPr/>
          <p:nvPr/>
        </p:nvSpPr>
        <p:spPr>
          <a:xfrm>
            <a:off x="8315537" y="1846456"/>
            <a:ext cx="3207929" cy="400110"/>
          </a:xfrm>
          <a:prstGeom prst="rect">
            <a:avLst/>
          </a:prstGeom>
        </p:spPr>
        <p:txBody>
          <a:bodyPr wrap="square">
            <a:spAutoFit/>
          </a:bodyPr>
          <a:lstStyle/>
          <a:p>
            <a:pPr algn="ctr" defTabSz="914387"/>
            <a:r>
              <a:rPr lang="en-US" altLang="zh-CN" sz="2000" b="1" dirty="0">
                <a:solidFill>
                  <a:srgbClr val="E9002F"/>
                </a:solidFill>
                <a:latin typeface="+mn-ea"/>
                <a:cs typeface="Arial" panose="020B0604020202020204" pitchFamily="34" charset="0"/>
              </a:rPr>
              <a:t>Up</a:t>
            </a:r>
            <a:r>
              <a:rPr lang="zh-CN" altLang="en-US" sz="2000" b="1" dirty="0">
                <a:solidFill>
                  <a:srgbClr val="E9002F"/>
                </a:solidFill>
                <a:latin typeface="+mn-ea"/>
                <a:cs typeface="Arial" panose="020B0604020202020204" pitchFamily="34" charset="0"/>
              </a:rPr>
              <a:t> </a:t>
            </a:r>
            <a:r>
              <a:rPr lang="en-US" altLang="zh-CN" sz="2000" b="1" dirty="0">
                <a:solidFill>
                  <a:srgbClr val="E9002F"/>
                </a:solidFill>
                <a:latin typeface="+mn-ea"/>
                <a:cs typeface="Arial" panose="020B0604020202020204" pitchFamily="34" charset="0"/>
              </a:rPr>
              <a:t>to</a:t>
            </a:r>
            <a:r>
              <a:rPr lang="zh-CN" altLang="en-US" sz="2000" b="1" dirty="0">
                <a:solidFill>
                  <a:srgbClr val="E9002F"/>
                </a:solidFill>
                <a:latin typeface="+mn-ea"/>
                <a:cs typeface="Arial" panose="020B0604020202020204" pitchFamily="34" charset="0"/>
              </a:rPr>
              <a:t> </a:t>
            </a:r>
            <a:r>
              <a:rPr lang="en-US" altLang="zh-CN" sz="2000" b="1" dirty="0">
                <a:solidFill>
                  <a:srgbClr val="E9002F"/>
                </a:solidFill>
                <a:latin typeface="+mn-ea"/>
                <a:cs typeface="Arial" panose="020B0604020202020204" pitchFamily="34" charset="0"/>
              </a:rPr>
              <a:t>48</a:t>
            </a:r>
            <a:r>
              <a:rPr lang="zh-CN" altLang="en-US" sz="2000" b="1" dirty="0">
                <a:solidFill>
                  <a:srgbClr val="E9002F"/>
                </a:solidFill>
                <a:latin typeface="+mn-ea"/>
                <a:cs typeface="Arial" panose="020B0604020202020204" pitchFamily="34" charset="0"/>
              </a:rPr>
              <a:t> </a:t>
            </a:r>
            <a:r>
              <a:rPr lang="en-US" altLang="zh-CN" sz="2000" b="1" dirty="0">
                <a:solidFill>
                  <a:srgbClr val="E9002F"/>
                </a:solidFill>
                <a:latin typeface="+mn-ea"/>
                <a:cs typeface="Arial" panose="020B0604020202020204" pitchFamily="34" charset="0"/>
              </a:rPr>
              <a:t>cores</a:t>
            </a:r>
            <a:r>
              <a:rPr lang="zh-CN" altLang="en-US" sz="2000" b="1" dirty="0">
                <a:solidFill>
                  <a:srgbClr val="E9002F"/>
                </a:solidFill>
                <a:latin typeface="+mn-ea"/>
                <a:cs typeface="Arial" panose="020B0604020202020204" pitchFamily="34" charset="0"/>
              </a:rPr>
              <a:t> </a:t>
            </a:r>
            <a:r>
              <a:rPr lang="en-US" altLang="zh-CN" sz="2000" b="1" dirty="0">
                <a:solidFill>
                  <a:srgbClr val="E9002F"/>
                </a:solidFill>
                <a:latin typeface="+mn-ea"/>
                <a:cs typeface="Arial" panose="020B0604020202020204" pitchFamily="34" charset="0"/>
              </a:rPr>
              <a:t>in</a:t>
            </a:r>
            <a:r>
              <a:rPr lang="zh-CN" altLang="en-US" sz="2000" b="1" dirty="0">
                <a:solidFill>
                  <a:srgbClr val="E9002F"/>
                </a:solidFill>
                <a:latin typeface="+mn-ea"/>
                <a:cs typeface="Arial" panose="020B0604020202020204" pitchFamily="34" charset="0"/>
              </a:rPr>
              <a:t> </a:t>
            </a:r>
            <a:r>
              <a:rPr lang="en-US" altLang="zh-CN" sz="2000" b="1" dirty="0">
                <a:solidFill>
                  <a:srgbClr val="E9002F"/>
                </a:solidFill>
                <a:latin typeface="+mn-ea"/>
                <a:cs typeface="Arial" panose="020B0604020202020204" pitchFamily="34" charset="0"/>
              </a:rPr>
              <a:t>one</a:t>
            </a:r>
            <a:r>
              <a:rPr lang="zh-CN" altLang="en-US" sz="2000" b="1" dirty="0">
                <a:solidFill>
                  <a:srgbClr val="E9002F"/>
                </a:solidFill>
                <a:latin typeface="+mn-ea"/>
                <a:cs typeface="Arial" panose="020B0604020202020204" pitchFamily="34" charset="0"/>
              </a:rPr>
              <a:t> </a:t>
            </a:r>
            <a:r>
              <a:rPr lang="en-US" altLang="zh-CN" sz="2000" b="1" dirty="0">
                <a:solidFill>
                  <a:srgbClr val="E9002F"/>
                </a:solidFill>
                <a:latin typeface="+mn-ea"/>
                <a:cs typeface="Arial" panose="020B0604020202020204" pitchFamily="34" charset="0"/>
              </a:rPr>
              <a:t>CPU</a:t>
            </a:r>
            <a:endParaRPr lang="zh-CN" altLang="en-US" sz="2000" b="1" dirty="0">
              <a:solidFill>
                <a:srgbClr val="E9002F"/>
              </a:solidFill>
              <a:latin typeface="+mn-ea"/>
              <a:cs typeface="Arial" panose="020B0604020202020204" pitchFamily="34" charset="0"/>
            </a:endParaRPr>
          </a:p>
        </p:txBody>
      </p:sp>
      <p:grpSp>
        <p:nvGrpSpPr>
          <p:cNvPr id="33" name="Group 32"/>
          <p:cNvGrpSpPr/>
          <p:nvPr/>
        </p:nvGrpSpPr>
        <p:grpSpPr>
          <a:xfrm>
            <a:off x="8450407" y="5749"/>
            <a:ext cx="3749963" cy="208281"/>
            <a:chOff x="8450407" y="5749"/>
            <a:chExt cx="3749963" cy="208281"/>
          </a:xfrm>
        </p:grpSpPr>
        <p:sp>
          <p:nvSpPr>
            <p:cNvPr id="34" name="Process 33"/>
            <p:cNvSpPr/>
            <p:nvPr/>
          </p:nvSpPr>
          <p:spPr>
            <a:xfrm>
              <a:off x="9669607" y="5749"/>
              <a:ext cx="1311563" cy="208281"/>
            </a:xfrm>
            <a:prstGeom prst="flowChartProcess">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 Performance</a:t>
              </a:r>
              <a:endParaRPr kumimoji="1" lang="zh-CN" altLang="en-US" sz="900" b="1" dirty="0">
                <a:solidFill>
                  <a:schemeClr val="tx2"/>
                </a:solidFill>
              </a:endParaRPr>
            </a:p>
          </p:txBody>
        </p:sp>
        <p:sp>
          <p:nvSpPr>
            <p:cNvPr id="35" name="Process 34"/>
            <p:cNvSpPr/>
            <p:nvPr/>
          </p:nvSpPr>
          <p:spPr>
            <a:xfrm>
              <a:off x="8450407" y="7805"/>
              <a:ext cx="1219200" cy="20621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Extremely Reliable</a:t>
              </a:r>
              <a:endParaRPr kumimoji="1" lang="zh-CN" altLang="en-US" sz="900" dirty="0">
                <a:solidFill>
                  <a:schemeClr val="tx1"/>
                </a:solidFill>
              </a:endParaRPr>
            </a:p>
          </p:txBody>
        </p:sp>
        <p:sp>
          <p:nvSpPr>
            <p:cNvPr id="36" name="Process 35"/>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Cost Effective</a:t>
              </a:r>
              <a:endParaRPr kumimoji="1" lang="zh-CN" altLang="en-US" sz="900" b="1" dirty="0">
                <a:solidFill>
                  <a:schemeClr val="tx2"/>
                </a:solidFill>
              </a:endParaRPr>
            </a:p>
          </p:txBody>
        </p:sp>
      </p:grpSp>
    </p:spTree>
    <p:extLst>
      <p:ext uri="{BB962C8B-B14F-4D97-AF65-F5344CB8AC3E}">
        <p14:creationId xmlns:p14="http://schemas.microsoft.com/office/powerpoint/2010/main" val="148665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85" grpId="0"/>
      <p:bldP spid="89" grpId="0"/>
      <p:bldP spid="124" grpId="0"/>
      <p:bldP spid="127" grpId="0" animBg="1"/>
      <p:bldP spid="1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11583" y="1538862"/>
            <a:ext cx="4671172" cy="1538883"/>
          </a:xfrm>
          <a:prstGeom prst="rect">
            <a:avLst/>
          </a:prstGeom>
          <a:noFill/>
          <a:ln>
            <a:solidFill>
              <a:srgbClr val="00B0F0"/>
            </a:solidFill>
          </a:ln>
        </p:spPr>
        <p:txBody>
          <a:bodyPr wrap="square" rtlCol="0">
            <a:spAutoFit/>
          </a:bodyPr>
          <a:lstStyle/>
          <a:p>
            <a:pPr marL="285750" lvl="0" indent="-285750" defTabSz="914400">
              <a:spcBef>
                <a:spcPts val="600"/>
              </a:spcBef>
              <a:buFont typeface="Arial" panose="020B0604020202020204" pitchFamily="34" charset="0"/>
              <a:buChar char="•"/>
              <a:defRPr/>
            </a:pPr>
            <a:r>
              <a:rPr kumimoji="0" lang="en-US" altLang="zh-CN" sz="1400" b="0" i="0" u="none" strike="noStrike" kern="0" cap="none" spc="0" normalizeH="0" baseline="0" noProof="0" dirty="0">
                <a:ln>
                  <a:noFill/>
                </a:ln>
                <a:solidFill>
                  <a:prstClr val="black"/>
                </a:solidFill>
                <a:effectLst/>
                <a:uLnTx/>
                <a:uFillTx/>
              </a:rPr>
              <a:t>Consistent Distributed Architecture for </a:t>
            </a:r>
            <a:r>
              <a:rPr lang="en-US" altLang="zh-CN" sz="1400" kern="0" dirty="0">
                <a:solidFill>
                  <a:prstClr val="black"/>
                </a:solidFill>
              </a:rPr>
              <a:t>High-end/Mid-range/Entry-level series of Dorado V6.</a:t>
            </a:r>
            <a:endParaRPr kumimoji="0" lang="en-US" altLang="zh-CN" sz="1400" b="0" i="0" u="none" strike="noStrike" kern="0" cap="none" spc="0" normalizeH="0" baseline="0" noProof="0" dirty="0">
              <a:ln>
                <a:noFill/>
              </a:ln>
              <a:solidFill>
                <a:prstClr val="black"/>
              </a:solidFill>
              <a:effectLst/>
              <a:uLnTx/>
              <a:uFillTx/>
            </a:endParaRPr>
          </a:p>
          <a:p>
            <a:pPr marL="285750" lvl="0" indent="-285750" defTabSz="914400">
              <a:spcBef>
                <a:spcPts val="600"/>
              </a:spcBef>
              <a:buFont typeface="Arial" panose="020B0604020202020204" pitchFamily="34" charset="0"/>
              <a:buChar char="•"/>
              <a:defRPr/>
            </a:pPr>
            <a:r>
              <a:rPr kumimoji="0" lang="en-US" altLang="zh-CN" sz="1400" b="0" i="0" u="none" strike="noStrike" kern="0" cap="none" spc="0" normalizeH="0" baseline="0" noProof="0" dirty="0">
                <a:ln>
                  <a:noFill/>
                </a:ln>
                <a:solidFill>
                  <a:prstClr val="black"/>
                </a:solidFill>
                <a:effectLst/>
                <a:uLnTx/>
                <a:uFillTx/>
              </a:rPr>
              <a:t>Symmetric Active-Active Cluster</a:t>
            </a:r>
            <a:r>
              <a:rPr kumimoji="0" lang="en-US" altLang="zh-CN" sz="1400" b="0" i="0" u="none" strike="noStrike" kern="0" cap="none" spc="0" normalizeH="0" noProof="0" dirty="0">
                <a:ln>
                  <a:noFill/>
                </a:ln>
                <a:solidFill>
                  <a:prstClr val="black"/>
                </a:solidFill>
                <a:effectLst/>
                <a:uLnTx/>
                <a:uFillTx/>
              </a:rPr>
              <a:t>(</a:t>
            </a:r>
            <a:r>
              <a:rPr lang="en-US" altLang="zh-CN" sz="1400" kern="0" noProof="0" dirty="0">
                <a:solidFill>
                  <a:prstClr val="black"/>
                </a:solidFill>
              </a:rPr>
              <a:t>support</a:t>
            </a:r>
            <a:r>
              <a:rPr kumimoji="0" lang="en-US" altLang="zh-CN" sz="1400" b="0" i="0" u="none" strike="noStrike" kern="0" cap="none" spc="0" normalizeH="0" noProof="0" dirty="0">
                <a:ln>
                  <a:noFill/>
                </a:ln>
                <a:solidFill>
                  <a:prstClr val="black"/>
                </a:solidFill>
                <a:effectLst/>
                <a:uLnTx/>
                <a:uFillTx/>
              </a:rPr>
              <a:t>s</a:t>
            </a:r>
            <a:r>
              <a:rPr lang="en-US" altLang="zh-CN" sz="1400" kern="0" dirty="0">
                <a:solidFill>
                  <a:prstClr val="black"/>
                </a:solidFill>
              </a:rPr>
              <a:t> symmetric </a:t>
            </a:r>
            <a:r>
              <a:rPr kumimoji="0" lang="en-US" altLang="zh-CN" sz="1400" b="0" i="0" u="none" strike="noStrike" kern="0" cap="none" spc="0" normalizeH="0" noProof="0" dirty="0">
                <a:ln>
                  <a:noFill/>
                </a:ln>
                <a:solidFill>
                  <a:prstClr val="black"/>
                </a:solidFill>
                <a:effectLst/>
                <a:uLnTx/>
                <a:uFillTx/>
              </a:rPr>
              <a:t>access by the hosts)</a:t>
            </a:r>
            <a:r>
              <a:rPr kumimoji="0" lang="en-US" altLang="zh-CN" sz="1400" b="0" i="0" u="none" strike="noStrike" kern="0" cap="none" spc="0" normalizeH="0" baseline="0" noProof="0" dirty="0">
                <a:ln>
                  <a:noFill/>
                </a:ln>
                <a:solidFill>
                  <a:prstClr val="black"/>
                </a:solidFill>
                <a:effectLst/>
                <a:uLnTx/>
                <a:uFillTx/>
              </a:rPr>
              <a:t>.</a:t>
            </a:r>
          </a:p>
          <a:p>
            <a:pPr marL="285750" indent="-285750" defTabSz="914400">
              <a:spcBef>
                <a:spcPts val="600"/>
              </a:spcBef>
              <a:buFont typeface="Arial" panose="020B0604020202020204" pitchFamily="34" charset="0"/>
              <a:buChar char="•"/>
              <a:defRPr/>
            </a:pPr>
            <a:r>
              <a:rPr lang="en-US" altLang="zh-CN" sz="1400" kern="0" dirty="0">
                <a:solidFill>
                  <a:prstClr val="black"/>
                </a:solidFill>
              </a:rPr>
              <a:t>Load-balancing between all the controllers and auto-rebalancing upon scale-out, failover and failback.</a:t>
            </a:r>
          </a:p>
        </p:txBody>
      </p:sp>
      <p:sp>
        <p:nvSpPr>
          <p:cNvPr id="69" name="矩形 68"/>
          <p:cNvSpPr/>
          <p:nvPr/>
        </p:nvSpPr>
        <p:spPr>
          <a:xfrm>
            <a:off x="7411582" y="1158003"/>
            <a:ext cx="4671171" cy="378350"/>
          </a:xfrm>
          <a:prstGeom prst="rect">
            <a:avLst/>
          </a:prstGeom>
          <a:solidFill>
            <a:srgbClr val="00B0F0"/>
          </a:solidFill>
          <a:ln w="12700" cap="flat" cmpd="sng" algn="ctr">
            <a:solidFill>
              <a:srgbClr val="4A66AC">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Calibri"/>
                <a:ea typeface="宋体"/>
                <a:cs typeface="+mn-cs"/>
              </a:rPr>
              <a:t>Distributed Architecture</a:t>
            </a:r>
            <a:endParaRPr kumimoji="0" lang="zh-CN" altLang="en-US" sz="1400" b="1" i="0" u="none" strike="noStrike" kern="0" cap="none" spc="0" normalizeH="0" baseline="0" noProof="0" dirty="0">
              <a:ln>
                <a:noFill/>
              </a:ln>
              <a:solidFill>
                <a:prstClr val="white"/>
              </a:solidFill>
              <a:effectLst/>
              <a:uLnTx/>
              <a:uFillTx/>
              <a:latin typeface="Calibri"/>
              <a:ea typeface="宋体"/>
              <a:cs typeface="+mn-cs"/>
            </a:endParaRPr>
          </a:p>
        </p:txBody>
      </p:sp>
      <p:sp>
        <p:nvSpPr>
          <p:cNvPr id="70" name="TextBox 69"/>
          <p:cNvSpPr txBox="1"/>
          <p:nvPr/>
        </p:nvSpPr>
        <p:spPr>
          <a:xfrm>
            <a:off x="7411585" y="3830811"/>
            <a:ext cx="4671170" cy="600164"/>
          </a:xfrm>
          <a:prstGeom prst="rect">
            <a:avLst/>
          </a:prstGeom>
          <a:noFill/>
          <a:ln>
            <a:solidFill>
              <a:srgbClr val="00B0F0"/>
            </a:solidFill>
          </a:ln>
        </p:spPr>
        <p:txBody>
          <a:bodyPr wrap="square" rtlCol="0">
            <a:spAutoFit/>
          </a:bodyPr>
          <a:lstStyle/>
          <a:p>
            <a:pPr marL="285750" marR="0" lvl="0" indent="-285750" defTabSz="914400" eaLnBrk="1" fontAlgn="auto" latinLnBrk="0" hangingPunct="1">
              <a:spcBef>
                <a:spcPts val="600"/>
              </a:spcBef>
              <a:spcAft>
                <a:spcPts val="0"/>
              </a:spcAft>
              <a:buClrTx/>
              <a:buSzTx/>
              <a:buFont typeface="Arial" panose="020B0604020202020204" pitchFamily="34" charset="0"/>
              <a:buChar char="•"/>
              <a:tabLst/>
              <a:defRPr/>
            </a:pPr>
            <a:r>
              <a:rPr kumimoji="0" lang="en-US" altLang="zh-CN" sz="1400" b="0" i="0" u="none" strike="noStrike" kern="0" cap="none" spc="0" normalizeH="0" baseline="0" noProof="0" dirty="0">
                <a:ln>
                  <a:noFill/>
                </a:ln>
                <a:solidFill>
                  <a:prstClr val="black"/>
                </a:solidFill>
                <a:effectLst/>
                <a:uLnTx/>
                <a:uFillTx/>
              </a:rPr>
              <a:t>Front-end: </a:t>
            </a:r>
            <a:r>
              <a:rPr kumimoji="0" lang="en-US" altLang="zh-CN" sz="1400" b="0" i="0" u="none" strike="noStrike" kern="0" cap="none" spc="0" normalizeH="0" baseline="0" noProof="0" dirty="0" err="1">
                <a:ln>
                  <a:noFill/>
                </a:ln>
                <a:solidFill>
                  <a:prstClr val="black"/>
                </a:solidFill>
                <a:effectLst/>
                <a:uLnTx/>
                <a:uFillTx/>
              </a:rPr>
              <a:t>NVMe</a:t>
            </a:r>
            <a:r>
              <a:rPr kumimoji="0" lang="en-US" altLang="zh-CN" sz="1400" b="0" i="0" u="none" strike="noStrike" kern="0" cap="none" spc="0" normalizeH="0" baseline="0" noProof="0" dirty="0">
                <a:ln>
                  <a:noFill/>
                </a:ln>
                <a:solidFill>
                  <a:prstClr val="black"/>
                </a:solidFill>
                <a:effectLst/>
                <a:uLnTx/>
                <a:uFillTx/>
              </a:rPr>
              <a:t> over FC</a:t>
            </a:r>
            <a:r>
              <a:rPr lang="en-US" altLang="zh-CN" sz="1400" kern="0" dirty="0">
                <a:solidFill>
                  <a:prstClr val="black"/>
                </a:solidFill>
              </a:rPr>
              <a:t>(32G)</a:t>
            </a:r>
            <a:r>
              <a:rPr kumimoji="0" lang="en-US" altLang="zh-CN" sz="1400" b="0" i="0" u="none" strike="noStrike" kern="0" cap="none" spc="0" normalizeH="0" baseline="0" noProof="0" dirty="0">
                <a:ln>
                  <a:noFill/>
                </a:ln>
                <a:solidFill>
                  <a:prstClr val="black"/>
                </a:solidFill>
                <a:effectLst/>
                <a:uLnTx/>
                <a:uFillTx/>
              </a:rPr>
              <a:t>/</a:t>
            </a:r>
            <a:r>
              <a:rPr kumimoji="0" lang="en-US" altLang="zh-CN" sz="1400" b="0" i="0" u="none" strike="noStrike" kern="0" cap="none" spc="0" normalizeH="0" baseline="0" noProof="0" dirty="0" err="1">
                <a:ln>
                  <a:noFill/>
                </a:ln>
                <a:solidFill>
                  <a:prstClr val="black"/>
                </a:solidFill>
                <a:effectLst/>
                <a:uLnTx/>
                <a:uFillTx/>
              </a:rPr>
              <a:t>NVMe</a:t>
            </a:r>
            <a:r>
              <a:rPr kumimoji="0" lang="en-US" altLang="zh-CN" sz="1400" b="0" i="0" u="none" strike="noStrike" kern="0" cap="none" spc="0" normalizeH="0" baseline="0" noProof="0" dirty="0">
                <a:ln>
                  <a:noFill/>
                </a:ln>
                <a:solidFill>
                  <a:prstClr val="black"/>
                </a:solidFill>
                <a:effectLst/>
                <a:uLnTx/>
                <a:uFillTx/>
              </a:rPr>
              <a:t> over Fabrics(</a:t>
            </a:r>
            <a:r>
              <a:rPr kumimoji="0" lang="en-US" altLang="zh-CN" sz="1400" b="0" i="0" u="none" strike="noStrike" kern="0" cap="none" spc="0" normalizeH="0" baseline="0" noProof="0" dirty="0" err="1">
                <a:ln>
                  <a:noFill/>
                </a:ln>
                <a:solidFill>
                  <a:prstClr val="black"/>
                </a:solidFill>
                <a:effectLst/>
                <a:uLnTx/>
                <a:uFillTx/>
              </a:rPr>
              <a:t>RoCE</a:t>
            </a:r>
            <a:r>
              <a:rPr kumimoji="0" lang="en-US" altLang="zh-CN" sz="1400" b="0" i="0" u="none" strike="noStrike" kern="0" cap="none" spc="0" normalizeH="0" baseline="0" noProof="0" dirty="0">
                <a:ln>
                  <a:noFill/>
                </a:ln>
                <a:solidFill>
                  <a:prstClr val="black"/>
                </a:solidFill>
                <a:effectLst/>
                <a:uLnTx/>
                <a:uFillTx/>
              </a:rPr>
              <a:t>).</a:t>
            </a:r>
          </a:p>
          <a:p>
            <a:pPr marL="285750" indent="-285750" defTabSz="914400">
              <a:spcBef>
                <a:spcPts val="600"/>
              </a:spcBef>
              <a:buFont typeface="Arial" panose="020B0604020202020204" pitchFamily="34" charset="0"/>
              <a:buChar char="•"/>
              <a:defRPr/>
            </a:pPr>
            <a:r>
              <a:rPr kumimoji="0" lang="en-US" altLang="zh-CN" sz="1400" b="0" i="0" u="none" strike="noStrike" kern="0" cap="none" spc="0" normalizeH="0" baseline="0" noProof="0" dirty="0">
                <a:ln>
                  <a:noFill/>
                </a:ln>
                <a:solidFill>
                  <a:prstClr val="black"/>
                </a:solidFill>
                <a:effectLst/>
                <a:uLnTx/>
                <a:uFillTx/>
              </a:rPr>
              <a:t>Back-end: </a:t>
            </a:r>
            <a:r>
              <a:rPr kumimoji="0" lang="en-US" altLang="zh-CN" sz="1400" b="0" i="0" u="none" strike="noStrike" kern="0" cap="none" spc="0" normalizeH="0" baseline="0" noProof="0" dirty="0" err="1">
                <a:ln>
                  <a:noFill/>
                </a:ln>
                <a:solidFill>
                  <a:prstClr val="black"/>
                </a:solidFill>
                <a:effectLst/>
                <a:uLnTx/>
                <a:uFillTx/>
              </a:rPr>
              <a:t>NVMe</a:t>
            </a:r>
            <a:r>
              <a:rPr kumimoji="0" lang="en-US" altLang="zh-CN" sz="1400" b="0" i="0" u="none" strike="noStrike" kern="0" cap="none" spc="0" normalizeH="0" baseline="0" noProof="0" dirty="0">
                <a:ln>
                  <a:noFill/>
                </a:ln>
                <a:solidFill>
                  <a:prstClr val="black"/>
                </a:solidFill>
                <a:effectLst/>
                <a:uLnTx/>
                <a:uFillTx/>
              </a:rPr>
              <a:t> SSD/</a:t>
            </a:r>
            <a:r>
              <a:rPr lang="en-US" altLang="zh-CN" sz="1400" dirty="0">
                <a:ea typeface="Microsoft YaHei" panose="020B0503020204020204" pitchFamily="34" charset="-122"/>
              </a:rPr>
              <a:t>Intelligent DAE</a:t>
            </a:r>
            <a:r>
              <a:rPr kumimoji="0" lang="en-US" altLang="zh-CN" sz="1400" b="0" i="0" u="none" strike="noStrike" kern="0" cap="none" spc="0" normalizeH="0" baseline="0" noProof="0" dirty="0">
                <a:ln>
                  <a:noFill/>
                </a:ln>
                <a:solidFill>
                  <a:prstClr val="black"/>
                </a:solidFill>
                <a:effectLst/>
                <a:uLnTx/>
                <a:uFillTx/>
              </a:rPr>
              <a:t>.</a:t>
            </a:r>
          </a:p>
        </p:txBody>
      </p:sp>
      <p:sp>
        <p:nvSpPr>
          <p:cNvPr id="71" name="矩形 70"/>
          <p:cNvSpPr/>
          <p:nvPr/>
        </p:nvSpPr>
        <p:spPr>
          <a:xfrm>
            <a:off x="7411583" y="3450583"/>
            <a:ext cx="4671171" cy="365334"/>
          </a:xfrm>
          <a:prstGeom prst="rect">
            <a:avLst/>
          </a:prstGeom>
          <a:solidFill>
            <a:srgbClr val="00B0F0"/>
          </a:solidFill>
          <a:ln w="12700" cap="flat" cmpd="sng" algn="ctr">
            <a:solidFill>
              <a:srgbClr val="4A66AC">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Calibri"/>
                <a:ea typeface="宋体"/>
                <a:cs typeface="+mn-cs"/>
              </a:rPr>
              <a:t>End-to-End </a:t>
            </a:r>
            <a:r>
              <a:rPr kumimoji="0" lang="en-US" altLang="zh-CN" sz="1400" b="1" i="0" u="none" strike="noStrike" kern="0" cap="none" spc="0" normalizeH="0" baseline="0" noProof="0" dirty="0" err="1">
                <a:ln>
                  <a:noFill/>
                </a:ln>
                <a:solidFill>
                  <a:prstClr val="white"/>
                </a:solidFill>
                <a:effectLst/>
                <a:uLnTx/>
                <a:uFillTx/>
                <a:latin typeface="Calibri"/>
                <a:ea typeface="宋体"/>
                <a:cs typeface="+mn-cs"/>
              </a:rPr>
              <a:t>NVMe</a:t>
            </a:r>
            <a:endParaRPr kumimoji="0" lang="zh-CN" altLang="en-US" sz="1400" b="1" i="0" u="none" strike="noStrike" kern="0" cap="none" spc="0" normalizeH="0" baseline="0" noProof="0" dirty="0">
              <a:ln>
                <a:noFill/>
              </a:ln>
              <a:solidFill>
                <a:prstClr val="white"/>
              </a:solidFill>
              <a:effectLst/>
              <a:uLnTx/>
              <a:uFillTx/>
              <a:latin typeface="Calibri"/>
              <a:ea typeface="宋体"/>
              <a:cs typeface="+mn-cs"/>
            </a:endParaRPr>
          </a:p>
        </p:txBody>
      </p:sp>
      <p:sp>
        <p:nvSpPr>
          <p:cNvPr id="72" name="TextBox 71"/>
          <p:cNvSpPr txBox="1"/>
          <p:nvPr/>
        </p:nvSpPr>
        <p:spPr>
          <a:xfrm>
            <a:off x="7411583" y="5151424"/>
            <a:ext cx="4671170" cy="815608"/>
          </a:xfrm>
          <a:prstGeom prst="rect">
            <a:avLst/>
          </a:prstGeom>
          <a:noFill/>
          <a:ln>
            <a:solidFill>
              <a:srgbClr val="00B0F0"/>
            </a:solidFill>
          </a:ln>
        </p:spPr>
        <p:txBody>
          <a:bodyPr wrap="square" rtlCol="0">
            <a:spAutoFit/>
          </a:bodyPr>
          <a:lstStyle/>
          <a:p>
            <a:pPr marL="285750" indent="-285750" defTabSz="914400">
              <a:spcBef>
                <a:spcPts val="600"/>
              </a:spcBef>
              <a:buFont typeface="Arial" panose="020B0604020202020204" pitchFamily="34" charset="0"/>
              <a:buChar char="•"/>
              <a:defRPr/>
            </a:pPr>
            <a:r>
              <a:rPr lang="en-US" altLang="zh-CN" sz="1400" kern="0" dirty="0">
                <a:solidFill>
                  <a:prstClr val="black"/>
                </a:solidFill>
              </a:rPr>
              <a:t>Global cache and global storage</a:t>
            </a:r>
            <a:r>
              <a:rPr lang="zh-CN" altLang="en-US" sz="1400" kern="0" dirty="0">
                <a:solidFill>
                  <a:prstClr val="black"/>
                </a:solidFill>
              </a:rPr>
              <a:t> </a:t>
            </a:r>
            <a:r>
              <a:rPr lang="en-US" altLang="zh-CN" sz="1400" kern="0" dirty="0">
                <a:solidFill>
                  <a:prstClr val="black"/>
                </a:solidFill>
              </a:rPr>
              <a:t>pool for all LUNs</a:t>
            </a:r>
          </a:p>
          <a:p>
            <a:pPr marL="285750" indent="-285750" defTabSz="914400">
              <a:spcBef>
                <a:spcPts val="600"/>
              </a:spcBef>
              <a:buFont typeface="Arial" panose="020B0604020202020204" pitchFamily="34" charset="0"/>
              <a:buChar char="•"/>
              <a:defRPr/>
            </a:pPr>
            <a:r>
              <a:rPr kumimoji="0" lang="en-US" altLang="zh-CN" sz="1400" b="0" i="0" u="none" strike="noStrike" kern="0" cap="none" spc="0" normalizeH="0" baseline="0" noProof="0" dirty="0">
                <a:ln>
                  <a:noFill/>
                </a:ln>
                <a:solidFill>
                  <a:prstClr val="black"/>
                </a:solidFill>
                <a:effectLst/>
                <a:uLnTx/>
                <a:uFillTx/>
              </a:rPr>
              <a:t>High-end</a:t>
            </a:r>
            <a:r>
              <a:rPr kumimoji="0" lang="en-US" altLang="zh-CN" sz="1400" b="0" i="0" u="none" strike="noStrike" kern="0" cap="none" spc="0" normalizeH="0" noProof="0" dirty="0">
                <a:ln>
                  <a:noFill/>
                </a:ln>
                <a:solidFill>
                  <a:prstClr val="black"/>
                </a:solidFill>
                <a:effectLst/>
                <a:uLnTx/>
                <a:uFillTx/>
              </a:rPr>
              <a:t> series support </a:t>
            </a:r>
            <a:r>
              <a:rPr lang="en-US" altLang="zh-CN" sz="1400" kern="0" dirty="0">
                <a:solidFill>
                  <a:prstClr val="black"/>
                </a:solidFill>
                <a:cs typeface="Arial" panose="020B0604020202020204" pitchFamily="34" charset="0"/>
              </a:rPr>
              <a:t>Shared Frontend module, Shared Backend module(100GE RDMA)</a:t>
            </a:r>
            <a:endParaRPr kumimoji="0" lang="en-US" altLang="zh-CN" sz="1400" b="0" i="0" u="none" strike="noStrike" kern="0" cap="none" spc="0" normalizeH="0" baseline="0" noProof="0" dirty="0">
              <a:ln>
                <a:noFill/>
              </a:ln>
              <a:solidFill>
                <a:prstClr val="black"/>
              </a:solidFill>
              <a:effectLst/>
              <a:uLnTx/>
              <a:uFillTx/>
            </a:endParaRPr>
          </a:p>
        </p:txBody>
      </p:sp>
      <p:sp>
        <p:nvSpPr>
          <p:cNvPr id="73" name="矩形 72"/>
          <p:cNvSpPr/>
          <p:nvPr/>
        </p:nvSpPr>
        <p:spPr>
          <a:xfrm>
            <a:off x="7411585" y="4786607"/>
            <a:ext cx="4671170" cy="368659"/>
          </a:xfrm>
          <a:prstGeom prst="rect">
            <a:avLst/>
          </a:prstGeom>
          <a:solidFill>
            <a:srgbClr val="00B0F0"/>
          </a:solidFill>
          <a:ln w="12700" cap="flat" cmpd="sng" algn="ctr">
            <a:solidFill>
              <a:srgbClr val="4A66AC">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Calibri"/>
                <a:ea typeface="宋体"/>
                <a:cs typeface="+mn-cs"/>
              </a:rPr>
              <a:t>Global Shared Resource</a:t>
            </a:r>
            <a:endParaRPr kumimoji="0" lang="zh-CN" altLang="en-US" sz="1400" b="1" i="0" u="none" strike="noStrike" kern="0" cap="none" spc="0" normalizeH="0" baseline="0" noProof="0" dirty="0">
              <a:ln>
                <a:noFill/>
              </a:ln>
              <a:solidFill>
                <a:prstClr val="white"/>
              </a:solidFill>
              <a:effectLst/>
              <a:uLnTx/>
              <a:uFillTx/>
              <a:latin typeface="Calibri"/>
              <a:ea typeface="宋体"/>
              <a:cs typeface="+mn-cs"/>
            </a:endParaRPr>
          </a:p>
        </p:txBody>
      </p:sp>
      <p:sp>
        <p:nvSpPr>
          <p:cNvPr id="130" name="标题 1"/>
          <p:cNvSpPr txBox="1">
            <a:spLocks/>
          </p:cNvSpPr>
          <p:nvPr/>
        </p:nvSpPr>
        <p:spPr>
          <a:xfrm>
            <a:off x="309071" y="251669"/>
            <a:ext cx="11995149" cy="360677"/>
          </a:xfrm>
          <a:prstGeom prst="rect">
            <a:avLst/>
          </a:prstGeom>
        </p:spPr>
        <p:txBody>
          <a:bodyPr lIns="121558" tIns="60787" rIns="121558" bIns="60787"/>
          <a:lstStyle>
            <a:defPPr>
              <a:defRPr lang="en-US"/>
            </a:defPPr>
            <a:lvl1pPr defTabSz="1187798">
              <a:lnSpc>
                <a:spcPct val="90000"/>
              </a:lnSpc>
              <a:spcBef>
                <a:spcPct val="0"/>
              </a:spcBef>
              <a:defRPr sz="2800">
                <a:solidFill>
                  <a:srgbClr val="1D1D1A"/>
                </a:solidFill>
                <a:latin typeface="Arial" panose="020B0604020202020204" pitchFamily="34" charset="0"/>
                <a:ea typeface="微软雅黑" panose="020B0503020204020204" pitchFamily="34" charset="-122"/>
                <a:cs typeface="Arial" panose="020B0604020202020204" pitchFamily="34" charset="0"/>
              </a:defRPr>
            </a:lvl1pPr>
          </a:lstStyle>
          <a:p>
            <a:r>
              <a:rPr lang="en-US" altLang="zh-CN" dirty="0"/>
              <a:t>Dorado V6 Design Principle - </a:t>
            </a:r>
            <a:r>
              <a:rPr lang="en-US" altLang="zh-CN" sz="2000" dirty="0"/>
              <a:t>Distributed, Full-Mesh, and Global Shared Resource</a:t>
            </a:r>
            <a:endParaRPr lang="en-US" altLang="zh-CN" dirty="0"/>
          </a:p>
        </p:txBody>
      </p:sp>
      <p:sp>
        <p:nvSpPr>
          <p:cNvPr id="75" name="云形 74"/>
          <p:cNvSpPr/>
          <p:nvPr/>
        </p:nvSpPr>
        <p:spPr bwMode="auto">
          <a:xfrm>
            <a:off x="1813835" y="4541785"/>
            <a:ext cx="3884979" cy="727750"/>
          </a:xfrm>
          <a:prstGeom prst="cloud">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44" tIns="34267" rIns="68544" bIns="34267" anchor="ctr"/>
          <a:lstStyle/>
          <a:p>
            <a:pPr algn="ctr" defTabSz="910958" fontAlgn="auto">
              <a:spcBef>
                <a:spcPts val="0"/>
              </a:spcBef>
              <a:spcAft>
                <a:spcPts val="0"/>
              </a:spcAft>
              <a:defRPr/>
            </a:pPr>
            <a:r>
              <a:rPr lang="en-US" altLang="zh-CN" sz="900" dirty="0" err="1">
                <a:solidFill>
                  <a:schemeClr val="tx1"/>
                </a:solidFill>
                <a:latin typeface="Times New Roman" pitchFamily="18" charset="0"/>
                <a:cs typeface="Times New Roman" pitchFamily="18" charset="0"/>
              </a:rPr>
              <a:t>NVMe</a:t>
            </a:r>
            <a:r>
              <a:rPr lang="en-US" altLang="zh-CN" sz="900" dirty="0">
                <a:solidFill>
                  <a:schemeClr val="tx1"/>
                </a:solidFill>
                <a:latin typeface="Times New Roman" pitchFamily="18" charset="0"/>
                <a:cs typeface="Times New Roman" pitchFamily="18" charset="0"/>
              </a:rPr>
              <a:t> Over Fabric (</a:t>
            </a:r>
            <a:r>
              <a:rPr lang="en-US" altLang="zh-CN" sz="900" dirty="0" err="1">
                <a:solidFill>
                  <a:schemeClr val="tx1"/>
                </a:solidFill>
                <a:latin typeface="Times New Roman" pitchFamily="18" charset="0"/>
                <a:cs typeface="Times New Roman" pitchFamily="18" charset="0"/>
              </a:rPr>
              <a:t>RoCE</a:t>
            </a:r>
            <a:r>
              <a:rPr lang="en-US" altLang="zh-CN" sz="900" dirty="0">
                <a:solidFill>
                  <a:schemeClr val="tx1"/>
                </a:solidFill>
                <a:latin typeface="Times New Roman" pitchFamily="18" charset="0"/>
                <a:cs typeface="Times New Roman" pitchFamily="18" charset="0"/>
              </a:rPr>
              <a:t>)</a:t>
            </a:r>
            <a:endParaRPr lang="zh-CN" altLang="en-US" sz="900" dirty="0">
              <a:solidFill>
                <a:schemeClr val="tx1"/>
              </a:solidFill>
              <a:latin typeface="Times New Roman" pitchFamily="18" charset="0"/>
              <a:cs typeface="Times New Roman" pitchFamily="18" charset="0"/>
            </a:endParaRPr>
          </a:p>
        </p:txBody>
      </p:sp>
      <p:sp>
        <p:nvSpPr>
          <p:cNvPr id="76" name="圆角矩形 75"/>
          <p:cNvSpPr/>
          <p:nvPr/>
        </p:nvSpPr>
        <p:spPr bwMode="auto">
          <a:xfrm>
            <a:off x="203715" y="5705101"/>
            <a:ext cx="699002" cy="395321"/>
          </a:xfrm>
          <a:prstGeom prst="roundRect">
            <a:avLst/>
          </a:prstGeom>
          <a:noFill/>
          <a:ln>
            <a:solidFill>
              <a:srgbClr val="0070C0"/>
            </a:solidFill>
          </a:ln>
          <a:effectLst/>
        </p:spPr>
        <p:txBody>
          <a:bodyPr lIns="68557" tIns="34276" rIns="68557" bIns="34276" anchor="ctr"/>
          <a:lstStyle/>
          <a:p>
            <a:pPr algn="ctr" defTabSz="910958">
              <a:buClr>
                <a:srgbClr val="CC9900"/>
              </a:buClr>
              <a:defRPr/>
            </a:pPr>
            <a:r>
              <a:rPr lang="en-US" altLang="zh-CN" sz="900" dirty="0">
                <a:ea typeface="Microsoft YaHei" panose="020B0503020204020204" pitchFamily="34" charset="-122"/>
              </a:rPr>
              <a:t>Intelligent DAE</a:t>
            </a:r>
            <a:endParaRPr lang="zh-CN" altLang="en-US" sz="900" dirty="0">
              <a:ea typeface="Microsoft YaHei" panose="020B0503020204020204" pitchFamily="34" charset="-122"/>
            </a:endParaRPr>
          </a:p>
        </p:txBody>
      </p:sp>
      <p:sp>
        <p:nvSpPr>
          <p:cNvPr id="80" name="圆角矩形 79"/>
          <p:cNvSpPr/>
          <p:nvPr/>
        </p:nvSpPr>
        <p:spPr bwMode="auto">
          <a:xfrm>
            <a:off x="1057030" y="5705101"/>
            <a:ext cx="699002" cy="395321"/>
          </a:xfrm>
          <a:prstGeom prst="roundRect">
            <a:avLst/>
          </a:prstGeom>
          <a:noFill/>
          <a:ln>
            <a:solidFill>
              <a:srgbClr val="0070C0"/>
            </a:solidFill>
          </a:ln>
          <a:effectLst/>
        </p:spPr>
        <p:txBody>
          <a:bodyPr lIns="68557" tIns="34276" rIns="68557" bIns="34276" anchor="ctr"/>
          <a:lstStyle/>
          <a:p>
            <a:pPr algn="ctr" defTabSz="910958">
              <a:buClr>
                <a:srgbClr val="CC9900"/>
              </a:buClr>
              <a:defRPr/>
            </a:pPr>
            <a:r>
              <a:rPr lang="en-US" altLang="zh-CN" sz="900" dirty="0">
                <a:ea typeface="Microsoft YaHei" panose="020B0503020204020204" pitchFamily="34" charset="-122"/>
              </a:rPr>
              <a:t>Intelligent DAE</a:t>
            </a:r>
            <a:endParaRPr lang="zh-CN" altLang="en-US" sz="900" dirty="0">
              <a:ea typeface="Microsoft YaHei" panose="020B0503020204020204" pitchFamily="34" charset="-122"/>
            </a:endParaRPr>
          </a:p>
        </p:txBody>
      </p:sp>
      <p:sp>
        <p:nvSpPr>
          <p:cNvPr id="81" name="圆角矩形 80"/>
          <p:cNvSpPr/>
          <p:nvPr/>
        </p:nvSpPr>
        <p:spPr bwMode="auto">
          <a:xfrm>
            <a:off x="1911366" y="5705101"/>
            <a:ext cx="699002" cy="395321"/>
          </a:xfrm>
          <a:prstGeom prst="roundRect">
            <a:avLst/>
          </a:prstGeom>
          <a:noFill/>
          <a:ln>
            <a:solidFill>
              <a:srgbClr val="0070C0"/>
            </a:solidFill>
          </a:ln>
          <a:effectLst/>
        </p:spPr>
        <p:txBody>
          <a:bodyPr lIns="68557" tIns="34276" rIns="68557" bIns="34276" anchor="ctr"/>
          <a:lstStyle/>
          <a:p>
            <a:pPr algn="ctr" defTabSz="910958">
              <a:buClr>
                <a:srgbClr val="CC9900"/>
              </a:buClr>
              <a:defRPr/>
            </a:pPr>
            <a:r>
              <a:rPr lang="en-US" altLang="zh-CN" sz="900" dirty="0">
                <a:ea typeface="Microsoft YaHei" panose="020B0503020204020204" pitchFamily="34" charset="-122"/>
              </a:rPr>
              <a:t>Intelligent DAE</a:t>
            </a:r>
            <a:endParaRPr lang="zh-CN" altLang="en-US" sz="900" dirty="0">
              <a:ea typeface="Microsoft YaHei" panose="020B0503020204020204" pitchFamily="34" charset="-122"/>
            </a:endParaRPr>
          </a:p>
        </p:txBody>
      </p:sp>
      <p:sp>
        <p:nvSpPr>
          <p:cNvPr id="83" name="圆角矩形 82"/>
          <p:cNvSpPr/>
          <p:nvPr/>
        </p:nvSpPr>
        <p:spPr bwMode="auto">
          <a:xfrm>
            <a:off x="2764679" y="5705101"/>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endParaRPr lang="en-US" altLang="zh-CN" sz="900" dirty="0">
              <a:latin typeface="Times New Roman" pitchFamily="18" charset="0"/>
              <a:ea typeface="宋体"/>
              <a:cs typeface="Times New Roman" pitchFamily="18" charset="0"/>
            </a:endParaRPr>
          </a:p>
        </p:txBody>
      </p:sp>
      <p:sp>
        <p:nvSpPr>
          <p:cNvPr id="84" name="圆角矩形 83"/>
          <p:cNvSpPr/>
          <p:nvPr/>
        </p:nvSpPr>
        <p:spPr bwMode="auto">
          <a:xfrm>
            <a:off x="3982733" y="5705101"/>
            <a:ext cx="699002" cy="395321"/>
          </a:xfrm>
          <a:prstGeom prst="roundRect">
            <a:avLst/>
          </a:prstGeom>
          <a:noFill/>
          <a:ln>
            <a:solidFill>
              <a:srgbClr val="0070C0"/>
            </a:solidFill>
          </a:ln>
          <a:effectLst/>
        </p:spPr>
        <p:txBody>
          <a:bodyPr lIns="68557" tIns="34276" rIns="68557" bIns="34276" anchor="ctr"/>
          <a:lstStyle/>
          <a:p>
            <a:pPr algn="ctr" defTabSz="910958">
              <a:buClr>
                <a:srgbClr val="CC9900"/>
              </a:buClr>
              <a:defRPr/>
            </a:pPr>
            <a:r>
              <a:rPr lang="en-US" altLang="zh-CN" sz="900" dirty="0">
                <a:ea typeface="Microsoft YaHei" panose="020B0503020204020204" pitchFamily="34" charset="-122"/>
              </a:rPr>
              <a:t>Intelligent DAE</a:t>
            </a:r>
            <a:endParaRPr lang="zh-CN" altLang="en-US" sz="900" dirty="0">
              <a:ea typeface="Microsoft YaHei" panose="020B0503020204020204" pitchFamily="34" charset="-122"/>
            </a:endParaRPr>
          </a:p>
        </p:txBody>
      </p:sp>
      <p:sp>
        <p:nvSpPr>
          <p:cNvPr id="86" name="圆角矩形 85"/>
          <p:cNvSpPr/>
          <p:nvPr/>
        </p:nvSpPr>
        <p:spPr bwMode="auto">
          <a:xfrm>
            <a:off x="4836048" y="5705101"/>
            <a:ext cx="699002" cy="395321"/>
          </a:xfrm>
          <a:prstGeom prst="roundRect">
            <a:avLst/>
          </a:prstGeom>
          <a:noFill/>
          <a:ln>
            <a:solidFill>
              <a:srgbClr val="0070C0"/>
            </a:solidFill>
          </a:ln>
          <a:effectLst/>
        </p:spPr>
        <p:txBody>
          <a:bodyPr lIns="68557" tIns="34276" rIns="68557" bIns="34276" anchor="ctr"/>
          <a:lstStyle/>
          <a:p>
            <a:pPr algn="ctr" defTabSz="910958">
              <a:buClr>
                <a:srgbClr val="CC9900"/>
              </a:buClr>
              <a:defRPr/>
            </a:pPr>
            <a:r>
              <a:rPr lang="en-US" altLang="zh-CN" sz="900" dirty="0">
                <a:ea typeface="Microsoft YaHei" panose="020B0503020204020204" pitchFamily="34" charset="-122"/>
              </a:rPr>
              <a:t>Intelligent DAE</a:t>
            </a:r>
            <a:endParaRPr lang="zh-CN" altLang="en-US" sz="900" dirty="0">
              <a:ea typeface="Microsoft YaHei" panose="020B0503020204020204" pitchFamily="34" charset="-122"/>
            </a:endParaRPr>
          </a:p>
        </p:txBody>
      </p:sp>
      <p:sp>
        <p:nvSpPr>
          <p:cNvPr id="87" name="圆角矩形 86"/>
          <p:cNvSpPr/>
          <p:nvPr/>
        </p:nvSpPr>
        <p:spPr bwMode="auto">
          <a:xfrm>
            <a:off x="5690383" y="5705101"/>
            <a:ext cx="699002" cy="395321"/>
          </a:xfrm>
          <a:prstGeom prst="roundRect">
            <a:avLst/>
          </a:prstGeom>
          <a:noFill/>
          <a:ln>
            <a:solidFill>
              <a:srgbClr val="0070C0"/>
            </a:solidFill>
          </a:ln>
          <a:effectLst/>
        </p:spPr>
        <p:txBody>
          <a:bodyPr lIns="68557" tIns="34276" rIns="68557" bIns="34276" anchor="ctr"/>
          <a:lstStyle/>
          <a:p>
            <a:pPr algn="ctr" defTabSz="910958">
              <a:buClr>
                <a:srgbClr val="CC9900"/>
              </a:buClr>
              <a:defRPr/>
            </a:pPr>
            <a:r>
              <a:rPr lang="en-US" altLang="zh-CN" sz="900" dirty="0">
                <a:ea typeface="Microsoft YaHei" panose="020B0503020204020204" pitchFamily="34" charset="-122"/>
              </a:rPr>
              <a:t>Intelligent DAE</a:t>
            </a:r>
            <a:endParaRPr lang="zh-CN" altLang="en-US" sz="900" dirty="0">
              <a:ea typeface="Microsoft YaHei" panose="020B0503020204020204" pitchFamily="34" charset="-122"/>
            </a:endParaRPr>
          </a:p>
        </p:txBody>
      </p:sp>
      <p:sp>
        <p:nvSpPr>
          <p:cNvPr id="89" name="圆角矩形 88"/>
          <p:cNvSpPr/>
          <p:nvPr/>
        </p:nvSpPr>
        <p:spPr bwMode="auto">
          <a:xfrm>
            <a:off x="6543697" y="5705101"/>
            <a:ext cx="699002" cy="395321"/>
          </a:xfrm>
          <a:prstGeom prst="roundRect">
            <a:avLst/>
          </a:prstGeom>
          <a:noFill/>
          <a:ln>
            <a:solidFill>
              <a:srgbClr val="0070C0"/>
            </a:solidFill>
          </a:ln>
          <a:effectLst/>
        </p:spPr>
        <p:txBody>
          <a:bodyPr lIns="68557" tIns="34276" rIns="68557" bIns="34276" anchor="ctr"/>
          <a:lstStyle/>
          <a:p>
            <a:pPr algn="ctr" defTabSz="910958">
              <a:buClr>
                <a:srgbClr val="CC9900"/>
              </a:buClr>
              <a:defRPr/>
            </a:pPr>
            <a:r>
              <a:rPr lang="en-US" altLang="zh-CN" sz="900" dirty="0">
                <a:ea typeface="Microsoft YaHei" panose="020B0503020204020204" pitchFamily="34" charset="-122"/>
              </a:rPr>
              <a:t>Intelligent DAE</a:t>
            </a:r>
            <a:endParaRPr lang="zh-CN" altLang="en-US" sz="900" dirty="0">
              <a:ea typeface="Microsoft YaHei" panose="020B0503020204020204" pitchFamily="34" charset="-122"/>
            </a:endParaRPr>
          </a:p>
        </p:txBody>
      </p:sp>
      <p:cxnSp>
        <p:nvCxnSpPr>
          <p:cNvPr id="90" name="直接连接符 89"/>
          <p:cNvCxnSpPr>
            <a:stCxn id="76" idx="0"/>
          </p:cNvCxnSpPr>
          <p:nvPr/>
        </p:nvCxnSpPr>
        <p:spPr>
          <a:xfrm flipV="1">
            <a:off x="553227" y="5149865"/>
            <a:ext cx="1645966" cy="555234"/>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a:stCxn id="80" idx="0"/>
          </p:cNvCxnSpPr>
          <p:nvPr/>
        </p:nvCxnSpPr>
        <p:spPr>
          <a:xfrm flipV="1">
            <a:off x="1406531" y="5185394"/>
            <a:ext cx="1045529" cy="519707"/>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a:stCxn id="81" idx="0"/>
          </p:cNvCxnSpPr>
          <p:nvPr/>
        </p:nvCxnSpPr>
        <p:spPr>
          <a:xfrm flipV="1">
            <a:off x="2260867" y="5219496"/>
            <a:ext cx="503813" cy="485605"/>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83" idx="0"/>
          </p:cNvCxnSpPr>
          <p:nvPr/>
        </p:nvCxnSpPr>
        <p:spPr>
          <a:xfrm flipV="1">
            <a:off x="3114180" y="5209700"/>
            <a:ext cx="185921" cy="495401"/>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a:stCxn id="84" idx="0"/>
          </p:cNvCxnSpPr>
          <p:nvPr/>
        </p:nvCxnSpPr>
        <p:spPr>
          <a:xfrm flipH="1" flipV="1">
            <a:off x="4106355" y="5269541"/>
            <a:ext cx="225879" cy="435566"/>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a:stCxn id="86" idx="0"/>
          </p:cNvCxnSpPr>
          <p:nvPr/>
        </p:nvCxnSpPr>
        <p:spPr>
          <a:xfrm flipH="1" flipV="1">
            <a:off x="4753318" y="5209700"/>
            <a:ext cx="432241" cy="495400"/>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87" idx="0"/>
          </p:cNvCxnSpPr>
          <p:nvPr/>
        </p:nvCxnSpPr>
        <p:spPr>
          <a:xfrm flipH="1" flipV="1">
            <a:off x="5024623" y="5149865"/>
            <a:ext cx="1015261" cy="555234"/>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89" idx="0"/>
          </p:cNvCxnSpPr>
          <p:nvPr/>
        </p:nvCxnSpPr>
        <p:spPr>
          <a:xfrm flipH="1" flipV="1">
            <a:off x="5230645" y="5080865"/>
            <a:ext cx="1662554" cy="624235"/>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sp>
        <p:nvSpPr>
          <p:cNvPr id="101" name="云形 100"/>
          <p:cNvSpPr/>
          <p:nvPr/>
        </p:nvSpPr>
        <p:spPr bwMode="auto">
          <a:xfrm>
            <a:off x="1813835" y="1100774"/>
            <a:ext cx="3884979" cy="727750"/>
          </a:xfrm>
          <a:prstGeom prst="cloud">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44" tIns="34267" rIns="68544" bIns="34267" anchor="ctr"/>
          <a:lstStyle/>
          <a:p>
            <a:pPr algn="ctr" defTabSz="910958" fontAlgn="auto">
              <a:spcBef>
                <a:spcPts val="0"/>
              </a:spcBef>
              <a:spcAft>
                <a:spcPts val="0"/>
              </a:spcAft>
              <a:defRPr/>
            </a:pPr>
            <a:r>
              <a:rPr lang="en-US" altLang="zh-CN" sz="900" dirty="0">
                <a:solidFill>
                  <a:schemeClr val="tx1"/>
                </a:solidFill>
                <a:latin typeface="Times New Roman" pitchFamily="18" charset="0"/>
                <a:cs typeface="Times New Roman" pitchFamily="18" charset="0"/>
              </a:rPr>
              <a:t>FC/FC-</a:t>
            </a:r>
            <a:r>
              <a:rPr lang="en-US" altLang="zh-CN" sz="900" dirty="0" err="1">
                <a:solidFill>
                  <a:schemeClr val="tx1"/>
                </a:solidFill>
                <a:latin typeface="Times New Roman" pitchFamily="18" charset="0"/>
                <a:cs typeface="Times New Roman" pitchFamily="18" charset="0"/>
              </a:rPr>
              <a:t>NVMe</a:t>
            </a:r>
            <a:r>
              <a:rPr lang="en-US" altLang="zh-CN" sz="900" dirty="0">
                <a:solidFill>
                  <a:schemeClr val="tx1"/>
                </a:solidFill>
                <a:latin typeface="Times New Roman" pitchFamily="18" charset="0"/>
                <a:cs typeface="Times New Roman" pitchFamily="18" charset="0"/>
              </a:rPr>
              <a:t>/</a:t>
            </a:r>
            <a:r>
              <a:rPr lang="en-US" altLang="zh-CN" sz="900" dirty="0" err="1">
                <a:solidFill>
                  <a:schemeClr val="tx1"/>
                </a:solidFill>
                <a:latin typeface="Times New Roman" pitchFamily="18" charset="0"/>
                <a:cs typeface="Times New Roman" pitchFamily="18" charset="0"/>
              </a:rPr>
              <a:t>NVMe</a:t>
            </a:r>
            <a:r>
              <a:rPr lang="en-US" altLang="zh-CN" sz="900" dirty="0">
                <a:solidFill>
                  <a:schemeClr val="tx1"/>
                </a:solidFill>
                <a:latin typeface="Times New Roman" pitchFamily="18" charset="0"/>
                <a:cs typeface="Times New Roman" pitchFamily="18" charset="0"/>
              </a:rPr>
              <a:t> Over Fabric/iSCSI</a:t>
            </a:r>
            <a:endParaRPr lang="zh-CN" altLang="en-US" sz="900" dirty="0">
              <a:solidFill>
                <a:schemeClr val="tx1"/>
              </a:solidFill>
              <a:latin typeface="Times New Roman" pitchFamily="18" charset="0"/>
              <a:cs typeface="Times New Roman" pitchFamily="18" charset="0"/>
            </a:endParaRPr>
          </a:p>
        </p:txBody>
      </p:sp>
      <p:sp>
        <p:nvSpPr>
          <p:cNvPr id="102" name="圆角矩形 101"/>
          <p:cNvSpPr/>
          <p:nvPr/>
        </p:nvSpPr>
        <p:spPr>
          <a:xfrm>
            <a:off x="203715" y="1991733"/>
            <a:ext cx="3447969" cy="2114491"/>
          </a:xfrm>
          <a:prstGeom prst="roundRect">
            <a:avLst>
              <a:gd name="adj" fmla="val 6839"/>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44" tIns="34267" rIns="68544" bIns="34267" rtlCol="0" anchor="ctr"/>
          <a:lstStyle/>
          <a:p>
            <a:pPr algn="ctr" defTabSz="910958" fontAlgn="auto">
              <a:spcBef>
                <a:spcPts val="0"/>
              </a:spcBef>
              <a:spcAft>
                <a:spcPts val="0"/>
              </a:spcAft>
            </a:pPr>
            <a:endParaRPr lang="zh-CN" altLang="en-US" sz="900" dirty="0">
              <a:solidFill>
                <a:schemeClr val="tx1"/>
              </a:solidFill>
              <a:latin typeface="Times New Roman" pitchFamily="18" charset="0"/>
              <a:cs typeface="Times New Roman" pitchFamily="18" charset="0"/>
            </a:endParaRPr>
          </a:p>
        </p:txBody>
      </p:sp>
      <p:sp>
        <p:nvSpPr>
          <p:cNvPr id="104" name="圆角矩形 103"/>
          <p:cNvSpPr/>
          <p:nvPr/>
        </p:nvSpPr>
        <p:spPr bwMode="auto">
          <a:xfrm>
            <a:off x="308977" y="2789454"/>
            <a:ext cx="699002" cy="395321"/>
          </a:xfrm>
          <a:prstGeom prst="roundRect">
            <a:avLst/>
          </a:prstGeom>
          <a:solidFill>
            <a:schemeClr val="tx2">
              <a:lumMod val="40000"/>
              <a:lumOff val="60000"/>
            </a:schemeClr>
          </a:solid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Storage Controller</a:t>
            </a:r>
          </a:p>
        </p:txBody>
      </p:sp>
      <p:sp>
        <p:nvSpPr>
          <p:cNvPr id="105" name="圆角矩形 104"/>
          <p:cNvSpPr/>
          <p:nvPr/>
        </p:nvSpPr>
        <p:spPr bwMode="auto">
          <a:xfrm>
            <a:off x="1162292" y="2789454"/>
            <a:ext cx="699002" cy="395321"/>
          </a:xfrm>
          <a:prstGeom prst="roundRect">
            <a:avLst/>
          </a:prstGeom>
          <a:solidFill>
            <a:schemeClr val="tx2">
              <a:lumMod val="40000"/>
              <a:lumOff val="60000"/>
            </a:schemeClr>
          </a:solid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Storage Controller</a:t>
            </a:r>
          </a:p>
        </p:txBody>
      </p:sp>
      <p:sp>
        <p:nvSpPr>
          <p:cNvPr id="107" name="圆角矩形 106"/>
          <p:cNvSpPr/>
          <p:nvPr/>
        </p:nvSpPr>
        <p:spPr bwMode="auto">
          <a:xfrm>
            <a:off x="2016628" y="2789454"/>
            <a:ext cx="699002" cy="395321"/>
          </a:xfrm>
          <a:prstGeom prst="roundRect">
            <a:avLst/>
          </a:prstGeom>
          <a:solidFill>
            <a:schemeClr val="tx2">
              <a:lumMod val="40000"/>
              <a:lumOff val="60000"/>
            </a:schemeClr>
          </a:solid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Storage Controller</a:t>
            </a:r>
          </a:p>
        </p:txBody>
      </p:sp>
      <p:sp>
        <p:nvSpPr>
          <p:cNvPr id="108" name="圆角矩形 107"/>
          <p:cNvSpPr/>
          <p:nvPr/>
        </p:nvSpPr>
        <p:spPr bwMode="auto">
          <a:xfrm>
            <a:off x="2869941" y="2789454"/>
            <a:ext cx="699002" cy="395321"/>
          </a:xfrm>
          <a:prstGeom prst="roundRect">
            <a:avLst/>
          </a:prstGeom>
          <a:solidFill>
            <a:schemeClr val="tx2">
              <a:lumMod val="40000"/>
              <a:lumOff val="60000"/>
            </a:schemeClr>
          </a:solid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Storage Controller</a:t>
            </a:r>
          </a:p>
        </p:txBody>
      </p:sp>
      <p:sp>
        <p:nvSpPr>
          <p:cNvPr id="110" name="圆角矩形 109"/>
          <p:cNvSpPr/>
          <p:nvPr/>
        </p:nvSpPr>
        <p:spPr bwMode="auto">
          <a:xfrm>
            <a:off x="308977" y="2139221"/>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Frontend</a:t>
            </a:r>
          </a:p>
        </p:txBody>
      </p:sp>
      <p:sp>
        <p:nvSpPr>
          <p:cNvPr id="111" name="圆角矩形 110"/>
          <p:cNvSpPr/>
          <p:nvPr/>
        </p:nvSpPr>
        <p:spPr bwMode="auto">
          <a:xfrm>
            <a:off x="1162292" y="2139221"/>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Frontend</a:t>
            </a:r>
          </a:p>
        </p:txBody>
      </p:sp>
      <p:sp>
        <p:nvSpPr>
          <p:cNvPr id="113" name="圆角矩形 112"/>
          <p:cNvSpPr/>
          <p:nvPr/>
        </p:nvSpPr>
        <p:spPr bwMode="auto">
          <a:xfrm>
            <a:off x="2016628" y="2139221"/>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Frontend</a:t>
            </a:r>
          </a:p>
        </p:txBody>
      </p:sp>
      <p:sp>
        <p:nvSpPr>
          <p:cNvPr id="114" name="圆角矩形 113"/>
          <p:cNvSpPr/>
          <p:nvPr/>
        </p:nvSpPr>
        <p:spPr bwMode="auto">
          <a:xfrm>
            <a:off x="2869941" y="2139221"/>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Frontend</a:t>
            </a:r>
          </a:p>
        </p:txBody>
      </p:sp>
      <p:sp>
        <p:nvSpPr>
          <p:cNvPr id="116" name="圆角矩形 115"/>
          <p:cNvSpPr/>
          <p:nvPr/>
        </p:nvSpPr>
        <p:spPr bwMode="auto">
          <a:xfrm>
            <a:off x="308977" y="3529403"/>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Backend</a:t>
            </a:r>
          </a:p>
        </p:txBody>
      </p:sp>
      <p:sp>
        <p:nvSpPr>
          <p:cNvPr id="117" name="圆角矩形 116"/>
          <p:cNvSpPr/>
          <p:nvPr/>
        </p:nvSpPr>
        <p:spPr bwMode="auto">
          <a:xfrm>
            <a:off x="1162291" y="3529403"/>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Backend</a:t>
            </a:r>
          </a:p>
        </p:txBody>
      </p:sp>
      <p:sp>
        <p:nvSpPr>
          <p:cNvPr id="119" name="圆角矩形 118"/>
          <p:cNvSpPr/>
          <p:nvPr/>
        </p:nvSpPr>
        <p:spPr bwMode="auto">
          <a:xfrm>
            <a:off x="2016628" y="3529403"/>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Backend</a:t>
            </a:r>
          </a:p>
        </p:txBody>
      </p:sp>
      <p:sp>
        <p:nvSpPr>
          <p:cNvPr id="120" name="圆角矩形 119"/>
          <p:cNvSpPr/>
          <p:nvPr/>
        </p:nvSpPr>
        <p:spPr bwMode="auto">
          <a:xfrm>
            <a:off x="2869941" y="3529403"/>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Backend</a:t>
            </a:r>
          </a:p>
        </p:txBody>
      </p:sp>
      <p:cxnSp>
        <p:nvCxnSpPr>
          <p:cNvPr id="122" name="直接连接符 121"/>
          <p:cNvCxnSpPr>
            <a:stCxn id="116" idx="0"/>
            <a:endCxn id="104" idx="2"/>
          </p:cNvCxnSpPr>
          <p:nvPr/>
        </p:nvCxnSpPr>
        <p:spPr>
          <a:xfrm flipV="1">
            <a:off x="658478" y="3184775"/>
            <a:ext cx="0"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116" idx="0"/>
            <a:endCxn id="105" idx="2"/>
          </p:cNvCxnSpPr>
          <p:nvPr/>
        </p:nvCxnSpPr>
        <p:spPr>
          <a:xfrm flipV="1">
            <a:off x="658478" y="3184775"/>
            <a:ext cx="853315"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a:stCxn id="116" idx="0"/>
            <a:endCxn id="107" idx="2"/>
          </p:cNvCxnSpPr>
          <p:nvPr/>
        </p:nvCxnSpPr>
        <p:spPr>
          <a:xfrm flipV="1">
            <a:off x="658485" y="3184775"/>
            <a:ext cx="1707650"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a:stCxn id="116" idx="0"/>
            <a:endCxn id="108" idx="2"/>
          </p:cNvCxnSpPr>
          <p:nvPr/>
        </p:nvCxnSpPr>
        <p:spPr>
          <a:xfrm flipV="1">
            <a:off x="658478" y="3184775"/>
            <a:ext cx="2560964"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stCxn id="117" idx="0"/>
            <a:endCxn id="104" idx="2"/>
          </p:cNvCxnSpPr>
          <p:nvPr/>
        </p:nvCxnSpPr>
        <p:spPr>
          <a:xfrm flipH="1" flipV="1">
            <a:off x="658478" y="3184775"/>
            <a:ext cx="853315"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stCxn id="117" idx="0"/>
            <a:endCxn id="105" idx="2"/>
          </p:cNvCxnSpPr>
          <p:nvPr/>
        </p:nvCxnSpPr>
        <p:spPr>
          <a:xfrm flipV="1">
            <a:off x="1511792" y="3184775"/>
            <a:ext cx="0"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stCxn id="117" idx="0"/>
            <a:endCxn id="107" idx="2"/>
          </p:cNvCxnSpPr>
          <p:nvPr/>
        </p:nvCxnSpPr>
        <p:spPr>
          <a:xfrm flipV="1">
            <a:off x="1511792" y="3184775"/>
            <a:ext cx="854336"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a:stCxn id="117" idx="0"/>
            <a:endCxn id="108" idx="2"/>
          </p:cNvCxnSpPr>
          <p:nvPr/>
        </p:nvCxnSpPr>
        <p:spPr>
          <a:xfrm flipV="1">
            <a:off x="1511792" y="3184775"/>
            <a:ext cx="1707649"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a:stCxn id="119" idx="0"/>
            <a:endCxn id="107" idx="2"/>
          </p:cNvCxnSpPr>
          <p:nvPr/>
        </p:nvCxnSpPr>
        <p:spPr>
          <a:xfrm flipV="1">
            <a:off x="2366129" y="3184775"/>
            <a:ext cx="0"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a:stCxn id="119" idx="0"/>
            <a:endCxn id="108" idx="2"/>
          </p:cNvCxnSpPr>
          <p:nvPr/>
        </p:nvCxnSpPr>
        <p:spPr>
          <a:xfrm flipV="1">
            <a:off x="2366138" y="3184775"/>
            <a:ext cx="853314"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a:stCxn id="120" idx="0"/>
            <a:endCxn id="107" idx="2"/>
          </p:cNvCxnSpPr>
          <p:nvPr/>
        </p:nvCxnSpPr>
        <p:spPr>
          <a:xfrm flipH="1" flipV="1">
            <a:off x="2366138" y="3184775"/>
            <a:ext cx="853314"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a:stCxn id="120" idx="0"/>
            <a:endCxn id="108" idx="2"/>
          </p:cNvCxnSpPr>
          <p:nvPr/>
        </p:nvCxnSpPr>
        <p:spPr>
          <a:xfrm flipV="1">
            <a:off x="3219442" y="3184775"/>
            <a:ext cx="0" cy="344628"/>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a:stCxn id="110" idx="2"/>
            <a:endCxn id="104" idx="0"/>
          </p:cNvCxnSpPr>
          <p:nvPr/>
        </p:nvCxnSpPr>
        <p:spPr>
          <a:xfrm>
            <a:off x="658478" y="2534543"/>
            <a:ext cx="0"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a:stCxn id="110" idx="2"/>
            <a:endCxn id="105" idx="0"/>
          </p:cNvCxnSpPr>
          <p:nvPr/>
        </p:nvCxnSpPr>
        <p:spPr>
          <a:xfrm>
            <a:off x="658478" y="2534543"/>
            <a:ext cx="853315"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a:stCxn id="110" idx="2"/>
            <a:endCxn id="107" idx="0"/>
          </p:cNvCxnSpPr>
          <p:nvPr/>
        </p:nvCxnSpPr>
        <p:spPr>
          <a:xfrm>
            <a:off x="658485" y="2534543"/>
            <a:ext cx="1707650"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a:stCxn id="110" idx="2"/>
            <a:endCxn id="108" idx="0"/>
          </p:cNvCxnSpPr>
          <p:nvPr/>
        </p:nvCxnSpPr>
        <p:spPr>
          <a:xfrm>
            <a:off x="658478" y="2534543"/>
            <a:ext cx="2560964"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a:stCxn id="111" idx="2"/>
            <a:endCxn id="104" idx="0"/>
          </p:cNvCxnSpPr>
          <p:nvPr/>
        </p:nvCxnSpPr>
        <p:spPr>
          <a:xfrm flipH="1">
            <a:off x="658478" y="2534543"/>
            <a:ext cx="853315"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11" idx="2"/>
            <a:endCxn id="105" idx="0"/>
          </p:cNvCxnSpPr>
          <p:nvPr/>
        </p:nvCxnSpPr>
        <p:spPr>
          <a:xfrm>
            <a:off x="1511792" y="2534543"/>
            <a:ext cx="0"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111" idx="2"/>
            <a:endCxn id="107" idx="0"/>
          </p:cNvCxnSpPr>
          <p:nvPr/>
        </p:nvCxnSpPr>
        <p:spPr>
          <a:xfrm>
            <a:off x="1511792" y="2534543"/>
            <a:ext cx="854336"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stCxn id="111" idx="2"/>
            <a:endCxn id="108" idx="0"/>
          </p:cNvCxnSpPr>
          <p:nvPr/>
        </p:nvCxnSpPr>
        <p:spPr>
          <a:xfrm>
            <a:off x="1511792" y="2534543"/>
            <a:ext cx="1707649"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stCxn id="113" idx="2"/>
            <a:endCxn id="104" idx="0"/>
          </p:cNvCxnSpPr>
          <p:nvPr/>
        </p:nvCxnSpPr>
        <p:spPr>
          <a:xfrm flipH="1">
            <a:off x="658485" y="2534543"/>
            <a:ext cx="1707650"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a:stCxn id="113" idx="2"/>
            <a:endCxn id="105" idx="0"/>
          </p:cNvCxnSpPr>
          <p:nvPr/>
        </p:nvCxnSpPr>
        <p:spPr>
          <a:xfrm flipH="1">
            <a:off x="1511792" y="2534543"/>
            <a:ext cx="854336"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a:stCxn id="113" idx="2"/>
            <a:endCxn id="107" idx="0"/>
          </p:cNvCxnSpPr>
          <p:nvPr/>
        </p:nvCxnSpPr>
        <p:spPr>
          <a:xfrm>
            <a:off x="2366129" y="2534543"/>
            <a:ext cx="0"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13" idx="2"/>
            <a:endCxn id="108" idx="0"/>
          </p:cNvCxnSpPr>
          <p:nvPr/>
        </p:nvCxnSpPr>
        <p:spPr>
          <a:xfrm>
            <a:off x="2366138" y="2534543"/>
            <a:ext cx="853314"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a:stCxn id="114" idx="2"/>
            <a:endCxn id="104" idx="0"/>
          </p:cNvCxnSpPr>
          <p:nvPr/>
        </p:nvCxnSpPr>
        <p:spPr>
          <a:xfrm flipH="1">
            <a:off x="658478" y="2534543"/>
            <a:ext cx="2560964"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a:stCxn id="114" idx="2"/>
            <a:endCxn id="105" idx="0"/>
          </p:cNvCxnSpPr>
          <p:nvPr/>
        </p:nvCxnSpPr>
        <p:spPr>
          <a:xfrm flipH="1">
            <a:off x="1511792" y="2534543"/>
            <a:ext cx="1707649"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a:stCxn id="114" idx="2"/>
            <a:endCxn id="107" idx="0"/>
          </p:cNvCxnSpPr>
          <p:nvPr/>
        </p:nvCxnSpPr>
        <p:spPr>
          <a:xfrm flipH="1">
            <a:off x="2366138" y="2534543"/>
            <a:ext cx="853314"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a:stCxn id="114" idx="2"/>
            <a:endCxn id="108" idx="0"/>
          </p:cNvCxnSpPr>
          <p:nvPr/>
        </p:nvCxnSpPr>
        <p:spPr>
          <a:xfrm>
            <a:off x="3219443" y="2534543"/>
            <a:ext cx="0"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a:stCxn id="117" idx="2"/>
          </p:cNvCxnSpPr>
          <p:nvPr/>
        </p:nvCxnSpPr>
        <p:spPr>
          <a:xfrm>
            <a:off x="1511792" y="3924724"/>
            <a:ext cx="924789" cy="687276"/>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sp>
        <p:nvSpPr>
          <p:cNvPr id="154" name="文本框 153"/>
          <p:cNvSpPr txBox="1"/>
          <p:nvPr/>
        </p:nvSpPr>
        <p:spPr>
          <a:xfrm>
            <a:off x="154667" y="4091339"/>
            <a:ext cx="1212439" cy="223092"/>
          </a:xfrm>
          <a:prstGeom prst="rect">
            <a:avLst/>
          </a:prstGeom>
          <a:noFill/>
          <a:ln>
            <a:noFill/>
          </a:ln>
        </p:spPr>
        <p:txBody>
          <a:bodyPr wrap="none" lIns="68544" tIns="34267" rIns="68544" bIns="34267" rtlCol="0">
            <a:spAutoFit/>
          </a:bodyPr>
          <a:lstStyle/>
          <a:p>
            <a:pPr defTabSz="910958" fontAlgn="auto">
              <a:spcBef>
                <a:spcPts val="0"/>
              </a:spcBef>
              <a:spcAft>
                <a:spcPts val="0"/>
              </a:spcAft>
            </a:pPr>
            <a:r>
              <a:rPr lang="en-US" altLang="zh-CN" sz="1000" dirty="0">
                <a:latin typeface="Times New Roman" pitchFamily="18" charset="0"/>
                <a:ea typeface="宋体"/>
                <a:cs typeface="Times New Roman" pitchFamily="18" charset="0"/>
              </a:rPr>
              <a:t>Controller Enclosure</a:t>
            </a:r>
            <a:endParaRPr lang="zh-CN" altLang="en-US" sz="1000" dirty="0">
              <a:latin typeface="Times New Roman" pitchFamily="18" charset="0"/>
              <a:ea typeface="宋体"/>
              <a:cs typeface="Times New Roman" pitchFamily="18" charset="0"/>
            </a:endParaRPr>
          </a:p>
        </p:txBody>
      </p:sp>
      <p:cxnSp>
        <p:nvCxnSpPr>
          <p:cNvPr id="155" name="直接连接符 154"/>
          <p:cNvCxnSpPr>
            <a:stCxn id="116" idx="2"/>
          </p:cNvCxnSpPr>
          <p:nvPr/>
        </p:nvCxnSpPr>
        <p:spPr>
          <a:xfrm>
            <a:off x="658478" y="3924724"/>
            <a:ext cx="1602387" cy="750757"/>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sp>
        <p:nvSpPr>
          <p:cNvPr id="157" name="圆角矩形 156"/>
          <p:cNvSpPr/>
          <p:nvPr/>
        </p:nvSpPr>
        <p:spPr>
          <a:xfrm>
            <a:off x="3794730" y="1989594"/>
            <a:ext cx="3447969" cy="2101745"/>
          </a:xfrm>
          <a:prstGeom prst="roundRect">
            <a:avLst>
              <a:gd name="adj" fmla="val 5539"/>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44" tIns="34267" rIns="68544" bIns="34267" rtlCol="0" anchor="ctr"/>
          <a:lstStyle/>
          <a:p>
            <a:pPr algn="ctr" defTabSz="910958" fontAlgn="auto">
              <a:spcBef>
                <a:spcPts val="0"/>
              </a:spcBef>
              <a:spcAft>
                <a:spcPts val="0"/>
              </a:spcAft>
            </a:pPr>
            <a:endParaRPr lang="zh-CN" altLang="en-US" sz="900" dirty="0">
              <a:solidFill>
                <a:schemeClr val="tx1"/>
              </a:solidFill>
              <a:latin typeface="Times New Roman" pitchFamily="18" charset="0"/>
              <a:cs typeface="Times New Roman" pitchFamily="18" charset="0"/>
            </a:endParaRPr>
          </a:p>
        </p:txBody>
      </p:sp>
      <p:grpSp>
        <p:nvGrpSpPr>
          <p:cNvPr id="158" name="组合 8"/>
          <p:cNvGrpSpPr>
            <a:grpSpLocks/>
          </p:cNvGrpSpPr>
          <p:nvPr/>
        </p:nvGrpSpPr>
        <p:grpSpPr bwMode="auto">
          <a:xfrm>
            <a:off x="3899993" y="2822638"/>
            <a:ext cx="3259966" cy="395307"/>
            <a:chOff x="5593531" y="1858566"/>
            <a:chExt cx="5063709" cy="419100"/>
          </a:xfrm>
        </p:grpSpPr>
        <p:sp>
          <p:nvSpPr>
            <p:cNvPr id="210" name="圆角矩形 209"/>
            <p:cNvSpPr/>
            <p:nvPr/>
          </p:nvSpPr>
          <p:spPr bwMode="auto">
            <a:xfrm>
              <a:off x="5593531" y="1858566"/>
              <a:ext cx="1085761" cy="419114"/>
            </a:xfrm>
            <a:prstGeom prst="roundRect">
              <a:avLst/>
            </a:prstGeom>
            <a:solidFill>
              <a:schemeClr val="tx2">
                <a:lumMod val="40000"/>
                <a:lumOff val="60000"/>
              </a:schemeClr>
            </a:solidFill>
            <a:ln>
              <a:solidFill>
                <a:srgbClr val="0070C0"/>
              </a:solidFill>
            </a:ln>
            <a:effectLst/>
          </p:spPr>
          <p:txBody>
            <a:bodyPr lIns="91458" tIns="45730" rIns="91458" bIns="45730"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Storage Controller</a:t>
              </a:r>
            </a:p>
          </p:txBody>
        </p:sp>
        <p:sp>
          <p:nvSpPr>
            <p:cNvPr id="211" name="圆角矩形 210"/>
            <p:cNvSpPr/>
            <p:nvPr/>
          </p:nvSpPr>
          <p:spPr bwMode="auto">
            <a:xfrm>
              <a:off x="6918985" y="1858566"/>
              <a:ext cx="1085761" cy="419114"/>
            </a:xfrm>
            <a:prstGeom prst="roundRect">
              <a:avLst/>
            </a:prstGeom>
            <a:solidFill>
              <a:schemeClr val="tx2">
                <a:lumMod val="40000"/>
                <a:lumOff val="60000"/>
              </a:schemeClr>
            </a:solidFill>
            <a:ln>
              <a:solidFill>
                <a:srgbClr val="0070C0"/>
              </a:solidFill>
            </a:ln>
            <a:effectLst/>
          </p:spPr>
          <p:txBody>
            <a:bodyPr lIns="91458" tIns="45730" rIns="91458" bIns="45730"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Storage Controller</a:t>
              </a:r>
            </a:p>
          </p:txBody>
        </p:sp>
        <p:sp>
          <p:nvSpPr>
            <p:cNvPr id="212" name="圆角矩形 211"/>
            <p:cNvSpPr/>
            <p:nvPr/>
          </p:nvSpPr>
          <p:spPr bwMode="auto">
            <a:xfrm>
              <a:off x="8246026" y="1858566"/>
              <a:ext cx="1085761" cy="419114"/>
            </a:xfrm>
            <a:prstGeom prst="roundRect">
              <a:avLst/>
            </a:prstGeom>
            <a:solidFill>
              <a:schemeClr val="tx2">
                <a:lumMod val="40000"/>
                <a:lumOff val="60000"/>
              </a:schemeClr>
            </a:solidFill>
            <a:ln>
              <a:solidFill>
                <a:srgbClr val="0070C0"/>
              </a:solidFill>
            </a:ln>
            <a:effectLst/>
          </p:spPr>
          <p:txBody>
            <a:bodyPr lIns="91458" tIns="45730" rIns="91458" bIns="45730"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Storage Controller</a:t>
              </a:r>
            </a:p>
          </p:txBody>
        </p:sp>
        <p:sp>
          <p:nvSpPr>
            <p:cNvPr id="213" name="圆角矩形 212"/>
            <p:cNvSpPr/>
            <p:nvPr/>
          </p:nvSpPr>
          <p:spPr bwMode="auto">
            <a:xfrm>
              <a:off x="9571479" y="1858566"/>
              <a:ext cx="1085761" cy="419114"/>
            </a:xfrm>
            <a:prstGeom prst="roundRect">
              <a:avLst/>
            </a:prstGeom>
            <a:solidFill>
              <a:schemeClr val="tx2">
                <a:lumMod val="40000"/>
                <a:lumOff val="60000"/>
              </a:schemeClr>
            </a:solidFill>
            <a:ln>
              <a:solidFill>
                <a:srgbClr val="0070C0"/>
              </a:solidFill>
            </a:ln>
            <a:effectLst/>
          </p:spPr>
          <p:txBody>
            <a:bodyPr lIns="91458" tIns="45730" rIns="91458" bIns="45730"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Storage Controller</a:t>
              </a:r>
            </a:p>
          </p:txBody>
        </p:sp>
      </p:grpSp>
      <p:grpSp>
        <p:nvGrpSpPr>
          <p:cNvPr id="159" name="组合 8"/>
          <p:cNvGrpSpPr>
            <a:grpSpLocks/>
          </p:cNvGrpSpPr>
          <p:nvPr/>
        </p:nvGrpSpPr>
        <p:grpSpPr bwMode="auto">
          <a:xfrm>
            <a:off x="3899993" y="2172402"/>
            <a:ext cx="3259966" cy="395307"/>
            <a:chOff x="5593531" y="1858566"/>
            <a:chExt cx="5063709" cy="419100"/>
          </a:xfrm>
        </p:grpSpPr>
        <p:sp>
          <p:nvSpPr>
            <p:cNvPr id="206" name="圆角矩形 205"/>
            <p:cNvSpPr/>
            <p:nvPr/>
          </p:nvSpPr>
          <p:spPr bwMode="auto">
            <a:xfrm>
              <a:off x="5593531" y="1858566"/>
              <a:ext cx="1085761" cy="419114"/>
            </a:xfrm>
            <a:prstGeom prst="roundRect">
              <a:avLst/>
            </a:prstGeom>
            <a:noFill/>
            <a:ln>
              <a:solidFill>
                <a:srgbClr val="0070C0"/>
              </a:solidFill>
            </a:ln>
            <a:effectLst/>
          </p:spPr>
          <p:txBody>
            <a:bodyPr lIns="91458" tIns="45730" rIns="91458" bIns="45730"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Frontend</a:t>
              </a:r>
            </a:p>
          </p:txBody>
        </p:sp>
        <p:sp>
          <p:nvSpPr>
            <p:cNvPr id="207" name="圆角矩形 206"/>
            <p:cNvSpPr/>
            <p:nvPr/>
          </p:nvSpPr>
          <p:spPr bwMode="auto">
            <a:xfrm>
              <a:off x="6918985" y="1858566"/>
              <a:ext cx="1085761" cy="419114"/>
            </a:xfrm>
            <a:prstGeom prst="roundRect">
              <a:avLst/>
            </a:prstGeom>
            <a:noFill/>
            <a:ln>
              <a:solidFill>
                <a:srgbClr val="0070C0"/>
              </a:solidFill>
            </a:ln>
            <a:effectLst/>
          </p:spPr>
          <p:txBody>
            <a:bodyPr lIns="91458" tIns="45730" rIns="91458" bIns="45730"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Frontend</a:t>
              </a:r>
            </a:p>
          </p:txBody>
        </p:sp>
        <p:sp>
          <p:nvSpPr>
            <p:cNvPr id="208" name="圆角矩形 207"/>
            <p:cNvSpPr/>
            <p:nvPr/>
          </p:nvSpPr>
          <p:spPr bwMode="auto">
            <a:xfrm>
              <a:off x="8246026" y="1858566"/>
              <a:ext cx="1085761" cy="419114"/>
            </a:xfrm>
            <a:prstGeom prst="roundRect">
              <a:avLst/>
            </a:prstGeom>
            <a:noFill/>
            <a:ln>
              <a:solidFill>
                <a:srgbClr val="0070C0"/>
              </a:solidFill>
            </a:ln>
            <a:effectLst/>
          </p:spPr>
          <p:txBody>
            <a:bodyPr lIns="91458" tIns="45730" rIns="91458" bIns="45730"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Frontend</a:t>
              </a:r>
            </a:p>
          </p:txBody>
        </p:sp>
        <p:sp>
          <p:nvSpPr>
            <p:cNvPr id="209" name="圆角矩形 208"/>
            <p:cNvSpPr/>
            <p:nvPr/>
          </p:nvSpPr>
          <p:spPr bwMode="auto">
            <a:xfrm>
              <a:off x="9571479" y="1858566"/>
              <a:ext cx="1085761" cy="419114"/>
            </a:xfrm>
            <a:prstGeom prst="roundRect">
              <a:avLst/>
            </a:prstGeom>
            <a:noFill/>
            <a:ln>
              <a:solidFill>
                <a:srgbClr val="0070C0"/>
              </a:solidFill>
            </a:ln>
            <a:effectLst/>
          </p:spPr>
          <p:txBody>
            <a:bodyPr lIns="91458" tIns="45730" rIns="91458" bIns="45730"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Frontend</a:t>
              </a:r>
            </a:p>
          </p:txBody>
        </p:sp>
      </p:grpSp>
      <p:sp>
        <p:nvSpPr>
          <p:cNvPr id="160" name="圆角矩形 159"/>
          <p:cNvSpPr/>
          <p:nvPr/>
        </p:nvSpPr>
        <p:spPr bwMode="auto">
          <a:xfrm>
            <a:off x="3899993" y="3562581"/>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Backend</a:t>
            </a:r>
          </a:p>
        </p:txBody>
      </p:sp>
      <p:sp>
        <p:nvSpPr>
          <p:cNvPr id="161" name="圆角矩形 160"/>
          <p:cNvSpPr/>
          <p:nvPr/>
        </p:nvSpPr>
        <p:spPr bwMode="auto">
          <a:xfrm>
            <a:off x="4753307" y="3562581"/>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Backend</a:t>
            </a:r>
          </a:p>
        </p:txBody>
      </p:sp>
      <p:sp>
        <p:nvSpPr>
          <p:cNvPr id="162" name="圆角矩形 161"/>
          <p:cNvSpPr/>
          <p:nvPr/>
        </p:nvSpPr>
        <p:spPr bwMode="auto">
          <a:xfrm>
            <a:off x="5607644" y="3562581"/>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Backend</a:t>
            </a:r>
          </a:p>
        </p:txBody>
      </p:sp>
      <p:sp>
        <p:nvSpPr>
          <p:cNvPr id="163" name="圆角矩形 162"/>
          <p:cNvSpPr/>
          <p:nvPr/>
        </p:nvSpPr>
        <p:spPr bwMode="auto">
          <a:xfrm>
            <a:off x="6460957" y="3562581"/>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Backend</a:t>
            </a:r>
          </a:p>
        </p:txBody>
      </p:sp>
      <p:cxnSp>
        <p:nvCxnSpPr>
          <p:cNvPr id="164" name="直接连接符 163"/>
          <p:cNvCxnSpPr>
            <a:stCxn id="160" idx="0"/>
            <a:endCxn id="210" idx="2"/>
          </p:cNvCxnSpPr>
          <p:nvPr/>
        </p:nvCxnSpPr>
        <p:spPr>
          <a:xfrm flipV="1">
            <a:off x="4249493" y="3217956"/>
            <a:ext cx="0"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160" idx="0"/>
            <a:endCxn id="211" idx="2"/>
          </p:cNvCxnSpPr>
          <p:nvPr/>
        </p:nvCxnSpPr>
        <p:spPr>
          <a:xfrm flipV="1">
            <a:off x="4249493" y="3217956"/>
            <a:ext cx="853315"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61" idx="0"/>
            <a:endCxn id="210" idx="2"/>
          </p:cNvCxnSpPr>
          <p:nvPr/>
        </p:nvCxnSpPr>
        <p:spPr>
          <a:xfrm flipH="1" flipV="1">
            <a:off x="4249493" y="3217956"/>
            <a:ext cx="853315"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a:stCxn id="161" idx="0"/>
            <a:endCxn id="211" idx="2"/>
          </p:cNvCxnSpPr>
          <p:nvPr/>
        </p:nvCxnSpPr>
        <p:spPr>
          <a:xfrm flipV="1">
            <a:off x="5102808" y="3217956"/>
            <a:ext cx="0"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stCxn id="162" idx="0"/>
            <a:endCxn id="212" idx="2"/>
          </p:cNvCxnSpPr>
          <p:nvPr/>
        </p:nvCxnSpPr>
        <p:spPr>
          <a:xfrm flipV="1">
            <a:off x="5957143" y="3217956"/>
            <a:ext cx="0"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a:stCxn id="162" idx="0"/>
            <a:endCxn id="213" idx="2"/>
          </p:cNvCxnSpPr>
          <p:nvPr/>
        </p:nvCxnSpPr>
        <p:spPr>
          <a:xfrm flipV="1">
            <a:off x="5957152" y="3217956"/>
            <a:ext cx="853314"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a:stCxn id="163" idx="0"/>
            <a:endCxn id="212" idx="2"/>
          </p:cNvCxnSpPr>
          <p:nvPr/>
        </p:nvCxnSpPr>
        <p:spPr>
          <a:xfrm flipH="1" flipV="1">
            <a:off x="5957152" y="3217956"/>
            <a:ext cx="853314"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a:stCxn id="163" idx="0"/>
            <a:endCxn id="213" idx="2"/>
          </p:cNvCxnSpPr>
          <p:nvPr/>
        </p:nvCxnSpPr>
        <p:spPr>
          <a:xfrm flipV="1">
            <a:off x="6810458" y="3217958"/>
            <a:ext cx="0" cy="344623"/>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206" idx="2"/>
            <a:endCxn id="210" idx="0"/>
          </p:cNvCxnSpPr>
          <p:nvPr/>
        </p:nvCxnSpPr>
        <p:spPr>
          <a:xfrm>
            <a:off x="4249493" y="2567720"/>
            <a:ext cx="0"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stCxn id="206" idx="2"/>
            <a:endCxn id="211" idx="0"/>
          </p:cNvCxnSpPr>
          <p:nvPr/>
        </p:nvCxnSpPr>
        <p:spPr>
          <a:xfrm>
            <a:off x="4249493" y="2567720"/>
            <a:ext cx="853315"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stCxn id="206" idx="2"/>
            <a:endCxn id="212" idx="0"/>
          </p:cNvCxnSpPr>
          <p:nvPr/>
        </p:nvCxnSpPr>
        <p:spPr>
          <a:xfrm>
            <a:off x="4249505" y="2567720"/>
            <a:ext cx="1707650"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a:stCxn id="206" idx="2"/>
            <a:endCxn id="213" idx="0"/>
          </p:cNvCxnSpPr>
          <p:nvPr/>
        </p:nvCxnSpPr>
        <p:spPr>
          <a:xfrm>
            <a:off x="4249493" y="2567720"/>
            <a:ext cx="2560964"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a:stCxn id="207" idx="2"/>
            <a:endCxn id="210" idx="0"/>
          </p:cNvCxnSpPr>
          <p:nvPr/>
        </p:nvCxnSpPr>
        <p:spPr>
          <a:xfrm flipH="1">
            <a:off x="4249493" y="2567720"/>
            <a:ext cx="853315"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a:stCxn id="207" idx="2"/>
            <a:endCxn id="211" idx="0"/>
          </p:cNvCxnSpPr>
          <p:nvPr/>
        </p:nvCxnSpPr>
        <p:spPr>
          <a:xfrm>
            <a:off x="5102808" y="2567720"/>
            <a:ext cx="0"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a:stCxn id="207" idx="2"/>
            <a:endCxn id="212" idx="0"/>
          </p:cNvCxnSpPr>
          <p:nvPr/>
        </p:nvCxnSpPr>
        <p:spPr>
          <a:xfrm>
            <a:off x="5102808" y="2567720"/>
            <a:ext cx="854336"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a:stCxn id="207" idx="2"/>
            <a:endCxn id="213" idx="0"/>
          </p:cNvCxnSpPr>
          <p:nvPr/>
        </p:nvCxnSpPr>
        <p:spPr>
          <a:xfrm>
            <a:off x="5102808" y="2567720"/>
            <a:ext cx="1707649"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a:stCxn id="208" idx="2"/>
            <a:endCxn id="210" idx="0"/>
          </p:cNvCxnSpPr>
          <p:nvPr/>
        </p:nvCxnSpPr>
        <p:spPr>
          <a:xfrm flipH="1">
            <a:off x="4249505" y="2567720"/>
            <a:ext cx="1707650"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a:stCxn id="208" idx="2"/>
            <a:endCxn id="211" idx="0"/>
          </p:cNvCxnSpPr>
          <p:nvPr/>
        </p:nvCxnSpPr>
        <p:spPr>
          <a:xfrm flipH="1">
            <a:off x="5102808" y="2567720"/>
            <a:ext cx="854336"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a:stCxn id="208" idx="2"/>
            <a:endCxn id="212" idx="0"/>
          </p:cNvCxnSpPr>
          <p:nvPr/>
        </p:nvCxnSpPr>
        <p:spPr>
          <a:xfrm>
            <a:off x="5957143" y="2567720"/>
            <a:ext cx="0"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a:stCxn id="208" idx="2"/>
            <a:endCxn id="213" idx="0"/>
          </p:cNvCxnSpPr>
          <p:nvPr/>
        </p:nvCxnSpPr>
        <p:spPr>
          <a:xfrm>
            <a:off x="5957152" y="2567720"/>
            <a:ext cx="853314"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a:stCxn id="209" idx="2"/>
            <a:endCxn id="210" idx="0"/>
          </p:cNvCxnSpPr>
          <p:nvPr/>
        </p:nvCxnSpPr>
        <p:spPr>
          <a:xfrm flipH="1">
            <a:off x="4249493" y="2567720"/>
            <a:ext cx="2560964"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a:stCxn id="209" idx="2"/>
            <a:endCxn id="211" idx="0"/>
          </p:cNvCxnSpPr>
          <p:nvPr/>
        </p:nvCxnSpPr>
        <p:spPr>
          <a:xfrm flipH="1">
            <a:off x="5102808" y="2567720"/>
            <a:ext cx="1707649"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a:stCxn id="209" idx="2"/>
            <a:endCxn id="212" idx="0"/>
          </p:cNvCxnSpPr>
          <p:nvPr/>
        </p:nvCxnSpPr>
        <p:spPr>
          <a:xfrm flipH="1">
            <a:off x="5957152" y="2567720"/>
            <a:ext cx="853314"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a:stCxn id="209" idx="2"/>
            <a:endCxn id="213" idx="0"/>
          </p:cNvCxnSpPr>
          <p:nvPr/>
        </p:nvCxnSpPr>
        <p:spPr>
          <a:xfrm>
            <a:off x="6810457" y="2567720"/>
            <a:ext cx="0" cy="25491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a:stCxn id="162" idx="2"/>
          </p:cNvCxnSpPr>
          <p:nvPr/>
        </p:nvCxnSpPr>
        <p:spPr>
          <a:xfrm flipH="1">
            <a:off x="4893350" y="3957911"/>
            <a:ext cx="1063800" cy="583884"/>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sp>
        <p:nvSpPr>
          <p:cNvPr id="189" name="文本框 188"/>
          <p:cNvSpPr txBox="1"/>
          <p:nvPr/>
        </p:nvSpPr>
        <p:spPr>
          <a:xfrm>
            <a:off x="6126036" y="4106212"/>
            <a:ext cx="1212439" cy="223092"/>
          </a:xfrm>
          <a:prstGeom prst="rect">
            <a:avLst/>
          </a:prstGeom>
          <a:noFill/>
          <a:ln>
            <a:noFill/>
          </a:ln>
        </p:spPr>
        <p:txBody>
          <a:bodyPr wrap="none" lIns="68544" tIns="34267" rIns="68544" bIns="34267" rtlCol="0">
            <a:spAutoFit/>
          </a:bodyPr>
          <a:lstStyle/>
          <a:p>
            <a:pPr defTabSz="910958" fontAlgn="auto">
              <a:spcBef>
                <a:spcPts val="0"/>
              </a:spcBef>
              <a:spcAft>
                <a:spcPts val="0"/>
              </a:spcAft>
            </a:pPr>
            <a:r>
              <a:rPr lang="en-US" altLang="zh-CN" sz="1000" dirty="0">
                <a:latin typeface="Times New Roman" pitchFamily="18" charset="0"/>
                <a:ea typeface="宋体"/>
                <a:cs typeface="Times New Roman" pitchFamily="18" charset="0"/>
              </a:rPr>
              <a:t>Controller Enclosure</a:t>
            </a:r>
            <a:endParaRPr lang="zh-CN" altLang="en-US" sz="1000" dirty="0">
              <a:latin typeface="Times New Roman" pitchFamily="18" charset="0"/>
              <a:ea typeface="宋体"/>
              <a:cs typeface="Times New Roman" pitchFamily="18" charset="0"/>
            </a:endParaRPr>
          </a:p>
        </p:txBody>
      </p:sp>
      <p:cxnSp>
        <p:nvCxnSpPr>
          <p:cNvPr id="190" name="直接连接符 189"/>
          <p:cNvCxnSpPr>
            <a:endCxn id="163" idx="2"/>
          </p:cNvCxnSpPr>
          <p:nvPr/>
        </p:nvCxnSpPr>
        <p:spPr>
          <a:xfrm flipV="1">
            <a:off x="5230650" y="3957911"/>
            <a:ext cx="1579814" cy="654095"/>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a:stCxn id="162" idx="0"/>
            <a:endCxn id="211" idx="2"/>
          </p:cNvCxnSpPr>
          <p:nvPr/>
        </p:nvCxnSpPr>
        <p:spPr>
          <a:xfrm flipH="1" flipV="1">
            <a:off x="5102809" y="3217956"/>
            <a:ext cx="854336"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a:stCxn id="162" idx="0"/>
            <a:endCxn id="210" idx="2"/>
          </p:cNvCxnSpPr>
          <p:nvPr/>
        </p:nvCxnSpPr>
        <p:spPr>
          <a:xfrm flipH="1" flipV="1">
            <a:off x="4249505" y="3217956"/>
            <a:ext cx="1707650"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a:stCxn id="163" idx="0"/>
            <a:endCxn id="211" idx="2"/>
          </p:cNvCxnSpPr>
          <p:nvPr/>
        </p:nvCxnSpPr>
        <p:spPr>
          <a:xfrm flipH="1" flipV="1">
            <a:off x="5102808" y="3217956"/>
            <a:ext cx="1707649"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a:stCxn id="163" idx="0"/>
            <a:endCxn id="210" idx="2"/>
          </p:cNvCxnSpPr>
          <p:nvPr/>
        </p:nvCxnSpPr>
        <p:spPr>
          <a:xfrm flipH="1" flipV="1">
            <a:off x="4249493" y="3217956"/>
            <a:ext cx="2560964" cy="34463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sp>
        <p:nvSpPr>
          <p:cNvPr id="196" name="圆角矩形 195"/>
          <p:cNvSpPr/>
          <p:nvPr/>
        </p:nvSpPr>
        <p:spPr bwMode="auto">
          <a:xfrm>
            <a:off x="203715" y="5712458"/>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endParaRPr lang="en-US" altLang="zh-CN" sz="900" dirty="0">
              <a:latin typeface="Times New Roman" pitchFamily="18" charset="0"/>
              <a:cs typeface="Times New Roman" pitchFamily="18" charset="0"/>
            </a:endParaRPr>
          </a:p>
        </p:txBody>
      </p:sp>
      <p:sp>
        <p:nvSpPr>
          <p:cNvPr id="197" name="圆角矩形 196"/>
          <p:cNvSpPr/>
          <p:nvPr/>
        </p:nvSpPr>
        <p:spPr bwMode="auto">
          <a:xfrm>
            <a:off x="1057030" y="5712458"/>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endParaRPr lang="en-US" altLang="zh-CN" sz="900" dirty="0">
              <a:latin typeface="Times New Roman" pitchFamily="18" charset="0"/>
              <a:ea typeface="宋体"/>
              <a:cs typeface="Times New Roman" pitchFamily="18" charset="0"/>
            </a:endParaRPr>
          </a:p>
        </p:txBody>
      </p:sp>
      <p:sp>
        <p:nvSpPr>
          <p:cNvPr id="198" name="圆角矩形 197"/>
          <p:cNvSpPr/>
          <p:nvPr/>
        </p:nvSpPr>
        <p:spPr bwMode="auto">
          <a:xfrm>
            <a:off x="1911366" y="5712458"/>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endParaRPr lang="en-US" altLang="zh-CN" sz="900" dirty="0">
              <a:latin typeface="Times New Roman" pitchFamily="18" charset="0"/>
              <a:ea typeface="宋体"/>
              <a:cs typeface="Times New Roman" pitchFamily="18" charset="0"/>
            </a:endParaRPr>
          </a:p>
        </p:txBody>
      </p:sp>
      <p:sp>
        <p:nvSpPr>
          <p:cNvPr id="199" name="圆角矩形 198"/>
          <p:cNvSpPr/>
          <p:nvPr/>
        </p:nvSpPr>
        <p:spPr bwMode="auto">
          <a:xfrm>
            <a:off x="2764679" y="5712458"/>
            <a:ext cx="699002" cy="395321"/>
          </a:xfrm>
          <a:prstGeom prst="roundRect">
            <a:avLst/>
          </a:prstGeom>
          <a:noFill/>
          <a:ln>
            <a:solidFill>
              <a:srgbClr val="0070C0"/>
            </a:solidFill>
          </a:ln>
          <a:effectLst/>
        </p:spPr>
        <p:txBody>
          <a:bodyPr lIns="68557" tIns="34276" rIns="68557" bIns="34276" anchor="ctr"/>
          <a:lstStyle/>
          <a:p>
            <a:pPr algn="ctr" defTabSz="910958">
              <a:buClr>
                <a:srgbClr val="CC9900"/>
              </a:buClr>
              <a:defRPr/>
            </a:pPr>
            <a:r>
              <a:rPr lang="en-US" altLang="zh-CN" sz="900" dirty="0">
                <a:ea typeface="Microsoft YaHei" panose="020B0503020204020204" pitchFamily="34" charset="-122"/>
              </a:rPr>
              <a:t>Intelligent DAE</a:t>
            </a:r>
            <a:endParaRPr lang="zh-CN" altLang="en-US" sz="900" dirty="0">
              <a:ea typeface="Microsoft YaHei" panose="020B0503020204020204" pitchFamily="34" charset="-122"/>
            </a:endParaRPr>
          </a:p>
        </p:txBody>
      </p:sp>
      <p:sp>
        <p:nvSpPr>
          <p:cNvPr id="200" name="圆角矩形 199"/>
          <p:cNvSpPr/>
          <p:nvPr/>
        </p:nvSpPr>
        <p:spPr bwMode="auto">
          <a:xfrm>
            <a:off x="3982733" y="5712458"/>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endParaRPr lang="en-US" altLang="zh-CN" sz="900" dirty="0">
              <a:latin typeface="Times New Roman" pitchFamily="18" charset="0"/>
              <a:ea typeface="宋体"/>
              <a:cs typeface="Times New Roman" pitchFamily="18" charset="0"/>
            </a:endParaRPr>
          </a:p>
        </p:txBody>
      </p:sp>
      <p:sp>
        <p:nvSpPr>
          <p:cNvPr id="201" name="圆角矩形 200"/>
          <p:cNvSpPr/>
          <p:nvPr/>
        </p:nvSpPr>
        <p:spPr bwMode="auto">
          <a:xfrm>
            <a:off x="4836048" y="5712458"/>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endParaRPr lang="en-US" altLang="zh-CN" sz="900" dirty="0">
              <a:latin typeface="Times New Roman" pitchFamily="18" charset="0"/>
              <a:ea typeface="宋体"/>
              <a:cs typeface="Times New Roman" pitchFamily="18" charset="0"/>
            </a:endParaRPr>
          </a:p>
        </p:txBody>
      </p:sp>
      <p:sp>
        <p:nvSpPr>
          <p:cNvPr id="202" name="圆角矩形 201"/>
          <p:cNvSpPr/>
          <p:nvPr/>
        </p:nvSpPr>
        <p:spPr bwMode="auto">
          <a:xfrm>
            <a:off x="5690383" y="5712458"/>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endParaRPr lang="en-US" altLang="zh-CN" sz="900" dirty="0">
              <a:latin typeface="Times New Roman" pitchFamily="18" charset="0"/>
              <a:ea typeface="宋体"/>
              <a:cs typeface="Times New Roman" pitchFamily="18" charset="0"/>
            </a:endParaRPr>
          </a:p>
        </p:txBody>
      </p:sp>
      <p:sp>
        <p:nvSpPr>
          <p:cNvPr id="203" name="圆角矩形 202"/>
          <p:cNvSpPr/>
          <p:nvPr/>
        </p:nvSpPr>
        <p:spPr bwMode="auto">
          <a:xfrm>
            <a:off x="6543697" y="5712458"/>
            <a:ext cx="699002" cy="395321"/>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endParaRPr lang="en-US" altLang="zh-CN" sz="900" dirty="0">
              <a:latin typeface="Times New Roman" pitchFamily="18" charset="0"/>
              <a:ea typeface="宋体"/>
              <a:cs typeface="Times New Roman" pitchFamily="18" charset="0"/>
            </a:endParaRPr>
          </a:p>
        </p:txBody>
      </p:sp>
      <p:cxnSp>
        <p:nvCxnSpPr>
          <p:cNvPr id="216" name="直接连接符 215"/>
          <p:cNvCxnSpPr>
            <a:endCxn id="110" idx="0"/>
          </p:cNvCxnSpPr>
          <p:nvPr/>
        </p:nvCxnSpPr>
        <p:spPr>
          <a:xfrm flipH="1">
            <a:off x="658478" y="1668129"/>
            <a:ext cx="1641249" cy="471092"/>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a:endCxn id="111" idx="0"/>
          </p:cNvCxnSpPr>
          <p:nvPr/>
        </p:nvCxnSpPr>
        <p:spPr>
          <a:xfrm flipH="1">
            <a:off x="1511793" y="1741873"/>
            <a:ext cx="1051088" cy="397348"/>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a:endCxn id="113" idx="0"/>
          </p:cNvCxnSpPr>
          <p:nvPr/>
        </p:nvCxnSpPr>
        <p:spPr>
          <a:xfrm flipH="1">
            <a:off x="2366129" y="1788930"/>
            <a:ext cx="596508" cy="350291"/>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a:endCxn id="114" idx="0"/>
          </p:cNvCxnSpPr>
          <p:nvPr/>
        </p:nvCxnSpPr>
        <p:spPr>
          <a:xfrm flipH="1">
            <a:off x="3219442" y="1788930"/>
            <a:ext cx="196755" cy="350291"/>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a:endCxn id="206" idx="0"/>
          </p:cNvCxnSpPr>
          <p:nvPr/>
        </p:nvCxnSpPr>
        <p:spPr>
          <a:xfrm>
            <a:off x="4030217" y="1828524"/>
            <a:ext cx="219277" cy="343878"/>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endCxn id="207" idx="0"/>
          </p:cNvCxnSpPr>
          <p:nvPr/>
        </p:nvCxnSpPr>
        <p:spPr>
          <a:xfrm>
            <a:off x="4484981" y="1751289"/>
            <a:ext cx="617827" cy="421113"/>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a:endCxn id="208" idx="0"/>
          </p:cNvCxnSpPr>
          <p:nvPr/>
        </p:nvCxnSpPr>
        <p:spPr>
          <a:xfrm>
            <a:off x="5091287" y="1696298"/>
            <a:ext cx="865857" cy="476104"/>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a:endCxn id="209" idx="0"/>
          </p:cNvCxnSpPr>
          <p:nvPr/>
        </p:nvCxnSpPr>
        <p:spPr>
          <a:xfrm>
            <a:off x="5276459" y="1605753"/>
            <a:ext cx="1533999" cy="566649"/>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4" name="直接连接符 165"/>
          <p:cNvCxnSpPr>
            <a:stCxn id="160" idx="0"/>
            <a:endCxn id="212" idx="2"/>
          </p:cNvCxnSpPr>
          <p:nvPr/>
        </p:nvCxnSpPr>
        <p:spPr>
          <a:xfrm flipV="1">
            <a:off x="4249494" y="3217958"/>
            <a:ext cx="1707650" cy="344623"/>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5" name="直接连接符 165"/>
          <p:cNvCxnSpPr>
            <a:stCxn id="161" idx="0"/>
            <a:endCxn id="212" idx="2"/>
          </p:cNvCxnSpPr>
          <p:nvPr/>
        </p:nvCxnSpPr>
        <p:spPr>
          <a:xfrm flipV="1">
            <a:off x="5102808" y="3217958"/>
            <a:ext cx="854336" cy="344623"/>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6" name="直接连接符 165"/>
          <p:cNvCxnSpPr>
            <a:stCxn id="213" idx="2"/>
            <a:endCxn id="160" idx="0"/>
          </p:cNvCxnSpPr>
          <p:nvPr/>
        </p:nvCxnSpPr>
        <p:spPr>
          <a:xfrm flipH="1">
            <a:off x="4249494" y="3217958"/>
            <a:ext cx="2560964" cy="344623"/>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7" name="直接连接符 165"/>
          <p:cNvCxnSpPr>
            <a:stCxn id="161" idx="0"/>
            <a:endCxn id="213" idx="2"/>
          </p:cNvCxnSpPr>
          <p:nvPr/>
        </p:nvCxnSpPr>
        <p:spPr>
          <a:xfrm flipV="1">
            <a:off x="5102808" y="3217958"/>
            <a:ext cx="1707650" cy="344623"/>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8" name="直接连接符 187"/>
          <p:cNvCxnSpPr>
            <a:stCxn id="120" idx="2"/>
          </p:cNvCxnSpPr>
          <p:nvPr/>
        </p:nvCxnSpPr>
        <p:spPr>
          <a:xfrm>
            <a:off x="3219442" y="3924724"/>
            <a:ext cx="185606" cy="617061"/>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9" name="直接连接符 187"/>
          <p:cNvCxnSpPr>
            <a:stCxn id="119" idx="2"/>
          </p:cNvCxnSpPr>
          <p:nvPr/>
        </p:nvCxnSpPr>
        <p:spPr>
          <a:xfrm>
            <a:off x="2366129" y="3924724"/>
            <a:ext cx="501901" cy="687276"/>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0" name="直接连接符 187"/>
          <p:cNvCxnSpPr>
            <a:stCxn id="160" idx="2"/>
            <a:endCxn id="75" idx="3"/>
          </p:cNvCxnSpPr>
          <p:nvPr/>
        </p:nvCxnSpPr>
        <p:spPr>
          <a:xfrm flipH="1">
            <a:off x="3756325" y="3957902"/>
            <a:ext cx="493169" cy="625493"/>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1" name="直接连接符 187"/>
          <p:cNvCxnSpPr>
            <a:endCxn id="161" idx="2"/>
          </p:cNvCxnSpPr>
          <p:nvPr/>
        </p:nvCxnSpPr>
        <p:spPr>
          <a:xfrm flipV="1">
            <a:off x="4586794" y="3957902"/>
            <a:ext cx="516014" cy="583883"/>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2" name="直接连接符 134"/>
          <p:cNvCxnSpPr>
            <a:stCxn id="120" idx="0"/>
            <a:endCxn id="105" idx="2"/>
          </p:cNvCxnSpPr>
          <p:nvPr/>
        </p:nvCxnSpPr>
        <p:spPr>
          <a:xfrm flipH="1" flipV="1">
            <a:off x="1511793" y="3184775"/>
            <a:ext cx="1707649" cy="344628"/>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3" name="直接连接符 134"/>
          <p:cNvCxnSpPr>
            <a:stCxn id="120" idx="0"/>
            <a:endCxn id="104" idx="2"/>
          </p:cNvCxnSpPr>
          <p:nvPr/>
        </p:nvCxnSpPr>
        <p:spPr>
          <a:xfrm flipH="1" flipV="1">
            <a:off x="658478" y="3184775"/>
            <a:ext cx="2560964" cy="344628"/>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4" name="直接连接符 134"/>
          <p:cNvCxnSpPr>
            <a:stCxn id="119" idx="0"/>
            <a:endCxn id="105" idx="2"/>
          </p:cNvCxnSpPr>
          <p:nvPr/>
        </p:nvCxnSpPr>
        <p:spPr>
          <a:xfrm flipH="1" flipV="1">
            <a:off x="1511793" y="3184775"/>
            <a:ext cx="854336" cy="344628"/>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5" name="直接连接符 134"/>
          <p:cNvCxnSpPr>
            <a:stCxn id="119" idx="0"/>
            <a:endCxn id="104" idx="2"/>
          </p:cNvCxnSpPr>
          <p:nvPr/>
        </p:nvCxnSpPr>
        <p:spPr>
          <a:xfrm flipH="1" flipV="1">
            <a:off x="658478" y="3184775"/>
            <a:ext cx="1707651" cy="344628"/>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6" name="直接连接符 135"/>
          <p:cNvCxnSpPr/>
          <p:nvPr/>
        </p:nvCxnSpPr>
        <p:spPr>
          <a:xfrm>
            <a:off x="3651684" y="2747600"/>
            <a:ext cx="143046" cy="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7" name="直接连接符 135"/>
          <p:cNvCxnSpPr/>
          <p:nvPr/>
        </p:nvCxnSpPr>
        <p:spPr>
          <a:xfrm>
            <a:off x="3643793" y="2900000"/>
            <a:ext cx="143046" cy="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8" name="直接连接符 135"/>
          <p:cNvCxnSpPr/>
          <p:nvPr/>
        </p:nvCxnSpPr>
        <p:spPr>
          <a:xfrm>
            <a:off x="3652085" y="3067390"/>
            <a:ext cx="143046" cy="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9" name="直接连接符 135"/>
          <p:cNvCxnSpPr/>
          <p:nvPr/>
        </p:nvCxnSpPr>
        <p:spPr>
          <a:xfrm>
            <a:off x="3659184" y="3234780"/>
            <a:ext cx="143046" cy="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p:nvPr/>
        </p:nvGrpSpPr>
        <p:grpSpPr>
          <a:xfrm>
            <a:off x="8450407" y="5741"/>
            <a:ext cx="3749963" cy="208593"/>
            <a:chOff x="8450407" y="5741"/>
            <a:chExt cx="3749963" cy="208593"/>
          </a:xfrm>
        </p:grpSpPr>
        <p:sp>
          <p:nvSpPr>
            <p:cNvPr id="195" name="Process 252"/>
            <p:cNvSpPr/>
            <p:nvPr/>
          </p:nvSpPr>
          <p:spPr>
            <a:xfrm>
              <a:off x="9669607" y="5741"/>
              <a:ext cx="1311563" cy="208281"/>
            </a:xfrm>
            <a:prstGeom prst="flowChartProcess">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 Performance</a:t>
              </a:r>
              <a:endParaRPr kumimoji="1" lang="zh-CN" altLang="en-US" sz="900" b="1" dirty="0">
                <a:solidFill>
                  <a:schemeClr val="tx2"/>
                </a:solidFill>
              </a:endParaRPr>
            </a:p>
          </p:txBody>
        </p:sp>
        <p:sp>
          <p:nvSpPr>
            <p:cNvPr id="204" name="Process 253"/>
            <p:cNvSpPr/>
            <p:nvPr/>
          </p:nvSpPr>
          <p:spPr>
            <a:xfrm>
              <a:off x="8450407" y="5742"/>
              <a:ext cx="1219200" cy="208592"/>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205" name="Process 254"/>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spTree>
    <p:extLst>
      <p:ext uri="{BB962C8B-B14F-4D97-AF65-F5344CB8AC3E}">
        <p14:creationId xmlns:p14="http://schemas.microsoft.com/office/powerpoint/2010/main" val="1401892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311640" y="2263515"/>
            <a:ext cx="2211049" cy="2128603"/>
          </a:xfrm>
          <a:prstGeom prst="ellipse">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 name="Rectangle 2"/>
          <p:cNvSpPr/>
          <p:nvPr/>
        </p:nvSpPr>
        <p:spPr>
          <a:xfrm>
            <a:off x="1591168" y="2850763"/>
            <a:ext cx="1651991" cy="954107"/>
          </a:xfrm>
          <a:prstGeom prst="rect">
            <a:avLst/>
          </a:prstGeom>
        </p:spPr>
        <p:txBody>
          <a:bodyPr wrap="none">
            <a:spAutoFit/>
          </a:bodyPr>
          <a:lstStyle/>
          <a:p>
            <a:pPr algn="ctr"/>
            <a:r>
              <a:rPr lang="en-US" altLang="zh-CN" sz="2800" dirty="0"/>
              <a:t>Hardware</a:t>
            </a:r>
          </a:p>
          <a:p>
            <a:pPr algn="ctr"/>
            <a:r>
              <a:rPr lang="en-US" altLang="zh-CN" sz="2800" dirty="0"/>
              <a:t>Design</a:t>
            </a:r>
            <a:endParaRPr lang="zh-CN" altLang="en-US" sz="2800" dirty="0"/>
          </a:p>
        </p:txBody>
      </p:sp>
      <p:sp>
        <p:nvSpPr>
          <p:cNvPr id="6" name="Oval 5"/>
          <p:cNvSpPr/>
          <p:nvPr/>
        </p:nvSpPr>
        <p:spPr>
          <a:xfrm>
            <a:off x="3775856" y="2263515"/>
            <a:ext cx="2211049" cy="212860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7" name="Rectangle 6"/>
          <p:cNvSpPr/>
          <p:nvPr/>
        </p:nvSpPr>
        <p:spPr>
          <a:xfrm>
            <a:off x="4167498" y="2850763"/>
            <a:ext cx="1427763" cy="954107"/>
          </a:xfrm>
          <a:prstGeom prst="rect">
            <a:avLst/>
          </a:prstGeom>
        </p:spPr>
        <p:txBody>
          <a:bodyPr wrap="none">
            <a:spAutoFit/>
          </a:bodyPr>
          <a:lstStyle/>
          <a:p>
            <a:pPr algn="ctr"/>
            <a:r>
              <a:rPr lang="en-US" altLang="zh-CN" sz="2800" b="1" dirty="0">
                <a:solidFill>
                  <a:schemeClr val="tx2"/>
                </a:solidFill>
              </a:rPr>
              <a:t>Extreme</a:t>
            </a:r>
          </a:p>
          <a:p>
            <a:pPr algn="ctr"/>
            <a:r>
              <a:rPr lang="en-US" altLang="zh-CN" sz="2800" b="1" dirty="0">
                <a:solidFill>
                  <a:schemeClr val="tx2"/>
                </a:solidFill>
              </a:rPr>
              <a:t>Reliable</a:t>
            </a:r>
          </a:p>
        </p:txBody>
      </p:sp>
      <p:sp>
        <p:nvSpPr>
          <p:cNvPr id="9" name="Oval 8"/>
          <p:cNvSpPr/>
          <p:nvPr/>
        </p:nvSpPr>
        <p:spPr>
          <a:xfrm>
            <a:off x="6240072" y="2263515"/>
            <a:ext cx="2211049" cy="2128603"/>
          </a:xfrm>
          <a:prstGeom prst="ellipse">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0" name="Rectangle 9"/>
          <p:cNvSpPr/>
          <p:nvPr/>
        </p:nvSpPr>
        <p:spPr>
          <a:xfrm>
            <a:off x="6315667" y="2850763"/>
            <a:ext cx="2059858" cy="954107"/>
          </a:xfrm>
          <a:prstGeom prst="rect">
            <a:avLst/>
          </a:prstGeom>
        </p:spPr>
        <p:txBody>
          <a:bodyPr wrap="none">
            <a:spAutoFit/>
          </a:bodyPr>
          <a:lstStyle/>
          <a:p>
            <a:pPr algn="ctr"/>
            <a:r>
              <a:rPr lang="en-US" altLang="zh-CN" sz="2800" dirty="0"/>
              <a:t>Extreme</a:t>
            </a:r>
          </a:p>
          <a:p>
            <a:pPr algn="ctr"/>
            <a:r>
              <a:rPr lang="en-US" altLang="zh-CN" sz="2800" dirty="0"/>
              <a:t>Performance</a:t>
            </a:r>
          </a:p>
        </p:txBody>
      </p:sp>
      <p:sp>
        <p:nvSpPr>
          <p:cNvPr id="12" name="Oval 11"/>
          <p:cNvSpPr/>
          <p:nvPr/>
        </p:nvSpPr>
        <p:spPr>
          <a:xfrm>
            <a:off x="8704289" y="2263515"/>
            <a:ext cx="2211049" cy="2128603"/>
          </a:xfrm>
          <a:prstGeom prst="ellipse">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3" name="Rectangle 12"/>
          <p:cNvSpPr/>
          <p:nvPr/>
        </p:nvSpPr>
        <p:spPr>
          <a:xfrm>
            <a:off x="9029952" y="2850763"/>
            <a:ext cx="1559722" cy="954107"/>
          </a:xfrm>
          <a:prstGeom prst="rect">
            <a:avLst/>
          </a:prstGeom>
        </p:spPr>
        <p:txBody>
          <a:bodyPr wrap="none">
            <a:spAutoFit/>
          </a:bodyPr>
          <a:lstStyle/>
          <a:p>
            <a:pPr algn="ctr"/>
            <a:r>
              <a:rPr lang="en-US" altLang="zh-CN" sz="2800" dirty="0"/>
              <a:t>High</a:t>
            </a:r>
          </a:p>
          <a:p>
            <a:pPr algn="ctr"/>
            <a:r>
              <a:rPr lang="en-US" altLang="zh-CN" sz="2800" dirty="0"/>
              <a:t>Efficiency</a:t>
            </a:r>
          </a:p>
        </p:txBody>
      </p:sp>
    </p:spTree>
    <p:extLst>
      <p:ext uri="{BB962C8B-B14F-4D97-AF65-F5344CB8AC3E}">
        <p14:creationId xmlns:p14="http://schemas.microsoft.com/office/powerpoint/2010/main" val="2841780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7"/>
          <p:cNvSpPr/>
          <p:nvPr/>
        </p:nvSpPr>
        <p:spPr>
          <a:xfrm>
            <a:off x="485358" y="2637373"/>
            <a:ext cx="1098286" cy="907296"/>
          </a:xfrm>
          <a:prstGeom prst="rect">
            <a:avLst/>
          </a:prstGeom>
          <a:noFill/>
          <a:ln w="9525" cap="flat" cmpd="sng" algn="ctr">
            <a:solidFill>
              <a:srgbClr val="0070C0"/>
            </a:solidFill>
            <a:prstDash val="solid"/>
            <a:round/>
            <a:headEnd type="none" w="med" len="med"/>
            <a:tailEnd type="none" w="med" len="med"/>
          </a:ln>
          <a:effectLst/>
          <a:scene3d>
            <a:camera prst="orthographicFront"/>
            <a:lightRig rig="flat" dir="t"/>
          </a:scene3d>
        </p:spPr>
        <p:txBody>
          <a:bodyPr lIns="144000" tIns="72000" anchor="ctr" anchorCtr="0"/>
          <a:lstStyle/>
          <a:p>
            <a:pPr marL="0" marR="0" lvl="0" indent="0" defTabSz="1219444" eaLnBrk="1" fontAlgn="base" latinLnBrk="0" hangingPunct="1">
              <a:lnSpc>
                <a:spcPct val="120000"/>
              </a:lnSpc>
              <a:spcBef>
                <a:spcPct val="0"/>
              </a:spcBef>
              <a:spcAft>
                <a:spcPts val="1600"/>
              </a:spcAft>
              <a:buClrTx/>
              <a:buSzTx/>
              <a:buFontTx/>
              <a:buNone/>
              <a:tabLst/>
              <a:defRPr/>
            </a:pPr>
            <a:endPar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a:p>
            <a:pPr marL="0" marR="0" lvl="0" indent="0" defTabSz="1219444" eaLnBrk="1" fontAlgn="base" latinLnBrk="0" hangingPunct="1">
              <a:lnSpc>
                <a:spcPct val="120000"/>
              </a:lnSpc>
              <a:spcBef>
                <a:spcPct val="0"/>
              </a:spcBef>
              <a:spcAft>
                <a:spcPts val="1600"/>
              </a:spcAft>
              <a:buClrTx/>
              <a:buSzTx/>
              <a:buFontTx/>
              <a:buNone/>
              <a:tabLst/>
              <a:defRPr/>
            </a:pPr>
            <a:endPar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a:p>
            <a:pPr marL="0" marR="0" lvl="0" indent="0" defTabSz="1219444" eaLnBrk="1" fontAlgn="base" latinLnBrk="0" hangingPunct="1">
              <a:lnSpc>
                <a:spcPct val="120000"/>
              </a:lnSpc>
              <a:spcBef>
                <a:spcPct val="0"/>
              </a:spcBef>
              <a:spcAft>
                <a:spcPts val="1600"/>
              </a:spcAft>
              <a:buClrTx/>
              <a:buSzTx/>
              <a:buFontTx/>
              <a:buNone/>
              <a:tabLst/>
              <a:defRPr/>
            </a:pP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p:txBody>
      </p:sp>
      <p:sp>
        <p:nvSpPr>
          <p:cNvPr id="4" name="矩形 3"/>
          <p:cNvSpPr/>
          <p:nvPr/>
        </p:nvSpPr>
        <p:spPr>
          <a:xfrm>
            <a:off x="556882" y="2710530"/>
            <a:ext cx="403146" cy="307590"/>
          </a:xfrm>
          <a:prstGeom prst="rect">
            <a:avLst/>
          </a:prstGeom>
          <a:solidFill>
            <a:srgbClr val="00B0F0"/>
          </a:solidFill>
          <a:ln w="6350" cap="flat" cmpd="sng" algn="ctr">
            <a:solidFill>
              <a:srgbClr val="0070C0"/>
            </a:solid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rPr>
              <a:t>A</a:t>
            </a: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endParaRPr>
          </a:p>
        </p:txBody>
      </p:sp>
      <p:sp>
        <p:nvSpPr>
          <p:cNvPr id="5" name="矩形 4"/>
          <p:cNvSpPr/>
          <p:nvPr/>
        </p:nvSpPr>
        <p:spPr>
          <a:xfrm>
            <a:off x="1129695" y="2710530"/>
            <a:ext cx="403146" cy="307590"/>
          </a:xfrm>
          <a:prstGeom prst="rect">
            <a:avLst/>
          </a:prstGeom>
          <a:solidFill>
            <a:srgbClr val="00B0F0"/>
          </a:solidFill>
          <a:ln w="6350" cap="flat" cmpd="sng" algn="ctr">
            <a:solidFill>
              <a:srgbClr val="0070C0"/>
            </a:solid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rPr>
              <a:t>B</a:t>
            </a: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endParaRPr>
          </a:p>
        </p:txBody>
      </p:sp>
      <p:sp>
        <p:nvSpPr>
          <p:cNvPr id="6" name="矩形 5"/>
          <p:cNvSpPr/>
          <p:nvPr/>
        </p:nvSpPr>
        <p:spPr>
          <a:xfrm>
            <a:off x="556882" y="3161854"/>
            <a:ext cx="403146" cy="307590"/>
          </a:xfrm>
          <a:prstGeom prst="rect">
            <a:avLst/>
          </a:prstGeom>
          <a:solidFill>
            <a:srgbClr val="00B0F0"/>
          </a:solidFill>
          <a:ln w="6350" cap="flat" cmpd="sng" algn="ctr">
            <a:solidFill>
              <a:srgbClr val="0070C0"/>
            </a:solid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rPr>
              <a:t>C</a:t>
            </a: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endParaRPr>
          </a:p>
        </p:txBody>
      </p:sp>
      <p:sp>
        <p:nvSpPr>
          <p:cNvPr id="7" name="矩形 6"/>
          <p:cNvSpPr/>
          <p:nvPr/>
        </p:nvSpPr>
        <p:spPr>
          <a:xfrm>
            <a:off x="1129695" y="3161854"/>
            <a:ext cx="403146" cy="307590"/>
          </a:xfrm>
          <a:prstGeom prst="rect">
            <a:avLst/>
          </a:prstGeom>
          <a:solidFill>
            <a:srgbClr val="00B0F0"/>
          </a:solidFill>
          <a:ln w="6350" cap="flat" cmpd="sng" algn="ctr">
            <a:solidFill>
              <a:srgbClr val="0070C0"/>
            </a:solid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rPr>
              <a:t>D</a:t>
            </a: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endParaRPr>
          </a:p>
        </p:txBody>
      </p:sp>
      <p:cxnSp>
        <p:nvCxnSpPr>
          <p:cNvPr id="8" name="直接连接符 7"/>
          <p:cNvCxnSpPr/>
          <p:nvPr/>
        </p:nvCxnSpPr>
        <p:spPr>
          <a:xfrm flipH="1">
            <a:off x="959742" y="2863329"/>
            <a:ext cx="166456" cy="1993"/>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9" name="直接连接符 8"/>
          <p:cNvCxnSpPr/>
          <p:nvPr/>
        </p:nvCxnSpPr>
        <p:spPr>
          <a:xfrm flipH="1">
            <a:off x="963525" y="3314652"/>
            <a:ext cx="166456" cy="1993"/>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10" name="直接连接符 9"/>
          <p:cNvCxnSpPr/>
          <p:nvPr/>
        </p:nvCxnSpPr>
        <p:spPr>
          <a:xfrm flipV="1">
            <a:off x="758454" y="3024262"/>
            <a:ext cx="0" cy="13145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11" name="直接连接符 10"/>
          <p:cNvCxnSpPr/>
          <p:nvPr/>
        </p:nvCxnSpPr>
        <p:spPr>
          <a:xfrm flipV="1">
            <a:off x="1331268" y="3024262"/>
            <a:ext cx="0" cy="13145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12" name="直接连接符 11"/>
          <p:cNvCxnSpPr/>
          <p:nvPr/>
        </p:nvCxnSpPr>
        <p:spPr>
          <a:xfrm flipV="1">
            <a:off x="959742" y="3015964"/>
            <a:ext cx="166278" cy="14589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13" name="直接连接符 12"/>
          <p:cNvCxnSpPr/>
          <p:nvPr/>
        </p:nvCxnSpPr>
        <p:spPr>
          <a:xfrm flipH="1" flipV="1">
            <a:off x="963043" y="3019834"/>
            <a:ext cx="169156" cy="145312"/>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sp>
        <p:nvSpPr>
          <p:cNvPr id="15" name="矩形 37"/>
          <p:cNvSpPr/>
          <p:nvPr/>
        </p:nvSpPr>
        <p:spPr>
          <a:xfrm>
            <a:off x="1933823" y="2638723"/>
            <a:ext cx="1012144" cy="905946"/>
          </a:xfrm>
          <a:prstGeom prst="rect">
            <a:avLst/>
          </a:prstGeom>
          <a:noFill/>
          <a:ln w="9525" cap="flat" cmpd="sng" algn="ctr">
            <a:solidFill>
              <a:srgbClr val="0070C0"/>
            </a:solidFill>
            <a:prstDash val="solid"/>
            <a:round/>
            <a:headEnd type="none" w="med" len="med"/>
            <a:tailEnd type="none" w="med" len="med"/>
          </a:ln>
          <a:effectLst/>
          <a:scene3d>
            <a:camera prst="orthographicFront"/>
            <a:lightRig rig="flat" dir="t"/>
          </a:scene3d>
        </p:spPr>
        <p:txBody>
          <a:bodyPr lIns="144000" tIns="72000" anchor="ctr" anchorCtr="0"/>
          <a:lstStyle/>
          <a:p>
            <a:pPr marL="0" marR="0" lvl="0" indent="0" defTabSz="1219444" eaLnBrk="1" fontAlgn="base" latinLnBrk="0" hangingPunct="1">
              <a:lnSpc>
                <a:spcPct val="120000"/>
              </a:lnSpc>
              <a:spcBef>
                <a:spcPct val="0"/>
              </a:spcBef>
              <a:spcAft>
                <a:spcPts val="1600"/>
              </a:spcAft>
              <a:buClrTx/>
              <a:buSzTx/>
              <a:buFontTx/>
              <a:buNone/>
              <a:tabLst/>
              <a:defRPr/>
            </a:pPr>
            <a:endPar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a:p>
            <a:pPr marL="0" marR="0" lvl="0" indent="0" defTabSz="1219444" eaLnBrk="1" fontAlgn="base" latinLnBrk="0" hangingPunct="1">
              <a:lnSpc>
                <a:spcPct val="120000"/>
              </a:lnSpc>
              <a:spcBef>
                <a:spcPct val="0"/>
              </a:spcBef>
              <a:spcAft>
                <a:spcPts val="1600"/>
              </a:spcAft>
              <a:buClrTx/>
              <a:buSzTx/>
              <a:buFontTx/>
              <a:buNone/>
              <a:tabLst/>
              <a:defRPr/>
            </a:pPr>
            <a:endPar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a:p>
            <a:pPr marL="0" marR="0" lvl="0" indent="0" defTabSz="1219444" eaLnBrk="1" fontAlgn="base" latinLnBrk="0" hangingPunct="1">
              <a:lnSpc>
                <a:spcPct val="120000"/>
              </a:lnSpc>
              <a:spcBef>
                <a:spcPct val="0"/>
              </a:spcBef>
              <a:spcAft>
                <a:spcPts val="1600"/>
              </a:spcAft>
              <a:buClrTx/>
              <a:buSzTx/>
              <a:buFontTx/>
              <a:buNone/>
              <a:tabLst/>
              <a:defRPr/>
            </a:pP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p:txBody>
      </p:sp>
      <p:sp>
        <p:nvSpPr>
          <p:cNvPr id="16" name="矩形 15"/>
          <p:cNvSpPr/>
          <p:nvPr/>
        </p:nvSpPr>
        <p:spPr>
          <a:xfrm>
            <a:off x="1999737" y="2711771"/>
            <a:ext cx="371526" cy="307132"/>
          </a:xfrm>
          <a:prstGeom prst="rect">
            <a:avLst/>
          </a:prstGeom>
          <a:solidFill>
            <a:srgbClr val="00B0F0"/>
          </a:solidFill>
          <a:ln w="6350" cap="flat" cmpd="sng" algn="ctr">
            <a:solidFill>
              <a:srgbClr val="0070C0"/>
            </a:solid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rPr>
              <a:t>A</a:t>
            </a: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endParaRPr>
          </a:p>
        </p:txBody>
      </p:sp>
      <p:sp>
        <p:nvSpPr>
          <p:cNvPr id="17" name="矩形 16"/>
          <p:cNvSpPr/>
          <p:nvPr/>
        </p:nvSpPr>
        <p:spPr>
          <a:xfrm>
            <a:off x="2527623" y="2711771"/>
            <a:ext cx="371526" cy="307132"/>
          </a:xfrm>
          <a:prstGeom prst="rect">
            <a:avLst/>
          </a:prstGeom>
          <a:solidFill>
            <a:srgbClr val="00B0F0"/>
          </a:solidFill>
          <a:ln w="6350" cap="flat" cmpd="sng" algn="ctr">
            <a:solidFill>
              <a:srgbClr val="0070C0"/>
            </a:solid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rPr>
              <a:t>B</a:t>
            </a: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endParaRPr>
          </a:p>
        </p:txBody>
      </p:sp>
      <p:sp>
        <p:nvSpPr>
          <p:cNvPr id="18" name="矩形 17"/>
          <p:cNvSpPr/>
          <p:nvPr/>
        </p:nvSpPr>
        <p:spPr>
          <a:xfrm>
            <a:off x="1999737" y="3162423"/>
            <a:ext cx="371526" cy="307132"/>
          </a:xfrm>
          <a:prstGeom prst="rect">
            <a:avLst/>
          </a:prstGeom>
          <a:solidFill>
            <a:srgbClr val="00B0F0"/>
          </a:solidFill>
          <a:ln w="6350" cap="flat" cmpd="sng" algn="ctr">
            <a:solidFill>
              <a:srgbClr val="0070C0"/>
            </a:solid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rPr>
              <a:t>C</a:t>
            </a: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endParaRPr>
          </a:p>
        </p:txBody>
      </p:sp>
      <p:sp>
        <p:nvSpPr>
          <p:cNvPr id="19" name="矩形 18"/>
          <p:cNvSpPr/>
          <p:nvPr/>
        </p:nvSpPr>
        <p:spPr>
          <a:xfrm>
            <a:off x="2527623" y="3162423"/>
            <a:ext cx="371526" cy="307132"/>
          </a:xfrm>
          <a:prstGeom prst="rect">
            <a:avLst/>
          </a:prstGeom>
          <a:solidFill>
            <a:srgbClr val="00B0F0"/>
          </a:solidFill>
          <a:ln w="6350" cap="flat" cmpd="sng" algn="ctr">
            <a:solidFill>
              <a:srgbClr val="0070C0"/>
            </a:solid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rPr>
              <a:t>D</a:t>
            </a: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endParaRPr>
          </a:p>
        </p:txBody>
      </p:sp>
      <p:cxnSp>
        <p:nvCxnSpPr>
          <p:cNvPr id="20" name="直接连接符 19"/>
          <p:cNvCxnSpPr/>
          <p:nvPr/>
        </p:nvCxnSpPr>
        <p:spPr>
          <a:xfrm flipH="1">
            <a:off x="2371000" y="2864343"/>
            <a:ext cx="153400" cy="199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21" name="直接连接符 20"/>
          <p:cNvCxnSpPr/>
          <p:nvPr/>
        </p:nvCxnSpPr>
        <p:spPr>
          <a:xfrm flipH="1">
            <a:off x="2374486" y="3314994"/>
            <a:ext cx="153400" cy="199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22" name="直接连接符 21"/>
          <p:cNvCxnSpPr/>
          <p:nvPr/>
        </p:nvCxnSpPr>
        <p:spPr>
          <a:xfrm flipV="1">
            <a:off x="2185499" y="3025036"/>
            <a:ext cx="0" cy="131255"/>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23" name="直接连接符 22"/>
          <p:cNvCxnSpPr/>
          <p:nvPr/>
        </p:nvCxnSpPr>
        <p:spPr>
          <a:xfrm flipV="1">
            <a:off x="2713386" y="3025036"/>
            <a:ext cx="0" cy="131255"/>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24" name="直接连接符 23"/>
          <p:cNvCxnSpPr/>
          <p:nvPr/>
        </p:nvCxnSpPr>
        <p:spPr>
          <a:xfrm flipV="1">
            <a:off x="2371000" y="3016750"/>
            <a:ext cx="153236" cy="145673"/>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25" name="直接连接符 24"/>
          <p:cNvCxnSpPr/>
          <p:nvPr/>
        </p:nvCxnSpPr>
        <p:spPr>
          <a:xfrm flipH="1" flipV="1">
            <a:off x="2374042" y="3020615"/>
            <a:ext cx="155889" cy="14509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26" name="直接箭头连接符 25"/>
          <p:cNvCxnSpPr>
            <a:stCxn id="3" idx="3"/>
            <a:endCxn id="15" idx="1"/>
          </p:cNvCxnSpPr>
          <p:nvPr/>
        </p:nvCxnSpPr>
        <p:spPr>
          <a:xfrm>
            <a:off x="1583643" y="3091023"/>
            <a:ext cx="350180" cy="675"/>
          </a:xfrm>
          <a:prstGeom prst="straightConnector1">
            <a:avLst/>
          </a:prstGeom>
          <a:noFill/>
          <a:ln w="28575" cap="flat" cmpd="sng" algn="ctr">
            <a:solidFill>
              <a:srgbClr val="0070C0"/>
            </a:solidFill>
            <a:prstDash val="solid"/>
            <a:miter lim="800000"/>
            <a:headEnd type="triangle" w="med" len="med"/>
            <a:tailEnd type="triangle" w="med" len="med"/>
          </a:ln>
          <a:effectLst/>
        </p:spPr>
      </p:cxnSp>
      <p:sp>
        <p:nvSpPr>
          <p:cNvPr id="27" name="矩形 26"/>
          <p:cNvSpPr/>
          <p:nvPr/>
        </p:nvSpPr>
        <p:spPr>
          <a:xfrm>
            <a:off x="1098086" y="3730156"/>
            <a:ext cx="1407757" cy="307777"/>
          </a:xfrm>
          <a:prstGeom prst="rect">
            <a:avLst/>
          </a:prstGeom>
          <a:ln>
            <a:noFill/>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rPr>
              <a:t>Shared Back-End</a:t>
            </a:r>
            <a:endParaRPr kumimoji="0" lang="zh-CN" altLang="en-US"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p:txBody>
      </p:sp>
      <p:sp>
        <p:nvSpPr>
          <p:cNvPr id="34" name="矩形 33"/>
          <p:cNvSpPr/>
          <p:nvPr/>
        </p:nvSpPr>
        <p:spPr>
          <a:xfrm>
            <a:off x="1881454" y="1915539"/>
            <a:ext cx="1098286" cy="53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rPr>
              <a:t>Shared Front-End</a:t>
            </a:r>
            <a:endParaRPr kumimoji="0" lang="zh-CN" altLang="en-US"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p:txBody>
      </p:sp>
      <p:sp>
        <p:nvSpPr>
          <p:cNvPr id="35" name="矩形 34"/>
          <p:cNvSpPr/>
          <p:nvPr/>
        </p:nvSpPr>
        <p:spPr>
          <a:xfrm>
            <a:off x="485358" y="1921122"/>
            <a:ext cx="1098286" cy="53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rPr>
              <a:t>Shared Front-End</a:t>
            </a:r>
            <a:endParaRPr kumimoji="0" lang="zh-CN" altLang="en-US"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p:txBody>
      </p:sp>
      <p:sp>
        <p:nvSpPr>
          <p:cNvPr id="42" name="矩形 41"/>
          <p:cNvSpPr/>
          <p:nvPr/>
        </p:nvSpPr>
        <p:spPr>
          <a:xfrm>
            <a:off x="514853" y="4691485"/>
            <a:ext cx="2394900" cy="42059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1881454" y="3771990"/>
            <a:ext cx="1098286" cy="53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rPr>
              <a:t>Shared Back-End</a:t>
            </a:r>
            <a:endParaRPr kumimoji="0" lang="zh-CN" altLang="en-US"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p:txBody>
      </p:sp>
      <p:sp>
        <p:nvSpPr>
          <p:cNvPr id="44" name="矩形 43"/>
          <p:cNvSpPr/>
          <p:nvPr/>
        </p:nvSpPr>
        <p:spPr>
          <a:xfrm>
            <a:off x="485358" y="3777572"/>
            <a:ext cx="1098286" cy="53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rPr>
              <a:t>Shared </a:t>
            </a:r>
            <a:r>
              <a:rPr lang="en-US" altLang="zh-CN" sz="1400" kern="0" dirty="0">
                <a:solidFill>
                  <a:srgbClr val="FFFFFF"/>
                </a:solidFill>
                <a:ea typeface="微软雅黑" panose="020B0503020204020204" pitchFamily="34" charset="-122"/>
                <a:cs typeface="Arial" panose="020B0604020202020204" pitchFamily="34" charset="0"/>
              </a:rPr>
              <a:t>Back</a:t>
            </a:r>
            <a:r>
              <a:rPr kumimoji="0" lang="en-US" altLang="zh-CN"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rPr>
              <a:t>-End</a:t>
            </a:r>
            <a:endParaRPr kumimoji="0" lang="zh-CN" altLang="en-US"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p:txBody>
      </p:sp>
      <p:cxnSp>
        <p:nvCxnSpPr>
          <p:cNvPr id="45" name="直接连接符 44"/>
          <p:cNvCxnSpPr>
            <a:stCxn id="44" idx="2"/>
            <a:endCxn id="42" idx="0"/>
          </p:cNvCxnSpPr>
          <p:nvPr/>
        </p:nvCxnSpPr>
        <p:spPr>
          <a:xfrm>
            <a:off x="1034501" y="4309456"/>
            <a:ext cx="677803" cy="382029"/>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43" idx="2"/>
            <a:endCxn id="42" idx="0"/>
          </p:cNvCxnSpPr>
          <p:nvPr/>
        </p:nvCxnSpPr>
        <p:spPr>
          <a:xfrm flipH="1">
            <a:off x="1712304" y="4303874"/>
            <a:ext cx="718293" cy="38761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84" name="矩形 37"/>
          <p:cNvSpPr/>
          <p:nvPr/>
        </p:nvSpPr>
        <p:spPr>
          <a:xfrm>
            <a:off x="3319887" y="2632567"/>
            <a:ext cx="1098286" cy="907296"/>
          </a:xfrm>
          <a:prstGeom prst="rect">
            <a:avLst/>
          </a:prstGeom>
          <a:noFill/>
          <a:ln w="9525" cap="flat" cmpd="sng" algn="ctr">
            <a:solidFill>
              <a:srgbClr val="0070C0"/>
            </a:solidFill>
            <a:prstDash val="solid"/>
            <a:round/>
            <a:headEnd type="none" w="med" len="med"/>
            <a:tailEnd type="none" w="med" len="med"/>
          </a:ln>
          <a:effectLst/>
          <a:scene3d>
            <a:camera prst="orthographicFront"/>
            <a:lightRig rig="flat" dir="t"/>
          </a:scene3d>
        </p:spPr>
        <p:txBody>
          <a:bodyPr lIns="144000" tIns="72000" anchor="ctr" anchorCtr="0"/>
          <a:lstStyle/>
          <a:p>
            <a:pPr marL="0" marR="0" lvl="0" indent="0" defTabSz="1219444" eaLnBrk="1" fontAlgn="base" latinLnBrk="0" hangingPunct="1">
              <a:lnSpc>
                <a:spcPct val="120000"/>
              </a:lnSpc>
              <a:spcBef>
                <a:spcPct val="0"/>
              </a:spcBef>
              <a:spcAft>
                <a:spcPts val="1600"/>
              </a:spcAft>
              <a:buClrTx/>
              <a:buSzTx/>
              <a:buFontTx/>
              <a:buNone/>
              <a:tabLst/>
              <a:defRPr/>
            </a:pPr>
            <a:endPar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a:p>
            <a:pPr marL="0" marR="0" lvl="0" indent="0" defTabSz="1219444" eaLnBrk="1" fontAlgn="base" latinLnBrk="0" hangingPunct="1">
              <a:lnSpc>
                <a:spcPct val="120000"/>
              </a:lnSpc>
              <a:spcBef>
                <a:spcPct val="0"/>
              </a:spcBef>
              <a:spcAft>
                <a:spcPts val="1600"/>
              </a:spcAft>
              <a:buClrTx/>
              <a:buSzTx/>
              <a:buFontTx/>
              <a:buNone/>
              <a:tabLst/>
              <a:defRPr/>
            </a:pPr>
            <a:endPar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a:p>
            <a:pPr marL="0" marR="0" lvl="0" indent="0" defTabSz="1219444" eaLnBrk="1" fontAlgn="base" latinLnBrk="0" hangingPunct="1">
              <a:lnSpc>
                <a:spcPct val="120000"/>
              </a:lnSpc>
              <a:spcBef>
                <a:spcPct val="0"/>
              </a:spcBef>
              <a:spcAft>
                <a:spcPts val="1600"/>
              </a:spcAft>
              <a:buClrTx/>
              <a:buSzTx/>
              <a:buFontTx/>
              <a:buNone/>
              <a:tabLst/>
              <a:defRPr/>
            </a:pP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p:txBody>
      </p:sp>
      <p:sp>
        <p:nvSpPr>
          <p:cNvPr id="85" name="矩形 84"/>
          <p:cNvSpPr/>
          <p:nvPr/>
        </p:nvSpPr>
        <p:spPr>
          <a:xfrm>
            <a:off x="3391411" y="2705724"/>
            <a:ext cx="403146" cy="307590"/>
          </a:xfrm>
          <a:prstGeom prst="rect">
            <a:avLst/>
          </a:prstGeom>
          <a:solidFill>
            <a:srgbClr val="00B0F0"/>
          </a:solidFill>
          <a:ln w="6350" cap="flat" cmpd="sng" algn="ctr">
            <a:solidFill>
              <a:srgbClr val="0070C0"/>
            </a:solid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rPr>
              <a:t>A</a:t>
            </a: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endParaRPr>
          </a:p>
        </p:txBody>
      </p:sp>
      <p:sp>
        <p:nvSpPr>
          <p:cNvPr id="86" name="矩形 85"/>
          <p:cNvSpPr/>
          <p:nvPr/>
        </p:nvSpPr>
        <p:spPr>
          <a:xfrm>
            <a:off x="3964224" y="2705724"/>
            <a:ext cx="403146" cy="307590"/>
          </a:xfrm>
          <a:prstGeom prst="rect">
            <a:avLst/>
          </a:prstGeom>
          <a:solidFill>
            <a:srgbClr val="00B0F0"/>
          </a:solidFill>
          <a:ln w="6350" cap="flat" cmpd="sng" algn="ctr">
            <a:solidFill>
              <a:srgbClr val="0070C0"/>
            </a:solid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rPr>
              <a:t>B</a:t>
            </a: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endParaRPr>
          </a:p>
        </p:txBody>
      </p:sp>
      <p:sp>
        <p:nvSpPr>
          <p:cNvPr id="87" name="矩形 86"/>
          <p:cNvSpPr/>
          <p:nvPr/>
        </p:nvSpPr>
        <p:spPr>
          <a:xfrm>
            <a:off x="3391411" y="3157048"/>
            <a:ext cx="403146" cy="307590"/>
          </a:xfrm>
          <a:prstGeom prst="rect">
            <a:avLst/>
          </a:prstGeom>
          <a:solidFill>
            <a:srgbClr val="00B0F0"/>
          </a:solidFill>
          <a:ln w="6350" cap="flat" cmpd="sng" algn="ctr">
            <a:solidFill>
              <a:srgbClr val="0070C0"/>
            </a:solid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rPr>
              <a:t>C</a:t>
            </a: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endParaRPr>
          </a:p>
        </p:txBody>
      </p:sp>
      <p:sp>
        <p:nvSpPr>
          <p:cNvPr id="88" name="矩形 87"/>
          <p:cNvSpPr/>
          <p:nvPr/>
        </p:nvSpPr>
        <p:spPr>
          <a:xfrm>
            <a:off x="3964224" y="3157048"/>
            <a:ext cx="403146" cy="307590"/>
          </a:xfrm>
          <a:prstGeom prst="rect">
            <a:avLst/>
          </a:prstGeom>
          <a:solidFill>
            <a:srgbClr val="00B0F0"/>
          </a:solidFill>
          <a:ln w="6350" cap="flat" cmpd="sng" algn="ctr">
            <a:solidFill>
              <a:srgbClr val="0070C0"/>
            </a:solid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rPr>
              <a:t>D</a:t>
            </a: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endParaRPr>
          </a:p>
        </p:txBody>
      </p:sp>
      <p:cxnSp>
        <p:nvCxnSpPr>
          <p:cNvPr id="89" name="直接连接符 88"/>
          <p:cNvCxnSpPr/>
          <p:nvPr/>
        </p:nvCxnSpPr>
        <p:spPr>
          <a:xfrm flipH="1">
            <a:off x="3794271" y="2858523"/>
            <a:ext cx="166456" cy="1993"/>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90" name="直接连接符 89"/>
          <p:cNvCxnSpPr/>
          <p:nvPr/>
        </p:nvCxnSpPr>
        <p:spPr>
          <a:xfrm flipH="1">
            <a:off x="3798054" y="3309846"/>
            <a:ext cx="166456" cy="1993"/>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91" name="直接连接符 90"/>
          <p:cNvCxnSpPr/>
          <p:nvPr/>
        </p:nvCxnSpPr>
        <p:spPr>
          <a:xfrm flipV="1">
            <a:off x="3592983" y="3019456"/>
            <a:ext cx="0" cy="13145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92" name="直接连接符 91"/>
          <p:cNvCxnSpPr/>
          <p:nvPr/>
        </p:nvCxnSpPr>
        <p:spPr>
          <a:xfrm flipV="1">
            <a:off x="4165797" y="3019456"/>
            <a:ext cx="0" cy="13145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93" name="直接连接符 92"/>
          <p:cNvCxnSpPr/>
          <p:nvPr/>
        </p:nvCxnSpPr>
        <p:spPr>
          <a:xfrm flipV="1">
            <a:off x="3794271" y="3011158"/>
            <a:ext cx="166278" cy="14589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94" name="直接连接符 93"/>
          <p:cNvCxnSpPr/>
          <p:nvPr/>
        </p:nvCxnSpPr>
        <p:spPr>
          <a:xfrm flipH="1" flipV="1">
            <a:off x="3797572" y="3015028"/>
            <a:ext cx="169156" cy="145312"/>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sp>
        <p:nvSpPr>
          <p:cNvPr id="73" name="矩形 37"/>
          <p:cNvSpPr/>
          <p:nvPr/>
        </p:nvSpPr>
        <p:spPr>
          <a:xfrm>
            <a:off x="4768352" y="2633917"/>
            <a:ext cx="1012144" cy="905946"/>
          </a:xfrm>
          <a:prstGeom prst="rect">
            <a:avLst/>
          </a:prstGeom>
          <a:noFill/>
          <a:ln w="9525" cap="flat" cmpd="sng" algn="ctr">
            <a:solidFill>
              <a:srgbClr val="0070C0"/>
            </a:solidFill>
            <a:prstDash val="solid"/>
            <a:round/>
            <a:headEnd type="none" w="med" len="med"/>
            <a:tailEnd type="none" w="med" len="med"/>
          </a:ln>
          <a:effectLst/>
          <a:scene3d>
            <a:camera prst="orthographicFront"/>
            <a:lightRig rig="flat" dir="t"/>
          </a:scene3d>
        </p:spPr>
        <p:txBody>
          <a:bodyPr lIns="144000" tIns="72000" anchor="ctr" anchorCtr="0"/>
          <a:lstStyle/>
          <a:p>
            <a:pPr marL="0" marR="0" lvl="0" indent="0" defTabSz="1219444" eaLnBrk="1" fontAlgn="base" latinLnBrk="0" hangingPunct="1">
              <a:lnSpc>
                <a:spcPct val="120000"/>
              </a:lnSpc>
              <a:spcBef>
                <a:spcPct val="0"/>
              </a:spcBef>
              <a:spcAft>
                <a:spcPts val="1600"/>
              </a:spcAft>
              <a:buClrTx/>
              <a:buSzTx/>
              <a:buFontTx/>
              <a:buNone/>
              <a:tabLst/>
              <a:defRPr/>
            </a:pPr>
            <a:endPar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a:p>
            <a:pPr marL="0" marR="0" lvl="0" indent="0" defTabSz="1219444" eaLnBrk="1" fontAlgn="base" latinLnBrk="0" hangingPunct="1">
              <a:lnSpc>
                <a:spcPct val="120000"/>
              </a:lnSpc>
              <a:spcBef>
                <a:spcPct val="0"/>
              </a:spcBef>
              <a:spcAft>
                <a:spcPts val="1600"/>
              </a:spcAft>
              <a:buClrTx/>
              <a:buSzTx/>
              <a:buFontTx/>
              <a:buNone/>
              <a:tabLst/>
              <a:defRPr/>
            </a:pPr>
            <a:endPar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a:p>
            <a:pPr marL="0" marR="0" lvl="0" indent="0" defTabSz="1219444" eaLnBrk="1" fontAlgn="base" latinLnBrk="0" hangingPunct="1">
              <a:lnSpc>
                <a:spcPct val="120000"/>
              </a:lnSpc>
              <a:spcBef>
                <a:spcPct val="0"/>
              </a:spcBef>
              <a:spcAft>
                <a:spcPts val="1600"/>
              </a:spcAft>
              <a:buClrTx/>
              <a:buSzTx/>
              <a:buFontTx/>
              <a:buNone/>
              <a:tabLst/>
              <a:defRPr/>
            </a:pP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p:txBody>
      </p:sp>
      <p:sp>
        <p:nvSpPr>
          <p:cNvPr id="74" name="矩形 73"/>
          <p:cNvSpPr/>
          <p:nvPr/>
        </p:nvSpPr>
        <p:spPr>
          <a:xfrm>
            <a:off x="4834266" y="2706965"/>
            <a:ext cx="371526" cy="307132"/>
          </a:xfrm>
          <a:prstGeom prst="rect">
            <a:avLst/>
          </a:prstGeom>
          <a:solidFill>
            <a:srgbClr val="00B0F0"/>
          </a:solidFill>
          <a:ln w="6350" cap="flat" cmpd="sng" algn="ctr">
            <a:solidFill>
              <a:srgbClr val="0070C0"/>
            </a:solid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rPr>
              <a:t>A</a:t>
            </a: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endParaRPr>
          </a:p>
        </p:txBody>
      </p:sp>
      <p:sp>
        <p:nvSpPr>
          <p:cNvPr id="75" name="矩形 74"/>
          <p:cNvSpPr/>
          <p:nvPr/>
        </p:nvSpPr>
        <p:spPr>
          <a:xfrm>
            <a:off x="5362152" y="2706965"/>
            <a:ext cx="371526" cy="307132"/>
          </a:xfrm>
          <a:prstGeom prst="rect">
            <a:avLst/>
          </a:prstGeom>
          <a:solidFill>
            <a:srgbClr val="00B0F0"/>
          </a:solidFill>
          <a:ln w="6350" cap="flat" cmpd="sng" algn="ctr">
            <a:solidFill>
              <a:srgbClr val="0070C0"/>
            </a:solid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rPr>
              <a:t>B</a:t>
            </a: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endParaRPr>
          </a:p>
        </p:txBody>
      </p:sp>
      <p:sp>
        <p:nvSpPr>
          <p:cNvPr id="76" name="矩形 75"/>
          <p:cNvSpPr/>
          <p:nvPr/>
        </p:nvSpPr>
        <p:spPr>
          <a:xfrm>
            <a:off x="4834266" y="3157617"/>
            <a:ext cx="371526" cy="307132"/>
          </a:xfrm>
          <a:prstGeom prst="rect">
            <a:avLst/>
          </a:prstGeom>
          <a:solidFill>
            <a:srgbClr val="00B0F0"/>
          </a:solidFill>
          <a:ln w="6350" cap="flat" cmpd="sng" algn="ctr">
            <a:solidFill>
              <a:srgbClr val="0070C0"/>
            </a:solid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rPr>
              <a:t>C</a:t>
            </a: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endParaRPr>
          </a:p>
        </p:txBody>
      </p:sp>
      <p:sp>
        <p:nvSpPr>
          <p:cNvPr id="77" name="矩形 76"/>
          <p:cNvSpPr/>
          <p:nvPr/>
        </p:nvSpPr>
        <p:spPr>
          <a:xfrm>
            <a:off x="5362152" y="3157617"/>
            <a:ext cx="371526" cy="307132"/>
          </a:xfrm>
          <a:prstGeom prst="rect">
            <a:avLst/>
          </a:prstGeom>
          <a:solidFill>
            <a:srgbClr val="00B0F0"/>
          </a:solidFill>
          <a:ln w="6350" cap="flat" cmpd="sng" algn="ctr">
            <a:solidFill>
              <a:srgbClr val="0070C0"/>
            </a:solid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rPr>
              <a:t>D</a:t>
            </a:r>
            <a:endParaRPr kumimoji="0" lang="zh-CN" altLang="en-US"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sym typeface="Helvetica"/>
            </a:endParaRPr>
          </a:p>
        </p:txBody>
      </p:sp>
      <p:cxnSp>
        <p:nvCxnSpPr>
          <p:cNvPr id="78" name="直接连接符 77"/>
          <p:cNvCxnSpPr/>
          <p:nvPr/>
        </p:nvCxnSpPr>
        <p:spPr>
          <a:xfrm flipH="1">
            <a:off x="5205529" y="2859537"/>
            <a:ext cx="153400" cy="199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79" name="直接连接符 78"/>
          <p:cNvCxnSpPr/>
          <p:nvPr/>
        </p:nvCxnSpPr>
        <p:spPr>
          <a:xfrm flipH="1">
            <a:off x="5209015" y="3310188"/>
            <a:ext cx="153400" cy="199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80" name="直接连接符 79"/>
          <p:cNvCxnSpPr/>
          <p:nvPr/>
        </p:nvCxnSpPr>
        <p:spPr>
          <a:xfrm flipV="1">
            <a:off x="5020028" y="3020230"/>
            <a:ext cx="0" cy="131255"/>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81" name="直接连接符 80"/>
          <p:cNvCxnSpPr/>
          <p:nvPr/>
        </p:nvCxnSpPr>
        <p:spPr>
          <a:xfrm flipV="1">
            <a:off x="5547915" y="3020230"/>
            <a:ext cx="0" cy="131255"/>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82" name="直接连接符 81"/>
          <p:cNvCxnSpPr/>
          <p:nvPr/>
        </p:nvCxnSpPr>
        <p:spPr>
          <a:xfrm flipV="1">
            <a:off x="5205529" y="3011944"/>
            <a:ext cx="153236" cy="145673"/>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83" name="直接连接符 82"/>
          <p:cNvCxnSpPr/>
          <p:nvPr/>
        </p:nvCxnSpPr>
        <p:spPr>
          <a:xfrm flipH="1" flipV="1">
            <a:off x="5208571" y="3015809"/>
            <a:ext cx="155889" cy="14509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70C0"/>
            </a:solidFill>
            <a:prstDash val="solid"/>
            <a:round/>
            <a:headEnd type="none" w="med" len="med"/>
            <a:tailEnd type="none" w="med" len="med"/>
          </a:ln>
          <a:effectLst/>
          <a:scene3d>
            <a:camera prst="orthographicFront"/>
            <a:lightRig rig="flat" dir="t"/>
          </a:scene3d>
        </p:spPr>
      </p:cxnSp>
      <p:cxnSp>
        <p:nvCxnSpPr>
          <p:cNvPr id="59" name="直接箭头连接符 58"/>
          <p:cNvCxnSpPr>
            <a:stCxn id="84" idx="3"/>
            <a:endCxn id="73" idx="1"/>
          </p:cNvCxnSpPr>
          <p:nvPr/>
        </p:nvCxnSpPr>
        <p:spPr>
          <a:xfrm>
            <a:off x="4418172" y="3086217"/>
            <a:ext cx="350180" cy="675"/>
          </a:xfrm>
          <a:prstGeom prst="straightConnector1">
            <a:avLst/>
          </a:prstGeom>
          <a:noFill/>
          <a:ln w="28575" cap="flat" cmpd="sng" algn="ctr">
            <a:solidFill>
              <a:srgbClr val="0070C0"/>
            </a:solidFill>
            <a:prstDash val="solid"/>
            <a:miter lim="800000"/>
            <a:headEnd type="triangle" w="med" len="med"/>
            <a:tailEnd type="triangle" w="med" len="med"/>
          </a:ln>
          <a:effectLst/>
        </p:spPr>
      </p:cxnSp>
      <p:sp>
        <p:nvSpPr>
          <p:cNvPr id="60" name="矩形 59"/>
          <p:cNvSpPr/>
          <p:nvPr/>
        </p:nvSpPr>
        <p:spPr>
          <a:xfrm>
            <a:off x="3932615" y="3725350"/>
            <a:ext cx="1407757" cy="307777"/>
          </a:xfrm>
          <a:prstGeom prst="rect">
            <a:avLst/>
          </a:prstGeom>
          <a:ln>
            <a:noFill/>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rPr>
              <a:t>Shared Back-End</a:t>
            </a:r>
            <a:endParaRPr kumimoji="0" lang="zh-CN" altLang="en-US"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p:txBody>
      </p:sp>
      <p:sp>
        <p:nvSpPr>
          <p:cNvPr id="66" name="矩形 65"/>
          <p:cNvSpPr/>
          <p:nvPr/>
        </p:nvSpPr>
        <p:spPr>
          <a:xfrm>
            <a:off x="4715983" y="1910733"/>
            <a:ext cx="1098286" cy="53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rPr>
              <a:t>Shared Front-End</a:t>
            </a:r>
            <a:endParaRPr kumimoji="0" lang="zh-CN" altLang="en-US"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p:txBody>
      </p:sp>
      <p:sp>
        <p:nvSpPr>
          <p:cNvPr id="67" name="矩形 66"/>
          <p:cNvSpPr/>
          <p:nvPr/>
        </p:nvSpPr>
        <p:spPr>
          <a:xfrm>
            <a:off x="3319887" y="1916316"/>
            <a:ext cx="1098286" cy="53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rPr>
              <a:t>Shared Front-End</a:t>
            </a:r>
            <a:endParaRPr kumimoji="0" lang="zh-CN" altLang="en-US"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p:txBody>
      </p:sp>
      <p:sp>
        <p:nvSpPr>
          <p:cNvPr id="68" name="矩形 67"/>
          <p:cNvSpPr/>
          <p:nvPr/>
        </p:nvSpPr>
        <p:spPr>
          <a:xfrm>
            <a:off x="3349382" y="4686679"/>
            <a:ext cx="2394900" cy="42059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4715983" y="3767184"/>
            <a:ext cx="1098286" cy="53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rPr>
              <a:t>Shared Back-End</a:t>
            </a:r>
            <a:endParaRPr kumimoji="0" lang="zh-CN" altLang="en-US"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p:txBody>
      </p:sp>
      <p:sp>
        <p:nvSpPr>
          <p:cNvPr id="70" name="矩形 69"/>
          <p:cNvSpPr/>
          <p:nvPr/>
        </p:nvSpPr>
        <p:spPr>
          <a:xfrm>
            <a:off x="3319887" y="3772766"/>
            <a:ext cx="1098286" cy="53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rPr>
              <a:t>Shared </a:t>
            </a:r>
            <a:r>
              <a:rPr lang="en-US" altLang="zh-CN" sz="1400" kern="0" dirty="0">
                <a:solidFill>
                  <a:srgbClr val="FFFFFF"/>
                </a:solidFill>
                <a:ea typeface="微软雅黑" panose="020B0503020204020204" pitchFamily="34" charset="-122"/>
                <a:cs typeface="Arial" panose="020B0604020202020204" pitchFamily="34" charset="0"/>
              </a:rPr>
              <a:t>Back</a:t>
            </a:r>
            <a:r>
              <a:rPr kumimoji="0" lang="en-US" altLang="zh-CN"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rPr>
              <a:t>-End</a:t>
            </a:r>
            <a:endParaRPr kumimoji="0" lang="zh-CN" altLang="en-US" sz="1400"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p:txBody>
      </p:sp>
      <p:cxnSp>
        <p:nvCxnSpPr>
          <p:cNvPr id="71" name="直接连接符 70"/>
          <p:cNvCxnSpPr>
            <a:stCxn id="70" idx="2"/>
            <a:endCxn id="68" idx="0"/>
          </p:cNvCxnSpPr>
          <p:nvPr/>
        </p:nvCxnSpPr>
        <p:spPr>
          <a:xfrm>
            <a:off x="3869030" y="4304650"/>
            <a:ext cx="677803" cy="382029"/>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69" idx="2"/>
            <a:endCxn id="68" idx="0"/>
          </p:cNvCxnSpPr>
          <p:nvPr/>
        </p:nvCxnSpPr>
        <p:spPr>
          <a:xfrm flipH="1">
            <a:off x="4546833" y="4299068"/>
            <a:ext cx="718293" cy="38761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a:stCxn id="15" idx="3"/>
            <a:endCxn id="84" idx="1"/>
          </p:cNvCxnSpPr>
          <p:nvPr/>
        </p:nvCxnSpPr>
        <p:spPr>
          <a:xfrm flipV="1">
            <a:off x="2945967" y="3086215"/>
            <a:ext cx="373920" cy="5481"/>
          </a:xfrm>
          <a:prstGeom prst="straightConnector1">
            <a:avLst/>
          </a:prstGeom>
          <a:noFill/>
          <a:ln w="28575" cap="flat" cmpd="sng" algn="ctr">
            <a:solidFill>
              <a:srgbClr val="0070C0"/>
            </a:solidFill>
            <a:prstDash val="solid"/>
            <a:miter lim="800000"/>
            <a:headEnd type="triangle" w="med" len="med"/>
            <a:tailEnd type="triangle" w="med" len="med"/>
          </a:ln>
          <a:effectLst/>
        </p:spPr>
      </p:cxnSp>
      <p:sp>
        <p:nvSpPr>
          <p:cNvPr id="194" name="副标题 1"/>
          <p:cNvSpPr txBox="1">
            <a:spLocks/>
          </p:cNvSpPr>
          <p:nvPr/>
        </p:nvSpPr>
        <p:spPr>
          <a:xfrm>
            <a:off x="422493" y="297641"/>
            <a:ext cx="10558677" cy="634516"/>
          </a:xfrm>
          <a:prstGeom prst="rect">
            <a:avLst/>
          </a:prstGeom>
        </p:spPr>
        <p:txBody>
          <a:bodyPr/>
          <a:lstStyle/>
          <a:p>
            <a:pPr marL="296950" marR="0" lvl="0" indent="-296950" algn="l" defTabSz="1187798" rtl="0" eaLnBrk="1" fontAlgn="auto" latinLnBrk="0" hangingPunct="1">
              <a:lnSpc>
                <a:spcPct val="90000"/>
              </a:lnSpc>
              <a:spcBef>
                <a:spcPts val="1299"/>
              </a:spcBef>
              <a:spcAft>
                <a:spcPts val="0"/>
              </a:spcAft>
              <a:buClrTx/>
              <a:buSzTx/>
              <a:tabLst/>
              <a:defRPr/>
            </a:pP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Introduction of Connectivity</a:t>
            </a:r>
            <a:endParaRPr kumimoji="0" lang="zh-CN" altLang="en-US" sz="28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195" name="矩形 194"/>
          <p:cNvSpPr/>
          <p:nvPr/>
        </p:nvSpPr>
        <p:spPr>
          <a:xfrm>
            <a:off x="1773956" y="1832765"/>
            <a:ext cx="1303064" cy="656663"/>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p:cNvSpPr/>
          <p:nvPr/>
        </p:nvSpPr>
        <p:spPr>
          <a:xfrm>
            <a:off x="3209917" y="3689918"/>
            <a:ext cx="2698715" cy="656663"/>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矩形 196"/>
          <p:cNvSpPr/>
          <p:nvPr/>
        </p:nvSpPr>
        <p:spPr>
          <a:xfrm>
            <a:off x="4668862" y="2586990"/>
            <a:ext cx="1215889" cy="998081"/>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8" name="组合 197"/>
          <p:cNvGrpSpPr/>
          <p:nvPr/>
        </p:nvGrpSpPr>
        <p:grpSpPr>
          <a:xfrm>
            <a:off x="6849999" y="204215"/>
            <a:ext cx="2103220" cy="2040506"/>
            <a:chOff x="4613138" y="1272109"/>
            <a:chExt cx="2103220" cy="2040506"/>
          </a:xfrm>
        </p:grpSpPr>
        <p:sp>
          <p:nvSpPr>
            <p:cNvPr id="199" name="立方体 198"/>
            <p:cNvSpPr/>
            <p:nvPr/>
          </p:nvSpPr>
          <p:spPr>
            <a:xfrm>
              <a:off x="4925602" y="2330893"/>
              <a:ext cx="779930" cy="584444"/>
            </a:xfrm>
            <a:prstGeom prst="cub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800" dirty="0">
                  <a:solidFill>
                    <a:schemeClr val="tx2"/>
                  </a:solidFill>
                </a:rPr>
                <a:t>controller</a:t>
              </a:r>
              <a:endParaRPr lang="zh-CN" altLang="en-US" sz="800" dirty="0">
                <a:solidFill>
                  <a:schemeClr val="tx2"/>
                </a:solidFill>
              </a:endParaRPr>
            </a:p>
          </p:txBody>
        </p:sp>
        <p:sp>
          <p:nvSpPr>
            <p:cNvPr id="200" name="立方体 199"/>
            <p:cNvSpPr/>
            <p:nvPr/>
          </p:nvSpPr>
          <p:spPr>
            <a:xfrm>
              <a:off x="4613138" y="2728171"/>
              <a:ext cx="779930" cy="584444"/>
            </a:xfrm>
            <a:prstGeom prst="cub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800" dirty="0">
                  <a:solidFill>
                    <a:schemeClr val="tx2"/>
                  </a:solidFill>
                </a:rPr>
                <a:t>controller</a:t>
              </a:r>
              <a:endParaRPr lang="zh-CN" altLang="en-US" sz="800" dirty="0">
                <a:solidFill>
                  <a:schemeClr val="tx2"/>
                </a:solidFill>
              </a:endParaRPr>
            </a:p>
          </p:txBody>
        </p:sp>
        <p:sp>
          <p:nvSpPr>
            <p:cNvPr id="201" name="立方体 200"/>
            <p:cNvSpPr/>
            <p:nvPr/>
          </p:nvSpPr>
          <p:spPr>
            <a:xfrm>
              <a:off x="5905071" y="2330893"/>
              <a:ext cx="779930" cy="584444"/>
            </a:xfrm>
            <a:prstGeom prst="cub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800" dirty="0">
                  <a:solidFill>
                    <a:schemeClr val="tx2"/>
                  </a:solidFill>
                </a:rPr>
                <a:t>controller</a:t>
              </a:r>
              <a:endParaRPr lang="zh-CN" altLang="en-US" sz="800" dirty="0">
                <a:solidFill>
                  <a:schemeClr val="tx2"/>
                </a:solidFill>
              </a:endParaRPr>
            </a:p>
          </p:txBody>
        </p:sp>
        <p:sp>
          <p:nvSpPr>
            <p:cNvPr id="202" name="立方体 201"/>
            <p:cNvSpPr/>
            <p:nvPr/>
          </p:nvSpPr>
          <p:spPr>
            <a:xfrm>
              <a:off x="5592607" y="2706516"/>
              <a:ext cx="779930" cy="584444"/>
            </a:xfrm>
            <a:prstGeom prst="cub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800" dirty="0">
                  <a:solidFill>
                    <a:schemeClr val="tx2"/>
                  </a:solidFill>
                </a:rPr>
                <a:t>controller</a:t>
              </a:r>
              <a:endParaRPr lang="zh-CN" altLang="en-US" sz="800" dirty="0">
                <a:solidFill>
                  <a:schemeClr val="tx2"/>
                </a:solidFill>
              </a:endParaRPr>
            </a:p>
          </p:txBody>
        </p:sp>
        <p:sp>
          <p:nvSpPr>
            <p:cNvPr id="203" name="矩形 202"/>
            <p:cNvSpPr/>
            <p:nvPr/>
          </p:nvSpPr>
          <p:spPr>
            <a:xfrm>
              <a:off x="4769715" y="1884898"/>
              <a:ext cx="798945" cy="286423"/>
            </a:xfrm>
            <a:prstGeom prst="rect">
              <a:avLst/>
            </a:prstGeom>
            <a:solidFill>
              <a:schemeClr val="bg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port</a:t>
              </a:r>
              <a:endParaRPr lang="zh-CN" altLang="en-US" dirty="0"/>
            </a:p>
          </p:txBody>
        </p:sp>
        <p:sp>
          <p:nvSpPr>
            <p:cNvPr id="204" name="矩形 203"/>
            <p:cNvSpPr/>
            <p:nvPr/>
          </p:nvSpPr>
          <p:spPr>
            <a:xfrm>
              <a:off x="5917413" y="1875592"/>
              <a:ext cx="798945" cy="286423"/>
            </a:xfrm>
            <a:prstGeom prst="rect">
              <a:avLst/>
            </a:prstGeom>
            <a:solidFill>
              <a:schemeClr val="bg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port</a:t>
              </a:r>
              <a:endParaRPr lang="zh-CN" altLang="en-US" dirty="0"/>
            </a:p>
          </p:txBody>
        </p:sp>
        <p:cxnSp>
          <p:nvCxnSpPr>
            <p:cNvPr id="205" name="直接连接符 204"/>
            <p:cNvCxnSpPr>
              <a:stCxn id="203" idx="2"/>
              <a:endCxn id="199" idx="1"/>
            </p:cNvCxnSpPr>
            <p:nvPr/>
          </p:nvCxnSpPr>
          <p:spPr>
            <a:xfrm>
              <a:off x="5169188" y="2171321"/>
              <a:ext cx="73324" cy="3056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直接连接符 205"/>
            <p:cNvCxnSpPr>
              <a:stCxn id="203" idx="2"/>
              <a:endCxn id="201" idx="1"/>
            </p:cNvCxnSpPr>
            <p:nvPr/>
          </p:nvCxnSpPr>
          <p:spPr>
            <a:xfrm>
              <a:off x="5169188" y="2171321"/>
              <a:ext cx="1052793" cy="3056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直接连接符 206"/>
            <p:cNvCxnSpPr>
              <a:stCxn id="203" idx="2"/>
              <a:endCxn id="200" idx="1"/>
            </p:cNvCxnSpPr>
            <p:nvPr/>
          </p:nvCxnSpPr>
          <p:spPr>
            <a:xfrm flipH="1">
              <a:off x="4930048" y="2171321"/>
              <a:ext cx="239140" cy="702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直接连接符 207"/>
            <p:cNvCxnSpPr>
              <a:stCxn id="203" idx="2"/>
              <a:endCxn id="202" idx="1"/>
            </p:cNvCxnSpPr>
            <p:nvPr/>
          </p:nvCxnSpPr>
          <p:spPr>
            <a:xfrm>
              <a:off x="5169188" y="2171321"/>
              <a:ext cx="740329" cy="681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直接连接符 208"/>
            <p:cNvCxnSpPr>
              <a:stCxn id="204" idx="2"/>
              <a:endCxn id="199" idx="1"/>
            </p:cNvCxnSpPr>
            <p:nvPr/>
          </p:nvCxnSpPr>
          <p:spPr>
            <a:xfrm flipH="1">
              <a:off x="5242512" y="2162015"/>
              <a:ext cx="1074374" cy="3149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直接连接符 209"/>
            <p:cNvCxnSpPr>
              <a:stCxn id="204" idx="2"/>
              <a:endCxn id="200" idx="1"/>
            </p:cNvCxnSpPr>
            <p:nvPr/>
          </p:nvCxnSpPr>
          <p:spPr>
            <a:xfrm flipH="1">
              <a:off x="4930048" y="2162015"/>
              <a:ext cx="1386838" cy="712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直接连接符 210"/>
            <p:cNvCxnSpPr>
              <a:stCxn id="204" idx="2"/>
              <a:endCxn id="202" idx="1"/>
            </p:cNvCxnSpPr>
            <p:nvPr/>
          </p:nvCxnSpPr>
          <p:spPr>
            <a:xfrm flipH="1">
              <a:off x="5909517" y="2162015"/>
              <a:ext cx="407369" cy="690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直接连接符 211"/>
            <p:cNvCxnSpPr>
              <a:stCxn id="204" idx="2"/>
              <a:endCxn id="201" idx="1"/>
            </p:cNvCxnSpPr>
            <p:nvPr/>
          </p:nvCxnSpPr>
          <p:spPr>
            <a:xfrm flipH="1">
              <a:off x="6221981" y="2162015"/>
              <a:ext cx="94905" cy="3149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直接箭头连接符 212"/>
            <p:cNvCxnSpPr>
              <a:stCxn id="203" idx="0"/>
            </p:cNvCxnSpPr>
            <p:nvPr/>
          </p:nvCxnSpPr>
          <p:spPr>
            <a:xfrm flipV="1">
              <a:off x="5169188" y="1617461"/>
              <a:ext cx="1839" cy="267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4" name="直接箭头连接符 213"/>
            <p:cNvCxnSpPr>
              <a:stCxn id="204" idx="0"/>
            </p:cNvCxnSpPr>
            <p:nvPr/>
          </p:nvCxnSpPr>
          <p:spPr>
            <a:xfrm flipV="1">
              <a:off x="6316886" y="1617461"/>
              <a:ext cx="6644" cy="258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5" name="文本框 96"/>
            <p:cNvSpPr txBox="1"/>
            <p:nvPr/>
          </p:nvSpPr>
          <p:spPr>
            <a:xfrm>
              <a:off x="5353721" y="1272109"/>
              <a:ext cx="853841" cy="528350"/>
            </a:xfrm>
            <a:prstGeom prst="rect">
              <a:avLst/>
            </a:prstGeom>
            <a:noFill/>
          </p:spPr>
          <p:txBody>
            <a:bodyPr wrap="square" rtlCol="0">
              <a:spAutoFit/>
            </a:bodyPr>
            <a:lstStyle/>
            <a:p>
              <a:pPr algn="l">
                <a:lnSpc>
                  <a:spcPts val="3440"/>
                </a:lnSpc>
              </a:pPr>
              <a:r>
                <a:rPr lang="en-US" altLang="zh-CN" sz="1400" dirty="0">
                  <a:ea typeface="Microsoft YaHei" panose="020B0503020204020204" pitchFamily="34" charset="-122"/>
                </a:rPr>
                <a:t>Host IO</a:t>
              </a:r>
              <a:endParaRPr lang="zh-CN" altLang="en-US" sz="1400" dirty="0">
                <a:ea typeface="Microsoft YaHei" panose="020B0503020204020204" pitchFamily="34" charset="-122"/>
              </a:endParaRPr>
            </a:p>
          </p:txBody>
        </p:sp>
      </p:grpSp>
      <p:sp>
        <p:nvSpPr>
          <p:cNvPr id="216" name="Text Box 49"/>
          <p:cNvSpPr txBox="1">
            <a:spLocks noChangeArrowheads="1"/>
          </p:cNvSpPr>
          <p:nvPr/>
        </p:nvSpPr>
        <p:spPr bwMode="auto">
          <a:xfrm>
            <a:off x="9024736" y="688645"/>
            <a:ext cx="2652007" cy="784341"/>
          </a:xfrm>
          <a:prstGeom prst="rect">
            <a:avLst/>
          </a:prstGeom>
          <a:noFill/>
          <a:ln w="9525">
            <a:noFill/>
            <a:miter lim="800000"/>
            <a:headEnd/>
            <a:tailEnd/>
          </a:ln>
        </p:spPr>
        <p:txBody>
          <a:bodyPr wrap="square" lIns="104477" tIns="52237" rIns="104477" bIns="52237" anchor="ctr" anchorCtr="0">
            <a:noAutofit/>
          </a:bodyPr>
          <a:lstStyle/>
          <a:p>
            <a:pPr marL="0" marR="0" lvl="0" indent="0" defTabSz="2506764" eaLnBrk="1" fontAlgn="auto" latinLnBrk="1" hangingPunct="0">
              <a:lnSpc>
                <a:spcPct val="100000"/>
              </a:lnSpc>
              <a:spcBef>
                <a:spcPts val="0"/>
              </a:spcBef>
              <a:spcAft>
                <a:spcPts val="0"/>
              </a:spcAft>
              <a:buClr>
                <a:srgbClr val="DBDBDB"/>
              </a:buClr>
              <a:buSzTx/>
              <a:buFontTx/>
              <a:buNone/>
              <a:tabLst/>
              <a:defRPr sz="1800">
                <a:uFillTx/>
              </a:defRPr>
            </a:pPr>
            <a:r>
              <a:rPr kumimoji="1" lang="en-US" altLang="zh-CN" sz="1600" kern="0" dirty="0">
                <a:solidFill>
                  <a:schemeClr val="bg1"/>
                </a:solidFill>
                <a:ea typeface="微软雅黑" pitchFamily="34" charset="-122"/>
                <a:cs typeface="Arial" pitchFamily="34" charset="0"/>
              </a:rPr>
              <a:t>Every physical port connects all the four controllers in one engine</a:t>
            </a:r>
            <a:endParaRPr kumimoji="1" lang="zh-CN" altLang="en-US" sz="1600" i="0" u="none" strike="noStrike" kern="0" cap="none" spc="0" normalizeH="0" baseline="0" noProof="0" dirty="0">
              <a:ln>
                <a:noFill/>
              </a:ln>
              <a:solidFill>
                <a:schemeClr val="bg1"/>
              </a:solidFill>
              <a:effectLst/>
              <a:uLnTx/>
              <a:uFillTx/>
              <a:ea typeface="微软雅黑" pitchFamily="34" charset="-122"/>
              <a:cs typeface="Arial" pitchFamily="34" charset="0"/>
            </a:endParaRPr>
          </a:p>
        </p:txBody>
      </p:sp>
      <p:sp>
        <p:nvSpPr>
          <p:cNvPr id="229" name="Text Box 49"/>
          <p:cNvSpPr txBox="1">
            <a:spLocks noChangeArrowheads="1"/>
          </p:cNvSpPr>
          <p:nvPr/>
        </p:nvSpPr>
        <p:spPr bwMode="auto">
          <a:xfrm>
            <a:off x="9455533" y="2753837"/>
            <a:ext cx="2221210" cy="1807536"/>
          </a:xfrm>
          <a:prstGeom prst="rect">
            <a:avLst/>
          </a:prstGeom>
          <a:noFill/>
          <a:ln w="9525">
            <a:noFill/>
            <a:miter lim="800000"/>
            <a:headEnd/>
            <a:tailEnd/>
          </a:ln>
        </p:spPr>
        <p:txBody>
          <a:bodyPr wrap="square" lIns="104477" tIns="52237" rIns="104477" bIns="52237" anchor="ctr" anchorCtr="0">
            <a:noAutofit/>
          </a:bodyPr>
          <a:lstStyle/>
          <a:p>
            <a:pPr lvl="0" defTabSz="2506764" hangingPunct="0">
              <a:buClr>
                <a:srgbClr val="DBDBDB"/>
              </a:buClr>
              <a:defRPr sz="1800">
                <a:uFillTx/>
              </a:defRPr>
            </a:pPr>
            <a:r>
              <a:rPr kumimoji="1" lang="en-US" altLang="zh-CN" sz="1600" kern="0" dirty="0">
                <a:solidFill>
                  <a:schemeClr val="bg1"/>
                </a:solidFill>
                <a:ea typeface="微软雅黑" pitchFamily="34" charset="-122"/>
                <a:cs typeface="Arial" pitchFamily="34" charset="0"/>
              </a:rPr>
              <a:t>Full Mesh interconnection between all controllers</a:t>
            </a:r>
            <a:r>
              <a:rPr kumimoji="1" lang="zh-CN" altLang="en-US" sz="1600" kern="0" dirty="0">
                <a:solidFill>
                  <a:schemeClr val="bg1"/>
                </a:solidFill>
                <a:ea typeface="微软雅黑" pitchFamily="34" charset="-122"/>
                <a:cs typeface="Arial" pitchFamily="34" charset="0"/>
              </a:rPr>
              <a:t> </a:t>
            </a:r>
            <a:r>
              <a:rPr kumimoji="1" lang="en-US" altLang="zh-CN" sz="1600" kern="0" dirty="0">
                <a:solidFill>
                  <a:schemeClr val="bg1"/>
                </a:solidFill>
                <a:ea typeface="微软雅黑" pitchFamily="34" charset="-122"/>
                <a:cs typeface="Arial" pitchFamily="34" charset="0"/>
              </a:rPr>
              <a:t>in</a:t>
            </a:r>
            <a:r>
              <a:rPr kumimoji="1" lang="zh-CN" altLang="en-US" sz="1600" kern="0" dirty="0">
                <a:solidFill>
                  <a:schemeClr val="bg1"/>
                </a:solidFill>
                <a:ea typeface="微软雅黑" pitchFamily="34" charset="-122"/>
                <a:cs typeface="Arial" pitchFamily="34" charset="0"/>
              </a:rPr>
              <a:t> </a:t>
            </a:r>
            <a:r>
              <a:rPr kumimoji="1" lang="en-US" altLang="zh-CN" sz="1600" kern="0" dirty="0">
                <a:solidFill>
                  <a:schemeClr val="bg1"/>
                </a:solidFill>
                <a:ea typeface="微软雅黑" pitchFamily="34" charset="-122"/>
                <a:cs typeface="Arial" pitchFamily="34" charset="0"/>
              </a:rPr>
              <a:t>each</a:t>
            </a:r>
            <a:r>
              <a:rPr kumimoji="1" lang="zh-CN" altLang="en-US" sz="1600" kern="0" dirty="0">
                <a:solidFill>
                  <a:schemeClr val="bg1"/>
                </a:solidFill>
                <a:ea typeface="微软雅黑" pitchFamily="34" charset="-122"/>
                <a:cs typeface="Arial" pitchFamily="34" charset="0"/>
              </a:rPr>
              <a:t> </a:t>
            </a:r>
            <a:r>
              <a:rPr kumimoji="1" lang="en-US" altLang="zh-CN" sz="1600" kern="0" dirty="0">
                <a:solidFill>
                  <a:schemeClr val="bg1"/>
                </a:solidFill>
                <a:ea typeface="微软雅黑" pitchFamily="34" charset="-122"/>
                <a:cs typeface="Arial" pitchFamily="34" charset="0"/>
              </a:rPr>
              <a:t>engine</a:t>
            </a:r>
          </a:p>
          <a:p>
            <a:pPr lvl="0" defTabSz="2506764" hangingPunct="0">
              <a:buClr>
                <a:srgbClr val="DBDBDB"/>
              </a:buClr>
              <a:defRPr sz="1800">
                <a:uFillTx/>
              </a:defRPr>
            </a:pPr>
            <a:endParaRPr kumimoji="1" lang="en-US" altLang="zh-CN" sz="1600" kern="0" dirty="0">
              <a:solidFill>
                <a:schemeClr val="bg1"/>
              </a:solidFill>
              <a:ea typeface="微软雅黑" pitchFamily="34" charset="-122"/>
              <a:cs typeface="Arial" pitchFamily="34" charset="0"/>
            </a:endParaRPr>
          </a:p>
          <a:p>
            <a:pPr lvl="0" defTabSz="2506764" hangingPunct="0">
              <a:buClr>
                <a:srgbClr val="DBDBDB"/>
              </a:buClr>
              <a:defRPr sz="1800">
                <a:uFillTx/>
              </a:defRPr>
            </a:pPr>
            <a:r>
              <a:rPr kumimoji="1" lang="en-US" altLang="zh-CN" sz="1600" kern="0" dirty="0">
                <a:solidFill>
                  <a:schemeClr val="bg1"/>
                </a:solidFill>
                <a:ea typeface="微软雅黑" pitchFamily="34" charset="-122"/>
                <a:cs typeface="Arial" pitchFamily="34" charset="0"/>
              </a:rPr>
              <a:t>Shared interconnection module for connecting between the engines </a:t>
            </a:r>
          </a:p>
          <a:p>
            <a:pPr lvl="0" defTabSz="2506764" latinLnBrk="1" hangingPunct="0">
              <a:buClr>
                <a:srgbClr val="DBDBDB"/>
              </a:buClr>
              <a:defRPr sz="1800">
                <a:uFillTx/>
              </a:defRPr>
            </a:pPr>
            <a:endParaRPr kumimoji="1" lang="zh-CN" altLang="en-US" sz="1600" i="0" u="none" strike="noStrike" kern="0" cap="none" spc="0" normalizeH="0" baseline="0" noProof="0" dirty="0">
              <a:ln>
                <a:noFill/>
              </a:ln>
              <a:solidFill>
                <a:schemeClr val="bg1"/>
              </a:solidFill>
              <a:effectLst/>
              <a:uLnTx/>
              <a:uFillTx/>
              <a:ea typeface="微软雅黑" pitchFamily="34" charset="-122"/>
              <a:cs typeface="Arial" pitchFamily="34" charset="0"/>
            </a:endParaRPr>
          </a:p>
        </p:txBody>
      </p:sp>
      <p:grpSp>
        <p:nvGrpSpPr>
          <p:cNvPr id="230" name="组合 19"/>
          <p:cNvGrpSpPr/>
          <p:nvPr/>
        </p:nvGrpSpPr>
        <p:grpSpPr>
          <a:xfrm>
            <a:off x="6398619" y="4781238"/>
            <a:ext cx="1183081" cy="1097137"/>
            <a:chOff x="3467580" y="2311048"/>
            <a:chExt cx="1024132" cy="869566"/>
          </a:xfrm>
        </p:grpSpPr>
        <p:sp>
          <p:nvSpPr>
            <p:cNvPr id="231" name="矩形 37"/>
            <p:cNvSpPr/>
            <p:nvPr/>
          </p:nvSpPr>
          <p:spPr>
            <a:xfrm>
              <a:off x="3467580" y="2311048"/>
              <a:ext cx="1024132" cy="869566"/>
            </a:xfrm>
            <a:prstGeom prst="rect">
              <a:avLst/>
            </a:prstGeom>
            <a:noFill/>
            <a:ln w="9525" cap="flat" cmpd="sng" algn="ctr">
              <a:solidFill>
                <a:srgbClr val="8EB4E3"/>
              </a:solidFill>
              <a:prstDash val="solid"/>
              <a:round/>
              <a:headEnd type="none" w="med" len="med"/>
              <a:tailEnd type="none" w="med" len="med"/>
            </a:ln>
            <a:effectLst/>
            <a:scene3d>
              <a:camera prst="orthographicFront"/>
              <a:lightRig rig="flat" dir="t"/>
            </a:scene3d>
          </p:spPr>
          <p:txBody>
            <a:bodyPr lIns="144000" tIns="72000" anchor="ctr" anchorCtr="0"/>
            <a:lstStyle/>
            <a:p>
              <a:pPr marL="0" marR="0" lvl="0" indent="0" defTabSz="1219444" eaLnBrk="1" fontAlgn="base" latinLnBrk="0" hangingPunct="1">
                <a:lnSpc>
                  <a:spcPct val="120000"/>
                </a:lnSpc>
                <a:spcBef>
                  <a:spcPct val="0"/>
                </a:spcBef>
                <a:spcAft>
                  <a:spcPts val="1600"/>
                </a:spcAft>
                <a:buClrTx/>
                <a:buSzTx/>
                <a:buFontTx/>
                <a:buNone/>
                <a:tabLst/>
                <a:defRPr/>
              </a:pPr>
              <a:endParaRPr kumimoji="0" lang="en-US" altLang="zh-CN" sz="900" i="0" u="none" strike="noStrike" kern="0" cap="none" spc="0" normalizeH="0" baseline="0" noProof="0" dirty="0">
                <a:ln>
                  <a:noFill/>
                </a:ln>
                <a:solidFill>
                  <a:prstClr val="white"/>
                </a:solidFill>
                <a:effectLst/>
                <a:uLnTx/>
                <a:uFillTx/>
                <a:ea typeface="微软雅黑" pitchFamily="34" charset="-122"/>
                <a:cs typeface="Arial" pitchFamily="34" charset="0"/>
              </a:endParaRPr>
            </a:p>
            <a:p>
              <a:pPr marL="0" marR="0" lvl="0" indent="0" defTabSz="1219444" eaLnBrk="1" fontAlgn="base" latinLnBrk="0" hangingPunct="1">
                <a:lnSpc>
                  <a:spcPct val="120000"/>
                </a:lnSpc>
                <a:spcBef>
                  <a:spcPct val="0"/>
                </a:spcBef>
                <a:spcAft>
                  <a:spcPts val="1600"/>
                </a:spcAft>
                <a:buClrTx/>
                <a:buSzTx/>
                <a:buFontTx/>
                <a:buNone/>
                <a:tabLst/>
                <a:defRPr/>
              </a:pPr>
              <a:endParaRPr kumimoji="0" lang="en-US" altLang="zh-CN" sz="900" i="0" u="none" strike="noStrike" kern="0" cap="none" spc="0" normalizeH="0" baseline="0" noProof="0" dirty="0">
                <a:ln>
                  <a:noFill/>
                </a:ln>
                <a:solidFill>
                  <a:prstClr val="white"/>
                </a:solidFill>
                <a:effectLst/>
                <a:uLnTx/>
                <a:uFillTx/>
                <a:ea typeface="微软雅黑" pitchFamily="34" charset="-122"/>
                <a:cs typeface="Arial" pitchFamily="34" charset="0"/>
              </a:endParaRPr>
            </a:p>
            <a:p>
              <a:pPr marL="0" marR="0" lvl="0" indent="0" defTabSz="1219444" eaLnBrk="1" fontAlgn="base" latinLnBrk="0" hangingPunct="1">
                <a:lnSpc>
                  <a:spcPct val="120000"/>
                </a:lnSpc>
                <a:spcBef>
                  <a:spcPct val="0"/>
                </a:spcBef>
                <a:spcAft>
                  <a:spcPts val="1600"/>
                </a:spcAft>
                <a:buClrTx/>
                <a:buSzTx/>
                <a:buFontTx/>
                <a:buNone/>
                <a:tabLst/>
                <a:defRPr/>
              </a:pPr>
              <a:endParaRPr kumimoji="0" lang="zh-CN" altLang="en-US" sz="900" i="0" u="none" strike="noStrike" kern="0" cap="none" spc="0" normalizeH="0" baseline="0" noProof="0" dirty="0">
                <a:ln>
                  <a:noFill/>
                </a:ln>
                <a:solidFill>
                  <a:prstClr val="white"/>
                </a:solidFill>
                <a:effectLst/>
                <a:uLnTx/>
                <a:uFillTx/>
                <a:ea typeface="微软雅黑" pitchFamily="34" charset="-122"/>
                <a:cs typeface="Arial" pitchFamily="34" charset="0"/>
              </a:endParaRPr>
            </a:p>
          </p:txBody>
        </p:sp>
        <p:sp>
          <p:nvSpPr>
            <p:cNvPr id="232" name="矩形 231"/>
            <p:cNvSpPr/>
            <p:nvPr/>
          </p:nvSpPr>
          <p:spPr>
            <a:xfrm>
              <a:off x="3534275" y="2381163"/>
              <a:ext cx="375926" cy="294799"/>
            </a:xfrm>
            <a:prstGeom prst="rect">
              <a:avLst/>
            </a:prstGeom>
            <a:solidFill>
              <a:srgbClr val="00B0F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a:ln>
                    <a:noFill/>
                  </a:ln>
                  <a:solidFill>
                    <a:prstClr val="white"/>
                  </a:solidFill>
                  <a:effectLst/>
                  <a:uLnTx/>
                  <a:uFillTx/>
                  <a:ea typeface="微软雅黑" pitchFamily="34" charset="-122"/>
                  <a:cs typeface="Arial" pitchFamily="34" charset="0"/>
                  <a:sym typeface="Helvetica"/>
                </a:rPr>
                <a:t>A</a:t>
              </a:r>
              <a:endParaRPr kumimoji="0" lang="zh-CN" altLang="en-US" i="0" u="none" strike="noStrike" kern="0" cap="none" spc="0" normalizeH="0" baseline="0" noProof="0" dirty="0">
                <a:ln>
                  <a:noFill/>
                </a:ln>
                <a:solidFill>
                  <a:prstClr val="white"/>
                </a:solidFill>
                <a:effectLst/>
                <a:uLnTx/>
                <a:uFillTx/>
                <a:ea typeface="微软雅黑" pitchFamily="34" charset="-122"/>
                <a:cs typeface="Arial" pitchFamily="34" charset="0"/>
                <a:sym typeface="Helvetica"/>
              </a:endParaRPr>
            </a:p>
          </p:txBody>
        </p:sp>
        <p:sp>
          <p:nvSpPr>
            <p:cNvPr id="233" name="矩形 232"/>
            <p:cNvSpPr/>
            <p:nvPr/>
          </p:nvSpPr>
          <p:spPr>
            <a:xfrm>
              <a:off x="4068413" y="2381163"/>
              <a:ext cx="375926" cy="294799"/>
            </a:xfrm>
            <a:prstGeom prst="rect">
              <a:avLst/>
            </a:prstGeom>
            <a:solidFill>
              <a:srgbClr val="00B0F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a:ln>
                    <a:noFill/>
                  </a:ln>
                  <a:solidFill>
                    <a:prstClr val="white"/>
                  </a:solidFill>
                  <a:effectLst/>
                  <a:uLnTx/>
                  <a:uFillTx/>
                  <a:ea typeface="微软雅黑" pitchFamily="34" charset="-122"/>
                  <a:cs typeface="Arial" pitchFamily="34" charset="0"/>
                  <a:sym typeface="Helvetica"/>
                </a:rPr>
                <a:t>B</a:t>
              </a:r>
              <a:endParaRPr kumimoji="0" lang="zh-CN" altLang="en-US" i="0" u="none" strike="noStrike" kern="0" cap="none" spc="0" normalizeH="0" baseline="0" noProof="0" dirty="0">
                <a:ln>
                  <a:noFill/>
                </a:ln>
                <a:solidFill>
                  <a:prstClr val="white"/>
                </a:solidFill>
                <a:effectLst/>
                <a:uLnTx/>
                <a:uFillTx/>
                <a:ea typeface="微软雅黑" pitchFamily="34" charset="-122"/>
                <a:cs typeface="Arial" pitchFamily="34" charset="0"/>
                <a:sym typeface="Helvetica"/>
              </a:endParaRPr>
            </a:p>
          </p:txBody>
        </p:sp>
        <p:sp>
          <p:nvSpPr>
            <p:cNvPr id="234" name="矩形 233"/>
            <p:cNvSpPr/>
            <p:nvPr/>
          </p:nvSpPr>
          <p:spPr>
            <a:xfrm>
              <a:off x="3534275" y="2813718"/>
              <a:ext cx="375926" cy="294799"/>
            </a:xfrm>
            <a:prstGeom prst="rect">
              <a:avLst/>
            </a:prstGeom>
            <a:solidFill>
              <a:srgbClr val="00B0F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a:ln>
                    <a:noFill/>
                  </a:ln>
                  <a:solidFill>
                    <a:prstClr val="white"/>
                  </a:solidFill>
                  <a:effectLst/>
                  <a:uLnTx/>
                  <a:uFillTx/>
                  <a:ea typeface="微软雅黑" pitchFamily="34" charset="-122"/>
                  <a:cs typeface="Arial" pitchFamily="34" charset="0"/>
                  <a:sym typeface="Helvetica"/>
                </a:rPr>
                <a:t>C</a:t>
              </a:r>
              <a:endParaRPr kumimoji="0" lang="zh-CN" altLang="en-US" i="0" u="none" strike="noStrike" kern="0" cap="none" spc="0" normalizeH="0" baseline="0" noProof="0" dirty="0">
                <a:ln>
                  <a:noFill/>
                </a:ln>
                <a:solidFill>
                  <a:prstClr val="white"/>
                </a:solidFill>
                <a:effectLst/>
                <a:uLnTx/>
                <a:uFillTx/>
                <a:ea typeface="微软雅黑" pitchFamily="34" charset="-122"/>
                <a:cs typeface="Arial" pitchFamily="34" charset="0"/>
                <a:sym typeface="Helvetica"/>
              </a:endParaRPr>
            </a:p>
          </p:txBody>
        </p:sp>
        <p:sp>
          <p:nvSpPr>
            <p:cNvPr id="235" name="矩形 234"/>
            <p:cNvSpPr/>
            <p:nvPr/>
          </p:nvSpPr>
          <p:spPr>
            <a:xfrm>
              <a:off x="4068413" y="2813718"/>
              <a:ext cx="375926" cy="294799"/>
            </a:xfrm>
            <a:prstGeom prst="rect">
              <a:avLst/>
            </a:prstGeom>
            <a:solidFill>
              <a:srgbClr val="00B0F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a:ln>
                    <a:noFill/>
                  </a:ln>
                  <a:solidFill>
                    <a:prstClr val="white"/>
                  </a:solidFill>
                  <a:effectLst/>
                  <a:uLnTx/>
                  <a:uFillTx/>
                  <a:ea typeface="微软雅黑" pitchFamily="34" charset="-122"/>
                  <a:cs typeface="Arial" pitchFamily="34" charset="0"/>
                  <a:sym typeface="Helvetica"/>
                </a:rPr>
                <a:t>D</a:t>
              </a:r>
              <a:endParaRPr kumimoji="0" lang="zh-CN" altLang="en-US" i="0" u="none" strike="noStrike" kern="0" cap="none" spc="0" normalizeH="0" baseline="0" noProof="0" dirty="0">
                <a:ln>
                  <a:noFill/>
                </a:ln>
                <a:solidFill>
                  <a:prstClr val="white"/>
                </a:solidFill>
                <a:effectLst/>
                <a:uLnTx/>
                <a:uFillTx/>
                <a:ea typeface="微软雅黑" pitchFamily="34" charset="-122"/>
                <a:cs typeface="Arial" pitchFamily="34" charset="0"/>
                <a:sym typeface="Helvetica"/>
              </a:endParaRPr>
            </a:p>
          </p:txBody>
        </p:sp>
        <p:cxnSp>
          <p:nvCxnSpPr>
            <p:cNvPr id="236" name="直接连接符 235"/>
            <p:cNvCxnSpPr/>
            <p:nvPr/>
          </p:nvCxnSpPr>
          <p:spPr>
            <a:xfrm flipH="1">
              <a:off x="3909935" y="2527608"/>
              <a:ext cx="155217" cy="191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237" name="直接连接符 236"/>
            <p:cNvCxnSpPr/>
            <p:nvPr/>
          </p:nvCxnSpPr>
          <p:spPr>
            <a:xfrm flipH="1">
              <a:off x="3913462" y="2960162"/>
              <a:ext cx="155217" cy="191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238" name="直接连接符 237"/>
            <p:cNvCxnSpPr/>
            <p:nvPr/>
          </p:nvCxnSpPr>
          <p:spPr>
            <a:xfrm flipV="1">
              <a:off x="3722237" y="2681848"/>
              <a:ext cx="0" cy="125984"/>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239" name="直接连接符 238"/>
            <p:cNvCxnSpPr/>
            <p:nvPr/>
          </p:nvCxnSpPr>
          <p:spPr>
            <a:xfrm flipV="1">
              <a:off x="4256376" y="2681848"/>
              <a:ext cx="0" cy="125984"/>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240" name="直接连接符 239"/>
            <p:cNvCxnSpPr/>
            <p:nvPr/>
          </p:nvCxnSpPr>
          <p:spPr>
            <a:xfrm flipV="1">
              <a:off x="3909935" y="2673895"/>
              <a:ext cx="155051" cy="139823"/>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241" name="直接连接符 240"/>
            <p:cNvCxnSpPr/>
            <p:nvPr/>
          </p:nvCxnSpPr>
          <p:spPr>
            <a:xfrm flipH="1" flipV="1">
              <a:off x="3913013" y="2677604"/>
              <a:ext cx="157735" cy="139269"/>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grpSp>
      <p:grpSp>
        <p:nvGrpSpPr>
          <p:cNvPr id="242" name="组合 19"/>
          <p:cNvGrpSpPr/>
          <p:nvPr/>
        </p:nvGrpSpPr>
        <p:grpSpPr>
          <a:xfrm>
            <a:off x="7765553" y="4782870"/>
            <a:ext cx="1090287" cy="1095504"/>
            <a:chOff x="3467580" y="2311048"/>
            <a:chExt cx="1024132" cy="869566"/>
          </a:xfrm>
        </p:grpSpPr>
        <p:sp>
          <p:nvSpPr>
            <p:cNvPr id="243" name="矩形 37"/>
            <p:cNvSpPr/>
            <p:nvPr/>
          </p:nvSpPr>
          <p:spPr>
            <a:xfrm>
              <a:off x="3467580" y="2311048"/>
              <a:ext cx="1024132" cy="869566"/>
            </a:xfrm>
            <a:prstGeom prst="rect">
              <a:avLst/>
            </a:prstGeom>
            <a:noFill/>
            <a:ln w="9525" cap="flat" cmpd="sng" algn="ctr">
              <a:solidFill>
                <a:srgbClr val="8EB4E3"/>
              </a:solidFill>
              <a:prstDash val="solid"/>
              <a:round/>
              <a:headEnd type="none" w="med" len="med"/>
              <a:tailEnd type="none" w="med" len="med"/>
            </a:ln>
            <a:effectLst/>
            <a:scene3d>
              <a:camera prst="orthographicFront"/>
              <a:lightRig rig="flat" dir="t"/>
            </a:scene3d>
          </p:spPr>
          <p:txBody>
            <a:bodyPr lIns="144000" tIns="72000" anchor="ctr" anchorCtr="0"/>
            <a:lstStyle/>
            <a:p>
              <a:pPr marL="0" marR="0" lvl="0" indent="0" defTabSz="1219444" eaLnBrk="1" fontAlgn="base" latinLnBrk="0" hangingPunct="1">
                <a:lnSpc>
                  <a:spcPct val="120000"/>
                </a:lnSpc>
                <a:spcBef>
                  <a:spcPct val="0"/>
                </a:spcBef>
                <a:spcAft>
                  <a:spcPts val="1600"/>
                </a:spcAft>
                <a:buClrTx/>
                <a:buSzTx/>
                <a:buFontTx/>
                <a:buNone/>
                <a:tabLst/>
                <a:defRPr/>
              </a:pPr>
              <a:endParaRPr kumimoji="0" lang="en-US" altLang="zh-CN" sz="900" i="0" u="none" strike="noStrike" kern="0" cap="none" spc="0" normalizeH="0" baseline="0" noProof="0" dirty="0">
                <a:ln>
                  <a:noFill/>
                </a:ln>
                <a:solidFill>
                  <a:prstClr val="white"/>
                </a:solidFill>
                <a:effectLst/>
                <a:uLnTx/>
                <a:uFillTx/>
                <a:ea typeface="微软雅黑" pitchFamily="34" charset="-122"/>
                <a:cs typeface="Arial" pitchFamily="34" charset="0"/>
              </a:endParaRPr>
            </a:p>
            <a:p>
              <a:pPr marL="0" marR="0" lvl="0" indent="0" defTabSz="1219444" eaLnBrk="1" fontAlgn="base" latinLnBrk="0" hangingPunct="1">
                <a:lnSpc>
                  <a:spcPct val="120000"/>
                </a:lnSpc>
                <a:spcBef>
                  <a:spcPct val="0"/>
                </a:spcBef>
                <a:spcAft>
                  <a:spcPts val="1600"/>
                </a:spcAft>
                <a:buClrTx/>
                <a:buSzTx/>
                <a:buFontTx/>
                <a:buNone/>
                <a:tabLst/>
                <a:defRPr/>
              </a:pPr>
              <a:endParaRPr kumimoji="0" lang="en-US" altLang="zh-CN" sz="900" i="0" u="none" strike="noStrike" kern="0" cap="none" spc="0" normalizeH="0" baseline="0" noProof="0" dirty="0">
                <a:ln>
                  <a:noFill/>
                </a:ln>
                <a:solidFill>
                  <a:prstClr val="white"/>
                </a:solidFill>
                <a:effectLst/>
                <a:uLnTx/>
                <a:uFillTx/>
                <a:ea typeface="微软雅黑" pitchFamily="34" charset="-122"/>
                <a:cs typeface="Arial" pitchFamily="34" charset="0"/>
              </a:endParaRPr>
            </a:p>
            <a:p>
              <a:pPr marL="0" marR="0" lvl="0" indent="0" defTabSz="1219444" eaLnBrk="1" fontAlgn="base" latinLnBrk="0" hangingPunct="1">
                <a:lnSpc>
                  <a:spcPct val="120000"/>
                </a:lnSpc>
                <a:spcBef>
                  <a:spcPct val="0"/>
                </a:spcBef>
                <a:spcAft>
                  <a:spcPts val="1600"/>
                </a:spcAft>
                <a:buClrTx/>
                <a:buSzTx/>
                <a:buFontTx/>
                <a:buNone/>
                <a:tabLst/>
                <a:defRPr/>
              </a:pPr>
              <a:endParaRPr kumimoji="0" lang="zh-CN" altLang="en-US" sz="900" i="0" u="none" strike="noStrike" kern="0" cap="none" spc="0" normalizeH="0" baseline="0" noProof="0" dirty="0">
                <a:ln>
                  <a:noFill/>
                </a:ln>
                <a:solidFill>
                  <a:prstClr val="white"/>
                </a:solidFill>
                <a:effectLst/>
                <a:uLnTx/>
                <a:uFillTx/>
                <a:ea typeface="微软雅黑" pitchFamily="34" charset="-122"/>
                <a:cs typeface="Arial" pitchFamily="34" charset="0"/>
              </a:endParaRPr>
            </a:p>
          </p:txBody>
        </p:sp>
        <p:sp>
          <p:nvSpPr>
            <p:cNvPr id="244" name="矩形 243"/>
            <p:cNvSpPr/>
            <p:nvPr/>
          </p:nvSpPr>
          <p:spPr>
            <a:xfrm>
              <a:off x="3534275" y="2381163"/>
              <a:ext cx="375926" cy="294799"/>
            </a:xfrm>
            <a:prstGeom prst="rect">
              <a:avLst/>
            </a:prstGeom>
            <a:solidFill>
              <a:srgbClr val="00B0F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a:ln>
                    <a:noFill/>
                  </a:ln>
                  <a:solidFill>
                    <a:prstClr val="white"/>
                  </a:solidFill>
                  <a:effectLst/>
                  <a:uLnTx/>
                  <a:uFillTx/>
                  <a:ea typeface="微软雅黑" pitchFamily="34" charset="-122"/>
                  <a:cs typeface="Arial" pitchFamily="34" charset="0"/>
                  <a:sym typeface="Helvetica"/>
                </a:rPr>
                <a:t>A</a:t>
              </a:r>
              <a:endParaRPr kumimoji="0" lang="zh-CN" altLang="en-US" i="0" u="none" strike="noStrike" kern="0" cap="none" spc="0" normalizeH="0" baseline="0" noProof="0" dirty="0">
                <a:ln>
                  <a:noFill/>
                </a:ln>
                <a:solidFill>
                  <a:prstClr val="white"/>
                </a:solidFill>
                <a:effectLst/>
                <a:uLnTx/>
                <a:uFillTx/>
                <a:ea typeface="微软雅黑" pitchFamily="34" charset="-122"/>
                <a:cs typeface="Arial" pitchFamily="34" charset="0"/>
                <a:sym typeface="Helvetica"/>
              </a:endParaRPr>
            </a:p>
          </p:txBody>
        </p:sp>
        <p:sp>
          <p:nvSpPr>
            <p:cNvPr id="245" name="矩形 244"/>
            <p:cNvSpPr/>
            <p:nvPr/>
          </p:nvSpPr>
          <p:spPr>
            <a:xfrm>
              <a:off x="4068413" y="2381163"/>
              <a:ext cx="375926" cy="294799"/>
            </a:xfrm>
            <a:prstGeom prst="rect">
              <a:avLst/>
            </a:prstGeom>
            <a:solidFill>
              <a:srgbClr val="00B0F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a:ln>
                    <a:noFill/>
                  </a:ln>
                  <a:solidFill>
                    <a:prstClr val="white"/>
                  </a:solidFill>
                  <a:effectLst/>
                  <a:uLnTx/>
                  <a:uFillTx/>
                  <a:ea typeface="微软雅黑" pitchFamily="34" charset="-122"/>
                  <a:cs typeface="Arial" pitchFamily="34" charset="0"/>
                  <a:sym typeface="Helvetica"/>
                </a:rPr>
                <a:t>B</a:t>
              </a:r>
              <a:endParaRPr kumimoji="0" lang="zh-CN" altLang="en-US" i="0" u="none" strike="noStrike" kern="0" cap="none" spc="0" normalizeH="0" baseline="0" noProof="0" dirty="0">
                <a:ln>
                  <a:noFill/>
                </a:ln>
                <a:solidFill>
                  <a:prstClr val="white"/>
                </a:solidFill>
                <a:effectLst/>
                <a:uLnTx/>
                <a:uFillTx/>
                <a:ea typeface="微软雅黑" pitchFamily="34" charset="-122"/>
                <a:cs typeface="Arial" pitchFamily="34" charset="0"/>
                <a:sym typeface="Helvetica"/>
              </a:endParaRPr>
            </a:p>
          </p:txBody>
        </p:sp>
        <p:sp>
          <p:nvSpPr>
            <p:cNvPr id="246" name="矩形 245"/>
            <p:cNvSpPr/>
            <p:nvPr/>
          </p:nvSpPr>
          <p:spPr>
            <a:xfrm>
              <a:off x="3534275" y="2813718"/>
              <a:ext cx="375926" cy="294799"/>
            </a:xfrm>
            <a:prstGeom prst="rect">
              <a:avLst/>
            </a:prstGeom>
            <a:solidFill>
              <a:srgbClr val="00B0F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a:ln>
                    <a:noFill/>
                  </a:ln>
                  <a:solidFill>
                    <a:prstClr val="white"/>
                  </a:solidFill>
                  <a:effectLst/>
                  <a:uLnTx/>
                  <a:uFillTx/>
                  <a:ea typeface="微软雅黑" pitchFamily="34" charset="-122"/>
                  <a:cs typeface="Arial" pitchFamily="34" charset="0"/>
                  <a:sym typeface="Helvetica"/>
                </a:rPr>
                <a:t>C</a:t>
              </a:r>
              <a:endParaRPr kumimoji="0" lang="zh-CN" altLang="en-US" i="0" u="none" strike="noStrike" kern="0" cap="none" spc="0" normalizeH="0" baseline="0" noProof="0" dirty="0">
                <a:ln>
                  <a:noFill/>
                </a:ln>
                <a:solidFill>
                  <a:prstClr val="white"/>
                </a:solidFill>
                <a:effectLst/>
                <a:uLnTx/>
                <a:uFillTx/>
                <a:ea typeface="微软雅黑" pitchFamily="34" charset="-122"/>
                <a:cs typeface="Arial" pitchFamily="34" charset="0"/>
                <a:sym typeface="Helvetica"/>
              </a:endParaRPr>
            </a:p>
          </p:txBody>
        </p:sp>
        <p:sp>
          <p:nvSpPr>
            <p:cNvPr id="247" name="矩形 246"/>
            <p:cNvSpPr/>
            <p:nvPr/>
          </p:nvSpPr>
          <p:spPr>
            <a:xfrm>
              <a:off x="4068413" y="2813718"/>
              <a:ext cx="375926" cy="294799"/>
            </a:xfrm>
            <a:prstGeom prst="rect">
              <a:avLst/>
            </a:prstGeom>
            <a:solidFill>
              <a:srgbClr val="00B0F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i="0" u="none" strike="noStrike" kern="0" cap="none" spc="0" normalizeH="0" baseline="0" noProof="0" dirty="0">
                  <a:ln>
                    <a:noFill/>
                  </a:ln>
                  <a:solidFill>
                    <a:prstClr val="white"/>
                  </a:solidFill>
                  <a:effectLst/>
                  <a:uLnTx/>
                  <a:uFillTx/>
                  <a:ea typeface="微软雅黑" pitchFamily="34" charset="-122"/>
                  <a:cs typeface="Arial" pitchFamily="34" charset="0"/>
                  <a:sym typeface="Helvetica"/>
                </a:rPr>
                <a:t>D</a:t>
              </a:r>
              <a:endParaRPr kumimoji="0" lang="zh-CN" altLang="en-US" i="0" u="none" strike="noStrike" kern="0" cap="none" spc="0" normalizeH="0" baseline="0" noProof="0" dirty="0">
                <a:ln>
                  <a:noFill/>
                </a:ln>
                <a:solidFill>
                  <a:prstClr val="white"/>
                </a:solidFill>
                <a:effectLst/>
                <a:uLnTx/>
                <a:uFillTx/>
                <a:ea typeface="微软雅黑" pitchFamily="34" charset="-122"/>
                <a:cs typeface="Arial" pitchFamily="34" charset="0"/>
                <a:sym typeface="Helvetica"/>
              </a:endParaRPr>
            </a:p>
          </p:txBody>
        </p:sp>
        <p:cxnSp>
          <p:nvCxnSpPr>
            <p:cNvPr id="248" name="直接连接符 247"/>
            <p:cNvCxnSpPr/>
            <p:nvPr/>
          </p:nvCxnSpPr>
          <p:spPr>
            <a:xfrm flipH="1">
              <a:off x="3909935" y="2527608"/>
              <a:ext cx="155217" cy="191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249" name="直接连接符 248"/>
            <p:cNvCxnSpPr/>
            <p:nvPr/>
          </p:nvCxnSpPr>
          <p:spPr>
            <a:xfrm flipH="1">
              <a:off x="3913462" y="2960162"/>
              <a:ext cx="155217" cy="191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250" name="直接连接符 249"/>
            <p:cNvCxnSpPr/>
            <p:nvPr/>
          </p:nvCxnSpPr>
          <p:spPr>
            <a:xfrm flipV="1">
              <a:off x="3722237" y="2681848"/>
              <a:ext cx="0" cy="125984"/>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251" name="直接连接符 250"/>
            <p:cNvCxnSpPr/>
            <p:nvPr/>
          </p:nvCxnSpPr>
          <p:spPr>
            <a:xfrm flipV="1">
              <a:off x="4256376" y="2681848"/>
              <a:ext cx="0" cy="125984"/>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252" name="直接连接符 251"/>
            <p:cNvCxnSpPr/>
            <p:nvPr/>
          </p:nvCxnSpPr>
          <p:spPr>
            <a:xfrm flipV="1">
              <a:off x="3909935" y="2673895"/>
              <a:ext cx="155051" cy="139823"/>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253" name="直接连接符 252"/>
            <p:cNvCxnSpPr/>
            <p:nvPr/>
          </p:nvCxnSpPr>
          <p:spPr>
            <a:xfrm flipH="1" flipV="1">
              <a:off x="3913013" y="2677604"/>
              <a:ext cx="157735" cy="139269"/>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grpSp>
      <p:cxnSp>
        <p:nvCxnSpPr>
          <p:cNvPr id="254" name="直接箭头连接符 253"/>
          <p:cNvCxnSpPr>
            <a:stCxn id="231" idx="3"/>
            <a:endCxn id="243" idx="1"/>
          </p:cNvCxnSpPr>
          <p:nvPr/>
        </p:nvCxnSpPr>
        <p:spPr>
          <a:xfrm>
            <a:off x="7581700" y="5329807"/>
            <a:ext cx="183853" cy="815"/>
          </a:xfrm>
          <a:prstGeom prst="straightConnector1">
            <a:avLst/>
          </a:prstGeom>
          <a:ln w="28575">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55" name="组合 254"/>
          <p:cNvGrpSpPr/>
          <p:nvPr/>
        </p:nvGrpSpPr>
        <p:grpSpPr>
          <a:xfrm>
            <a:off x="6562744" y="6170595"/>
            <a:ext cx="2044305" cy="522753"/>
            <a:chOff x="8231416" y="3683183"/>
            <a:chExt cx="2401857" cy="628841"/>
          </a:xfrm>
        </p:grpSpPr>
        <p:sp>
          <p:nvSpPr>
            <p:cNvPr id="256" name="矩形 255"/>
            <p:cNvSpPr/>
            <p:nvPr/>
          </p:nvSpPr>
          <p:spPr>
            <a:xfrm>
              <a:off x="8231416" y="3683183"/>
              <a:ext cx="2401857" cy="62884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7"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51587" y="3803087"/>
              <a:ext cx="401360" cy="401360"/>
            </a:xfrm>
            <a:prstGeom prst="rect">
              <a:avLst/>
            </a:prstGeom>
          </p:spPr>
        </p:pic>
        <p:pic>
          <p:nvPicPr>
            <p:cNvPr id="258" name="图片 2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01545" y="3803087"/>
              <a:ext cx="401360" cy="401360"/>
            </a:xfrm>
            <a:prstGeom prst="rect">
              <a:avLst/>
            </a:prstGeom>
          </p:spPr>
        </p:pic>
        <p:pic>
          <p:nvPicPr>
            <p:cNvPr id="259" name="图片 25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54984" y="3803087"/>
              <a:ext cx="401360" cy="401360"/>
            </a:xfrm>
            <a:prstGeom prst="rect">
              <a:avLst/>
            </a:prstGeom>
          </p:spPr>
        </p:pic>
        <p:pic>
          <p:nvPicPr>
            <p:cNvPr id="260" name="图片 25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04942" y="3803087"/>
              <a:ext cx="401360" cy="401360"/>
            </a:xfrm>
            <a:prstGeom prst="rect">
              <a:avLst/>
            </a:prstGeom>
          </p:spPr>
        </p:pic>
        <p:pic>
          <p:nvPicPr>
            <p:cNvPr id="261" name="图片 26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56744" y="3803087"/>
              <a:ext cx="401360" cy="401360"/>
            </a:xfrm>
            <a:prstGeom prst="rect">
              <a:avLst/>
            </a:prstGeom>
          </p:spPr>
        </p:pic>
        <p:pic>
          <p:nvPicPr>
            <p:cNvPr id="262" name="图片 26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10166" y="3804576"/>
              <a:ext cx="401360" cy="401360"/>
            </a:xfrm>
            <a:prstGeom prst="rect">
              <a:avLst/>
            </a:prstGeom>
          </p:spPr>
        </p:pic>
      </p:grpSp>
      <p:cxnSp>
        <p:nvCxnSpPr>
          <p:cNvPr id="263" name="直接连接符 262"/>
          <p:cNvCxnSpPr>
            <a:stCxn id="231" idx="2"/>
            <a:endCxn id="256" idx="0"/>
          </p:cNvCxnSpPr>
          <p:nvPr/>
        </p:nvCxnSpPr>
        <p:spPr>
          <a:xfrm>
            <a:off x="6990160" y="5878375"/>
            <a:ext cx="594737" cy="29222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a:stCxn id="243" idx="2"/>
            <a:endCxn id="256" idx="0"/>
          </p:cNvCxnSpPr>
          <p:nvPr/>
        </p:nvCxnSpPr>
        <p:spPr>
          <a:xfrm flipH="1">
            <a:off x="7584897" y="5878374"/>
            <a:ext cx="725800" cy="29222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267" name="Text Box 49"/>
          <p:cNvSpPr txBox="1">
            <a:spLocks noChangeArrowheads="1"/>
          </p:cNvSpPr>
          <p:nvPr/>
        </p:nvSpPr>
        <p:spPr bwMode="auto">
          <a:xfrm>
            <a:off x="8825695" y="4572904"/>
            <a:ext cx="3261133" cy="1289876"/>
          </a:xfrm>
          <a:prstGeom prst="rect">
            <a:avLst/>
          </a:prstGeom>
          <a:noFill/>
          <a:ln w="9525">
            <a:noFill/>
            <a:miter lim="800000"/>
            <a:headEnd/>
            <a:tailEnd/>
          </a:ln>
        </p:spPr>
        <p:txBody>
          <a:bodyPr wrap="square" lIns="104477" tIns="52237" rIns="104477" bIns="52237" anchor="ctr" anchorCtr="0">
            <a:noAutofit/>
          </a:bodyPr>
          <a:lstStyle/>
          <a:p>
            <a:pPr marL="0" marR="0" lvl="0" indent="0" algn="ctr" defTabSz="2506764" eaLnBrk="1" fontAlgn="auto" latinLnBrk="1" hangingPunct="0">
              <a:lnSpc>
                <a:spcPct val="100000"/>
              </a:lnSpc>
              <a:spcBef>
                <a:spcPts val="0"/>
              </a:spcBef>
              <a:spcAft>
                <a:spcPts val="0"/>
              </a:spcAft>
              <a:buClr>
                <a:srgbClr val="DBDBDB"/>
              </a:buClr>
              <a:buSzTx/>
              <a:buFontTx/>
              <a:buNone/>
              <a:tabLst/>
              <a:defRPr sz="1800">
                <a:uFillTx/>
              </a:defRPr>
            </a:pPr>
            <a:endParaRPr kumimoji="1" lang="en-US" altLang="zh-CN" sz="1600" kern="0" baseline="0" dirty="0">
              <a:solidFill>
                <a:schemeClr val="bg1"/>
              </a:solidFill>
              <a:ea typeface="微软雅黑" pitchFamily="34" charset="-122"/>
              <a:cs typeface="Arial" pitchFamily="34" charset="0"/>
            </a:endParaRPr>
          </a:p>
          <a:p>
            <a:pPr marL="0" marR="0" lvl="0" indent="0" defTabSz="2506764" eaLnBrk="1" fontAlgn="auto" latinLnBrk="1" hangingPunct="0">
              <a:lnSpc>
                <a:spcPct val="100000"/>
              </a:lnSpc>
              <a:spcBef>
                <a:spcPts val="0"/>
              </a:spcBef>
              <a:spcAft>
                <a:spcPts val="0"/>
              </a:spcAft>
              <a:buClr>
                <a:srgbClr val="DBDBDB"/>
              </a:buClr>
              <a:buSzTx/>
              <a:buFontTx/>
              <a:buNone/>
              <a:tabLst/>
              <a:defRPr sz="1800">
                <a:uFillTx/>
              </a:defRPr>
            </a:pPr>
            <a:r>
              <a:rPr kumimoji="1" lang="en-US" altLang="zh-CN" sz="1600" kern="0" dirty="0">
                <a:solidFill>
                  <a:schemeClr val="bg1"/>
                </a:solidFill>
                <a:ea typeface="微软雅黑" pitchFamily="34" charset="-122"/>
                <a:cs typeface="Arial" pitchFamily="34" charset="0"/>
              </a:rPr>
              <a:t>One intelligent disk enclosure can be accessed by 8 controllers(2 engines)  through the shared back-end </a:t>
            </a:r>
            <a:r>
              <a:rPr kumimoji="1" lang="en-US" altLang="zh-CN" sz="1500" kern="0" dirty="0">
                <a:solidFill>
                  <a:schemeClr val="bg1"/>
                </a:solidFill>
                <a:ea typeface="微软雅黑" pitchFamily="34" charset="-122"/>
                <a:cs typeface="Arial" pitchFamily="34" charset="0"/>
              </a:rPr>
              <a:t>module</a:t>
            </a:r>
            <a:endParaRPr kumimoji="1" lang="zh-CN" altLang="en-US" sz="1500" i="0" u="none" strike="noStrike" kern="0" cap="none" spc="0" normalizeH="0" baseline="0" noProof="0" dirty="0">
              <a:ln>
                <a:noFill/>
              </a:ln>
              <a:solidFill>
                <a:schemeClr val="bg1"/>
              </a:solidFill>
              <a:effectLst/>
              <a:uLnTx/>
              <a:uFillTx/>
              <a:ea typeface="微软雅黑" pitchFamily="34" charset="-122"/>
              <a:cs typeface="Arial" pitchFamily="34" charset="0"/>
            </a:endParaRPr>
          </a:p>
        </p:txBody>
      </p:sp>
      <p:cxnSp>
        <p:nvCxnSpPr>
          <p:cNvPr id="273" name="形状 272"/>
          <p:cNvCxnSpPr>
            <a:stCxn id="195" idx="0"/>
          </p:cNvCxnSpPr>
          <p:nvPr/>
        </p:nvCxnSpPr>
        <p:spPr>
          <a:xfrm rot="5400000" flipH="1" flipV="1">
            <a:off x="4372813" y="-530408"/>
            <a:ext cx="415849" cy="4310498"/>
          </a:xfrm>
          <a:prstGeom prst="bentConnector2">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74" name="形状 273"/>
          <p:cNvCxnSpPr>
            <a:stCxn id="197" idx="3"/>
          </p:cNvCxnSpPr>
          <p:nvPr/>
        </p:nvCxnSpPr>
        <p:spPr>
          <a:xfrm>
            <a:off x="5884751" y="3086031"/>
            <a:ext cx="865839" cy="440236"/>
          </a:xfrm>
          <a:prstGeom prst="bentConnector3">
            <a:avLst>
              <a:gd name="adj1" fmla="val 50000"/>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77" name="形状 273"/>
          <p:cNvCxnSpPr>
            <a:stCxn id="196" idx="3"/>
          </p:cNvCxnSpPr>
          <p:nvPr/>
        </p:nvCxnSpPr>
        <p:spPr>
          <a:xfrm>
            <a:off x="5908632" y="4018250"/>
            <a:ext cx="649873" cy="677646"/>
          </a:xfrm>
          <a:prstGeom prst="bentConnector2">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a:off x="6637321" y="2362107"/>
            <a:ext cx="48934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9" name="直接连接符 288"/>
          <p:cNvCxnSpPr/>
          <p:nvPr/>
        </p:nvCxnSpPr>
        <p:spPr>
          <a:xfrm>
            <a:off x="6664513" y="4619218"/>
            <a:ext cx="48934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41354" y="785662"/>
            <a:ext cx="4696735" cy="369332"/>
          </a:xfrm>
          <a:prstGeom prst="rect">
            <a:avLst/>
          </a:prstGeom>
          <a:ln>
            <a:noFill/>
          </a:ln>
        </p:spPr>
        <p:txBody>
          <a:bodyPr wrap="none">
            <a:spAutoFit/>
          </a:bodyPr>
          <a:lstStyle/>
          <a:p>
            <a:pPr marL="296950" lvl="0" indent="-296950" defTabSz="1187798">
              <a:lnSpc>
                <a:spcPct val="90000"/>
              </a:lnSpc>
              <a:spcBef>
                <a:spcPts val="1299"/>
              </a:spcBef>
              <a:defRPr/>
            </a:pPr>
            <a:r>
              <a:rPr lang="en-US" altLang="zh-CN" sz="2000" dirty="0" err="1">
                <a:solidFill>
                  <a:schemeClr val="bg1"/>
                </a:solidFill>
              </a:rPr>
              <a:t>SmartMatrix</a:t>
            </a:r>
            <a:r>
              <a:rPr lang="en-US" altLang="zh-CN" sz="2000" dirty="0">
                <a:solidFill>
                  <a:schemeClr val="bg1"/>
                </a:solidFill>
              </a:rPr>
              <a:t> Technology over 100GE RDMA</a:t>
            </a:r>
            <a:endParaRPr lang="zh-CN" altLang="en-US" sz="2000" dirty="0">
              <a:solidFill>
                <a:schemeClr val="bg1"/>
              </a:solidFill>
            </a:endParaRPr>
          </a:p>
        </p:txBody>
      </p:sp>
      <p:sp>
        <p:nvSpPr>
          <p:cNvPr id="165" name="文本框 33"/>
          <p:cNvSpPr txBox="1"/>
          <p:nvPr/>
        </p:nvSpPr>
        <p:spPr>
          <a:xfrm>
            <a:off x="8672772" y="6114460"/>
            <a:ext cx="1429723" cy="584775"/>
          </a:xfrm>
          <a:prstGeom prst="rect">
            <a:avLst/>
          </a:prstGeom>
          <a:noFill/>
          <a:ln w="9525">
            <a:noFill/>
            <a:miter lim="800000"/>
            <a:headEnd/>
            <a:tailEnd/>
          </a:ln>
        </p:spPr>
        <p:txBody>
          <a:bodyPr wrap="square" lIns="104477" tIns="52237" rIns="104477" bIns="52237" anchor="ctr" anchorCtr="0">
            <a:noAutofit/>
          </a:bodyPr>
          <a:lstStyle>
            <a:defPPr>
              <a:defRPr lang="en-US"/>
            </a:defPPr>
            <a:lvl1pPr marR="0" lvl="0" indent="0" algn="ctr" defTabSz="2506764" fontAlgn="auto" latinLnBrk="1" hangingPunct="0">
              <a:lnSpc>
                <a:spcPct val="100000"/>
              </a:lnSpc>
              <a:spcBef>
                <a:spcPts val="0"/>
              </a:spcBef>
              <a:spcAft>
                <a:spcPts val="0"/>
              </a:spcAft>
              <a:buClr>
                <a:srgbClr val="DBDBDB"/>
              </a:buClr>
              <a:buSzTx/>
              <a:buFontTx/>
              <a:buNone/>
              <a:tabLst/>
              <a:defRPr kumimoji="1" sz="1600" kern="0" baseline="0">
                <a:solidFill>
                  <a:srgbClr val="0076B0"/>
                </a:solidFill>
                <a:uFillTx/>
                <a:ea typeface="微软雅黑" pitchFamily="34" charset="-122"/>
                <a:cs typeface="Arial" pitchFamily="34" charset="0"/>
              </a:defRPr>
            </a:lvl1pPr>
          </a:lstStyle>
          <a:p>
            <a:r>
              <a:rPr lang="en-US" altLang="zh-CN" sz="1200" dirty="0">
                <a:solidFill>
                  <a:schemeClr val="bg1"/>
                </a:solidFill>
              </a:rPr>
              <a:t>Intelligent DAE</a:t>
            </a:r>
            <a:endParaRPr lang="zh-CN" altLang="en-US" sz="1200" dirty="0">
              <a:solidFill>
                <a:schemeClr val="bg1"/>
              </a:solidFill>
            </a:endParaRPr>
          </a:p>
        </p:txBody>
      </p:sp>
      <p:sp>
        <p:nvSpPr>
          <p:cNvPr id="373" name="矩形 372"/>
          <p:cNvSpPr/>
          <p:nvPr/>
        </p:nvSpPr>
        <p:spPr>
          <a:xfrm>
            <a:off x="6635779" y="5838627"/>
            <a:ext cx="798656" cy="249161"/>
          </a:xfrm>
          <a:prstGeom prst="rect">
            <a:avLst/>
          </a:prstGeom>
          <a:solidFill>
            <a:srgbClr val="00B0F0"/>
          </a:solidFill>
          <a:ln w="12700" cap="flat" cmpd="sng" algn="ctr">
            <a:noFill/>
            <a:prstDash val="solid"/>
            <a:miter lim="800000"/>
          </a:ln>
          <a:effectLst/>
        </p:spPr>
        <p:txBody>
          <a:bodyPr rtlCol="0" anchor="ctr"/>
          <a:lstStyle/>
          <a:p>
            <a:pPr algn="ctr" defTabSz="914400">
              <a:lnSpc>
                <a:spcPct val="80000"/>
              </a:lnSpc>
            </a:pPr>
            <a:r>
              <a:rPr lang="en-US" altLang="zh-CN" sz="900" kern="0" dirty="0">
                <a:solidFill>
                  <a:srgbClr val="FFFFFF"/>
                </a:solidFill>
                <a:ea typeface="微软雅黑" panose="020B0503020204020204" pitchFamily="34" charset="-122"/>
                <a:cs typeface="Arial" panose="020B0604020202020204" pitchFamily="34" charset="0"/>
              </a:rPr>
              <a:t>Back-End</a:t>
            </a:r>
            <a:r>
              <a:rPr lang="zh-CN" altLang="en-US" sz="900" kern="0" dirty="0">
                <a:solidFill>
                  <a:srgbClr val="FFFFFF"/>
                </a:solidFill>
                <a:ea typeface="微软雅黑" panose="020B0503020204020204" pitchFamily="34" charset="-122"/>
                <a:cs typeface="Arial" panose="020B0604020202020204" pitchFamily="34" charset="0"/>
              </a:rPr>
              <a:t> </a:t>
            </a:r>
            <a:r>
              <a:rPr lang="en-US" altLang="zh-CN" sz="900" kern="0" dirty="0">
                <a:solidFill>
                  <a:srgbClr val="FFFFFF"/>
                </a:solidFill>
                <a:ea typeface="微软雅黑" panose="020B0503020204020204" pitchFamily="34" charset="-122"/>
                <a:cs typeface="Arial" panose="020B0604020202020204" pitchFamily="34" charset="0"/>
              </a:rPr>
              <a:t>port</a:t>
            </a:r>
            <a:endParaRPr lang="zh-CN" altLang="en-US" sz="900" kern="0" dirty="0">
              <a:solidFill>
                <a:srgbClr val="FFFFFF"/>
              </a:solidFill>
              <a:ea typeface="微软雅黑" panose="020B0503020204020204" pitchFamily="34" charset="-122"/>
              <a:cs typeface="Arial" panose="020B0604020202020204" pitchFamily="34" charset="0"/>
            </a:endParaRPr>
          </a:p>
        </p:txBody>
      </p:sp>
      <p:sp>
        <p:nvSpPr>
          <p:cNvPr id="374" name="矩形 373"/>
          <p:cNvSpPr/>
          <p:nvPr/>
        </p:nvSpPr>
        <p:spPr>
          <a:xfrm>
            <a:off x="7949163" y="5846073"/>
            <a:ext cx="798656" cy="249161"/>
          </a:xfrm>
          <a:prstGeom prst="rect">
            <a:avLst/>
          </a:prstGeom>
          <a:solidFill>
            <a:srgbClr val="00B0F0"/>
          </a:solidFill>
          <a:ln w="12700" cap="flat" cmpd="sng" algn="ctr">
            <a:noFill/>
            <a:prstDash val="solid"/>
            <a:miter lim="800000"/>
          </a:ln>
          <a:effectLst/>
        </p:spPr>
        <p:txBody>
          <a:bodyPr rtlCol="0" anchor="ctr"/>
          <a:lstStyle/>
          <a:p>
            <a:pPr algn="ctr" defTabSz="914400">
              <a:lnSpc>
                <a:spcPct val="80000"/>
              </a:lnSpc>
            </a:pPr>
            <a:r>
              <a:rPr lang="en-US" altLang="zh-CN" sz="900" kern="0" dirty="0">
                <a:solidFill>
                  <a:srgbClr val="FFFFFF"/>
                </a:solidFill>
                <a:ea typeface="微软雅黑" panose="020B0503020204020204" pitchFamily="34" charset="-122"/>
                <a:cs typeface="Arial" panose="020B0604020202020204" pitchFamily="34" charset="0"/>
              </a:rPr>
              <a:t>Back-End</a:t>
            </a:r>
            <a:r>
              <a:rPr lang="zh-CN" altLang="en-US" sz="900" kern="0" dirty="0">
                <a:solidFill>
                  <a:srgbClr val="FFFFFF"/>
                </a:solidFill>
                <a:ea typeface="微软雅黑" panose="020B0503020204020204" pitchFamily="34" charset="-122"/>
                <a:cs typeface="Arial" panose="020B0604020202020204" pitchFamily="34" charset="0"/>
              </a:rPr>
              <a:t> </a:t>
            </a:r>
            <a:r>
              <a:rPr lang="en-US" altLang="zh-CN" sz="900" kern="0" dirty="0">
                <a:solidFill>
                  <a:srgbClr val="FFFFFF"/>
                </a:solidFill>
                <a:ea typeface="微软雅黑" panose="020B0503020204020204" pitchFamily="34" charset="-122"/>
                <a:cs typeface="Arial" panose="020B0604020202020204" pitchFamily="34" charset="0"/>
              </a:rPr>
              <a:t>port</a:t>
            </a:r>
            <a:endParaRPr lang="zh-CN" altLang="en-US" sz="900" kern="0" dirty="0">
              <a:solidFill>
                <a:srgbClr val="FFFFFF"/>
              </a:solidFill>
              <a:ea typeface="微软雅黑" panose="020B0503020204020204" pitchFamily="34" charset="-122"/>
              <a:cs typeface="Arial" panose="020B0604020202020204" pitchFamily="34" charset="0"/>
            </a:endParaRPr>
          </a:p>
        </p:txBody>
      </p:sp>
      <p:grpSp>
        <p:nvGrpSpPr>
          <p:cNvPr id="226" name="Group 225"/>
          <p:cNvGrpSpPr/>
          <p:nvPr/>
        </p:nvGrpSpPr>
        <p:grpSpPr>
          <a:xfrm>
            <a:off x="8450407" y="5741"/>
            <a:ext cx="3749963" cy="208593"/>
            <a:chOff x="8450407" y="5741"/>
            <a:chExt cx="3749963" cy="208593"/>
          </a:xfrm>
        </p:grpSpPr>
        <p:sp>
          <p:nvSpPr>
            <p:cNvPr id="227" name="Process 226"/>
            <p:cNvSpPr/>
            <p:nvPr/>
          </p:nvSpPr>
          <p:spPr>
            <a:xfrm>
              <a:off x="9669607" y="5741"/>
              <a:ext cx="1311563" cy="208281"/>
            </a:xfrm>
            <a:prstGeom prst="flowChartProcess">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 Performance</a:t>
              </a:r>
              <a:endParaRPr kumimoji="1" lang="zh-CN" altLang="en-US" sz="900" b="1" dirty="0">
                <a:solidFill>
                  <a:schemeClr val="tx2"/>
                </a:solidFill>
              </a:endParaRPr>
            </a:p>
          </p:txBody>
        </p:sp>
        <p:sp>
          <p:nvSpPr>
            <p:cNvPr id="228" name="Process 227"/>
            <p:cNvSpPr/>
            <p:nvPr/>
          </p:nvSpPr>
          <p:spPr>
            <a:xfrm>
              <a:off x="8450407" y="5742"/>
              <a:ext cx="1219200" cy="208592"/>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265" name="Process 264"/>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pic>
        <p:nvPicPr>
          <p:cNvPr id="266"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8382" y="4734310"/>
            <a:ext cx="341612" cy="333649"/>
          </a:xfrm>
          <a:prstGeom prst="rect">
            <a:avLst/>
          </a:prstGeom>
        </p:spPr>
      </p:pic>
      <p:pic>
        <p:nvPicPr>
          <p:cNvPr id="268" name="图片 2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2608" y="4734310"/>
            <a:ext cx="341612" cy="333649"/>
          </a:xfrm>
          <a:prstGeom prst="rect">
            <a:avLst/>
          </a:prstGeom>
        </p:spPr>
      </p:pic>
      <p:pic>
        <p:nvPicPr>
          <p:cNvPr id="269" name="图片 25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56834" y="4734310"/>
            <a:ext cx="341612" cy="333649"/>
          </a:xfrm>
          <a:prstGeom prst="rect">
            <a:avLst/>
          </a:prstGeom>
        </p:spPr>
      </p:pic>
      <p:pic>
        <p:nvPicPr>
          <p:cNvPr id="270" name="图片 25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31060" y="4734310"/>
            <a:ext cx="341612" cy="333649"/>
          </a:xfrm>
          <a:prstGeom prst="rect">
            <a:avLst/>
          </a:prstGeom>
        </p:spPr>
      </p:pic>
      <p:pic>
        <p:nvPicPr>
          <p:cNvPr id="271" name="图片 26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05286" y="4734310"/>
            <a:ext cx="341612" cy="333649"/>
          </a:xfrm>
          <a:prstGeom prst="rect">
            <a:avLst/>
          </a:prstGeom>
        </p:spPr>
      </p:pic>
      <p:pic>
        <p:nvPicPr>
          <p:cNvPr id="272" name="图片 26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79510" y="4734310"/>
            <a:ext cx="341612" cy="333649"/>
          </a:xfrm>
          <a:prstGeom prst="rect">
            <a:avLst/>
          </a:prstGeom>
        </p:spPr>
      </p:pic>
      <p:pic>
        <p:nvPicPr>
          <p:cNvPr id="275"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48303" y="4733772"/>
            <a:ext cx="341612" cy="333649"/>
          </a:xfrm>
          <a:prstGeom prst="rect">
            <a:avLst/>
          </a:prstGeom>
        </p:spPr>
      </p:pic>
      <p:pic>
        <p:nvPicPr>
          <p:cNvPr id="276" name="图片 2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22529" y="4733772"/>
            <a:ext cx="341612" cy="333649"/>
          </a:xfrm>
          <a:prstGeom prst="rect">
            <a:avLst/>
          </a:prstGeom>
        </p:spPr>
      </p:pic>
      <p:pic>
        <p:nvPicPr>
          <p:cNvPr id="278" name="图片 25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6755" y="4733772"/>
            <a:ext cx="341612" cy="333649"/>
          </a:xfrm>
          <a:prstGeom prst="rect">
            <a:avLst/>
          </a:prstGeom>
        </p:spPr>
      </p:pic>
      <p:pic>
        <p:nvPicPr>
          <p:cNvPr id="279" name="图片 25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0981" y="4733772"/>
            <a:ext cx="341612" cy="333649"/>
          </a:xfrm>
          <a:prstGeom prst="rect">
            <a:avLst/>
          </a:prstGeom>
        </p:spPr>
      </p:pic>
      <p:pic>
        <p:nvPicPr>
          <p:cNvPr id="280" name="图片 26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45207" y="4733772"/>
            <a:ext cx="341612" cy="333649"/>
          </a:xfrm>
          <a:prstGeom prst="rect">
            <a:avLst/>
          </a:prstGeom>
        </p:spPr>
      </p:pic>
      <p:pic>
        <p:nvPicPr>
          <p:cNvPr id="281" name="图片 26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19431" y="4733772"/>
            <a:ext cx="341612" cy="333649"/>
          </a:xfrm>
          <a:prstGeom prst="rect">
            <a:avLst/>
          </a:prstGeom>
        </p:spPr>
      </p:pic>
      <p:sp>
        <p:nvSpPr>
          <p:cNvPr id="378" name="矩形 37"/>
          <p:cNvSpPr/>
          <p:nvPr/>
        </p:nvSpPr>
        <p:spPr>
          <a:xfrm>
            <a:off x="8190736" y="2626755"/>
            <a:ext cx="1107038" cy="857807"/>
          </a:xfrm>
          <a:prstGeom prst="rect">
            <a:avLst/>
          </a:prstGeom>
          <a:solidFill>
            <a:srgbClr val="00B0F0"/>
          </a:solidFill>
          <a:ln w="9525" cap="flat" cmpd="sng" algn="ctr">
            <a:solidFill>
              <a:srgbClr val="8EB4E3"/>
            </a:solidFill>
            <a:prstDash val="solid"/>
            <a:round/>
            <a:headEnd type="none" w="med" len="med"/>
            <a:tailEnd type="none" w="med" len="med"/>
          </a:ln>
          <a:effectLst/>
          <a:scene3d>
            <a:camera prst="orthographicFront"/>
            <a:lightRig rig="flat" dir="t"/>
          </a:scene3d>
        </p:spPr>
        <p:txBody>
          <a:bodyPr lIns="143948" tIns="71974" anchor="ctr" anchorCtr="0"/>
          <a:lstStyle/>
          <a:p>
            <a:pPr defTabSz="1219078" fontAlgn="base">
              <a:lnSpc>
                <a:spcPct val="120000"/>
              </a:lnSpc>
              <a:spcBef>
                <a:spcPct val="0"/>
              </a:spcBef>
              <a:spcAft>
                <a:spcPts val="1600"/>
              </a:spcAft>
              <a:defRPr/>
            </a:pPr>
            <a:endParaRPr lang="en-US" altLang="zh-CN" sz="800" b="1" kern="0" dirty="0">
              <a:solidFill>
                <a:prstClr val="white"/>
              </a:solidFill>
              <a:ea typeface="微软雅黑" pitchFamily="34" charset="-122"/>
              <a:cs typeface="Arial" pitchFamily="34" charset="0"/>
            </a:endParaRPr>
          </a:p>
          <a:p>
            <a:pPr defTabSz="1219078" fontAlgn="base">
              <a:lnSpc>
                <a:spcPct val="120000"/>
              </a:lnSpc>
              <a:spcBef>
                <a:spcPct val="0"/>
              </a:spcBef>
              <a:spcAft>
                <a:spcPts val="1600"/>
              </a:spcAft>
              <a:defRPr/>
            </a:pPr>
            <a:endParaRPr lang="en-US" altLang="zh-CN" sz="800" b="1" kern="0" dirty="0">
              <a:solidFill>
                <a:prstClr val="white"/>
              </a:solidFill>
              <a:ea typeface="微软雅黑" pitchFamily="34" charset="-122"/>
              <a:cs typeface="Arial" pitchFamily="34" charset="0"/>
            </a:endParaRPr>
          </a:p>
          <a:p>
            <a:pPr defTabSz="1219078" fontAlgn="base">
              <a:lnSpc>
                <a:spcPct val="120000"/>
              </a:lnSpc>
              <a:spcBef>
                <a:spcPct val="0"/>
              </a:spcBef>
              <a:spcAft>
                <a:spcPts val="1600"/>
              </a:spcAft>
              <a:defRPr/>
            </a:pPr>
            <a:endParaRPr lang="zh-CN" altLang="en-US" sz="800" b="1" kern="0" dirty="0">
              <a:solidFill>
                <a:prstClr val="white"/>
              </a:solidFill>
              <a:ea typeface="微软雅黑" pitchFamily="34" charset="-122"/>
              <a:cs typeface="Arial" pitchFamily="34" charset="0"/>
            </a:endParaRPr>
          </a:p>
        </p:txBody>
      </p:sp>
      <p:sp>
        <p:nvSpPr>
          <p:cNvPr id="379" name="矩形 305"/>
          <p:cNvSpPr/>
          <p:nvPr/>
        </p:nvSpPr>
        <p:spPr>
          <a:xfrm>
            <a:off x="8262830" y="2695922"/>
            <a:ext cx="406358" cy="290812"/>
          </a:xfrm>
          <a:prstGeom prst="rect">
            <a:avLst/>
          </a:prstGeom>
          <a:solidFill>
            <a:srgbClr val="FF000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defTabSz="1219078">
              <a:defRPr/>
            </a:pPr>
            <a:endParaRPr lang="zh-CN" altLang="en-US" sz="1600" b="1" kern="0" dirty="0">
              <a:solidFill>
                <a:prstClr val="white"/>
              </a:solidFill>
              <a:ea typeface="微软雅黑" pitchFamily="34" charset="-122"/>
              <a:cs typeface="Arial" pitchFamily="34" charset="0"/>
              <a:sym typeface="Helvetica"/>
            </a:endParaRPr>
          </a:p>
        </p:txBody>
      </p:sp>
      <p:sp>
        <p:nvSpPr>
          <p:cNvPr id="380" name="矩形 306"/>
          <p:cNvSpPr/>
          <p:nvPr/>
        </p:nvSpPr>
        <p:spPr>
          <a:xfrm>
            <a:off x="8840208" y="2695922"/>
            <a:ext cx="406358" cy="290812"/>
          </a:xfrm>
          <a:prstGeom prst="rect">
            <a:avLst/>
          </a:prstGeom>
          <a:solidFill>
            <a:srgbClr val="FF000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defTabSz="1219078">
              <a:defRPr/>
            </a:pPr>
            <a:endParaRPr lang="zh-CN" altLang="en-US" sz="1600" b="1" kern="0" dirty="0">
              <a:solidFill>
                <a:prstClr val="white"/>
              </a:solidFill>
              <a:ea typeface="微软雅黑" pitchFamily="34" charset="-122"/>
              <a:cs typeface="Arial" pitchFamily="34" charset="0"/>
              <a:sym typeface="Helvetica"/>
            </a:endParaRPr>
          </a:p>
        </p:txBody>
      </p:sp>
      <p:sp>
        <p:nvSpPr>
          <p:cNvPr id="381" name="矩形 307"/>
          <p:cNvSpPr/>
          <p:nvPr/>
        </p:nvSpPr>
        <p:spPr>
          <a:xfrm>
            <a:off x="8262830" y="3122627"/>
            <a:ext cx="406358" cy="290812"/>
          </a:xfrm>
          <a:prstGeom prst="rect">
            <a:avLst/>
          </a:prstGeom>
          <a:solidFill>
            <a:srgbClr val="FF000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defTabSz="1219078">
              <a:defRPr/>
            </a:pPr>
            <a:endParaRPr lang="zh-CN" altLang="en-US" sz="1600" b="1" kern="0" dirty="0">
              <a:solidFill>
                <a:prstClr val="white"/>
              </a:solidFill>
              <a:ea typeface="微软雅黑" pitchFamily="34" charset="-122"/>
              <a:cs typeface="Arial" pitchFamily="34" charset="0"/>
              <a:sym typeface="Helvetica"/>
            </a:endParaRPr>
          </a:p>
        </p:txBody>
      </p:sp>
      <p:sp>
        <p:nvSpPr>
          <p:cNvPr id="382" name="矩形 308"/>
          <p:cNvSpPr/>
          <p:nvPr/>
        </p:nvSpPr>
        <p:spPr>
          <a:xfrm>
            <a:off x="8840208" y="3122627"/>
            <a:ext cx="406358" cy="290812"/>
          </a:xfrm>
          <a:prstGeom prst="rect">
            <a:avLst/>
          </a:prstGeom>
          <a:solidFill>
            <a:srgbClr val="FF000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defTabSz="1219078">
              <a:defRPr/>
            </a:pPr>
            <a:endParaRPr lang="zh-CN" altLang="en-US" sz="1600" b="1" kern="0" dirty="0">
              <a:solidFill>
                <a:prstClr val="white"/>
              </a:solidFill>
              <a:ea typeface="微软雅黑" pitchFamily="34" charset="-122"/>
              <a:cs typeface="Arial" pitchFamily="34" charset="0"/>
              <a:sym typeface="Helvetica"/>
            </a:endParaRPr>
          </a:p>
        </p:txBody>
      </p:sp>
      <p:cxnSp>
        <p:nvCxnSpPr>
          <p:cNvPr id="383" name="直接连接符 309"/>
          <p:cNvCxnSpPr/>
          <p:nvPr/>
        </p:nvCxnSpPr>
        <p:spPr>
          <a:xfrm flipH="1">
            <a:off x="8668901" y="2840386"/>
            <a:ext cx="167782" cy="1884"/>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384" name="直接连接符 310"/>
          <p:cNvCxnSpPr/>
          <p:nvPr/>
        </p:nvCxnSpPr>
        <p:spPr>
          <a:xfrm flipH="1">
            <a:off x="8672713" y="3267091"/>
            <a:ext cx="167782" cy="1884"/>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385" name="直接连接符 311"/>
          <p:cNvCxnSpPr/>
          <p:nvPr/>
        </p:nvCxnSpPr>
        <p:spPr>
          <a:xfrm flipV="1">
            <a:off x="8466008" y="2992541"/>
            <a:ext cx="0" cy="12428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386" name="直接连接符 312"/>
          <p:cNvCxnSpPr/>
          <p:nvPr/>
        </p:nvCxnSpPr>
        <p:spPr>
          <a:xfrm flipV="1">
            <a:off x="9043387" y="2992541"/>
            <a:ext cx="0" cy="12428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387" name="直接连接符 313"/>
          <p:cNvCxnSpPr/>
          <p:nvPr/>
        </p:nvCxnSpPr>
        <p:spPr>
          <a:xfrm flipV="1">
            <a:off x="8668901" y="2984695"/>
            <a:ext cx="167603" cy="137932"/>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388" name="直接连接符 314"/>
          <p:cNvCxnSpPr/>
          <p:nvPr/>
        </p:nvCxnSpPr>
        <p:spPr>
          <a:xfrm flipH="1" flipV="1">
            <a:off x="8672228" y="2988354"/>
            <a:ext cx="170504" cy="13738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sp>
        <p:nvSpPr>
          <p:cNvPr id="395" name="矩形 37"/>
          <p:cNvSpPr/>
          <p:nvPr/>
        </p:nvSpPr>
        <p:spPr>
          <a:xfrm>
            <a:off x="6831071" y="2630992"/>
            <a:ext cx="1107038" cy="857807"/>
          </a:xfrm>
          <a:prstGeom prst="rect">
            <a:avLst/>
          </a:prstGeom>
          <a:solidFill>
            <a:srgbClr val="00B0F0"/>
          </a:solidFill>
          <a:ln w="9525" cap="flat" cmpd="sng" algn="ctr">
            <a:solidFill>
              <a:srgbClr val="8EB4E3"/>
            </a:solidFill>
            <a:prstDash val="solid"/>
            <a:round/>
            <a:headEnd type="none" w="med" len="med"/>
            <a:tailEnd type="none" w="med" len="med"/>
          </a:ln>
          <a:effectLst/>
          <a:scene3d>
            <a:camera prst="orthographicFront"/>
            <a:lightRig rig="flat" dir="t"/>
          </a:scene3d>
        </p:spPr>
        <p:txBody>
          <a:bodyPr lIns="143948" tIns="71974" anchor="ctr" anchorCtr="0"/>
          <a:lstStyle/>
          <a:p>
            <a:pPr defTabSz="1219078" fontAlgn="base">
              <a:lnSpc>
                <a:spcPct val="120000"/>
              </a:lnSpc>
              <a:spcBef>
                <a:spcPct val="0"/>
              </a:spcBef>
              <a:spcAft>
                <a:spcPts val="1600"/>
              </a:spcAft>
              <a:defRPr/>
            </a:pPr>
            <a:endParaRPr lang="en-US" altLang="zh-CN" sz="800" b="1" kern="0" dirty="0">
              <a:solidFill>
                <a:prstClr val="white"/>
              </a:solidFill>
              <a:ea typeface="微软雅黑" pitchFamily="34" charset="-122"/>
              <a:cs typeface="Arial" pitchFamily="34" charset="0"/>
            </a:endParaRPr>
          </a:p>
          <a:p>
            <a:pPr defTabSz="1219078" fontAlgn="base">
              <a:lnSpc>
                <a:spcPct val="120000"/>
              </a:lnSpc>
              <a:spcBef>
                <a:spcPct val="0"/>
              </a:spcBef>
              <a:spcAft>
                <a:spcPts val="1600"/>
              </a:spcAft>
              <a:defRPr/>
            </a:pPr>
            <a:endParaRPr lang="en-US" altLang="zh-CN" sz="800" b="1" kern="0" dirty="0">
              <a:solidFill>
                <a:prstClr val="white"/>
              </a:solidFill>
              <a:ea typeface="微软雅黑" pitchFamily="34" charset="-122"/>
              <a:cs typeface="Arial" pitchFamily="34" charset="0"/>
            </a:endParaRPr>
          </a:p>
          <a:p>
            <a:pPr defTabSz="1219078" fontAlgn="base">
              <a:lnSpc>
                <a:spcPct val="120000"/>
              </a:lnSpc>
              <a:spcBef>
                <a:spcPct val="0"/>
              </a:spcBef>
              <a:spcAft>
                <a:spcPts val="1600"/>
              </a:spcAft>
              <a:defRPr/>
            </a:pPr>
            <a:endParaRPr lang="zh-CN" altLang="en-US" sz="800" b="1" kern="0" dirty="0">
              <a:solidFill>
                <a:prstClr val="white"/>
              </a:solidFill>
              <a:ea typeface="微软雅黑" pitchFamily="34" charset="-122"/>
              <a:cs typeface="Arial" pitchFamily="34" charset="0"/>
            </a:endParaRPr>
          </a:p>
        </p:txBody>
      </p:sp>
      <p:sp>
        <p:nvSpPr>
          <p:cNvPr id="396" name="矩形 322"/>
          <p:cNvSpPr/>
          <p:nvPr/>
        </p:nvSpPr>
        <p:spPr>
          <a:xfrm>
            <a:off x="6903165" y="2700159"/>
            <a:ext cx="406358" cy="290812"/>
          </a:xfrm>
          <a:prstGeom prst="rect">
            <a:avLst/>
          </a:prstGeom>
          <a:solidFill>
            <a:srgbClr val="FF000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defTabSz="1219078">
              <a:defRPr/>
            </a:pPr>
            <a:endParaRPr lang="zh-CN" altLang="en-US" sz="1600" b="1" kern="0" dirty="0">
              <a:solidFill>
                <a:prstClr val="white"/>
              </a:solidFill>
              <a:ea typeface="微软雅黑" pitchFamily="34" charset="-122"/>
              <a:cs typeface="Arial" pitchFamily="34" charset="0"/>
              <a:sym typeface="Helvetica"/>
            </a:endParaRPr>
          </a:p>
        </p:txBody>
      </p:sp>
      <p:sp>
        <p:nvSpPr>
          <p:cNvPr id="397" name="矩形 323"/>
          <p:cNvSpPr/>
          <p:nvPr/>
        </p:nvSpPr>
        <p:spPr>
          <a:xfrm>
            <a:off x="7480543" y="2700159"/>
            <a:ext cx="406358" cy="290812"/>
          </a:xfrm>
          <a:prstGeom prst="rect">
            <a:avLst/>
          </a:prstGeom>
          <a:solidFill>
            <a:srgbClr val="FF000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defTabSz="1219078">
              <a:defRPr/>
            </a:pPr>
            <a:endParaRPr lang="zh-CN" altLang="en-US" sz="1600" b="1" kern="0" dirty="0">
              <a:solidFill>
                <a:prstClr val="white"/>
              </a:solidFill>
              <a:ea typeface="微软雅黑" pitchFamily="34" charset="-122"/>
              <a:cs typeface="Arial" pitchFamily="34" charset="0"/>
              <a:sym typeface="Helvetica"/>
            </a:endParaRPr>
          </a:p>
        </p:txBody>
      </p:sp>
      <p:sp>
        <p:nvSpPr>
          <p:cNvPr id="398" name="矩形 324"/>
          <p:cNvSpPr/>
          <p:nvPr/>
        </p:nvSpPr>
        <p:spPr>
          <a:xfrm>
            <a:off x="6903165" y="3126864"/>
            <a:ext cx="406358" cy="290812"/>
          </a:xfrm>
          <a:prstGeom prst="rect">
            <a:avLst/>
          </a:prstGeom>
          <a:solidFill>
            <a:srgbClr val="FF000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defTabSz="1219078">
              <a:defRPr/>
            </a:pPr>
            <a:endParaRPr lang="zh-CN" altLang="en-US" sz="1600" b="1" kern="0" dirty="0">
              <a:solidFill>
                <a:prstClr val="white"/>
              </a:solidFill>
              <a:ea typeface="微软雅黑" pitchFamily="34" charset="-122"/>
              <a:cs typeface="Arial" pitchFamily="34" charset="0"/>
              <a:sym typeface="Helvetica"/>
            </a:endParaRPr>
          </a:p>
        </p:txBody>
      </p:sp>
      <p:sp>
        <p:nvSpPr>
          <p:cNvPr id="399" name="矩形 325"/>
          <p:cNvSpPr/>
          <p:nvPr/>
        </p:nvSpPr>
        <p:spPr>
          <a:xfrm>
            <a:off x="7480543" y="3126864"/>
            <a:ext cx="406358" cy="290812"/>
          </a:xfrm>
          <a:prstGeom prst="rect">
            <a:avLst/>
          </a:prstGeom>
          <a:solidFill>
            <a:srgbClr val="FF000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defTabSz="1219078">
              <a:defRPr/>
            </a:pPr>
            <a:endParaRPr lang="zh-CN" altLang="en-US" sz="1600" b="1" kern="0" dirty="0">
              <a:solidFill>
                <a:prstClr val="white"/>
              </a:solidFill>
              <a:ea typeface="微软雅黑" pitchFamily="34" charset="-122"/>
              <a:cs typeface="Arial" pitchFamily="34" charset="0"/>
              <a:sym typeface="Helvetica"/>
            </a:endParaRPr>
          </a:p>
        </p:txBody>
      </p:sp>
      <p:cxnSp>
        <p:nvCxnSpPr>
          <p:cNvPr id="400" name="直接连接符 326"/>
          <p:cNvCxnSpPr/>
          <p:nvPr/>
        </p:nvCxnSpPr>
        <p:spPr>
          <a:xfrm flipH="1">
            <a:off x="7309236" y="2844623"/>
            <a:ext cx="167782" cy="1884"/>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401" name="直接连接符 327"/>
          <p:cNvCxnSpPr/>
          <p:nvPr/>
        </p:nvCxnSpPr>
        <p:spPr>
          <a:xfrm flipH="1">
            <a:off x="7313048" y="3271328"/>
            <a:ext cx="167782" cy="1884"/>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402" name="直接连接符 328"/>
          <p:cNvCxnSpPr/>
          <p:nvPr/>
        </p:nvCxnSpPr>
        <p:spPr>
          <a:xfrm flipV="1">
            <a:off x="7106343" y="2996778"/>
            <a:ext cx="0" cy="12428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403" name="直接连接符 329"/>
          <p:cNvCxnSpPr/>
          <p:nvPr/>
        </p:nvCxnSpPr>
        <p:spPr>
          <a:xfrm flipV="1">
            <a:off x="7683722" y="2996778"/>
            <a:ext cx="0" cy="12428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404" name="直接连接符 330"/>
          <p:cNvCxnSpPr/>
          <p:nvPr/>
        </p:nvCxnSpPr>
        <p:spPr>
          <a:xfrm flipV="1">
            <a:off x="7309236" y="2988932"/>
            <a:ext cx="167603" cy="137932"/>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405" name="直接连接符 331"/>
          <p:cNvCxnSpPr/>
          <p:nvPr/>
        </p:nvCxnSpPr>
        <p:spPr>
          <a:xfrm flipH="1" flipV="1">
            <a:off x="7312563" y="2992591"/>
            <a:ext cx="170504" cy="13738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sp>
        <p:nvSpPr>
          <p:cNvPr id="412" name="矩形 37"/>
          <p:cNvSpPr/>
          <p:nvPr/>
        </p:nvSpPr>
        <p:spPr>
          <a:xfrm>
            <a:off x="8196836" y="3613626"/>
            <a:ext cx="1107038" cy="857807"/>
          </a:xfrm>
          <a:prstGeom prst="rect">
            <a:avLst/>
          </a:prstGeom>
          <a:solidFill>
            <a:srgbClr val="00B0F0"/>
          </a:solidFill>
          <a:ln w="9525" cap="flat" cmpd="sng" algn="ctr">
            <a:solidFill>
              <a:srgbClr val="8EB4E3"/>
            </a:solidFill>
            <a:prstDash val="solid"/>
            <a:round/>
            <a:headEnd type="none" w="med" len="med"/>
            <a:tailEnd type="none" w="med" len="med"/>
          </a:ln>
          <a:effectLst/>
          <a:scene3d>
            <a:camera prst="orthographicFront"/>
            <a:lightRig rig="flat" dir="t"/>
          </a:scene3d>
        </p:spPr>
        <p:txBody>
          <a:bodyPr lIns="143948" tIns="71974" anchor="ctr" anchorCtr="0"/>
          <a:lstStyle/>
          <a:p>
            <a:pPr defTabSz="1219078" fontAlgn="base">
              <a:lnSpc>
                <a:spcPct val="120000"/>
              </a:lnSpc>
              <a:spcBef>
                <a:spcPct val="0"/>
              </a:spcBef>
              <a:spcAft>
                <a:spcPts val="1600"/>
              </a:spcAft>
              <a:defRPr/>
            </a:pPr>
            <a:endParaRPr lang="en-US" altLang="zh-CN" sz="800" b="1" kern="0" dirty="0">
              <a:solidFill>
                <a:prstClr val="white"/>
              </a:solidFill>
              <a:ea typeface="微软雅黑" pitchFamily="34" charset="-122"/>
              <a:cs typeface="Arial" pitchFamily="34" charset="0"/>
            </a:endParaRPr>
          </a:p>
          <a:p>
            <a:pPr defTabSz="1219078" fontAlgn="base">
              <a:lnSpc>
                <a:spcPct val="120000"/>
              </a:lnSpc>
              <a:spcBef>
                <a:spcPct val="0"/>
              </a:spcBef>
              <a:spcAft>
                <a:spcPts val="1600"/>
              </a:spcAft>
              <a:defRPr/>
            </a:pPr>
            <a:endParaRPr lang="en-US" altLang="zh-CN" sz="800" b="1" kern="0" dirty="0">
              <a:solidFill>
                <a:prstClr val="white"/>
              </a:solidFill>
              <a:ea typeface="微软雅黑" pitchFamily="34" charset="-122"/>
              <a:cs typeface="Arial" pitchFamily="34" charset="0"/>
            </a:endParaRPr>
          </a:p>
          <a:p>
            <a:pPr defTabSz="1219078" fontAlgn="base">
              <a:lnSpc>
                <a:spcPct val="120000"/>
              </a:lnSpc>
              <a:spcBef>
                <a:spcPct val="0"/>
              </a:spcBef>
              <a:spcAft>
                <a:spcPts val="1600"/>
              </a:spcAft>
              <a:defRPr/>
            </a:pPr>
            <a:endParaRPr lang="zh-CN" altLang="en-US" sz="800" b="1" kern="0" dirty="0">
              <a:solidFill>
                <a:prstClr val="white"/>
              </a:solidFill>
              <a:ea typeface="微软雅黑" pitchFamily="34" charset="-122"/>
              <a:cs typeface="Arial" pitchFamily="34" charset="0"/>
            </a:endParaRPr>
          </a:p>
        </p:txBody>
      </p:sp>
      <p:sp>
        <p:nvSpPr>
          <p:cNvPr id="413" name="矩形 339"/>
          <p:cNvSpPr/>
          <p:nvPr/>
        </p:nvSpPr>
        <p:spPr>
          <a:xfrm>
            <a:off x="8268930" y="3682793"/>
            <a:ext cx="406358" cy="290812"/>
          </a:xfrm>
          <a:prstGeom prst="rect">
            <a:avLst/>
          </a:prstGeom>
          <a:solidFill>
            <a:srgbClr val="FF000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defTabSz="1219078">
              <a:defRPr/>
            </a:pPr>
            <a:endParaRPr lang="zh-CN" altLang="en-US" sz="1600" b="1" kern="0" dirty="0">
              <a:solidFill>
                <a:prstClr val="white"/>
              </a:solidFill>
              <a:ea typeface="微软雅黑" pitchFamily="34" charset="-122"/>
              <a:cs typeface="Arial" pitchFamily="34" charset="0"/>
              <a:sym typeface="Helvetica"/>
            </a:endParaRPr>
          </a:p>
        </p:txBody>
      </p:sp>
      <p:sp>
        <p:nvSpPr>
          <p:cNvPr id="414" name="矩形 340"/>
          <p:cNvSpPr/>
          <p:nvPr/>
        </p:nvSpPr>
        <p:spPr>
          <a:xfrm>
            <a:off x="8846308" y="3682793"/>
            <a:ext cx="406358" cy="290812"/>
          </a:xfrm>
          <a:prstGeom prst="rect">
            <a:avLst/>
          </a:prstGeom>
          <a:solidFill>
            <a:srgbClr val="FF000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defTabSz="1219078">
              <a:defRPr/>
            </a:pPr>
            <a:endParaRPr lang="zh-CN" altLang="en-US" sz="1600" b="1" kern="0" dirty="0">
              <a:solidFill>
                <a:prstClr val="white"/>
              </a:solidFill>
              <a:ea typeface="微软雅黑" pitchFamily="34" charset="-122"/>
              <a:cs typeface="Arial" pitchFamily="34" charset="0"/>
              <a:sym typeface="Helvetica"/>
            </a:endParaRPr>
          </a:p>
        </p:txBody>
      </p:sp>
      <p:sp>
        <p:nvSpPr>
          <p:cNvPr id="415" name="矩形 341"/>
          <p:cNvSpPr/>
          <p:nvPr/>
        </p:nvSpPr>
        <p:spPr>
          <a:xfrm>
            <a:off x="8268930" y="4109498"/>
            <a:ext cx="406358" cy="290812"/>
          </a:xfrm>
          <a:prstGeom prst="rect">
            <a:avLst/>
          </a:prstGeom>
          <a:solidFill>
            <a:srgbClr val="FF000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defTabSz="1219078">
              <a:defRPr/>
            </a:pPr>
            <a:endParaRPr lang="zh-CN" altLang="en-US" sz="1600" b="1" kern="0" dirty="0">
              <a:solidFill>
                <a:prstClr val="white"/>
              </a:solidFill>
              <a:ea typeface="微软雅黑" pitchFamily="34" charset="-122"/>
              <a:cs typeface="Arial" pitchFamily="34" charset="0"/>
              <a:sym typeface="Helvetica"/>
            </a:endParaRPr>
          </a:p>
        </p:txBody>
      </p:sp>
      <p:sp>
        <p:nvSpPr>
          <p:cNvPr id="416" name="矩形 342"/>
          <p:cNvSpPr/>
          <p:nvPr/>
        </p:nvSpPr>
        <p:spPr>
          <a:xfrm>
            <a:off x="8846308" y="4109498"/>
            <a:ext cx="406358" cy="290812"/>
          </a:xfrm>
          <a:prstGeom prst="rect">
            <a:avLst/>
          </a:prstGeom>
          <a:solidFill>
            <a:srgbClr val="FF000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defTabSz="1219078">
              <a:defRPr/>
            </a:pPr>
            <a:endParaRPr lang="zh-CN" altLang="en-US" sz="1600" b="1" kern="0" dirty="0">
              <a:solidFill>
                <a:prstClr val="white"/>
              </a:solidFill>
              <a:ea typeface="微软雅黑" pitchFamily="34" charset="-122"/>
              <a:cs typeface="Arial" pitchFamily="34" charset="0"/>
              <a:sym typeface="Helvetica"/>
            </a:endParaRPr>
          </a:p>
        </p:txBody>
      </p:sp>
      <p:cxnSp>
        <p:nvCxnSpPr>
          <p:cNvPr id="417" name="直接连接符 343"/>
          <p:cNvCxnSpPr/>
          <p:nvPr/>
        </p:nvCxnSpPr>
        <p:spPr>
          <a:xfrm flipH="1">
            <a:off x="8675001" y="3827257"/>
            <a:ext cx="167782" cy="1884"/>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418" name="直接连接符 344"/>
          <p:cNvCxnSpPr/>
          <p:nvPr/>
        </p:nvCxnSpPr>
        <p:spPr>
          <a:xfrm flipH="1">
            <a:off x="8678813" y="4253962"/>
            <a:ext cx="167782" cy="1884"/>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419" name="直接连接符 345"/>
          <p:cNvCxnSpPr/>
          <p:nvPr/>
        </p:nvCxnSpPr>
        <p:spPr>
          <a:xfrm flipV="1">
            <a:off x="8472108" y="3979412"/>
            <a:ext cx="0" cy="12428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420" name="直接连接符 346"/>
          <p:cNvCxnSpPr/>
          <p:nvPr/>
        </p:nvCxnSpPr>
        <p:spPr>
          <a:xfrm flipV="1">
            <a:off x="9049487" y="3979412"/>
            <a:ext cx="0" cy="12428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421" name="直接连接符 347"/>
          <p:cNvCxnSpPr/>
          <p:nvPr/>
        </p:nvCxnSpPr>
        <p:spPr>
          <a:xfrm flipV="1">
            <a:off x="8675001" y="3971566"/>
            <a:ext cx="167603" cy="137932"/>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422" name="直接连接符 348"/>
          <p:cNvCxnSpPr/>
          <p:nvPr/>
        </p:nvCxnSpPr>
        <p:spPr>
          <a:xfrm flipH="1" flipV="1">
            <a:off x="8678328" y="3975225"/>
            <a:ext cx="170504" cy="13738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sp>
        <p:nvSpPr>
          <p:cNvPr id="429" name="矩形 37"/>
          <p:cNvSpPr/>
          <p:nvPr/>
        </p:nvSpPr>
        <p:spPr>
          <a:xfrm>
            <a:off x="6837170" y="3617862"/>
            <a:ext cx="1107038" cy="857807"/>
          </a:xfrm>
          <a:prstGeom prst="rect">
            <a:avLst/>
          </a:prstGeom>
          <a:solidFill>
            <a:srgbClr val="00B0F0"/>
          </a:solidFill>
          <a:ln w="9525" cap="flat" cmpd="sng" algn="ctr">
            <a:solidFill>
              <a:srgbClr val="8EB4E3"/>
            </a:solidFill>
            <a:prstDash val="solid"/>
            <a:round/>
            <a:headEnd type="none" w="med" len="med"/>
            <a:tailEnd type="none" w="med" len="med"/>
          </a:ln>
          <a:effectLst/>
          <a:scene3d>
            <a:camera prst="orthographicFront"/>
            <a:lightRig rig="flat" dir="t"/>
          </a:scene3d>
        </p:spPr>
        <p:txBody>
          <a:bodyPr lIns="143948" tIns="71974" anchor="ctr" anchorCtr="0"/>
          <a:lstStyle/>
          <a:p>
            <a:pPr defTabSz="1219078" fontAlgn="base">
              <a:lnSpc>
                <a:spcPct val="120000"/>
              </a:lnSpc>
              <a:spcBef>
                <a:spcPct val="0"/>
              </a:spcBef>
              <a:spcAft>
                <a:spcPts val="1600"/>
              </a:spcAft>
              <a:defRPr/>
            </a:pPr>
            <a:endParaRPr lang="en-US" altLang="zh-CN" sz="800" b="1" kern="0" dirty="0">
              <a:solidFill>
                <a:prstClr val="white"/>
              </a:solidFill>
              <a:ea typeface="微软雅黑" pitchFamily="34" charset="-122"/>
              <a:cs typeface="Arial" pitchFamily="34" charset="0"/>
            </a:endParaRPr>
          </a:p>
          <a:p>
            <a:pPr defTabSz="1219078" fontAlgn="base">
              <a:lnSpc>
                <a:spcPct val="120000"/>
              </a:lnSpc>
              <a:spcBef>
                <a:spcPct val="0"/>
              </a:spcBef>
              <a:spcAft>
                <a:spcPts val="1600"/>
              </a:spcAft>
              <a:defRPr/>
            </a:pPr>
            <a:endParaRPr lang="en-US" altLang="zh-CN" sz="800" b="1" kern="0" dirty="0">
              <a:solidFill>
                <a:prstClr val="white"/>
              </a:solidFill>
              <a:ea typeface="微软雅黑" pitchFamily="34" charset="-122"/>
              <a:cs typeface="Arial" pitchFamily="34" charset="0"/>
            </a:endParaRPr>
          </a:p>
          <a:p>
            <a:pPr defTabSz="1219078" fontAlgn="base">
              <a:lnSpc>
                <a:spcPct val="120000"/>
              </a:lnSpc>
              <a:spcBef>
                <a:spcPct val="0"/>
              </a:spcBef>
              <a:spcAft>
                <a:spcPts val="1600"/>
              </a:spcAft>
              <a:defRPr/>
            </a:pPr>
            <a:endParaRPr lang="zh-CN" altLang="en-US" sz="800" b="1" kern="0" dirty="0">
              <a:solidFill>
                <a:prstClr val="white"/>
              </a:solidFill>
              <a:ea typeface="微软雅黑" pitchFamily="34" charset="-122"/>
              <a:cs typeface="Arial" pitchFamily="34" charset="0"/>
            </a:endParaRPr>
          </a:p>
        </p:txBody>
      </p:sp>
      <p:sp>
        <p:nvSpPr>
          <p:cNvPr id="430" name="矩形 356"/>
          <p:cNvSpPr/>
          <p:nvPr/>
        </p:nvSpPr>
        <p:spPr>
          <a:xfrm>
            <a:off x="6909264" y="3687029"/>
            <a:ext cx="406358" cy="290812"/>
          </a:xfrm>
          <a:prstGeom prst="rect">
            <a:avLst/>
          </a:prstGeom>
          <a:solidFill>
            <a:srgbClr val="FF000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defTabSz="1219078">
              <a:defRPr/>
            </a:pPr>
            <a:endParaRPr lang="zh-CN" altLang="en-US" sz="1600" b="1" kern="0" dirty="0">
              <a:solidFill>
                <a:prstClr val="white"/>
              </a:solidFill>
              <a:ea typeface="微软雅黑" pitchFamily="34" charset="-122"/>
              <a:cs typeface="Arial" pitchFamily="34" charset="0"/>
              <a:sym typeface="Helvetica"/>
            </a:endParaRPr>
          </a:p>
        </p:txBody>
      </p:sp>
      <p:sp>
        <p:nvSpPr>
          <p:cNvPr id="431" name="矩形 357"/>
          <p:cNvSpPr/>
          <p:nvPr/>
        </p:nvSpPr>
        <p:spPr>
          <a:xfrm>
            <a:off x="7486642" y="3687029"/>
            <a:ext cx="406358" cy="290812"/>
          </a:xfrm>
          <a:prstGeom prst="rect">
            <a:avLst/>
          </a:prstGeom>
          <a:solidFill>
            <a:srgbClr val="FF000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defTabSz="1219078">
              <a:defRPr/>
            </a:pPr>
            <a:endParaRPr lang="zh-CN" altLang="en-US" sz="1600" b="1" kern="0" dirty="0">
              <a:solidFill>
                <a:prstClr val="white"/>
              </a:solidFill>
              <a:ea typeface="微软雅黑" pitchFamily="34" charset="-122"/>
              <a:cs typeface="Arial" pitchFamily="34" charset="0"/>
              <a:sym typeface="Helvetica"/>
            </a:endParaRPr>
          </a:p>
        </p:txBody>
      </p:sp>
      <p:sp>
        <p:nvSpPr>
          <p:cNvPr id="432" name="矩形 358"/>
          <p:cNvSpPr/>
          <p:nvPr/>
        </p:nvSpPr>
        <p:spPr>
          <a:xfrm>
            <a:off x="6909264" y="4113734"/>
            <a:ext cx="406358" cy="290812"/>
          </a:xfrm>
          <a:prstGeom prst="rect">
            <a:avLst/>
          </a:prstGeom>
          <a:solidFill>
            <a:srgbClr val="FF000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defTabSz="1219078">
              <a:defRPr/>
            </a:pPr>
            <a:endParaRPr lang="zh-CN" altLang="en-US" sz="1600" b="1" kern="0" dirty="0">
              <a:solidFill>
                <a:prstClr val="white"/>
              </a:solidFill>
              <a:ea typeface="微软雅黑" pitchFamily="34" charset="-122"/>
              <a:cs typeface="Arial" pitchFamily="34" charset="0"/>
              <a:sym typeface="Helvetica"/>
            </a:endParaRPr>
          </a:p>
        </p:txBody>
      </p:sp>
      <p:sp>
        <p:nvSpPr>
          <p:cNvPr id="433" name="矩形 359"/>
          <p:cNvSpPr/>
          <p:nvPr/>
        </p:nvSpPr>
        <p:spPr>
          <a:xfrm>
            <a:off x="7486642" y="4113734"/>
            <a:ext cx="406358" cy="290812"/>
          </a:xfrm>
          <a:prstGeom prst="rect">
            <a:avLst/>
          </a:prstGeom>
          <a:solidFill>
            <a:srgbClr val="FF0000"/>
          </a:solidFill>
          <a:ln w="6350" cap="flat" cmpd="sng" algn="ctr">
            <a:noFill/>
            <a:prstDash val="solid"/>
            <a:round/>
            <a:headEnd type="none" w="med" len="med"/>
            <a:tailEnd type="none" w="med" len="med"/>
          </a:ln>
          <a:effectLst/>
          <a:scene3d>
            <a:camera prst="orthographicFront"/>
            <a:lightRig rig="flat" dir="t"/>
          </a:scene3d>
        </p:spPr>
        <p:txBody>
          <a:bodyPr anchor="ctr" anchorCtr="1"/>
          <a:lstStyle/>
          <a:p>
            <a:pPr defTabSz="1219078">
              <a:defRPr/>
            </a:pPr>
            <a:endParaRPr lang="zh-CN" altLang="en-US" sz="1600" b="1" kern="0" dirty="0">
              <a:solidFill>
                <a:prstClr val="white"/>
              </a:solidFill>
              <a:ea typeface="微软雅黑" pitchFamily="34" charset="-122"/>
              <a:cs typeface="Arial" pitchFamily="34" charset="0"/>
              <a:sym typeface="Helvetica"/>
            </a:endParaRPr>
          </a:p>
        </p:txBody>
      </p:sp>
      <p:cxnSp>
        <p:nvCxnSpPr>
          <p:cNvPr id="434" name="直接连接符 360"/>
          <p:cNvCxnSpPr/>
          <p:nvPr/>
        </p:nvCxnSpPr>
        <p:spPr>
          <a:xfrm flipH="1">
            <a:off x="7315335" y="3831493"/>
            <a:ext cx="167782" cy="1884"/>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435" name="直接连接符 361"/>
          <p:cNvCxnSpPr/>
          <p:nvPr/>
        </p:nvCxnSpPr>
        <p:spPr>
          <a:xfrm flipH="1">
            <a:off x="7319147" y="4258198"/>
            <a:ext cx="167782" cy="1884"/>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436" name="直接连接符 362"/>
          <p:cNvCxnSpPr/>
          <p:nvPr/>
        </p:nvCxnSpPr>
        <p:spPr>
          <a:xfrm flipV="1">
            <a:off x="7112442" y="3983648"/>
            <a:ext cx="0" cy="12428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437" name="直接连接符 363"/>
          <p:cNvCxnSpPr/>
          <p:nvPr/>
        </p:nvCxnSpPr>
        <p:spPr>
          <a:xfrm flipV="1">
            <a:off x="7689821" y="3983648"/>
            <a:ext cx="0" cy="12428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438" name="直接连接符 364"/>
          <p:cNvCxnSpPr/>
          <p:nvPr/>
        </p:nvCxnSpPr>
        <p:spPr>
          <a:xfrm flipV="1">
            <a:off x="7315335" y="3975802"/>
            <a:ext cx="167603" cy="137932"/>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cxnSp>
        <p:nvCxnSpPr>
          <p:cNvPr id="439" name="直接连接符 365"/>
          <p:cNvCxnSpPr/>
          <p:nvPr/>
        </p:nvCxnSpPr>
        <p:spPr>
          <a:xfrm flipH="1" flipV="1">
            <a:off x="7318662" y="3979461"/>
            <a:ext cx="170504" cy="13738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002060"/>
            </a:solidFill>
            <a:prstDash val="solid"/>
            <a:round/>
            <a:headEnd type="none" w="med" len="med"/>
            <a:tailEnd type="none" w="med" len="med"/>
          </a:ln>
          <a:effectLst/>
          <a:scene3d>
            <a:camera prst="orthographicFront"/>
            <a:lightRig rig="flat" dir="t"/>
          </a:scene3d>
        </p:spPr>
      </p:cxnSp>
      <p:grpSp>
        <p:nvGrpSpPr>
          <p:cNvPr id="33" name="Group 32"/>
          <p:cNvGrpSpPr/>
          <p:nvPr/>
        </p:nvGrpSpPr>
        <p:grpSpPr>
          <a:xfrm>
            <a:off x="6818571" y="2662117"/>
            <a:ext cx="2479946" cy="1790136"/>
            <a:chOff x="6853715" y="2686990"/>
            <a:chExt cx="2479946" cy="1790136"/>
          </a:xfrm>
        </p:grpSpPr>
        <p:sp>
          <p:nvSpPr>
            <p:cNvPr id="298" name="文本框 96"/>
            <p:cNvSpPr txBox="1"/>
            <p:nvPr/>
          </p:nvSpPr>
          <p:spPr>
            <a:xfrm>
              <a:off x="8213380" y="2686990"/>
              <a:ext cx="531190" cy="369198"/>
            </a:xfrm>
            <a:prstGeom prst="rect">
              <a:avLst/>
            </a:prstGeom>
            <a:noFill/>
          </p:spPr>
          <p:txBody>
            <a:bodyPr wrap="square" rtlCol="0">
              <a:spAutoFit/>
            </a:bodyPr>
            <a:lstStyle/>
            <a:p>
              <a:pPr algn="ctr" defTabSz="914204"/>
              <a:r>
                <a:rPr lang="en-US" altLang="zh-CN" sz="900" dirty="0">
                  <a:solidFill>
                    <a:schemeClr val="tx2"/>
                  </a:solidFill>
                  <a:ea typeface="Microsoft YaHei" panose="020B0503020204020204" pitchFamily="34" charset="-122"/>
                </a:rPr>
                <a:t>48 </a:t>
              </a:r>
            </a:p>
            <a:p>
              <a:pPr algn="ctr" defTabSz="914204"/>
              <a:r>
                <a:rPr lang="en-US" altLang="zh-CN" sz="900" dirty="0">
                  <a:solidFill>
                    <a:schemeClr val="tx2"/>
                  </a:solidFill>
                  <a:ea typeface="Microsoft YaHei" panose="020B0503020204020204" pitchFamily="34" charset="-122"/>
                </a:rPr>
                <a:t>cores</a:t>
              </a:r>
              <a:endParaRPr lang="zh-CN" altLang="en-US" sz="900" dirty="0">
                <a:solidFill>
                  <a:schemeClr val="tx2"/>
                </a:solidFill>
                <a:ea typeface="Microsoft YaHei" panose="020B0503020204020204" pitchFamily="34" charset="-122"/>
              </a:endParaRPr>
            </a:p>
          </p:txBody>
        </p:sp>
        <p:sp>
          <p:nvSpPr>
            <p:cNvPr id="375" name="文本框 96"/>
            <p:cNvSpPr txBox="1"/>
            <p:nvPr/>
          </p:nvSpPr>
          <p:spPr>
            <a:xfrm>
              <a:off x="8794100" y="2687868"/>
              <a:ext cx="531190" cy="369198"/>
            </a:xfrm>
            <a:prstGeom prst="rect">
              <a:avLst/>
            </a:prstGeom>
            <a:noFill/>
          </p:spPr>
          <p:txBody>
            <a:bodyPr wrap="square" rtlCol="0">
              <a:spAutoFit/>
            </a:bodyPr>
            <a:lstStyle/>
            <a:p>
              <a:pPr algn="ctr" defTabSz="914204"/>
              <a:r>
                <a:rPr lang="en-US" altLang="zh-CN" sz="900" dirty="0">
                  <a:solidFill>
                    <a:schemeClr val="tx2"/>
                  </a:solidFill>
                  <a:ea typeface="Microsoft YaHei" panose="020B0503020204020204" pitchFamily="34" charset="-122"/>
                </a:rPr>
                <a:t>48</a:t>
              </a:r>
            </a:p>
            <a:p>
              <a:pPr algn="ctr" defTabSz="914204"/>
              <a:r>
                <a:rPr lang="en-US" altLang="zh-CN" sz="900" dirty="0">
                  <a:solidFill>
                    <a:schemeClr val="tx2"/>
                  </a:solidFill>
                  <a:ea typeface="Microsoft YaHei" panose="020B0503020204020204" pitchFamily="34" charset="-122"/>
                </a:rPr>
                <a:t>cores</a:t>
              </a:r>
              <a:endParaRPr lang="zh-CN" altLang="en-US" sz="900" dirty="0">
                <a:solidFill>
                  <a:schemeClr val="tx2"/>
                </a:solidFill>
                <a:ea typeface="Microsoft YaHei" panose="020B0503020204020204" pitchFamily="34" charset="-122"/>
              </a:endParaRPr>
            </a:p>
          </p:txBody>
        </p:sp>
        <p:sp>
          <p:nvSpPr>
            <p:cNvPr id="376" name="文本框 96"/>
            <p:cNvSpPr txBox="1"/>
            <p:nvPr/>
          </p:nvSpPr>
          <p:spPr>
            <a:xfrm>
              <a:off x="8230309" y="3116821"/>
              <a:ext cx="531190" cy="369198"/>
            </a:xfrm>
            <a:prstGeom prst="rect">
              <a:avLst/>
            </a:prstGeom>
            <a:noFill/>
          </p:spPr>
          <p:txBody>
            <a:bodyPr wrap="square" rtlCol="0">
              <a:spAutoFit/>
            </a:bodyPr>
            <a:lstStyle/>
            <a:p>
              <a:pPr algn="ctr" defTabSz="914204"/>
              <a:r>
                <a:rPr lang="en-US" altLang="zh-CN" sz="900" dirty="0">
                  <a:solidFill>
                    <a:schemeClr val="tx2"/>
                  </a:solidFill>
                  <a:ea typeface="Microsoft YaHei" panose="020B0503020204020204" pitchFamily="34" charset="-122"/>
                </a:rPr>
                <a:t>48 </a:t>
              </a:r>
            </a:p>
            <a:p>
              <a:pPr algn="ctr" defTabSz="914204"/>
              <a:r>
                <a:rPr lang="en-US" altLang="zh-CN" sz="900" dirty="0">
                  <a:solidFill>
                    <a:schemeClr val="tx2"/>
                  </a:solidFill>
                  <a:ea typeface="Microsoft YaHei" panose="020B0503020204020204" pitchFamily="34" charset="-122"/>
                </a:rPr>
                <a:t>cores</a:t>
              </a:r>
              <a:endParaRPr lang="zh-CN" altLang="en-US" sz="900" dirty="0">
                <a:solidFill>
                  <a:schemeClr val="tx2"/>
                </a:solidFill>
                <a:ea typeface="Microsoft YaHei" panose="020B0503020204020204" pitchFamily="34" charset="-122"/>
              </a:endParaRPr>
            </a:p>
          </p:txBody>
        </p:sp>
        <p:sp>
          <p:nvSpPr>
            <p:cNvPr id="377" name="文本框 96"/>
            <p:cNvSpPr txBox="1"/>
            <p:nvPr/>
          </p:nvSpPr>
          <p:spPr>
            <a:xfrm>
              <a:off x="8796371" y="3106646"/>
              <a:ext cx="531190" cy="369198"/>
            </a:xfrm>
            <a:prstGeom prst="rect">
              <a:avLst/>
            </a:prstGeom>
            <a:noFill/>
          </p:spPr>
          <p:txBody>
            <a:bodyPr wrap="square" rtlCol="0">
              <a:spAutoFit/>
            </a:bodyPr>
            <a:lstStyle/>
            <a:p>
              <a:pPr algn="ctr" defTabSz="914204"/>
              <a:r>
                <a:rPr lang="en-US" altLang="zh-CN" sz="900" dirty="0">
                  <a:solidFill>
                    <a:schemeClr val="tx2"/>
                  </a:solidFill>
                  <a:ea typeface="Microsoft YaHei" panose="020B0503020204020204" pitchFamily="34" charset="-122"/>
                </a:rPr>
                <a:t>48 </a:t>
              </a:r>
            </a:p>
            <a:p>
              <a:pPr algn="ctr" defTabSz="914204"/>
              <a:r>
                <a:rPr lang="en-US" altLang="zh-CN" sz="900" dirty="0">
                  <a:solidFill>
                    <a:schemeClr val="tx2"/>
                  </a:solidFill>
                  <a:ea typeface="Microsoft YaHei" panose="020B0503020204020204" pitchFamily="34" charset="-122"/>
                </a:rPr>
                <a:t>cores</a:t>
              </a:r>
              <a:endParaRPr lang="zh-CN" altLang="en-US" sz="900" dirty="0">
                <a:solidFill>
                  <a:schemeClr val="tx2"/>
                </a:solidFill>
                <a:ea typeface="Microsoft YaHei" panose="020B0503020204020204" pitchFamily="34" charset="-122"/>
              </a:endParaRPr>
            </a:p>
          </p:txBody>
        </p:sp>
        <p:sp>
          <p:nvSpPr>
            <p:cNvPr id="391" name="文本框 96"/>
            <p:cNvSpPr txBox="1"/>
            <p:nvPr/>
          </p:nvSpPr>
          <p:spPr>
            <a:xfrm>
              <a:off x="6853715" y="2691227"/>
              <a:ext cx="531190" cy="369198"/>
            </a:xfrm>
            <a:prstGeom prst="rect">
              <a:avLst/>
            </a:prstGeom>
            <a:noFill/>
          </p:spPr>
          <p:txBody>
            <a:bodyPr wrap="square" rtlCol="0">
              <a:spAutoFit/>
            </a:bodyPr>
            <a:lstStyle/>
            <a:p>
              <a:pPr algn="ctr" defTabSz="914204"/>
              <a:r>
                <a:rPr lang="en-US" altLang="zh-CN" sz="900" dirty="0">
                  <a:solidFill>
                    <a:schemeClr val="tx2"/>
                  </a:solidFill>
                  <a:ea typeface="Microsoft YaHei" panose="020B0503020204020204" pitchFamily="34" charset="-122"/>
                </a:rPr>
                <a:t>48 </a:t>
              </a:r>
            </a:p>
            <a:p>
              <a:pPr algn="ctr" defTabSz="914204"/>
              <a:r>
                <a:rPr lang="en-US" altLang="zh-CN" sz="900" dirty="0">
                  <a:solidFill>
                    <a:schemeClr val="tx2"/>
                  </a:solidFill>
                  <a:ea typeface="Microsoft YaHei" panose="020B0503020204020204" pitchFamily="34" charset="-122"/>
                </a:rPr>
                <a:t>cores</a:t>
              </a:r>
              <a:endParaRPr lang="zh-CN" altLang="en-US" sz="900" dirty="0">
                <a:solidFill>
                  <a:schemeClr val="tx2"/>
                </a:solidFill>
                <a:ea typeface="Microsoft YaHei" panose="020B0503020204020204" pitchFamily="34" charset="-122"/>
              </a:endParaRPr>
            </a:p>
          </p:txBody>
        </p:sp>
        <p:sp>
          <p:nvSpPr>
            <p:cNvPr id="392" name="文本框 96"/>
            <p:cNvSpPr txBox="1"/>
            <p:nvPr/>
          </p:nvSpPr>
          <p:spPr>
            <a:xfrm>
              <a:off x="7434435" y="2692105"/>
              <a:ext cx="531190" cy="369198"/>
            </a:xfrm>
            <a:prstGeom prst="rect">
              <a:avLst/>
            </a:prstGeom>
            <a:noFill/>
          </p:spPr>
          <p:txBody>
            <a:bodyPr wrap="square" rtlCol="0">
              <a:spAutoFit/>
            </a:bodyPr>
            <a:lstStyle/>
            <a:p>
              <a:pPr algn="ctr" defTabSz="914204"/>
              <a:r>
                <a:rPr lang="en-US" altLang="zh-CN" sz="900" dirty="0">
                  <a:solidFill>
                    <a:schemeClr val="tx2"/>
                  </a:solidFill>
                  <a:ea typeface="Microsoft YaHei" panose="020B0503020204020204" pitchFamily="34" charset="-122"/>
                </a:rPr>
                <a:t>48 </a:t>
              </a:r>
            </a:p>
            <a:p>
              <a:pPr algn="ctr" defTabSz="914204"/>
              <a:r>
                <a:rPr lang="en-US" altLang="zh-CN" sz="900" dirty="0">
                  <a:solidFill>
                    <a:schemeClr val="tx2"/>
                  </a:solidFill>
                  <a:ea typeface="Microsoft YaHei" panose="020B0503020204020204" pitchFamily="34" charset="-122"/>
                </a:rPr>
                <a:t>cores</a:t>
              </a:r>
              <a:endParaRPr lang="zh-CN" altLang="en-US" sz="900" dirty="0">
                <a:solidFill>
                  <a:schemeClr val="tx2"/>
                </a:solidFill>
                <a:ea typeface="Microsoft YaHei" panose="020B0503020204020204" pitchFamily="34" charset="-122"/>
              </a:endParaRPr>
            </a:p>
          </p:txBody>
        </p:sp>
        <p:sp>
          <p:nvSpPr>
            <p:cNvPr id="393" name="文本框 96"/>
            <p:cNvSpPr txBox="1"/>
            <p:nvPr/>
          </p:nvSpPr>
          <p:spPr>
            <a:xfrm>
              <a:off x="6870644" y="3121058"/>
              <a:ext cx="531190" cy="369198"/>
            </a:xfrm>
            <a:prstGeom prst="rect">
              <a:avLst/>
            </a:prstGeom>
            <a:noFill/>
          </p:spPr>
          <p:txBody>
            <a:bodyPr wrap="square" rtlCol="0">
              <a:spAutoFit/>
            </a:bodyPr>
            <a:lstStyle/>
            <a:p>
              <a:pPr algn="ctr" defTabSz="914204"/>
              <a:r>
                <a:rPr lang="en-US" altLang="zh-CN" sz="900" dirty="0">
                  <a:solidFill>
                    <a:schemeClr val="tx2"/>
                  </a:solidFill>
                  <a:ea typeface="Microsoft YaHei" panose="020B0503020204020204" pitchFamily="34" charset="-122"/>
                </a:rPr>
                <a:t>48 </a:t>
              </a:r>
            </a:p>
            <a:p>
              <a:pPr algn="ctr" defTabSz="914204"/>
              <a:r>
                <a:rPr lang="en-US" altLang="zh-CN" sz="900" dirty="0">
                  <a:solidFill>
                    <a:schemeClr val="tx2"/>
                  </a:solidFill>
                  <a:ea typeface="Microsoft YaHei" panose="020B0503020204020204" pitchFamily="34" charset="-122"/>
                </a:rPr>
                <a:t>cores</a:t>
              </a:r>
              <a:endParaRPr lang="zh-CN" altLang="en-US" sz="900" dirty="0">
                <a:solidFill>
                  <a:schemeClr val="tx2"/>
                </a:solidFill>
                <a:ea typeface="Microsoft YaHei" panose="020B0503020204020204" pitchFamily="34" charset="-122"/>
              </a:endParaRPr>
            </a:p>
          </p:txBody>
        </p:sp>
        <p:sp>
          <p:nvSpPr>
            <p:cNvPr id="394" name="文本框 96"/>
            <p:cNvSpPr txBox="1"/>
            <p:nvPr/>
          </p:nvSpPr>
          <p:spPr>
            <a:xfrm>
              <a:off x="7436706" y="3110883"/>
              <a:ext cx="531190" cy="369198"/>
            </a:xfrm>
            <a:prstGeom prst="rect">
              <a:avLst/>
            </a:prstGeom>
            <a:noFill/>
          </p:spPr>
          <p:txBody>
            <a:bodyPr wrap="square" rtlCol="0">
              <a:spAutoFit/>
            </a:bodyPr>
            <a:lstStyle/>
            <a:p>
              <a:pPr algn="ctr" defTabSz="914204"/>
              <a:r>
                <a:rPr lang="en-US" altLang="zh-CN" sz="900" dirty="0">
                  <a:solidFill>
                    <a:schemeClr val="tx2"/>
                  </a:solidFill>
                  <a:ea typeface="Microsoft YaHei" panose="020B0503020204020204" pitchFamily="34" charset="-122"/>
                </a:rPr>
                <a:t>48 </a:t>
              </a:r>
            </a:p>
            <a:p>
              <a:pPr algn="ctr" defTabSz="914204"/>
              <a:r>
                <a:rPr lang="en-US" altLang="zh-CN" sz="900" dirty="0">
                  <a:solidFill>
                    <a:schemeClr val="tx2"/>
                  </a:solidFill>
                  <a:ea typeface="Microsoft YaHei" panose="020B0503020204020204" pitchFamily="34" charset="-122"/>
                </a:rPr>
                <a:t>cores</a:t>
              </a:r>
              <a:endParaRPr lang="zh-CN" altLang="en-US" sz="900" dirty="0">
                <a:solidFill>
                  <a:schemeClr val="tx2"/>
                </a:solidFill>
                <a:ea typeface="Microsoft YaHei" panose="020B0503020204020204" pitchFamily="34" charset="-122"/>
              </a:endParaRPr>
            </a:p>
          </p:txBody>
        </p:sp>
        <p:sp>
          <p:nvSpPr>
            <p:cNvPr id="408" name="文本框 96"/>
            <p:cNvSpPr txBox="1"/>
            <p:nvPr/>
          </p:nvSpPr>
          <p:spPr>
            <a:xfrm>
              <a:off x="8219480" y="3673861"/>
              <a:ext cx="531190" cy="369198"/>
            </a:xfrm>
            <a:prstGeom prst="rect">
              <a:avLst/>
            </a:prstGeom>
            <a:noFill/>
          </p:spPr>
          <p:txBody>
            <a:bodyPr wrap="square" rtlCol="0">
              <a:spAutoFit/>
            </a:bodyPr>
            <a:lstStyle/>
            <a:p>
              <a:pPr algn="ctr" defTabSz="914204"/>
              <a:r>
                <a:rPr lang="en-US" altLang="zh-CN" sz="900" dirty="0">
                  <a:solidFill>
                    <a:schemeClr val="tx2"/>
                  </a:solidFill>
                  <a:ea typeface="Microsoft YaHei" panose="020B0503020204020204" pitchFamily="34" charset="-122"/>
                </a:rPr>
                <a:t>48 </a:t>
              </a:r>
            </a:p>
            <a:p>
              <a:pPr algn="ctr" defTabSz="914204"/>
              <a:r>
                <a:rPr lang="en-US" altLang="zh-CN" sz="900" dirty="0">
                  <a:solidFill>
                    <a:schemeClr val="tx2"/>
                  </a:solidFill>
                  <a:ea typeface="Microsoft YaHei" panose="020B0503020204020204" pitchFamily="34" charset="-122"/>
                </a:rPr>
                <a:t>cores</a:t>
              </a:r>
              <a:endParaRPr lang="zh-CN" altLang="en-US" sz="900" dirty="0">
                <a:solidFill>
                  <a:schemeClr val="tx2"/>
                </a:solidFill>
                <a:ea typeface="Microsoft YaHei" panose="020B0503020204020204" pitchFamily="34" charset="-122"/>
              </a:endParaRPr>
            </a:p>
          </p:txBody>
        </p:sp>
        <p:sp>
          <p:nvSpPr>
            <p:cNvPr id="409" name="文本框 96"/>
            <p:cNvSpPr txBox="1"/>
            <p:nvPr/>
          </p:nvSpPr>
          <p:spPr>
            <a:xfrm>
              <a:off x="8800200" y="3674739"/>
              <a:ext cx="531190" cy="369198"/>
            </a:xfrm>
            <a:prstGeom prst="rect">
              <a:avLst/>
            </a:prstGeom>
            <a:noFill/>
          </p:spPr>
          <p:txBody>
            <a:bodyPr wrap="square" rtlCol="0">
              <a:spAutoFit/>
            </a:bodyPr>
            <a:lstStyle/>
            <a:p>
              <a:pPr algn="ctr" defTabSz="914204"/>
              <a:r>
                <a:rPr lang="en-US" altLang="zh-CN" sz="900" dirty="0">
                  <a:solidFill>
                    <a:schemeClr val="tx2"/>
                  </a:solidFill>
                  <a:ea typeface="Microsoft YaHei" panose="020B0503020204020204" pitchFamily="34" charset="-122"/>
                </a:rPr>
                <a:t>48 </a:t>
              </a:r>
            </a:p>
            <a:p>
              <a:pPr algn="ctr" defTabSz="914204"/>
              <a:r>
                <a:rPr lang="en-US" altLang="zh-CN" sz="900" dirty="0">
                  <a:solidFill>
                    <a:schemeClr val="tx2"/>
                  </a:solidFill>
                  <a:ea typeface="Microsoft YaHei" panose="020B0503020204020204" pitchFamily="34" charset="-122"/>
                </a:rPr>
                <a:t>cores</a:t>
              </a:r>
              <a:endParaRPr lang="zh-CN" altLang="en-US" sz="900" dirty="0">
                <a:solidFill>
                  <a:schemeClr val="tx2"/>
                </a:solidFill>
                <a:ea typeface="Microsoft YaHei" panose="020B0503020204020204" pitchFamily="34" charset="-122"/>
              </a:endParaRPr>
            </a:p>
          </p:txBody>
        </p:sp>
        <p:sp>
          <p:nvSpPr>
            <p:cNvPr id="410" name="文本框 96"/>
            <p:cNvSpPr txBox="1"/>
            <p:nvPr/>
          </p:nvSpPr>
          <p:spPr>
            <a:xfrm>
              <a:off x="8236409" y="4103692"/>
              <a:ext cx="531190" cy="369198"/>
            </a:xfrm>
            <a:prstGeom prst="rect">
              <a:avLst/>
            </a:prstGeom>
            <a:noFill/>
          </p:spPr>
          <p:txBody>
            <a:bodyPr wrap="square" rtlCol="0">
              <a:spAutoFit/>
            </a:bodyPr>
            <a:lstStyle/>
            <a:p>
              <a:pPr algn="ctr" defTabSz="914204"/>
              <a:r>
                <a:rPr lang="en-US" altLang="zh-CN" sz="900" dirty="0">
                  <a:solidFill>
                    <a:schemeClr val="tx2"/>
                  </a:solidFill>
                  <a:ea typeface="Microsoft YaHei" panose="020B0503020204020204" pitchFamily="34" charset="-122"/>
                </a:rPr>
                <a:t>48 </a:t>
              </a:r>
            </a:p>
            <a:p>
              <a:pPr algn="ctr" defTabSz="914204"/>
              <a:r>
                <a:rPr lang="en-US" altLang="zh-CN" sz="900" dirty="0">
                  <a:solidFill>
                    <a:schemeClr val="tx2"/>
                  </a:solidFill>
                  <a:ea typeface="Microsoft YaHei" panose="020B0503020204020204" pitchFamily="34" charset="-122"/>
                </a:rPr>
                <a:t>cores</a:t>
              </a:r>
              <a:endParaRPr lang="zh-CN" altLang="en-US" sz="900" dirty="0">
                <a:solidFill>
                  <a:schemeClr val="tx2"/>
                </a:solidFill>
                <a:ea typeface="Microsoft YaHei" panose="020B0503020204020204" pitchFamily="34" charset="-122"/>
              </a:endParaRPr>
            </a:p>
          </p:txBody>
        </p:sp>
        <p:sp>
          <p:nvSpPr>
            <p:cNvPr id="411" name="文本框 96"/>
            <p:cNvSpPr txBox="1"/>
            <p:nvPr/>
          </p:nvSpPr>
          <p:spPr>
            <a:xfrm>
              <a:off x="8802471" y="4093517"/>
              <a:ext cx="531190" cy="369198"/>
            </a:xfrm>
            <a:prstGeom prst="rect">
              <a:avLst/>
            </a:prstGeom>
            <a:noFill/>
          </p:spPr>
          <p:txBody>
            <a:bodyPr wrap="square" rtlCol="0">
              <a:spAutoFit/>
            </a:bodyPr>
            <a:lstStyle/>
            <a:p>
              <a:pPr algn="ctr" defTabSz="914204"/>
              <a:r>
                <a:rPr lang="en-US" altLang="zh-CN" sz="900" dirty="0">
                  <a:solidFill>
                    <a:schemeClr val="tx2"/>
                  </a:solidFill>
                  <a:ea typeface="Microsoft YaHei" panose="020B0503020204020204" pitchFamily="34" charset="-122"/>
                </a:rPr>
                <a:t>48 </a:t>
              </a:r>
            </a:p>
            <a:p>
              <a:pPr algn="ctr" defTabSz="914204"/>
              <a:r>
                <a:rPr lang="en-US" altLang="zh-CN" sz="900" dirty="0">
                  <a:solidFill>
                    <a:schemeClr val="tx2"/>
                  </a:solidFill>
                  <a:ea typeface="Microsoft YaHei" panose="020B0503020204020204" pitchFamily="34" charset="-122"/>
                </a:rPr>
                <a:t>cores</a:t>
              </a:r>
              <a:endParaRPr lang="zh-CN" altLang="en-US" sz="900" dirty="0">
                <a:solidFill>
                  <a:schemeClr val="tx2"/>
                </a:solidFill>
                <a:ea typeface="Microsoft YaHei" panose="020B0503020204020204" pitchFamily="34" charset="-122"/>
              </a:endParaRPr>
            </a:p>
          </p:txBody>
        </p:sp>
        <p:sp>
          <p:nvSpPr>
            <p:cNvPr id="425" name="文本框 96"/>
            <p:cNvSpPr txBox="1"/>
            <p:nvPr/>
          </p:nvSpPr>
          <p:spPr>
            <a:xfrm>
              <a:off x="6859814" y="3678097"/>
              <a:ext cx="531190" cy="369198"/>
            </a:xfrm>
            <a:prstGeom prst="rect">
              <a:avLst/>
            </a:prstGeom>
            <a:noFill/>
          </p:spPr>
          <p:txBody>
            <a:bodyPr wrap="square" rtlCol="0">
              <a:spAutoFit/>
            </a:bodyPr>
            <a:lstStyle/>
            <a:p>
              <a:pPr algn="ctr" defTabSz="914204"/>
              <a:r>
                <a:rPr lang="en-US" altLang="zh-CN" sz="900" dirty="0">
                  <a:solidFill>
                    <a:schemeClr val="tx2"/>
                  </a:solidFill>
                  <a:ea typeface="Microsoft YaHei" panose="020B0503020204020204" pitchFamily="34" charset="-122"/>
                </a:rPr>
                <a:t>48 </a:t>
              </a:r>
            </a:p>
            <a:p>
              <a:pPr algn="ctr" defTabSz="914204"/>
              <a:r>
                <a:rPr lang="en-US" altLang="zh-CN" sz="900" dirty="0">
                  <a:solidFill>
                    <a:schemeClr val="tx2"/>
                  </a:solidFill>
                  <a:ea typeface="Microsoft YaHei" panose="020B0503020204020204" pitchFamily="34" charset="-122"/>
                </a:rPr>
                <a:t>cores</a:t>
              </a:r>
              <a:endParaRPr lang="zh-CN" altLang="en-US" sz="900" dirty="0">
                <a:solidFill>
                  <a:schemeClr val="tx2"/>
                </a:solidFill>
                <a:ea typeface="Microsoft YaHei" panose="020B0503020204020204" pitchFamily="34" charset="-122"/>
              </a:endParaRPr>
            </a:p>
          </p:txBody>
        </p:sp>
        <p:sp>
          <p:nvSpPr>
            <p:cNvPr id="426" name="文本框 96"/>
            <p:cNvSpPr txBox="1"/>
            <p:nvPr/>
          </p:nvSpPr>
          <p:spPr>
            <a:xfrm>
              <a:off x="7440534" y="3678975"/>
              <a:ext cx="531190" cy="369198"/>
            </a:xfrm>
            <a:prstGeom prst="rect">
              <a:avLst/>
            </a:prstGeom>
            <a:noFill/>
          </p:spPr>
          <p:txBody>
            <a:bodyPr wrap="square" rtlCol="0">
              <a:spAutoFit/>
            </a:bodyPr>
            <a:lstStyle/>
            <a:p>
              <a:pPr algn="ctr" defTabSz="914204"/>
              <a:r>
                <a:rPr lang="en-US" altLang="zh-CN" sz="900" dirty="0">
                  <a:solidFill>
                    <a:schemeClr val="tx2"/>
                  </a:solidFill>
                  <a:ea typeface="Microsoft YaHei" panose="020B0503020204020204" pitchFamily="34" charset="-122"/>
                </a:rPr>
                <a:t>48 </a:t>
              </a:r>
            </a:p>
            <a:p>
              <a:pPr algn="ctr" defTabSz="914204"/>
              <a:r>
                <a:rPr lang="en-US" altLang="zh-CN" sz="900" dirty="0">
                  <a:solidFill>
                    <a:schemeClr val="tx2"/>
                  </a:solidFill>
                  <a:ea typeface="Microsoft YaHei" panose="020B0503020204020204" pitchFamily="34" charset="-122"/>
                </a:rPr>
                <a:t>cores</a:t>
              </a:r>
              <a:endParaRPr lang="zh-CN" altLang="en-US" sz="900" dirty="0">
                <a:solidFill>
                  <a:schemeClr val="tx2"/>
                </a:solidFill>
                <a:ea typeface="Microsoft YaHei" panose="020B0503020204020204" pitchFamily="34" charset="-122"/>
              </a:endParaRPr>
            </a:p>
          </p:txBody>
        </p:sp>
        <p:sp>
          <p:nvSpPr>
            <p:cNvPr id="427" name="文本框 96"/>
            <p:cNvSpPr txBox="1"/>
            <p:nvPr/>
          </p:nvSpPr>
          <p:spPr>
            <a:xfrm>
              <a:off x="6876743" y="4107928"/>
              <a:ext cx="531190" cy="369198"/>
            </a:xfrm>
            <a:prstGeom prst="rect">
              <a:avLst/>
            </a:prstGeom>
            <a:noFill/>
          </p:spPr>
          <p:txBody>
            <a:bodyPr wrap="square" rtlCol="0">
              <a:spAutoFit/>
            </a:bodyPr>
            <a:lstStyle/>
            <a:p>
              <a:pPr algn="ctr" defTabSz="914204"/>
              <a:r>
                <a:rPr lang="en-US" altLang="zh-CN" sz="900" dirty="0">
                  <a:solidFill>
                    <a:schemeClr val="tx2"/>
                  </a:solidFill>
                  <a:ea typeface="Microsoft YaHei" panose="020B0503020204020204" pitchFamily="34" charset="-122"/>
                </a:rPr>
                <a:t>48 </a:t>
              </a:r>
            </a:p>
            <a:p>
              <a:pPr algn="ctr" defTabSz="914204"/>
              <a:r>
                <a:rPr lang="en-US" altLang="zh-CN" sz="900" dirty="0">
                  <a:solidFill>
                    <a:schemeClr val="tx2"/>
                  </a:solidFill>
                  <a:ea typeface="Microsoft YaHei" panose="020B0503020204020204" pitchFamily="34" charset="-122"/>
                </a:rPr>
                <a:t>cores</a:t>
              </a:r>
              <a:endParaRPr lang="zh-CN" altLang="en-US" sz="900" dirty="0">
                <a:solidFill>
                  <a:schemeClr val="tx2"/>
                </a:solidFill>
                <a:ea typeface="Microsoft YaHei" panose="020B0503020204020204" pitchFamily="34" charset="-122"/>
              </a:endParaRPr>
            </a:p>
          </p:txBody>
        </p:sp>
        <p:sp>
          <p:nvSpPr>
            <p:cNvPr id="428" name="文本框 96"/>
            <p:cNvSpPr txBox="1"/>
            <p:nvPr/>
          </p:nvSpPr>
          <p:spPr>
            <a:xfrm>
              <a:off x="7442805" y="4097753"/>
              <a:ext cx="531190" cy="369198"/>
            </a:xfrm>
            <a:prstGeom prst="rect">
              <a:avLst/>
            </a:prstGeom>
            <a:noFill/>
          </p:spPr>
          <p:txBody>
            <a:bodyPr wrap="square" rtlCol="0">
              <a:spAutoFit/>
            </a:bodyPr>
            <a:lstStyle/>
            <a:p>
              <a:pPr algn="ctr" defTabSz="914204"/>
              <a:r>
                <a:rPr lang="en-US" altLang="zh-CN" sz="900" dirty="0">
                  <a:solidFill>
                    <a:schemeClr val="tx2"/>
                  </a:solidFill>
                  <a:ea typeface="Microsoft YaHei" panose="020B0503020204020204" pitchFamily="34" charset="-122"/>
                </a:rPr>
                <a:t>48 </a:t>
              </a:r>
            </a:p>
            <a:p>
              <a:pPr algn="ctr" defTabSz="914204"/>
              <a:r>
                <a:rPr lang="en-US" altLang="zh-CN" sz="900" dirty="0">
                  <a:solidFill>
                    <a:schemeClr val="tx2"/>
                  </a:solidFill>
                  <a:ea typeface="Microsoft YaHei" panose="020B0503020204020204" pitchFamily="34" charset="-122"/>
                </a:rPr>
                <a:t>cores</a:t>
              </a:r>
              <a:endParaRPr lang="zh-CN" altLang="en-US" sz="900" dirty="0">
                <a:solidFill>
                  <a:schemeClr val="tx2"/>
                </a:solidFill>
                <a:ea typeface="Microsoft YaHei" panose="020B0503020204020204" pitchFamily="34" charset="-122"/>
              </a:endParaRPr>
            </a:p>
          </p:txBody>
        </p:sp>
      </p:grpSp>
      <p:cxnSp>
        <p:nvCxnSpPr>
          <p:cNvPr id="440" name="直接箭头连接符 366"/>
          <p:cNvCxnSpPr/>
          <p:nvPr/>
        </p:nvCxnSpPr>
        <p:spPr>
          <a:xfrm>
            <a:off x="7909535" y="3073774"/>
            <a:ext cx="305784" cy="0"/>
          </a:xfrm>
          <a:prstGeom prst="straightConnector1">
            <a:avLst/>
          </a:prstGeom>
          <a:noFill/>
          <a:ln w="28575" cap="flat" cmpd="sng" algn="ctr">
            <a:solidFill>
              <a:srgbClr val="0070C0"/>
            </a:solidFill>
            <a:prstDash val="solid"/>
            <a:miter lim="800000"/>
            <a:headEnd type="triangle" w="med" len="med"/>
            <a:tailEnd type="triangle" w="med" len="med"/>
          </a:ln>
          <a:effectLst/>
        </p:spPr>
      </p:cxnSp>
      <p:cxnSp>
        <p:nvCxnSpPr>
          <p:cNvPr id="441" name="直接箭头连接符 367"/>
          <p:cNvCxnSpPr/>
          <p:nvPr/>
        </p:nvCxnSpPr>
        <p:spPr>
          <a:xfrm>
            <a:off x="7921870" y="4040531"/>
            <a:ext cx="305784" cy="0"/>
          </a:xfrm>
          <a:prstGeom prst="straightConnector1">
            <a:avLst/>
          </a:prstGeom>
          <a:noFill/>
          <a:ln w="28575" cap="flat" cmpd="sng" algn="ctr">
            <a:solidFill>
              <a:srgbClr val="0070C0"/>
            </a:solidFill>
            <a:prstDash val="solid"/>
            <a:miter lim="800000"/>
            <a:headEnd type="triangle" w="med" len="med"/>
            <a:tailEnd type="triangle" w="med" len="med"/>
          </a:ln>
          <a:effectLst/>
        </p:spPr>
      </p:cxnSp>
      <p:cxnSp>
        <p:nvCxnSpPr>
          <p:cNvPr id="442" name="直接箭头连接符 368"/>
          <p:cNvCxnSpPr/>
          <p:nvPr/>
        </p:nvCxnSpPr>
        <p:spPr>
          <a:xfrm>
            <a:off x="7401942" y="3432888"/>
            <a:ext cx="0" cy="240973"/>
          </a:xfrm>
          <a:prstGeom prst="straightConnector1">
            <a:avLst/>
          </a:prstGeom>
          <a:noFill/>
          <a:ln w="28575" cap="flat" cmpd="sng" algn="ctr">
            <a:solidFill>
              <a:srgbClr val="0070C0"/>
            </a:solidFill>
            <a:prstDash val="solid"/>
            <a:miter lim="800000"/>
            <a:headEnd type="triangle" w="med" len="med"/>
            <a:tailEnd type="triangle" w="med" len="med"/>
          </a:ln>
          <a:effectLst/>
        </p:spPr>
      </p:cxnSp>
      <p:cxnSp>
        <p:nvCxnSpPr>
          <p:cNvPr id="443" name="直接箭头连接符 369"/>
          <p:cNvCxnSpPr/>
          <p:nvPr/>
        </p:nvCxnSpPr>
        <p:spPr>
          <a:xfrm>
            <a:off x="8750671" y="3439470"/>
            <a:ext cx="0" cy="240973"/>
          </a:xfrm>
          <a:prstGeom prst="straightConnector1">
            <a:avLst/>
          </a:prstGeom>
          <a:noFill/>
          <a:ln w="28575" cap="flat" cmpd="sng" algn="ctr">
            <a:solidFill>
              <a:srgbClr val="0070C0"/>
            </a:solidFill>
            <a:prstDash val="solid"/>
            <a:miter lim="800000"/>
            <a:headEnd type="triangle" w="med" len="med"/>
            <a:tailEnd type="triangle" w="med" len="med"/>
          </a:ln>
          <a:effectLst/>
        </p:spPr>
      </p:cxnSp>
      <p:cxnSp>
        <p:nvCxnSpPr>
          <p:cNvPr id="444" name="直接箭头连接符 370"/>
          <p:cNvCxnSpPr/>
          <p:nvPr/>
        </p:nvCxnSpPr>
        <p:spPr>
          <a:xfrm>
            <a:off x="7960733" y="3441318"/>
            <a:ext cx="217503" cy="226920"/>
          </a:xfrm>
          <a:prstGeom prst="straightConnector1">
            <a:avLst/>
          </a:prstGeom>
          <a:noFill/>
          <a:ln w="28575" cap="flat" cmpd="sng" algn="ctr">
            <a:solidFill>
              <a:srgbClr val="0070C0"/>
            </a:solidFill>
            <a:prstDash val="solid"/>
            <a:miter lim="800000"/>
            <a:headEnd type="triangle" w="med" len="med"/>
            <a:tailEnd type="triangle" w="med" len="med"/>
          </a:ln>
          <a:effectLst/>
        </p:spPr>
      </p:cxnSp>
      <p:cxnSp>
        <p:nvCxnSpPr>
          <p:cNvPr id="445" name="直接箭头连接符 371"/>
          <p:cNvCxnSpPr/>
          <p:nvPr/>
        </p:nvCxnSpPr>
        <p:spPr>
          <a:xfrm flipH="1">
            <a:off x="7949163" y="3424220"/>
            <a:ext cx="222285" cy="244018"/>
          </a:xfrm>
          <a:prstGeom prst="straightConnector1">
            <a:avLst/>
          </a:prstGeom>
          <a:noFill/>
          <a:ln w="28575" cap="flat" cmpd="sng" algn="ctr">
            <a:solidFill>
              <a:srgbClr val="0070C0"/>
            </a:solidFill>
            <a:prstDash val="solid"/>
            <a:miter lim="800000"/>
            <a:headEnd type="triangle" w="med" len="med"/>
            <a:tailEnd type="triangle" w="med" len="med"/>
          </a:ln>
          <a:effectLst/>
        </p:spPr>
      </p:cxnSp>
    </p:spTree>
    <p:extLst>
      <p:ext uri="{BB962C8B-B14F-4D97-AF65-F5344CB8AC3E}">
        <p14:creationId xmlns:p14="http://schemas.microsoft.com/office/powerpoint/2010/main" val="2846617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46"/>
          <p:cNvSpPr/>
          <p:nvPr/>
        </p:nvSpPr>
        <p:spPr>
          <a:xfrm>
            <a:off x="5503382" y="3623275"/>
            <a:ext cx="6158485" cy="2653700"/>
          </a:xfrm>
          <a:prstGeom prst="rect">
            <a:avLst/>
          </a:prstGeom>
          <a:solidFill>
            <a:schemeClr val="tx2">
              <a:lumMod val="95000"/>
            </a:schemeClr>
          </a:solid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b="1" dirty="0">
                <a:solidFill>
                  <a:srgbClr val="1D1D1A"/>
                </a:solidFill>
                <a:latin typeface="Arial" panose="020B0604020202020204" pitchFamily="34" charset="0"/>
                <a:ea typeface="微软雅黑" panose="020B0503020204020204" pitchFamily="34" charset="-122"/>
                <a:cs typeface="Arial" panose="020B0604020202020204" pitchFamily="34" charset="0"/>
              </a:rPr>
              <a:t>Controller Enclosure</a:t>
            </a:r>
          </a:p>
        </p:txBody>
      </p:sp>
      <p:pic>
        <p:nvPicPr>
          <p:cNvPr id="5" name="Picture 19" descr="\\Bchief-sever180\共享\华为\2016\6月\D-201606417-金融营销材料设计-刘泉\文件\link\组 26.p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rot="10800000">
            <a:off x="5487931" y="3146978"/>
            <a:ext cx="6217040" cy="597272"/>
          </a:xfrm>
          <a:prstGeom prst="rect">
            <a:avLst/>
          </a:prstGeom>
          <a:noFill/>
        </p:spPr>
      </p:pic>
      <p:grpSp>
        <p:nvGrpSpPr>
          <p:cNvPr id="6" name="组合 798"/>
          <p:cNvGrpSpPr/>
          <p:nvPr/>
        </p:nvGrpSpPr>
        <p:grpSpPr>
          <a:xfrm>
            <a:off x="8161421" y="1361994"/>
            <a:ext cx="875323" cy="1050013"/>
            <a:chOff x="7445383" y="1757361"/>
            <a:chExt cx="401642" cy="430215"/>
          </a:xfrm>
          <a:solidFill>
            <a:srgbClr val="8E8E8C"/>
          </a:solidFill>
        </p:grpSpPr>
        <p:sp>
          <p:nvSpPr>
            <p:cNvPr id="7" name="Freeform 964"/>
            <p:cNvSpPr>
              <a:spLocks noEditPoints="1"/>
            </p:cNvSpPr>
            <p:nvPr/>
          </p:nvSpPr>
          <p:spPr bwMode="auto">
            <a:xfrm>
              <a:off x="7445383" y="1757361"/>
              <a:ext cx="188913" cy="417513"/>
            </a:xfrm>
            <a:custGeom>
              <a:avLst/>
              <a:gdLst>
                <a:gd name="T0" fmla="*/ 25 w 221"/>
                <a:gd name="T1" fmla="*/ 466 h 490"/>
                <a:gd name="T2" fmla="*/ 25 w 221"/>
                <a:gd name="T3" fmla="*/ 466 h 490"/>
                <a:gd name="T4" fmla="*/ 196 w 221"/>
                <a:gd name="T5" fmla="*/ 466 h 490"/>
                <a:gd name="T6" fmla="*/ 196 w 221"/>
                <a:gd name="T7" fmla="*/ 25 h 490"/>
                <a:gd name="T8" fmla="*/ 25 w 221"/>
                <a:gd name="T9" fmla="*/ 25 h 490"/>
                <a:gd name="T10" fmla="*/ 25 w 221"/>
                <a:gd name="T11" fmla="*/ 466 h 490"/>
                <a:gd name="T12" fmla="*/ 208 w 221"/>
                <a:gd name="T13" fmla="*/ 490 h 490"/>
                <a:gd name="T14" fmla="*/ 208 w 221"/>
                <a:gd name="T15" fmla="*/ 490 h 490"/>
                <a:gd name="T16" fmla="*/ 12 w 221"/>
                <a:gd name="T17" fmla="*/ 490 h 490"/>
                <a:gd name="T18" fmla="*/ 0 w 221"/>
                <a:gd name="T19" fmla="*/ 478 h 490"/>
                <a:gd name="T20" fmla="*/ 0 w 221"/>
                <a:gd name="T21" fmla="*/ 12 h 490"/>
                <a:gd name="T22" fmla="*/ 12 w 221"/>
                <a:gd name="T23" fmla="*/ 0 h 490"/>
                <a:gd name="T24" fmla="*/ 208 w 221"/>
                <a:gd name="T25" fmla="*/ 0 h 490"/>
                <a:gd name="T26" fmla="*/ 221 w 221"/>
                <a:gd name="T27" fmla="*/ 12 h 490"/>
                <a:gd name="T28" fmla="*/ 221 w 221"/>
                <a:gd name="T29" fmla="*/ 478 h 490"/>
                <a:gd name="T30" fmla="*/ 208 w 221"/>
                <a:gd name="T31"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490">
                  <a:moveTo>
                    <a:pt x="25" y="466"/>
                  </a:moveTo>
                  <a:lnTo>
                    <a:pt x="25" y="466"/>
                  </a:lnTo>
                  <a:lnTo>
                    <a:pt x="196" y="466"/>
                  </a:lnTo>
                  <a:lnTo>
                    <a:pt x="196" y="25"/>
                  </a:lnTo>
                  <a:lnTo>
                    <a:pt x="25" y="25"/>
                  </a:lnTo>
                  <a:lnTo>
                    <a:pt x="25" y="466"/>
                  </a:lnTo>
                  <a:close/>
                  <a:moveTo>
                    <a:pt x="208" y="490"/>
                  </a:moveTo>
                  <a:lnTo>
                    <a:pt x="208" y="490"/>
                  </a:lnTo>
                  <a:lnTo>
                    <a:pt x="12" y="490"/>
                  </a:lnTo>
                  <a:cubicBezTo>
                    <a:pt x="5" y="490"/>
                    <a:pt x="0" y="485"/>
                    <a:pt x="0" y="478"/>
                  </a:cubicBezTo>
                  <a:lnTo>
                    <a:pt x="0" y="12"/>
                  </a:lnTo>
                  <a:cubicBezTo>
                    <a:pt x="0" y="6"/>
                    <a:pt x="5" y="0"/>
                    <a:pt x="12" y="0"/>
                  </a:cubicBezTo>
                  <a:lnTo>
                    <a:pt x="208" y="0"/>
                  </a:lnTo>
                  <a:cubicBezTo>
                    <a:pt x="215" y="0"/>
                    <a:pt x="221" y="6"/>
                    <a:pt x="221" y="12"/>
                  </a:cubicBezTo>
                  <a:lnTo>
                    <a:pt x="221" y="478"/>
                  </a:lnTo>
                  <a:cubicBezTo>
                    <a:pt x="221" y="485"/>
                    <a:pt x="215" y="490"/>
                    <a:pt x="208" y="490"/>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8" name="Freeform 965"/>
            <p:cNvSpPr>
              <a:spLocks/>
            </p:cNvSpPr>
            <p:nvPr/>
          </p:nvSpPr>
          <p:spPr bwMode="auto">
            <a:xfrm>
              <a:off x="7659700" y="1757361"/>
              <a:ext cx="187325" cy="417513"/>
            </a:xfrm>
            <a:custGeom>
              <a:avLst/>
              <a:gdLst>
                <a:gd name="T0" fmla="*/ 209 w 221"/>
                <a:gd name="T1" fmla="*/ 490 h 490"/>
                <a:gd name="T2" fmla="*/ 209 w 221"/>
                <a:gd name="T3" fmla="*/ 490 h 490"/>
                <a:gd name="T4" fmla="*/ 167 w 221"/>
                <a:gd name="T5" fmla="*/ 490 h 490"/>
                <a:gd name="T6" fmla="*/ 167 w 221"/>
                <a:gd name="T7" fmla="*/ 466 h 490"/>
                <a:gd name="T8" fmla="*/ 197 w 221"/>
                <a:gd name="T9" fmla="*/ 466 h 490"/>
                <a:gd name="T10" fmla="*/ 197 w 221"/>
                <a:gd name="T11" fmla="*/ 25 h 490"/>
                <a:gd name="T12" fmla="*/ 25 w 221"/>
                <a:gd name="T13" fmla="*/ 25 h 490"/>
                <a:gd name="T14" fmla="*/ 25 w 221"/>
                <a:gd name="T15" fmla="*/ 466 h 490"/>
                <a:gd name="T16" fmla="*/ 83 w 221"/>
                <a:gd name="T17" fmla="*/ 466 h 490"/>
                <a:gd name="T18" fmla="*/ 83 w 221"/>
                <a:gd name="T19" fmla="*/ 490 h 490"/>
                <a:gd name="T20" fmla="*/ 13 w 221"/>
                <a:gd name="T21" fmla="*/ 490 h 490"/>
                <a:gd name="T22" fmla="*/ 0 w 221"/>
                <a:gd name="T23" fmla="*/ 478 h 490"/>
                <a:gd name="T24" fmla="*/ 0 w 221"/>
                <a:gd name="T25" fmla="*/ 12 h 490"/>
                <a:gd name="T26" fmla="*/ 13 w 221"/>
                <a:gd name="T27" fmla="*/ 0 h 490"/>
                <a:gd name="T28" fmla="*/ 209 w 221"/>
                <a:gd name="T29" fmla="*/ 0 h 490"/>
                <a:gd name="T30" fmla="*/ 221 w 221"/>
                <a:gd name="T31" fmla="*/ 12 h 490"/>
                <a:gd name="T32" fmla="*/ 221 w 221"/>
                <a:gd name="T33" fmla="*/ 478 h 490"/>
                <a:gd name="T34" fmla="*/ 209 w 221"/>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1" h="490">
                  <a:moveTo>
                    <a:pt x="209" y="490"/>
                  </a:moveTo>
                  <a:lnTo>
                    <a:pt x="209" y="490"/>
                  </a:lnTo>
                  <a:lnTo>
                    <a:pt x="167" y="490"/>
                  </a:lnTo>
                  <a:lnTo>
                    <a:pt x="167" y="466"/>
                  </a:lnTo>
                  <a:lnTo>
                    <a:pt x="197" y="466"/>
                  </a:lnTo>
                  <a:lnTo>
                    <a:pt x="197" y="25"/>
                  </a:lnTo>
                  <a:lnTo>
                    <a:pt x="25" y="25"/>
                  </a:lnTo>
                  <a:lnTo>
                    <a:pt x="25" y="466"/>
                  </a:lnTo>
                  <a:lnTo>
                    <a:pt x="83" y="466"/>
                  </a:lnTo>
                  <a:lnTo>
                    <a:pt x="83" y="490"/>
                  </a:lnTo>
                  <a:lnTo>
                    <a:pt x="13" y="490"/>
                  </a:lnTo>
                  <a:cubicBezTo>
                    <a:pt x="6" y="490"/>
                    <a:pt x="0" y="485"/>
                    <a:pt x="0" y="478"/>
                  </a:cubicBezTo>
                  <a:lnTo>
                    <a:pt x="0" y="12"/>
                  </a:lnTo>
                  <a:cubicBezTo>
                    <a:pt x="0" y="6"/>
                    <a:pt x="6" y="0"/>
                    <a:pt x="13" y="0"/>
                  </a:cubicBezTo>
                  <a:lnTo>
                    <a:pt x="209" y="0"/>
                  </a:lnTo>
                  <a:cubicBezTo>
                    <a:pt x="216" y="0"/>
                    <a:pt x="221" y="6"/>
                    <a:pt x="221" y="12"/>
                  </a:cubicBezTo>
                  <a:lnTo>
                    <a:pt x="221" y="478"/>
                  </a:lnTo>
                  <a:cubicBezTo>
                    <a:pt x="221" y="485"/>
                    <a:pt x="216" y="490"/>
                    <a:pt x="209" y="490"/>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9" name="Freeform 966"/>
            <p:cNvSpPr>
              <a:spLocks noEditPoints="1"/>
            </p:cNvSpPr>
            <p:nvPr/>
          </p:nvSpPr>
          <p:spPr bwMode="auto">
            <a:xfrm>
              <a:off x="7488250" y="1792285"/>
              <a:ext cx="104775" cy="33338"/>
            </a:xfrm>
            <a:custGeom>
              <a:avLst/>
              <a:gdLst>
                <a:gd name="T0" fmla="*/ 15 w 125"/>
                <a:gd name="T1" fmla="*/ 24 h 39"/>
                <a:gd name="T2" fmla="*/ 15 w 125"/>
                <a:gd name="T3" fmla="*/ 24 h 39"/>
                <a:gd name="T4" fmla="*/ 17 w 125"/>
                <a:gd name="T5" fmla="*/ 24 h 39"/>
                <a:gd name="T6" fmla="*/ 108 w 125"/>
                <a:gd name="T7" fmla="*/ 24 h 39"/>
                <a:gd name="T8" fmla="*/ 110 w 125"/>
                <a:gd name="T9" fmla="*/ 24 h 39"/>
                <a:gd name="T10" fmla="*/ 110 w 125"/>
                <a:gd name="T11" fmla="*/ 15 h 39"/>
                <a:gd name="T12" fmla="*/ 108 w 125"/>
                <a:gd name="T13" fmla="*/ 15 h 39"/>
                <a:gd name="T14" fmla="*/ 17 w 125"/>
                <a:gd name="T15" fmla="*/ 15 h 39"/>
                <a:gd name="T16" fmla="*/ 15 w 125"/>
                <a:gd name="T17" fmla="*/ 15 h 39"/>
                <a:gd name="T18" fmla="*/ 15 w 125"/>
                <a:gd name="T19" fmla="*/ 24 h 39"/>
                <a:gd name="T20" fmla="*/ 108 w 125"/>
                <a:gd name="T21" fmla="*/ 39 h 39"/>
                <a:gd name="T22" fmla="*/ 108 w 125"/>
                <a:gd name="T23" fmla="*/ 39 h 39"/>
                <a:gd name="T24" fmla="*/ 17 w 125"/>
                <a:gd name="T25" fmla="*/ 39 h 39"/>
                <a:gd name="T26" fmla="*/ 0 w 125"/>
                <a:gd name="T27" fmla="*/ 27 h 39"/>
                <a:gd name="T28" fmla="*/ 0 w 125"/>
                <a:gd name="T29" fmla="*/ 12 h 39"/>
                <a:gd name="T30" fmla="*/ 17 w 125"/>
                <a:gd name="T31" fmla="*/ 0 h 39"/>
                <a:gd name="T32" fmla="*/ 108 w 125"/>
                <a:gd name="T33" fmla="*/ 0 h 39"/>
                <a:gd name="T34" fmla="*/ 125 w 125"/>
                <a:gd name="T35" fmla="*/ 12 h 39"/>
                <a:gd name="T36" fmla="*/ 125 w 125"/>
                <a:gd name="T37" fmla="*/ 27 h 39"/>
                <a:gd name="T38" fmla="*/ 108 w 125"/>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39">
                  <a:moveTo>
                    <a:pt x="15" y="24"/>
                  </a:moveTo>
                  <a:lnTo>
                    <a:pt x="15" y="24"/>
                  </a:lnTo>
                  <a:cubicBezTo>
                    <a:pt x="15" y="24"/>
                    <a:pt x="16" y="24"/>
                    <a:pt x="17" y="24"/>
                  </a:cubicBezTo>
                  <a:lnTo>
                    <a:pt x="108" y="24"/>
                  </a:lnTo>
                  <a:cubicBezTo>
                    <a:pt x="109" y="24"/>
                    <a:pt x="109" y="24"/>
                    <a:pt x="110" y="24"/>
                  </a:cubicBezTo>
                  <a:lnTo>
                    <a:pt x="110" y="15"/>
                  </a:lnTo>
                  <a:cubicBezTo>
                    <a:pt x="109" y="15"/>
                    <a:pt x="109" y="15"/>
                    <a:pt x="108" y="15"/>
                  </a:cubicBezTo>
                  <a:lnTo>
                    <a:pt x="17" y="15"/>
                  </a:lnTo>
                  <a:cubicBezTo>
                    <a:pt x="16" y="15"/>
                    <a:pt x="15" y="15"/>
                    <a:pt x="15" y="15"/>
                  </a:cubicBezTo>
                  <a:lnTo>
                    <a:pt x="15" y="24"/>
                  </a:lnTo>
                  <a:close/>
                  <a:moveTo>
                    <a:pt x="108" y="39"/>
                  </a:moveTo>
                  <a:lnTo>
                    <a:pt x="108" y="39"/>
                  </a:lnTo>
                  <a:lnTo>
                    <a:pt x="17" y="39"/>
                  </a:lnTo>
                  <a:cubicBezTo>
                    <a:pt x="7" y="39"/>
                    <a:pt x="0" y="34"/>
                    <a:pt x="0" y="27"/>
                  </a:cubicBezTo>
                  <a:lnTo>
                    <a:pt x="0" y="12"/>
                  </a:lnTo>
                  <a:cubicBezTo>
                    <a:pt x="0" y="5"/>
                    <a:pt x="7" y="0"/>
                    <a:pt x="17" y="0"/>
                  </a:cubicBezTo>
                  <a:lnTo>
                    <a:pt x="108" y="0"/>
                  </a:lnTo>
                  <a:cubicBezTo>
                    <a:pt x="118" y="0"/>
                    <a:pt x="125" y="5"/>
                    <a:pt x="125" y="12"/>
                  </a:cubicBezTo>
                  <a:lnTo>
                    <a:pt x="125" y="27"/>
                  </a:lnTo>
                  <a:cubicBezTo>
                    <a:pt x="125" y="34"/>
                    <a:pt x="118" y="39"/>
                    <a:pt x="108" y="39"/>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10" name="Freeform 967"/>
            <p:cNvSpPr>
              <a:spLocks noEditPoints="1"/>
            </p:cNvSpPr>
            <p:nvPr/>
          </p:nvSpPr>
          <p:spPr bwMode="auto">
            <a:xfrm>
              <a:off x="7488250" y="1831973"/>
              <a:ext cx="104775" cy="33338"/>
            </a:xfrm>
            <a:custGeom>
              <a:avLst/>
              <a:gdLst>
                <a:gd name="T0" fmla="*/ 15 w 125"/>
                <a:gd name="T1" fmla="*/ 24 h 39"/>
                <a:gd name="T2" fmla="*/ 15 w 125"/>
                <a:gd name="T3" fmla="*/ 24 h 39"/>
                <a:gd name="T4" fmla="*/ 17 w 125"/>
                <a:gd name="T5" fmla="*/ 24 h 39"/>
                <a:gd name="T6" fmla="*/ 108 w 125"/>
                <a:gd name="T7" fmla="*/ 24 h 39"/>
                <a:gd name="T8" fmla="*/ 110 w 125"/>
                <a:gd name="T9" fmla="*/ 24 h 39"/>
                <a:gd name="T10" fmla="*/ 110 w 125"/>
                <a:gd name="T11" fmla="*/ 15 h 39"/>
                <a:gd name="T12" fmla="*/ 108 w 125"/>
                <a:gd name="T13" fmla="*/ 15 h 39"/>
                <a:gd name="T14" fmla="*/ 17 w 125"/>
                <a:gd name="T15" fmla="*/ 15 h 39"/>
                <a:gd name="T16" fmla="*/ 15 w 125"/>
                <a:gd name="T17" fmla="*/ 15 h 39"/>
                <a:gd name="T18" fmla="*/ 15 w 125"/>
                <a:gd name="T19" fmla="*/ 24 h 39"/>
                <a:gd name="T20" fmla="*/ 108 w 125"/>
                <a:gd name="T21" fmla="*/ 39 h 39"/>
                <a:gd name="T22" fmla="*/ 108 w 125"/>
                <a:gd name="T23" fmla="*/ 39 h 39"/>
                <a:gd name="T24" fmla="*/ 17 w 125"/>
                <a:gd name="T25" fmla="*/ 39 h 39"/>
                <a:gd name="T26" fmla="*/ 0 w 125"/>
                <a:gd name="T27" fmla="*/ 27 h 39"/>
                <a:gd name="T28" fmla="*/ 0 w 125"/>
                <a:gd name="T29" fmla="*/ 12 h 39"/>
                <a:gd name="T30" fmla="*/ 17 w 125"/>
                <a:gd name="T31" fmla="*/ 0 h 39"/>
                <a:gd name="T32" fmla="*/ 108 w 125"/>
                <a:gd name="T33" fmla="*/ 0 h 39"/>
                <a:gd name="T34" fmla="*/ 125 w 125"/>
                <a:gd name="T35" fmla="*/ 12 h 39"/>
                <a:gd name="T36" fmla="*/ 125 w 125"/>
                <a:gd name="T37" fmla="*/ 27 h 39"/>
                <a:gd name="T38" fmla="*/ 108 w 125"/>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39">
                  <a:moveTo>
                    <a:pt x="15" y="24"/>
                  </a:moveTo>
                  <a:lnTo>
                    <a:pt x="15" y="24"/>
                  </a:lnTo>
                  <a:cubicBezTo>
                    <a:pt x="15" y="24"/>
                    <a:pt x="16" y="24"/>
                    <a:pt x="17" y="24"/>
                  </a:cubicBezTo>
                  <a:lnTo>
                    <a:pt x="108" y="24"/>
                  </a:lnTo>
                  <a:cubicBezTo>
                    <a:pt x="109" y="24"/>
                    <a:pt x="109" y="24"/>
                    <a:pt x="110" y="24"/>
                  </a:cubicBezTo>
                  <a:lnTo>
                    <a:pt x="110" y="15"/>
                  </a:lnTo>
                  <a:cubicBezTo>
                    <a:pt x="109" y="15"/>
                    <a:pt x="109" y="15"/>
                    <a:pt x="108" y="15"/>
                  </a:cubicBezTo>
                  <a:lnTo>
                    <a:pt x="17" y="15"/>
                  </a:lnTo>
                  <a:cubicBezTo>
                    <a:pt x="16" y="15"/>
                    <a:pt x="15" y="15"/>
                    <a:pt x="15" y="15"/>
                  </a:cubicBezTo>
                  <a:lnTo>
                    <a:pt x="15" y="24"/>
                  </a:lnTo>
                  <a:close/>
                  <a:moveTo>
                    <a:pt x="108" y="39"/>
                  </a:moveTo>
                  <a:lnTo>
                    <a:pt x="108" y="39"/>
                  </a:lnTo>
                  <a:lnTo>
                    <a:pt x="17" y="39"/>
                  </a:lnTo>
                  <a:cubicBezTo>
                    <a:pt x="7" y="39"/>
                    <a:pt x="0" y="34"/>
                    <a:pt x="0" y="27"/>
                  </a:cubicBezTo>
                  <a:lnTo>
                    <a:pt x="0" y="12"/>
                  </a:lnTo>
                  <a:cubicBezTo>
                    <a:pt x="0" y="5"/>
                    <a:pt x="7" y="0"/>
                    <a:pt x="17" y="0"/>
                  </a:cubicBezTo>
                  <a:lnTo>
                    <a:pt x="108" y="0"/>
                  </a:lnTo>
                  <a:cubicBezTo>
                    <a:pt x="118" y="0"/>
                    <a:pt x="125" y="5"/>
                    <a:pt x="125" y="12"/>
                  </a:cubicBezTo>
                  <a:lnTo>
                    <a:pt x="125" y="27"/>
                  </a:lnTo>
                  <a:cubicBezTo>
                    <a:pt x="125" y="34"/>
                    <a:pt x="118" y="39"/>
                    <a:pt x="108" y="39"/>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11" name="Freeform 968"/>
            <p:cNvSpPr>
              <a:spLocks noEditPoints="1"/>
            </p:cNvSpPr>
            <p:nvPr/>
          </p:nvSpPr>
          <p:spPr bwMode="auto">
            <a:xfrm>
              <a:off x="7488250" y="1887535"/>
              <a:ext cx="104775" cy="33338"/>
            </a:xfrm>
            <a:custGeom>
              <a:avLst/>
              <a:gdLst>
                <a:gd name="T0" fmla="*/ 15 w 125"/>
                <a:gd name="T1" fmla="*/ 24 h 39"/>
                <a:gd name="T2" fmla="*/ 15 w 125"/>
                <a:gd name="T3" fmla="*/ 24 h 39"/>
                <a:gd name="T4" fmla="*/ 17 w 125"/>
                <a:gd name="T5" fmla="*/ 24 h 39"/>
                <a:gd name="T6" fmla="*/ 108 w 125"/>
                <a:gd name="T7" fmla="*/ 24 h 39"/>
                <a:gd name="T8" fmla="*/ 110 w 125"/>
                <a:gd name="T9" fmla="*/ 24 h 39"/>
                <a:gd name="T10" fmla="*/ 110 w 125"/>
                <a:gd name="T11" fmla="*/ 15 h 39"/>
                <a:gd name="T12" fmla="*/ 108 w 125"/>
                <a:gd name="T13" fmla="*/ 15 h 39"/>
                <a:gd name="T14" fmla="*/ 17 w 125"/>
                <a:gd name="T15" fmla="*/ 15 h 39"/>
                <a:gd name="T16" fmla="*/ 15 w 125"/>
                <a:gd name="T17" fmla="*/ 15 h 39"/>
                <a:gd name="T18" fmla="*/ 15 w 125"/>
                <a:gd name="T19" fmla="*/ 24 h 39"/>
                <a:gd name="T20" fmla="*/ 108 w 125"/>
                <a:gd name="T21" fmla="*/ 39 h 39"/>
                <a:gd name="T22" fmla="*/ 108 w 125"/>
                <a:gd name="T23" fmla="*/ 39 h 39"/>
                <a:gd name="T24" fmla="*/ 17 w 125"/>
                <a:gd name="T25" fmla="*/ 39 h 39"/>
                <a:gd name="T26" fmla="*/ 0 w 125"/>
                <a:gd name="T27" fmla="*/ 27 h 39"/>
                <a:gd name="T28" fmla="*/ 0 w 125"/>
                <a:gd name="T29" fmla="*/ 12 h 39"/>
                <a:gd name="T30" fmla="*/ 17 w 125"/>
                <a:gd name="T31" fmla="*/ 0 h 39"/>
                <a:gd name="T32" fmla="*/ 108 w 125"/>
                <a:gd name="T33" fmla="*/ 0 h 39"/>
                <a:gd name="T34" fmla="*/ 125 w 125"/>
                <a:gd name="T35" fmla="*/ 12 h 39"/>
                <a:gd name="T36" fmla="*/ 125 w 125"/>
                <a:gd name="T37" fmla="*/ 27 h 39"/>
                <a:gd name="T38" fmla="*/ 108 w 125"/>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39">
                  <a:moveTo>
                    <a:pt x="15" y="24"/>
                  </a:moveTo>
                  <a:lnTo>
                    <a:pt x="15" y="24"/>
                  </a:lnTo>
                  <a:cubicBezTo>
                    <a:pt x="15" y="24"/>
                    <a:pt x="16" y="24"/>
                    <a:pt x="17" y="24"/>
                  </a:cubicBezTo>
                  <a:lnTo>
                    <a:pt x="108" y="24"/>
                  </a:lnTo>
                  <a:cubicBezTo>
                    <a:pt x="109" y="24"/>
                    <a:pt x="109" y="24"/>
                    <a:pt x="110" y="24"/>
                  </a:cubicBezTo>
                  <a:lnTo>
                    <a:pt x="110" y="15"/>
                  </a:lnTo>
                  <a:cubicBezTo>
                    <a:pt x="109" y="15"/>
                    <a:pt x="109" y="15"/>
                    <a:pt x="108" y="15"/>
                  </a:cubicBezTo>
                  <a:lnTo>
                    <a:pt x="17" y="15"/>
                  </a:lnTo>
                  <a:cubicBezTo>
                    <a:pt x="16" y="15"/>
                    <a:pt x="15" y="15"/>
                    <a:pt x="15" y="15"/>
                  </a:cubicBezTo>
                  <a:lnTo>
                    <a:pt x="15" y="24"/>
                  </a:lnTo>
                  <a:close/>
                  <a:moveTo>
                    <a:pt x="108" y="39"/>
                  </a:moveTo>
                  <a:lnTo>
                    <a:pt x="108" y="39"/>
                  </a:lnTo>
                  <a:lnTo>
                    <a:pt x="17" y="39"/>
                  </a:lnTo>
                  <a:cubicBezTo>
                    <a:pt x="7" y="39"/>
                    <a:pt x="0" y="34"/>
                    <a:pt x="0" y="27"/>
                  </a:cubicBezTo>
                  <a:lnTo>
                    <a:pt x="0" y="12"/>
                  </a:lnTo>
                  <a:cubicBezTo>
                    <a:pt x="0" y="5"/>
                    <a:pt x="7" y="0"/>
                    <a:pt x="17" y="0"/>
                  </a:cubicBezTo>
                  <a:lnTo>
                    <a:pt x="108" y="0"/>
                  </a:lnTo>
                  <a:cubicBezTo>
                    <a:pt x="118" y="0"/>
                    <a:pt x="125" y="5"/>
                    <a:pt x="125" y="12"/>
                  </a:cubicBezTo>
                  <a:lnTo>
                    <a:pt x="125" y="27"/>
                  </a:lnTo>
                  <a:cubicBezTo>
                    <a:pt x="125" y="34"/>
                    <a:pt x="118" y="39"/>
                    <a:pt x="108" y="39"/>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12" name="Freeform 969"/>
            <p:cNvSpPr>
              <a:spLocks noEditPoints="1"/>
            </p:cNvSpPr>
            <p:nvPr/>
          </p:nvSpPr>
          <p:spPr bwMode="auto">
            <a:xfrm>
              <a:off x="7488250" y="1927223"/>
              <a:ext cx="104775" cy="33338"/>
            </a:xfrm>
            <a:custGeom>
              <a:avLst/>
              <a:gdLst>
                <a:gd name="T0" fmla="*/ 15 w 125"/>
                <a:gd name="T1" fmla="*/ 24 h 39"/>
                <a:gd name="T2" fmla="*/ 15 w 125"/>
                <a:gd name="T3" fmla="*/ 24 h 39"/>
                <a:gd name="T4" fmla="*/ 17 w 125"/>
                <a:gd name="T5" fmla="*/ 24 h 39"/>
                <a:gd name="T6" fmla="*/ 108 w 125"/>
                <a:gd name="T7" fmla="*/ 24 h 39"/>
                <a:gd name="T8" fmla="*/ 110 w 125"/>
                <a:gd name="T9" fmla="*/ 24 h 39"/>
                <a:gd name="T10" fmla="*/ 110 w 125"/>
                <a:gd name="T11" fmla="*/ 15 h 39"/>
                <a:gd name="T12" fmla="*/ 108 w 125"/>
                <a:gd name="T13" fmla="*/ 15 h 39"/>
                <a:gd name="T14" fmla="*/ 17 w 125"/>
                <a:gd name="T15" fmla="*/ 15 h 39"/>
                <a:gd name="T16" fmla="*/ 15 w 125"/>
                <a:gd name="T17" fmla="*/ 15 h 39"/>
                <a:gd name="T18" fmla="*/ 15 w 125"/>
                <a:gd name="T19" fmla="*/ 24 h 39"/>
                <a:gd name="T20" fmla="*/ 108 w 125"/>
                <a:gd name="T21" fmla="*/ 39 h 39"/>
                <a:gd name="T22" fmla="*/ 108 w 125"/>
                <a:gd name="T23" fmla="*/ 39 h 39"/>
                <a:gd name="T24" fmla="*/ 17 w 125"/>
                <a:gd name="T25" fmla="*/ 39 h 39"/>
                <a:gd name="T26" fmla="*/ 0 w 125"/>
                <a:gd name="T27" fmla="*/ 27 h 39"/>
                <a:gd name="T28" fmla="*/ 0 w 125"/>
                <a:gd name="T29" fmla="*/ 12 h 39"/>
                <a:gd name="T30" fmla="*/ 17 w 125"/>
                <a:gd name="T31" fmla="*/ 0 h 39"/>
                <a:gd name="T32" fmla="*/ 108 w 125"/>
                <a:gd name="T33" fmla="*/ 0 h 39"/>
                <a:gd name="T34" fmla="*/ 125 w 125"/>
                <a:gd name="T35" fmla="*/ 12 h 39"/>
                <a:gd name="T36" fmla="*/ 125 w 125"/>
                <a:gd name="T37" fmla="*/ 27 h 39"/>
                <a:gd name="T38" fmla="*/ 108 w 125"/>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39">
                  <a:moveTo>
                    <a:pt x="15" y="24"/>
                  </a:moveTo>
                  <a:lnTo>
                    <a:pt x="15" y="24"/>
                  </a:lnTo>
                  <a:cubicBezTo>
                    <a:pt x="15" y="24"/>
                    <a:pt x="16" y="24"/>
                    <a:pt x="17" y="24"/>
                  </a:cubicBezTo>
                  <a:lnTo>
                    <a:pt x="108" y="24"/>
                  </a:lnTo>
                  <a:cubicBezTo>
                    <a:pt x="109" y="24"/>
                    <a:pt x="109" y="24"/>
                    <a:pt x="110" y="24"/>
                  </a:cubicBezTo>
                  <a:lnTo>
                    <a:pt x="110" y="15"/>
                  </a:lnTo>
                  <a:cubicBezTo>
                    <a:pt x="109" y="15"/>
                    <a:pt x="109" y="15"/>
                    <a:pt x="108" y="15"/>
                  </a:cubicBezTo>
                  <a:lnTo>
                    <a:pt x="17" y="15"/>
                  </a:lnTo>
                  <a:cubicBezTo>
                    <a:pt x="16" y="15"/>
                    <a:pt x="15" y="15"/>
                    <a:pt x="15" y="15"/>
                  </a:cubicBezTo>
                  <a:lnTo>
                    <a:pt x="15" y="24"/>
                  </a:lnTo>
                  <a:close/>
                  <a:moveTo>
                    <a:pt x="108" y="39"/>
                  </a:moveTo>
                  <a:lnTo>
                    <a:pt x="108" y="39"/>
                  </a:lnTo>
                  <a:lnTo>
                    <a:pt x="17" y="39"/>
                  </a:lnTo>
                  <a:cubicBezTo>
                    <a:pt x="7" y="39"/>
                    <a:pt x="0" y="34"/>
                    <a:pt x="0" y="27"/>
                  </a:cubicBezTo>
                  <a:lnTo>
                    <a:pt x="0" y="12"/>
                  </a:lnTo>
                  <a:cubicBezTo>
                    <a:pt x="0" y="5"/>
                    <a:pt x="7" y="0"/>
                    <a:pt x="17" y="0"/>
                  </a:cubicBezTo>
                  <a:lnTo>
                    <a:pt x="108" y="0"/>
                  </a:lnTo>
                  <a:cubicBezTo>
                    <a:pt x="118" y="0"/>
                    <a:pt x="125" y="5"/>
                    <a:pt x="125" y="12"/>
                  </a:cubicBezTo>
                  <a:lnTo>
                    <a:pt x="125" y="27"/>
                  </a:lnTo>
                  <a:cubicBezTo>
                    <a:pt x="125" y="34"/>
                    <a:pt x="118" y="39"/>
                    <a:pt x="108" y="39"/>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13" name="Freeform 970"/>
            <p:cNvSpPr>
              <a:spLocks noEditPoints="1"/>
            </p:cNvSpPr>
            <p:nvPr/>
          </p:nvSpPr>
          <p:spPr bwMode="auto">
            <a:xfrm>
              <a:off x="7488250" y="1978023"/>
              <a:ext cx="104775" cy="33338"/>
            </a:xfrm>
            <a:custGeom>
              <a:avLst/>
              <a:gdLst>
                <a:gd name="T0" fmla="*/ 15 w 125"/>
                <a:gd name="T1" fmla="*/ 24 h 39"/>
                <a:gd name="T2" fmla="*/ 15 w 125"/>
                <a:gd name="T3" fmla="*/ 24 h 39"/>
                <a:gd name="T4" fmla="*/ 17 w 125"/>
                <a:gd name="T5" fmla="*/ 24 h 39"/>
                <a:gd name="T6" fmla="*/ 108 w 125"/>
                <a:gd name="T7" fmla="*/ 24 h 39"/>
                <a:gd name="T8" fmla="*/ 110 w 125"/>
                <a:gd name="T9" fmla="*/ 24 h 39"/>
                <a:gd name="T10" fmla="*/ 110 w 125"/>
                <a:gd name="T11" fmla="*/ 15 h 39"/>
                <a:gd name="T12" fmla="*/ 108 w 125"/>
                <a:gd name="T13" fmla="*/ 15 h 39"/>
                <a:gd name="T14" fmla="*/ 17 w 125"/>
                <a:gd name="T15" fmla="*/ 15 h 39"/>
                <a:gd name="T16" fmla="*/ 15 w 125"/>
                <a:gd name="T17" fmla="*/ 15 h 39"/>
                <a:gd name="T18" fmla="*/ 15 w 125"/>
                <a:gd name="T19" fmla="*/ 24 h 39"/>
                <a:gd name="T20" fmla="*/ 108 w 125"/>
                <a:gd name="T21" fmla="*/ 39 h 39"/>
                <a:gd name="T22" fmla="*/ 108 w 125"/>
                <a:gd name="T23" fmla="*/ 39 h 39"/>
                <a:gd name="T24" fmla="*/ 17 w 125"/>
                <a:gd name="T25" fmla="*/ 39 h 39"/>
                <a:gd name="T26" fmla="*/ 0 w 125"/>
                <a:gd name="T27" fmla="*/ 27 h 39"/>
                <a:gd name="T28" fmla="*/ 0 w 125"/>
                <a:gd name="T29" fmla="*/ 12 h 39"/>
                <a:gd name="T30" fmla="*/ 17 w 125"/>
                <a:gd name="T31" fmla="*/ 0 h 39"/>
                <a:gd name="T32" fmla="*/ 108 w 125"/>
                <a:gd name="T33" fmla="*/ 0 h 39"/>
                <a:gd name="T34" fmla="*/ 125 w 125"/>
                <a:gd name="T35" fmla="*/ 12 h 39"/>
                <a:gd name="T36" fmla="*/ 125 w 125"/>
                <a:gd name="T37" fmla="*/ 27 h 39"/>
                <a:gd name="T38" fmla="*/ 108 w 125"/>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39">
                  <a:moveTo>
                    <a:pt x="15" y="24"/>
                  </a:moveTo>
                  <a:lnTo>
                    <a:pt x="15" y="24"/>
                  </a:lnTo>
                  <a:cubicBezTo>
                    <a:pt x="15" y="24"/>
                    <a:pt x="16" y="24"/>
                    <a:pt x="17" y="24"/>
                  </a:cubicBezTo>
                  <a:lnTo>
                    <a:pt x="108" y="24"/>
                  </a:lnTo>
                  <a:cubicBezTo>
                    <a:pt x="109" y="24"/>
                    <a:pt x="109" y="24"/>
                    <a:pt x="110" y="24"/>
                  </a:cubicBezTo>
                  <a:lnTo>
                    <a:pt x="110" y="15"/>
                  </a:lnTo>
                  <a:cubicBezTo>
                    <a:pt x="109" y="15"/>
                    <a:pt x="109" y="15"/>
                    <a:pt x="108" y="15"/>
                  </a:cubicBezTo>
                  <a:lnTo>
                    <a:pt x="17" y="15"/>
                  </a:lnTo>
                  <a:cubicBezTo>
                    <a:pt x="16" y="15"/>
                    <a:pt x="15" y="15"/>
                    <a:pt x="15" y="15"/>
                  </a:cubicBezTo>
                  <a:lnTo>
                    <a:pt x="15" y="24"/>
                  </a:lnTo>
                  <a:close/>
                  <a:moveTo>
                    <a:pt x="108" y="39"/>
                  </a:moveTo>
                  <a:lnTo>
                    <a:pt x="108" y="39"/>
                  </a:lnTo>
                  <a:lnTo>
                    <a:pt x="17" y="39"/>
                  </a:lnTo>
                  <a:cubicBezTo>
                    <a:pt x="7" y="39"/>
                    <a:pt x="0" y="34"/>
                    <a:pt x="0" y="27"/>
                  </a:cubicBezTo>
                  <a:lnTo>
                    <a:pt x="0" y="12"/>
                  </a:lnTo>
                  <a:cubicBezTo>
                    <a:pt x="0" y="5"/>
                    <a:pt x="7" y="0"/>
                    <a:pt x="17" y="0"/>
                  </a:cubicBezTo>
                  <a:lnTo>
                    <a:pt x="108" y="0"/>
                  </a:lnTo>
                  <a:cubicBezTo>
                    <a:pt x="118" y="0"/>
                    <a:pt x="125" y="5"/>
                    <a:pt x="125" y="12"/>
                  </a:cubicBezTo>
                  <a:lnTo>
                    <a:pt x="125" y="27"/>
                  </a:lnTo>
                  <a:cubicBezTo>
                    <a:pt x="125" y="34"/>
                    <a:pt x="118" y="39"/>
                    <a:pt x="108" y="39"/>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14" name="Freeform 971"/>
            <p:cNvSpPr>
              <a:spLocks noEditPoints="1"/>
            </p:cNvSpPr>
            <p:nvPr/>
          </p:nvSpPr>
          <p:spPr bwMode="auto">
            <a:xfrm>
              <a:off x="7488250" y="2017710"/>
              <a:ext cx="104775" cy="33338"/>
            </a:xfrm>
            <a:custGeom>
              <a:avLst/>
              <a:gdLst>
                <a:gd name="T0" fmla="*/ 15 w 125"/>
                <a:gd name="T1" fmla="*/ 24 h 39"/>
                <a:gd name="T2" fmla="*/ 15 w 125"/>
                <a:gd name="T3" fmla="*/ 24 h 39"/>
                <a:gd name="T4" fmla="*/ 17 w 125"/>
                <a:gd name="T5" fmla="*/ 24 h 39"/>
                <a:gd name="T6" fmla="*/ 108 w 125"/>
                <a:gd name="T7" fmla="*/ 24 h 39"/>
                <a:gd name="T8" fmla="*/ 110 w 125"/>
                <a:gd name="T9" fmla="*/ 24 h 39"/>
                <a:gd name="T10" fmla="*/ 110 w 125"/>
                <a:gd name="T11" fmla="*/ 15 h 39"/>
                <a:gd name="T12" fmla="*/ 108 w 125"/>
                <a:gd name="T13" fmla="*/ 15 h 39"/>
                <a:gd name="T14" fmla="*/ 17 w 125"/>
                <a:gd name="T15" fmla="*/ 15 h 39"/>
                <a:gd name="T16" fmla="*/ 15 w 125"/>
                <a:gd name="T17" fmla="*/ 15 h 39"/>
                <a:gd name="T18" fmla="*/ 15 w 125"/>
                <a:gd name="T19" fmla="*/ 24 h 39"/>
                <a:gd name="T20" fmla="*/ 108 w 125"/>
                <a:gd name="T21" fmla="*/ 39 h 39"/>
                <a:gd name="T22" fmla="*/ 108 w 125"/>
                <a:gd name="T23" fmla="*/ 39 h 39"/>
                <a:gd name="T24" fmla="*/ 17 w 125"/>
                <a:gd name="T25" fmla="*/ 39 h 39"/>
                <a:gd name="T26" fmla="*/ 0 w 125"/>
                <a:gd name="T27" fmla="*/ 27 h 39"/>
                <a:gd name="T28" fmla="*/ 0 w 125"/>
                <a:gd name="T29" fmla="*/ 12 h 39"/>
                <a:gd name="T30" fmla="*/ 17 w 125"/>
                <a:gd name="T31" fmla="*/ 0 h 39"/>
                <a:gd name="T32" fmla="*/ 108 w 125"/>
                <a:gd name="T33" fmla="*/ 0 h 39"/>
                <a:gd name="T34" fmla="*/ 125 w 125"/>
                <a:gd name="T35" fmla="*/ 12 h 39"/>
                <a:gd name="T36" fmla="*/ 125 w 125"/>
                <a:gd name="T37" fmla="*/ 27 h 39"/>
                <a:gd name="T38" fmla="*/ 108 w 125"/>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39">
                  <a:moveTo>
                    <a:pt x="15" y="24"/>
                  </a:moveTo>
                  <a:lnTo>
                    <a:pt x="15" y="24"/>
                  </a:lnTo>
                  <a:cubicBezTo>
                    <a:pt x="15" y="24"/>
                    <a:pt x="16" y="24"/>
                    <a:pt x="17" y="24"/>
                  </a:cubicBezTo>
                  <a:lnTo>
                    <a:pt x="108" y="24"/>
                  </a:lnTo>
                  <a:cubicBezTo>
                    <a:pt x="109" y="24"/>
                    <a:pt x="109" y="24"/>
                    <a:pt x="110" y="24"/>
                  </a:cubicBezTo>
                  <a:lnTo>
                    <a:pt x="110" y="15"/>
                  </a:lnTo>
                  <a:cubicBezTo>
                    <a:pt x="109" y="15"/>
                    <a:pt x="109" y="15"/>
                    <a:pt x="108" y="15"/>
                  </a:cubicBezTo>
                  <a:lnTo>
                    <a:pt x="17" y="15"/>
                  </a:lnTo>
                  <a:cubicBezTo>
                    <a:pt x="16" y="15"/>
                    <a:pt x="15" y="15"/>
                    <a:pt x="15" y="15"/>
                  </a:cubicBezTo>
                  <a:lnTo>
                    <a:pt x="15" y="24"/>
                  </a:lnTo>
                  <a:close/>
                  <a:moveTo>
                    <a:pt x="108" y="39"/>
                  </a:moveTo>
                  <a:lnTo>
                    <a:pt x="108" y="39"/>
                  </a:lnTo>
                  <a:lnTo>
                    <a:pt x="17" y="39"/>
                  </a:lnTo>
                  <a:cubicBezTo>
                    <a:pt x="7" y="39"/>
                    <a:pt x="0" y="34"/>
                    <a:pt x="0" y="27"/>
                  </a:cubicBezTo>
                  <a:lnTo>
                    <a:pt x="0" y="12"/>
                  </a:lnTo>
                  <a:cubicBezTo>
                    <a:pt x="0" y="5"/>
                    <a:pt x="7" y="0"/>
                    <a:pt x="17" y="0"/>
                  </a:cubicBezTo>
                  <a:lnTo>
                    <a:pt x="108" y="0"/>
                  </a:lnTo>
                  <a:cubicBezTo>
                    <a:pt x="118" y="0"/>
                    <a:pt x="125" y="5"/>
                    <a:pt x="125" y="12"/>
                  </a:cubicBezTo>
                  <a:lnTo>
                    <a:pt x="125" y="27"/>
                  </a:lnTo>
                  <a:cubicBezTo>
                    <a:pt x="125" y="34"/>
                    <a:pt x="118" y="39"/>
                    <a:pt x="108" y="39"/>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15" name="Freeform 972"/>
            <p:cNvSpPr>
              <a:spLocks noEditPoints="1"/>
            </p:cNvSpPr>
            <p:nvPr/>
          </p:nvSpPr>
          <p:spPr bwMode="auto">
            <a:xfrm>
              <a:off x="7700975" y="1792286"/>
              <a:ext cx="104775" cy="33338"/>
            </a:xfrm>
            <a:custGeom>
              <a:avLst/>
              <a:gdLst>
                <a:gd name="T0" fmla="*/ 14 w 124"/>
                <a:gd name="T1" fmla="*/ 24 h 39"/>
                <a:gd name="T2" fmla="*/ 14 w 124"/>
                <a:gd name="T3" fmla="*/ 24 h 39"/>
                <a:gd name="T4" fmla="*/ 16 w 124"/>
                <a:gd name="T5" fmla="*/ 24 h 39"/>
                <a:gd name="T6" fmla="*/ 107 w 124"/>
                <a:gd name="T7" fmla="*/ 24 h 39"/>
                <a:gd name="T8" fmla="*/ 109 w 124"/>
                <a:gd name="T9" fmla="*/ 24 h 39"/>
                <a:gd name="T10" fmla="*/ 109 w 124"/>
                <a:gd name="T11" fmla="*/ 15 h 39"/>
                <a:gd name="T12" fmla="*/ 107 w 124"/>
                <a:gd name="T13" fmla="*/ 15 h 39"/>
                <a:gd name="T14" fmla="*/ 16 w 124"/>
                <a:gd name="T15" fmla="*/ 15 h 39"/>
                <a:gd name="T16" fmla="*/ 14 w 124"/>
                <a:gd name="T17" fmla="*/ 15 h 39"/>
                <a:gd name="T18" fmla="*/ 14 w 124"/>
                <a:gd name="T19" fmla="*/ 24 h 39"/>
                <a:gd name="T20" fmla="*/ 107 w 124"/>
                <a:gd name="T21" fmla="*/ 39 h 39"/>
                <a:gd name="T22" fmla="*/ 107 w 124"/>
                <a:gd name="T23" fmla="*/ 39 h 39"/>
                <a:gd name="T24" fmla="*/ 16 w 124"/>
                <a:gd name="T25" fmla="*/ 39 h 39"/>
                <a:gd name="T26" fmla="*/ 0 w 124"/>
                <a:gd name="T27" fmla="*/ 27 h 39"/>
                <a:gd name="T28" fmla="*/ 0 w 124"/>
                <a:gd name="T29" fmla="*/ 12 h 39"/>
                <a:gd name="T30" fmla="*/ 16 w 124"/>
                <a:gd name="T31" fmla="*/ 0 h 39"/>
                <a:gd name="T32" fmla="*/ 107 w 124"/>
                <a:gd name="T33" fmla="*/ 0 h 39"/>
                <a:gd name="T34" fmla="*/ 124 w 124"/>
                <a:gd name="T35" fmla="*/ 12 h 39"/>
                <a:gd name="T36" fmla="*/ 124 w 124"/>
                <a:gd name="T37" fmla="*/ 27 h 39"/>
                <a:gd name="T38" fmla="*/ 107 w 124"/>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39">
                  <a:moveTo>
                    <a:pt x="14" y="24"/>
                  </a:moveTo>
                  <a:lnTo>
                    <a:pt x="14" y="24"/>
                  </a:lnTo>
                  <a:cubicBezTo>
                    <a:pt x="15" y="24"/>
                    <a:pt x="16" y="24"/>
                    <a:pt x="16" y="24"/>
                  </a:cubicBezTo>
                  <a:lnTo>
                    <a:pt x="107" y="24"/>
                  </a:lnTo>
                  <a:cubicBezTo>
                    <a:pt x="108" y="24"/>
                    <a:pt x="109" y="24"/>
                    <a:pt x="109" y="24"/>
                  </a:cubicBezTo>
                  <a:lnTo>
                    <a:pt x="109" y="15"/>
                  </a:lnTo>
                  <a:cubicBezTo>
                    <a:pt x="109" y="15"/>
                    <a:pt x="108" y="15"/>
                    <a:pt x="107" y="15"/>
                  </a:cubicBezTo>
                  <a:lnTo>
                    <a:pt x="16" y="15"/>
                  </a:lnTo>
                  <a:cubicBezTo>
                    <a:pt x="16" y="15"/>
                    <a:pt x="15" y="15"/>
                    <a:pt x="14" y="15"/>
                  </a:cubicBezTo>
                  <a:lnTo>
                    <a:pt x="14" y="24"/>
                  </a:lnTo>
                  <a:close/>
                  <a:moveTo>
                    <a:pt x="107" y="39"/>
                  </a:moveTo>
                  <a:lnTo>
                    <a:pt x="107" y="39"/>
                  </a:lnTo>
                  <a:lnTo>
                    <a:pt x="16" y="39"/>
                  </a:lnTo>
                  <a:cubicBezTo>
                    <a:pt x="6" y="39"/>
                    <a:pt x="0" y="34"/>
                    <a:pt x="0" y="27"/>
                  </a:cubicBezTo>
                  <a:lnTo>
                    <a:pt x="0" y="12"/>
                  </a:lnTo>
                  <a:cubicBezTo>
                    <a:pt x="0" y="5"/>
                    <a:pt x="6" y="0"/>
                    <a:pt x="16" y="0"/>
                  </a:cubicBezTo>
                  <a:lnTo>
                    <a:pt x="107" y="0"/>
                  </a:lnTo>
                  <a:cubicBezTo>
                    <a:pt x="117" y="0"/>
                    <a:pt x="124" y="5"/>
                    <a:pt x="124" y="12"/>
                  </a:cubicBezTo>
                  <a:lnTo>
                    <a:pt x="124" y="27"/>
                  </a:lnTo>
                  <a:cubicBezTo>
                    <a:pt x="124" y="34"/>
                    <a:pt x="117" y="39"/>
                    <a:pt x="107" y="39"/>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16" name="Freeform 973"/>
            <p:cNvSpPr>
              <a:spLocks noEditPoints="1"/>
            </p:cNvSpPr>
            <p:nvPr/>
          </p:nvSpPr>
          <p:spPr bwMode="auto">
            <a:xfrm>
              <a:off x="7700975" y="1831975"/>
              <a:ext cx="104775" cy="33338"/>
            </a:xfrm>
            <a:custGeom>
              <a:avLst/>
              <a:gdLst>
                <a:gd name="T0" fmla="*/ 14 w 124"/>
                <a:gd name="T1" fmla="*/ 24 h 39"/>
                <a:gd name="T2" fmla="*/ 14 w 124"/>
                <a:gd name="T3" fmla="*/ 24 h 39"/>
                <a:gd name="T4" fmla="*/ 16 w 124"/>
                <a:gd name="T5" fmla="*/ 24 h 39"/>
                <a:gd name="T6" fmla="*/ 107 w 124"/>
                <a:gd name="T7" fmla="*/ 24 h 39"/>
                <a:gd name="T8" fmla="*/ 109 w 124"/>
                <a:gd name="T9" fmla="*/ 24 h 39"/>
                <a:gd name="T10" fmla="*/ 109 w 124"/>
                <a:gd name="T11" fmla="*/ 15 h 39"/>
                <a:gd name="T12" fmla="*/ 107 w 124"/>
                <a:gd name="T13" fmla="*/ 15 h 39"/>
                <a:gd name="T14" fmla="*/ 16 w 124"/>
                <a:gd name="T15" fmla="*/ 15 h 39"/>
                <a:gd name="T16" fmla="*/ 14 w 124"/>
                <a:gd name="T17" fmla="*/ 15 h 39"/>
                <a:gd name="T18" fmla="*/ 14 w 124"/>
                <a:gd name="T19" fmla="*/ 24 h 39"/>
                <a:gd name="T20" fmla="*/ 107 w 124"/>
                <a:gd name="T21" fmla="*/ 39 h 39"/>
                <a:gd name="T22" fmla="*/ 107 w 124"/>
                <a:gd name="T23" fmla="*/ 39 h 39"/>
                <a:gd name="T24" fmla="*/ 16 w 124"/>
                <a:gd name="T25" fmla="*/ 39 h 39"/>
                <a:gd name="T26" fmla="*/ 0 w 124"/>
                <a:gd name="T27" fmla="*/ 27 h 39"/>
                <a:gd name="T28" fmla="*/ 0 w 124"/>
                <a:gd name="T29" fmla="*/ 12 h 39"/>
                <a:gd name="T30" fmla="*/ 16 w 124"/>
                <a:gd name="T31" fmla="*/ 0 h 39"/>
                <a:gd name="T32" fmla="*/ 107 w 124"/>
                <a:gd name="T33" fmla="*/ 0 h 39"/>
                <a:gd name="T34" fmla="*/ 124 w 124"/>
                <a:gd name="T35" fmla="*/ 12 h 39"/>
                <a:gd name="T36" fmla="*/ 124 w 124"/>
                <a:gd name="T37" fmla="*/ 27 h 39"/>
                <a:gd name="T38" fmla="*/ 107 w 124"/>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39">
                  <a:moveTo>
                    <a:pt x="14" y="24"/>
                  </a:moveTo>
                  <a:lnTo>
                    <a:pt x="14" y="24"/>
                  </a:lnTo>
                  <a:cubicBezTo>
                    <a:pt x="15" y="24"/>
                    <a:pt x="16" y="24"/>
                    <a:pt x="16" y="24"/>
                  </a:cubicBezTo>
                  <a:lnTo>
                    <a:pt x="107" y="24"/>
                  </a:lnTo>
                  <a:cubicBezTo>
                    <a:pt x="108" y="24"/>
                    <a:pt x="109" y="24"/>
                    <a:pt x="109" y="24"/>
                  </a:cubicBezTo>
                  <a:lnTo>
                    <a:pt x="109" y="15"/>
                  </a:lnTo>
                  <a:cubicBezTo>
                    <a:pt x="109" y="15"/>
                    <a:pt x="108" y="15"/>
                    <a:pt x="107" y="15"/>
                  </a:cubicBezTo>
                  <a:lnTo>
                    <a:pt x="16" y="15"/>
                  </a:lnTo>
                  <a:cubicBezTo>
                    <a:pt x="16" y="15"/>
                    <a:pt x="15" y="15"/>
                    <a:pt x="14" y="15"/>
                  </a:cubicBezTo>
                  <a:lnTo>
                    <a:pt x="14" y="24"/>
                  </a:lnTo>
                  <a:close/>
                  <a:moveTo>
                    <a:pt x="107" y="39"/>
                  </a:moveTo>
                  <a:lnTo>
                    <a:pt x="107" y="39"/>
                  </a:lnTo>
                  <a:lnTo>
                    <a:pt x="16" y="39"/>
                  </a:lnTo>
                  <a:cubicBezTo>
                    <a:pt x="6" y="39"/>
                    <a:pt x="0" y="34"/>
                    <a:pt x="0" y="27"/>
                  </a:cubicBezTo>
                  <a:lnTo>
                    <a:pt x="0" y="12"/>
                  </a:lnTo>
                  <a:cubicBezTo>
                    <a:pt x="0" y="5"/>
                    <a:pt x="6" y="0"/>
                    <a:pt x="16" y="0"/>
                  </a:cubicBezTo>
                  <a:lnTo>
                    <a:pt x="107" y="0"/>
                  </a:lnTo>
                  <a:cubicBezTo>
                    <a:pt x="117" y="0"/>
                    <a:pt x="124" y="5"/>
                    <a:pt x="124" y="12"/>
                  </a:cubicBezTo>
                  <a:lnTo>
                    <a:pt x="124" y="27"/>
                  </a:lnTo>
                  <a:cubicBezTo>
                    <a:pt x="124" y="34"/>
                    <a:pt x="117" y="39"/>
                    <a:pt x="107" y="39"/>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17" name="Freeform 974"/>
            <p:cNvSpPr>
              <a:spLocks noEditPoints="1"/>
            </p:cNvSpPr>
            <p:nvPr/>
          </p:nvSpPr>
          <p:spPr bwMode="auto">
            <a:xfrm>
              <a:off x="7700975" y="1887537"/>
              <a:ext cx="104775" cy="33338"/>
            </a:xfrm>
            <a:custGeom>
              <a:avLst/>
              <a:gdLst>
                <a:gd name="T0" fmla="*/ 14 w 124"/>
                <a:gd name="T1" fmla="*/ 24 h 39"/>
                <a:gd name="T2" fmla="*/ 14 w 124"/>
                <a:gd name="T3" fmla="*/ 24 h 39"/>
                <a:gd name="T4" fmla="*/ 16 w 124"/>
                <a:gd name="T5" fmla="*/ 24 h 39"/>
                <a:gd name="T6" fmla="*/ 107 w 124"/>
                <a:gd name="T7" fmla="*/ 24 h 39"/>
                <a:gd name="T8" fmla="*/ 109 w 124"/>
                <a:gd name="T9" fmla="*/ 24 h 39"/>
                <a:gd name="T10" fmla="*/ 109 w 124"/>
                <a:gd name="T11" fmla="*/ 15 h 39"/>
                <a:gd name="T12" fmla="*/ 107 w 124"/>
                <a:gd name="T13" fmla="*/ 15 h 39"/>
                <a:gd name="T14" fmla="*/ 16 w 124"/>
                <a:gd name="T15" fmla="*/ 15 h 39"/>
                <a:gd name="T16" fmla="*/ 14 w 124"/>
                <a:gd name="T17" fmla="*/ 15 h 39"/>
                <a:gd name="T18" fmla="*/ 14 w 124"/>
                <a:gd name="T19" fmla="*/ 24 h 39"/>
                <a:gd name="T20" fmla="*/ 107 w 124"/>
                <a:gd name="T21" fmla="*/ 39 h 39"/>
                <a:gd name="T22" fmla="*/ 107 w 124"/>
                <a:gd name="T23" fmla="*/ 39 h 39"/>
                <a:gd name="T24" fmla="*/ 16 w 124"/>
                <a:gd name="T25" fmla="*/ 39 h 39"/>
                <a:gd name="T26" fmla="*/ 0 w 124"/>
                <a:gd name="T27" fmla="*/ 27 h 39"/>
                <a:gd name="T28" fmla="*/ 0 w 124"/>
                <a:gd name="T29" fmla="*/ 12 h 39"/>
                <a:gd name="T30" fmla="*/ 16 w 124"/>
                <a:gd name="T31" fmla="*/ 0 h 39"/>
                <a:gd name="T32" fmla="*/ 107 w 124"/>
                <a:gd name="T33" fmla="*/ 0 h 39"/>
                <a:gd name="T34" fmla="*/ 124 w 124"/>
                <a:gd name="T35" fmla="*/ 12 h 39"/>
                <a:gd name="T36" fmla="*/ 124 w 124"/>
                <a:gd name="T37" fmla="*/ 27 h 39"/>
                <a:gd name="T38" fmla="*/ 107 w 124"/>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39">
                  <a:moveTo>
                    <a:pt x="14" y="24"/>
                  </a:moveTo>
                  <a:lnTo>
                    <a:pt x="14" y="24"/>
                  </a:lnTo>
                  <a:cubicBezTo>
                    <a:pt x="15" y="24"/>
                    <a:pt x="16" y="24"/>
                    <a:pt x="16" y="24"/>
                  </a:cubicBezTo>
                  <a:lnTo>
                    <a:pt x="107" y="24"/>
                  </a:lnTo>
                  <a:cubicBezTo>
                    <a:pt x="108" y="24"/>
                    <a:pt x="109" y="24"/>
                    <a:pt x="109" y="24"/>
                  </a:cubicBezTo>
                  <a:lnTo>
                    <a:pt x="109" y="15"/>
                  </a:lnTo>
                  <a:cubicBezTo>
                    <a:pt x="109" y="15"/>
                    <a:pt x="108" y="15"/>
                    <a:pt x="107" y="15"/>
                  </a:cubicBezTo>
                  <a:lnTo>
                    <a:pt x="16" y="15"/>
                  </a:lnTo>
                  <a:cubicBezTo>
                    <a:pt x="16" y="15"/>
                    <a:pt x="15" y="15"/>
                    <a:pt x="14" y="15"/>
                  </a:cubicBezTo>
                  <a:lnTo>
                    <a:pt x="14" y="24"/>
                  </a:lnTo>
                  <a:close/>
                  <a:moveTo>
                    <a:pt x="107" y="39"/>
                  </a:moveTo>
                  <a:lnTo>
                    <a:pt x="107" y="39"/>
                  </a:lnTo>
                  <a:lnTo>
                    <a:pt x="16" y="39"/>
                  </a:lnTo>
                  <a:cubicBezTo>
                    <a:pt x="6" y="39"/>
                    <a:pt x="0" y="34"/>
                    <a:pt x="0" y="27"/>
                  </a:cubicBezTo>
                  <a:lnTo>
                    <a:pt x="0" y="12"/>
                  </a:lnTo>
                  <a:cubicBezTo>
                    <a:pt x="0" y="5"/>
                    <a:pt x="6" y="0"/>
                    <a:pt x="16" y="0"/>
                  </a:cubicBezTo>
                  <a:lnTo>
                    <a:pt x="107" y="0"/>
                  </a:lnTo>
                  <a:cubicBezTo>
                    <a:pt x="117" y="0"/>
                    <a:pt x="124" y="5"/>
                    <a:pt x="124" y="12"/>
                  </a:cubicBezTo>
                  <a:lnTo>
                    <a:pt x="124" y="27"/>
                  </a:lnTo>
                  <a:cubicBezTo>
                    <a:pt x="124" y="34"/>
                    <a:pt x="117" y="39"/>
                    <a:pt x="107" y="39"/>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18" name="Freeform 975"/>
            <p:cNvSpPr>
              <a:spLocks noEditPoints="1"/>
            </p:cNvSpPr>
            <p:nvPr/>
          </p:nvSpPr>
          <p:spPr bwMode="auto">
            <a:xfrm>
              <a:off x="7700975" y="1927224"/>
              <a:ext cx="104775" cy="33338"/>
            </a:xfrm>
            <a:custGeom>
              <a:avLst/>
              <a:gdLst>
                <a:gd name="T0" fmla="*/ 14 w 124"/>
                <a:gd name="T1" fmla="*/ 24 h 39"/>
                <a:gd name="T2" fmla="*/ 14 w 124"/>
                <a:gd name="T3" fmla="*/ 24 h 39"/>
                <a:gd name="T4" fmla="*/ 16 w 124"/>
                <a:gd name="T5" fmla="*/ 24 h 39"/>
                <a:gd name="T6" fmla="*/ 107 w 124"/>
                <a:gd name="T7" fmla="*/ 24 h 39"/>
                <a:gd name="T8" fmla="*/ 109 w 124"/>
                <a:gd name="T9" fmla="*/ 24 h 39"/>
                <a:gd name="T10" fmla="*/ 109 w 124"/>
                <a:gd name="T11" fmla="*/ 15 h 39"/>
                <a:gd name="T12" fmla="*/ 107 w 124"/>
                <a:gd name="T13" fmla="*/ 15 h 39"/>
                <a:gd name="T14" fmla="*/ 16 w 124"/>
                <a:gd name="T15" fmla="*/ 15 h 39"/>
                <a:gd name="T16" fmla="*/ 14 w 124"/>
                <a:gd name="T17" fmla="*/ 15 h 39"/>
                <a:gd name="T18" fmla="*/ 14 w 124"/>
                <a:gd name="T19" fmla="*/ 24 h 39"/>
                <a:gd name="T20" fmla="*/ 107 w 124"/>
                <a:gd name="T21" fmla="*/ 39 h 39"/>
                <a:gd name="T22" fmla="*/ 107 w 124"/>
                <a:gd name="T23" fmla="*/ 39 h 39"/>
                <a:gd name="T24" fmla="*/ 16 w 124"/>
                <a:gd name="T25" fmla="*/ 39 h 39"/>
                <a:gd name="T26" fmla="*/ 0 w 124"/>
                <a:gd name="T27" fmla="*/ 27 h 39"/>
                <a:gd name="T28" fmla="*/ 0 w 124"/>
                <a:gd name="T29" fmla="*/ 12 h 39"/>
                <a:gd name="T30" fmla="*/ 16 w 124"/>
                <a:gd name="T31" fmla="*/ 0 h 39"/>
                <a:gd name="T32" fmla="*/ 107 w 124"/>
                <a:gd name="T33" fmla="*/ 0 h 39"/>
                <a:gd name="T34" fmla="*/ 124 w 124"/>
                <a:gd name="T35" fmla="*/ 12 h 39"/>
                <a:gd name="T36" fmla="*/ 124 w 124"/>
                <a:gd name="T37" fmla="*/ 27 h 39"/>
                <a:gd name="T38" fmla="*/ 107 w 124"/>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39">
                  <a:moveTo>
                    <a:pt x="14" y="24"/>
                  </a:moveTo>
                  <a:lnTo>
                    <a:pt x="14" y="24"/>
                  </a:lnTo>
                  <a:cubicBezTo>
                    <a:pt x="15" y="24"/>
                    <a:pt x="16" y="24"/>
                    <a:pt x="16" y="24"/>
                  </a:cubicBezTo>
                  <a:lnTo>
                    <a:pt x="107" y="24"/>
                  </a:lnTo>
                  <a:cubicBezTo>
                    <a:pt x="108" y="24"/>
                    <a:pt x="109" y="24"/>
                    <a:pt x="109" y="24"/>
                  </a:cubicBezTo>
                  <a:lnTo>
                    <a:pt x="109" y="15"/>
                  </a:lnTo>
                  <a:cubicBezTo>
                    <a:pt x="109" y="15"/>
                    <a:pt x="108" y="15"/>
                    <a:pt x="107" y="15"/>
                  </a:cubicBezTo>
                  <a:lnTo>
                    <a:pt x="16" y="15"/>
                  </a:lnTo>
                  <a:cubicBezTo>
                    <a:pt x="16" y="15"/>
                    <a:pt x="15" y="15"/>
                    <a:pt x="14" y="15"/>
                  </a:cubicBezTo>
                  <a:lnTo>
                    <a:pt x="14" y="24"/>
                  </a:lnTo>
                  <a:close/>
                  <a:moveTo>
                    <a:pt x="107" y="39"/>
                  </a:moveTo>
                  <a:lnTo>
                    <a:pt x="107" y="39"/>
                  </a:lnTo>
                  <a:lnTo>
                    <a:pt x="16" y="39"/>
                  </a:lnTo>
                  <a:cubicBezTo>
                    <a:pt x="6" y="39"/>
                    <a:pt x="0" y="34"/>
                    <a:pt x="0" y="27"/>
                  </a:cubicBezTo>
                  <a:lnTo>
                    <a:pt x="0" y="12"/>
                  </a:lnTo>
                  <a:cubicBezTo>
                    <a:pt x="0" y="5"/>
                    <a:pt x="6" y="0"/>
                    <a:pt x="16" y="0"/>
                  </a:cubicBezTo>
                  <a:lnTo>
                    <a:pt x="107" y="0"/>
                  </a:lnTo>
                  <a:cubicBezTo>
                    <a:pt x="117" y="0"/>
                    <a:pt x="124" y="5"/>
                    <a:pt x="124" y="12"/>
                  </a:cubicBezTo>
                  <a:lnTo>
                    <a:pt x="124" y="27"/>
                  </a:lnTo>
                  <a:cubicBezTo>
                    <a:pt x="124" y="34"/>
                    <a:pt x="117" y="39"/>
                    <a:pt x="107" y="39"/>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19" name="Freeform 976"/>
            <p:cNvSpPr>
              <a:spLocks noEditPoints="1"/>
            </p:cNvSpPr>
            <p:nvPr/>
          </p:nvSpPr>
          <p:spPr bwMode="auto">
            <a:xfrm>
              <a:off x="7700975" y="1978024"/>
              <a:ext cx="104775" cy="33338"/>
            </a:xfrm>
            <a:custGeom>
              <a:avLst/>
              <a:gdLst>
                <a:gd name="T0" fmla="*/ 14 w 124"/>
                <a:gd name="T1" fmla="*/ 24 h 39"/>
                <a:gd name="T2" fmla="*/ 14 w 124"/>
                <a:gd name="T3" fmla="*/ 24 h 39"/>
                <a:gd name="T4" fmla="*/ 16 w 124"/>
                <a:gd name="T5" fmla="*/ 24 h 39"/>
                <a:gd name="T6" fmla="*/ 107 w 124"/>
                <a:gd name="T7" fmla="*/ 24 h 39"/>
                <a:gd name="T8" fmla="*/ 109 w 124"/>
                <a:gd name="T9" fmla="*/ 24 h 39"/>
                <a:gd name="T10" fmla="*/ 109 w 124"/>
                <a:gd name="T11" fmla="*/ 15 h 39"/>
                <a:gd name="T12" fmla="*/ 107 w 124"/>
                <a:gd name="T13" fmla="*/ 15 h 39"/>
                <a:gd name="T14" fmla="*/ 16 w 124"/>
                <a:gd name="T15" fmla="*/ 15 h 39"/>
                <a:gd name="T16" fmla="*/ 14 w 124"/>
                <a:gd name="T17" fmla="*/ 15 h 39"/>
                <a:gd name="T18" fmla="*/ 14 w 124"/>
                <a:gd name="T19" fmla="*/ 24 h 39"/>
                <a:gd name="T20" fmla="*/ 107 w 124"/>
                <a:gd name="T21" fmla="*/ 39 h 39"/>
                <a:gd name="T22" fmla="*/ 107 w 124"/>
                <a:gd name="T23" fmla="*/ 39 h 39"/>
                <a:gd name="T24" fmla="*/ 16 w 124"/>
                <a:gd name="T25" fmla="*/ 39 h 39"/>
                <a:gd name="T26" fmla="*/ 0 w 124"/>
                <a:gd name="T27" fmla="*/ 27 h 39"/>
                <a:gd name="T28" fmla="*/ 0 w 124"/>
                <a:gd name="T29" fmla="*/ 12 h 39"/>
                <a:gd name="T30" fmla="*/ 16 w 124"/>
                <a:gd name="T31" fmla="*/ 0 h 39"/>
                <a:gd name="T32" fmla="*/ 107 w 124"/>
                <a:gd name="T33" fmla="*/ 0 h 39"/>
                <a:gd name="T34" fmla="*/ 124 w 124"/>
                <a:gd name="T35" fmla="*/ 12 h 39"/>
                <a:gd name="T36" fmla="*/ 124 w 124"/>
                <a:gd name="T37" fmla="*/ 27 h 39"/>
                <a:gd name="T38" fmla="*/ 107 w 124"/>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39">
                  <a:moveTo>
                    <a:pt x="14" y="24"/>
                  </a:moveTo>
                  <a:lnTo>
                    <a:pt x="14" y="24"/>
                  </a:lnTo>
                  <a:cubicBezTo>
                    <a:pt x="15" y="24"/>
                    <a:pt x="16" y="24"/>
                    <a:pt x="16" y="24"/>
                  </a:cubicBezTo>
                  <a:lnTo>
                    <a:pt x="107" y="24"/>
                  </a:lnTo>
                  <a:cubicBezTo>
                    <a:pt x="108" y="24"/>
                    <a:pt x="109" y="24"/>
                    <a:pt x="109" y="24"/>
                  </a:cubicBezTo>
                  <a:lnTo>
                    <a:pt x="109" y="15"/>
                  </a:lnTo>
                  <a:cubicBezTo>
                    <a:pt x="109" y="15"/>
                    <a:pt x="108" y="15"/>
                    <a:pt x="107" y="15"/>
                  </a:cubicBezTo>
                  <a:lnTo>
                    <a:pt x="16" y="15"/>
                  </a:lnTo>
                  <a:cubicBezTo>
                    <a:pt x="16" y="15"/>
                    <a:pt x="15" y="15"/>
                    <a:pt x="14" y="15"/>
                  </a:cubicBezTo>
                  <a:lnTo>
                    <a:pt x="14" y="24"/>
                  </a:lnTo>
                  <a:close/>
                  <a:moveTo>
                    <a:pt x="107" y="39"/>
                  </a:moveTo>
                  <a:lnTo>
                    <a:pt x="107" y="39"/>
                  </a:lnTo>
                  <a:lnTo>
                    <a:pt x="16" y="39"/>
                  </a:lnTo>
                  <a:cubicBezTo>
                    <a:pt x="6" y="39"/>
                    <a:pt x="0" y="34"/>
                    <a:pt x="0" y="27"/>
                  </a:cubicBezTo>
                  <a:lnTo>
                    <a:pt x="0" y="12"/>
                  </a:lnTo>
                  <a:cubicBezTo>
                    <a:pt x="0" y="5"/>
                    <a:pt x="6" y="0"/>
                    <a:pt x="16" y="0"/>
                  </a:cubicBezTo>
                  <a:lnTo>
                    <a:pt x="107" y="0"/>
                  </a:lnTo>
                  <a:cubicBezTo>
                    <a:pt x="117" y="0"/>
                    <a:pt x="124" y="5"/>
                    <a:pt x="124" y="12"/>
                  </a:cubicBezTo>
                  <a:lnTo>
                    <a:pt x="124" y="27"/>
                  </a:lnTo>
                  <a:cubicBezTo>
                    <a:pt x="124" y="34"/>
                    <a:pt x="117" y="39"/>
                    <a:pt x="107" y="39"/>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20" name="Freeform 977"/>
            <p:cNvSpPr>
              <a:spLocks noEditPoints="1"/>
            </p:cNvSpPr>
            <p:nvPr/>
          </p:nvSpPr>
          <p:spPr bwMode="auto">
            <a:xfrm>
              <a:off x="7700975" y="2017712"/>
              <a:ext cx="104775" cy="33338"/>
            </a:xfrm>
            <a:custGeom>
              <a:avLst/>
              <a:gdLst>
                <a:gd name="T0" fmla="*/ 14 w 124"/>
                <a:gd name="T1" fmla="*/ 24 h 39"/>
                <a:gd name="T2" fmla="*/ 14 w 124"/>
                <a:gd name="T3" fmla="*/ 24 h 39"/>
                <a:gd name="T4" fmla="*/ 16 w 124"/>
                <a:gd name="T5" fmla="*/ 24 h 39"/>
                <a:gd name="T6" fmla="*/ 107 w 124"/>
                <a:gd name="T7" fmla="*/ 24 h 39"/>
                <a:gd name="T8" fmla="*/ 109 w 124"/>
                <a:gd name="T9" fmla="*/ 24 h 39"/>
                <a:gd name="T10" fmla="*/ 109 w 124"/>
                <a:gd name="T11" fmla="*/ 15 h 39"/>
                <a:gd name="T12" fmla="*/ 107 w 124"/>
                <a:gd name="T13" fmla="*/ 15 h 39"/>
                <a:gd name="T14" fmla="*/ 16 w 124"/>
                <a:gd name="T15" fmla="*/ 15 h 39"/>
                <a:gd name="T16" fmla="*/ 14 w 124"/>
                <a:gd name="T17" fmla="*/ 15 h 39"/>
                <a:gd name="T18" fmla="*/ 14 w 124"/>
                <a:gd name="T19" fmla="*/ 24 h 39"/>
                <a:gd name="T20" fmla="*/ 107 w 124"/>
                <a:gd name="T21" fmla="*/ 39 h 39"/>
                <a:gd name="T22" fmla="*/ 107 w 124"/>
                <a:gd name="T23" fmla="*/ 39 h 39"/>
                <a:gd name="T24" fmla="*/ 16 w 124"/>
                <a:gd name="T25" fmla="*/ 39 h 39"/>
                <a:gd name="T26" fmla="*/ 0 w 124"/>
                <a:gd name="T27" fmla="*/ 27 h 39"/>
                <a:gd name="T28" fmla="*/ 0 w 124"/>
                <a:gd name="T29" fmla="*/ 12 h 39"/>
                <a:gd name="T30" fmla="*/ 16 w 124"/>
                <a:gd name="T31" fmla="*/ 0 h 39"/>
                <a:gd name="T32" fmla="*/ 107 w 124"/>
                <a:gd name="T33" fmla="*/ 0 h 39"/>
                <a:gd name="T34" fmla="*/ 124 w 124"/>
                <a:gd name="T35" fmla="*/ 12 h 39"/>
                <a:gd name="T36" fmla="*/ 124 w 124"/>
                <a:gd name="T37" fmla="*/ 27 h 39"/>
                <a:gd name="T38" fmla="*/ 107 w 124"/>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39">
                  <a:moveTo>
                    <a:pt x="14" y="24"/>
                  </a:moveTo>
                  <a:lnTo>
                    <a:pt x="14" y="24"/>
                  </a:lnTo>
                  <a:cubicBezTo>
                    <a:pt x="15" y="24"/>
                    <a:pt x="16" y="24"/>
                    <a:pt x="16" y="24"/>
                  </a:cubicBezTo>
                  <a:lnTo>
                    <a:pt x="107" y="24"/>
                  </a:lnTo>
                  <a:cubicBezTo>
                    <a:pt x="108" y="24"/>
                    <a:pt x="109" y="24"/>
                    <a:pt x="109" y="24"/>
                  </a:cubicBezTo>
                  <a:lnTo>
                    <a:pt x="109" y="15"/>
                  </a:lnTo>
                  <a:cubicBezTo>
                    <a:pt x="109" y="15"/>
                    <a:pt x="108" y="15"/>
                    <a:pt x="107" y="15"/>
                  </a:cubicBezTo>
                  <a:lnTo>
                    <a:pt x="16" y="15"/>
                  </a:lnTo>
                  <a:cubicBezTo>
                    <a:pt x="16" y="15"/>
                    <a:pt x="15" y="15"/>
                    <a:pt x="14" y="15"/>
                  </a:cubicBezTo>
                  <a:lnTo>
                    <a:pt x="14" y="24"/>
                  </a:lnTo>
                  <a:close/>
                  <a:moveTo>
                    <a:pt x="107" y="39"/>
                  </a:moveTo>
                  <a:lnTo>
                    <a:pt x="107" y="39"/>
                  </a:lnTo>
                  <a:lnTo>
                    <a:pt x="16" y="39"/>
                  </a:lnTo>
                  <a:cubicBezTo>
                    <a:pt x="6" y="39"/>
                    <a:pt x="0" y="34"/>
                    <a:pt x="0" y="27"/>
                  </a:cubicBezTo>
                  <a:lnTo>
                    <a:pt x="0" y="12"/>
                  </a:lnTo>
                  <a:cubicBezTo>
                    <a:pt x="0" y="5"/>
                    <a:pt x="6" y="0"/>
                    <a:pt x="16" y="0"/>
                  </a:cubicBezTo>
                  <a:lnTo>
                    <a:pt x="107" y="0"/>
                  </a:lnTo>
                  <a:cubicBezTo>
                    <a:pt x="117" y="0"/>
                    <a:pt x="124" y="5"/>
                    <a:pt x="124" y="12"/>
                  </a:cubicBezTo>
                  <a:lnTo>
                    <a:pt x="124" y="27"/>
                  </a:lnTo>
                  <a:cubicBezTo>
                    <a:pt x="124" y="34"/>
                    <a:pt x="117" y="39"/>
                    <a:pt x="107" y="39"/>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21" name="Freeform 978"/>
            <p:cNvSpPr>
              <a:spLocks/>
            </p:cNvSpPr>
            <p:nvPr/>
          </p:nvSpPr>
          <p:spPr bwMode="auto">
            <a:xfrm>
              <a:off x="7488250" y="2078036"/>
              <a:ext cx="103188" cy="17463"/>
            </a:xfrm>
            <a:custGeom>
              <a:avLst/>
              <a:gdLst>
                <a:gd name="T0" fmla="*/ 121 w 121"/>
                <a:gd name="T1" fmla="*/ 10 h 21"/>
                <a:gd name="T2" fmla="*/ 121 w 121"/>
                <a:gd name="T3" fmla="*/ 10 h 21"/>
                <a:gd name="T4" fmla="*/ 110 w 121"/>
                <a:gd name="T5" fmla="*/ 21 h 21"/>
                <a:gd name="T6" fmla="*/ 10 w 121"/>
                <a:gd name="T7" fmla="*/ 21 h 21"/>
                <a:gd name="T8" fmla="*/ 0 w 121"/>
                <a:gd name="T9" fmla="*/ 10 h 21"/>
                <a:gd name="T10" fmla="*/ 10 w 121"/>
                <a:gd name="T11" fmla="*/ 0 h 21"/>
                <a:gd name="T12" fmla="*/ 110 w 121"/>
                <a:gd name="T13" fmla="*/ 0 h 21"/>
                <a:gd name="T14" fmla="*/ 121 w 121"/>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0"/>
                  </a:moveTo>
                  <a:lnTo>
                    <a:pt x="121" y="10"/>
                  </a:lnTo>
                  <a:cubicBezTo>
                    <a:pt x="121" y="16"/>
                    <a:pt x="116" y="21"/>
                    <a:pt x="110" y="21"/>
                  </a:cubicBezTo>
                  <a:lnTo>
                    <a:pt x="10" y="21"/>
                  </a:lnTo>
                  <a:cubicBezTo>
                    <a:pt x="4" y="21"/>
                    <a:pt x="0" y="16"/>
                    <a:pt x="0" y="10"/>
                  </a:cubicBezTo>
                  <a:cubicBezTo>
                    <a:pt x="0" y="5"/>
                    <a:pt x="4" y="0"/>
                    <a:pt x="10" y="0"/>
                  </a:cubicBezTo>
                  <a:lnTo>
                    <a:pt x="110" y="0"/>
                  </a:lnTo>
                  <a:cubicBezTo>
                    <a:pt x="116" y="0"/>
                    <a:pt x="121" y="5"/>
                    <a:pt x="121" y="10"/>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22" name="Freeform 979"/>
            <p:cNvSpPr>
              <a:spLocks/>
            </p:cNvSpPr>
            <p:nvPr/>
          </p:nvSpPr>
          <p:spPr bwMode="auto">
            <a:xfrm>
              <a:off x="7702563" y="2078036"/>
              <a:ext cx="103188" cy="17463"/>
            </a:xfrm>
            <a:custGeom>
              <a:avLst/>
              <a:gdLst>
                <a:gd name="T0" fmla="*/ 121 w 121"/>
                <a:gd name="T1" fmla="*/ 10 h 21"/>
                <a:gd name="T2" fmla="*/ 121 w 121"/>
                <a:gd name="T3" fmla="*/ 10 h 21"/>
                <a:gd name="T4" fmla="*/ 111 w 121"/>
                <a:gd name="T5" fmla="*/ 21 h 21"/>
                <a:gd name="T6" fmla="*/ 11 w 121"/>
                <a:gd name="T7" fmla="*/ 21 h 21"/>
                <a:gd name="T8" fmla="*/ 0 w 121"/>
                <a:gd name="T9" fmla="*/ 10 h 21"/>
                <a:gd name="T10" fmla="*/ 11 w 121"/>
                <a:gd name="T11" fmla="*/ 0 h 21"/>
                <a:gd name="T12" fmla="*/ 111 w 121"/>
                <a:gd name="T13" fmla="*/ 0 h 21"/>
                <a:gd name="T14" fmla="*/ 121 w 121"/>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0"/>
                  </a:moveTo>
                  <a:lnTo>
                    <a:pt x="121" y="10"/>
                  </a:lnTo>
                  <a:cubicBezTo>
                    <a:pt x="121" y="16"/>
                    <a:pt x="117" y="21"/>
                    <a:pt x="111" y="21"/>
                  </a:cubicBezTo>
                  <a:lnTo>
                    <a:pt x="11" y="21"/>
                  </a:lnTo>
                  <a:cubicBezTo>
                    <a:pt x="5" y="21"/>
                    <a:pt x="0" y="16"/>
                    <a:pt x="0" y="10"/>
                  </a:cubicBezTo>
                  <a:cubicBezTo>
                    <a:pt x="0" y="5"/>
                    <a:pt x="5" y="0"/>
                    <a:pt x="11" y="0"/>
                  </a:cubicBezTo>
                  <a:lnTo>
                    <a:pt x="111" y="0"/>
                  </a:lnTo>
                  <a:cubicBezTo>
                    <a:pt x="117" y="0"/>
                    <a:pt x="121" y="5"/>
                    <a:pt x="121" y="10"/>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23" name="Freeform 980"/>
            <p:cNvSpPr>
              <a:spLocks/>
            </p:cNvSpPr>
            <p:nvPr/>
          </p:nvSpPr>
          <p:spPr bwMode="auto">
            <a:xfrm>
              <a:off x="7456500" y="1874836"/>
              <a:ext cx="166688" cy="4763"/>
            </a:xfrm>
            <a:custGeom>
              <a:avLst/>
              <a:gdLst>
                <a:gd name="T0" fmla="*/ 196 w 196"/>
                <a:gd name="T1" fmla="*/ 5 h 5"/>
                <a:gd name="T2" fmla="*/ 196 w 196"/>
                <a:gd name="T3" fmla="*/ 5 h 5"/>
                <a:gd name="T4" fmla="*/ 0 w 196"/>
                <a:gd name="T5" fmla="*/ 5 h 5"/>
                <a:gd name="T6" fmla="*/ 0 w 196"/>
                <a:gd name="T7" fmla="*/ 0 h 5"/>
                <a:gd name="T8" fmla="*/ 196 w 196"/>
                <a:gd name="T9" fmla="*/ 0 h 5"/>
                <a:gd name="T10" fmla="*/ 196 w 196"/>
                <a:gd name="T11" fmla="*/ 5 h 5"/>
              </a:gdLst>
              <a:ahLst/>
              <a:cxnLst>
                <a:cxn ang="0">
                  <a:pos x="T0" y="T1"/>
                </a:cxn>
                <a:cxn ang="0">
                  <a:pos x="T2" y="T3"/>
                </a:cxn>
                <a:cxn ang="0">
                  <a:pos x="T4" y="T5"/>
                </a:cxn>
                <a:cxn ang="0">
                  <a:pos x="T6" y="T7"/>
                </a:cxn>
                <a:cxn ang="0">
                  <a:pos x="T8" y="T9"/>
                </a:cxn>
                <a:cxn ang="0">
                  <a:pos x="T10" y="T11"/>
                </a:cxn>
              </a:cxnLst>
              <a:rect l="0" t="0" r="r" b="b"/>
              <a:pathLst>
                <a:path w="196" h="5">
                  <a:moveTo>
                    <a:pt x="196" y="5"/>
                  </a:moveTo>
                  <a:lnTo>
                    <a:pt x="196" y="5"/>
                  </a:lnTo>
                  <a:lnTo>
                    <a:pt x="0" y="5"/>
                  </a:lnTo>
                  <a:lnTo>
                    <a:pt x="0" y="0"/>
                  </a:lnTo>
                  <a:lnTo>
                    <a:pt x="196" y="0"/>
                  </a:lnTo>
                  <a:lnTo>
                    <a:pt x="196" y="5"/>
                  </a:ln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24" name="Freeform 981"/>
            <p:cNvSpPr>
              <a:spLocks/>
            </p:cNvSpPr>
            <p:nvPr/>
          </p:nvSpPr>
          <p:spPr bwMode="auto">
            <a:xfrm>
              <a:off x="7456500" y="1966912"/>
              <a:ext cx="166688" cy="3175"/>
            </a:xfrm>
            <a:custGeom>
              <a:avLst/>
              <a:gdLst>
                <a:gd name="T0" fmla="*/ 196 w 196"/>
                <a:gd name="T1" fmla="*/ 5 h 5"/>
                <a:gd name="T2" fmla="*/ 196 w 196"/>
                <a:gd name="T3" fmla="*/ 5 h 5"/>
                <a:gd name="T4" fmla="*/ 0 w 196"/>
                <a:gd name="T5" fmla="*/ 5 h 5"/>
                <a:gd name="T6" fmla="*/ 0 w 196"/>
                <a:gd name="T7" fmla="*/ 0 h 5"/>
                <a:gd name="T8" fmla="*/ 196 w 196"/>
                <a:gd name="T9" fmla="*/ 0 h 5"/>
                <a:gd name="T10" fmla="*/ 196 w 196"/>
                <a:gd name="T11" fmla="*/ 5 h 5"/>
              </a:gdLst>
              <a:ahLst/>
              <a:cxnLst>
                <a:cxn ang="0">
                  <a:pos x="T0" y="T1"/>
                </a:cxn>
                <a:cxn ang="0">
                  <a:pos x="T2" y="T3"/>
                </a:cxn>
                <a:cxn ang="0">
                  <a:pos x="T4" y="T5"/>
                </a:cxn>
                <a:cxn ang="0">
                  <a:pos x="T6" y="T7"/>
                </a:cxn>
                <a:cxn ang="0">
                  <a:pos x="T8" y="T9"/>
                </a:cxn>
                <a:cxn ang="0">
                  <a:pos x="T10" y="T11"/>
                </a:cxn>
              </a:cxnLst>
              <a:rect l="0" t="0" r="r" b="b"/>
              <a:pathLst>
                <a:path w="196" h="5">
                  <a:moveTo>
                    <a:pt x="196" y="5"/>
                  </a:moveTo>
                  <a:lnTo>
                    <a:pt x="196" y="5"/>
                  </a:lnTo>
                  <a:lnTo>
                    <a:pt x="0" y="5"/>
                  </a:lnTo>
                  <a:lnTo>
                    <a:pt x="0" y="0"/>
                  </a:lnTo>
                  <a:lnTo>
                    <a:pt x="196" y="0"/>
                  </a:lnTo>
                  <a:lnTo>
                    <a:pt x="196" y="5"/>
                  </a:ln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25" name="Freeform 982"/>
            <p:cNvSpPr>
              <a:spLocks/>
            </p:cNvSpPr>
            <p:nvPr/>
          </p:nvSpPr>
          <p:spPr bwMode="auto">
            <a:xfrm>
              <a:off x="7456495" y="2058986"/>
              <a:ext cx="166688" cy="3175"/>
            </a:xfrm>
            <a:custGeom>
              <a:avLst/>
              <a:gdLst>
                <a:gd name="T0" fmla="*/ 196 w 196"/>
                <a:gd name="T1" fmla="*/ 5 h 5"/>
                <a:gd name="T2" fmla="*/ 196 w 196"/>
                <a:gd name="T3" fmla="*/ 5 h 5"/>
                <a:gd name="T4" fmla="*/ 0 w 196"/>
                <a:gd name="T5" fmla="*/ 5 h 5"/>
                <a:gd name="T6" fmla="*/ 0 w 196"/>
                <a:gd name="T7" fmla="*/ 0 h 5"/>
                <a:gd name="T8" fmla="*/ 196 w 196"/>
                <a:gd name="T9" fmla="*/ 0 h 5"/>
                <a:gd name="T10" fmla="*/ 196 w 196"/>
                <a:gd name="T11" fmla="*/ 5 h 5"/>
              </a:gdLst>
              <a:ahLst/>
              <a:cxnLst>
                <a:cxn ang="0">
                  <a:pos x="T0" y="T1"/>
                </a:cxn>
                <a:cxn ang="0">
                  <a:pos x="T2" y="T3"/>
                </a:cxn>
                <a:cxn ang="0">
                  <a:pos x="T4" y="T5"/>
                </a:cxn>
                <a:cxn ang="0">
                  <a:pos x="T6" y="T7"/>
                </a:cxn>
                <a:cxn ang="0">
                  <a:pos x="T8" y="T9"/>
                </a:cxn>
                <a:cxn ang="0">
                  <a:pos x="T10" y="T11"/>
                </a:cxn>
              </a:cxnLst>
              <a:rect l="0" t="0" r="r" b="b"/>
              <a:pathLst>
                <a:path w="196" h="5">
                  <a:moveTo>
                    <a:pt x="196" y="5"/>
                  </a:moveTo>
                  <a:lnTo>
                    <a:pt x="196" y="5"/>
                  </a:lnTo>
                  <a:lnTo>
                    <a:pt x="0" y="5"/>
                  </a:lnTo>
                  <a:lnTo>
                    <a:pt x="0" y="0"/>
                  </a:lnTo>
                  <a:lnTo>
                    <a:pt x="196" y="0"/>
                  </a:lnTo>
                  <a:lnTo>
                    <a:pt x="196" y="5"/>
                  </a:ln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26" name="Freeform 983"/>
            <p:cNvSpPr>
              <a:spLocks/>
            </p:cNvSpPr>
            <p:nvPr/>
          </p:nvSpPr>
          <p:spPr bwMode="auto">
            <a:xfrm>
              <a:off x="7670808" y="1874836"/>
              <a:ext cx="166688" cy="4763"/>
            </a:xfrm>
            <a:custGeom>
              <a:avLst/>
              <a:gdLst>
                <a:gd name="T0" fmla="*/ 196 w 196"/>
                <a:gd name="T1" fmla="*/ 5 h 5"/>
                <a:gd name="T2" fmla="*/ 196 w 196"/>
                <a:gd name="T3" fmla="*/ 5 h 5"/>
                <a:gd name="T4" fmla="*/ 0 w 196"/>
                <a:gd name="T5" fmla="*/ 5 h 5"/>
                <a:gd name="T6" fmla="*/ 0 w 196"/>
                <a:gd name="T7" fmla="*/ 0 h 5"/>
                <a:gd name="T8" fmla="*/ 196 w 196"/>
                <a:gd name="T9" fmla="*/ 0 h 5"/>
                <a:gd name="T10" fmla="*/ 196 w 196"/>
                <a:gd name="T11" fmla="*/ 5 h 5"/>
              </a:gdLst>
              <a:ahLst/>
              <a:cxnLst>
                <a:cxn ang="0">
                  <a:pos x="T0" y="T1"/>
                </a:cxn>
                <a:cxn ang="0">
                  <a:pos x="T2" y="T3"/>
                </a:cxn>
                <a:cxn ang="0">
                  <a:pos x="T4" y="T5"/>
                </a:cxn>
                <a:cxn ang="0">
                  <a:pos x="T6" y="T7"/>
                </a:cxn>
                <a:cxn ang="0">
                  <a:pos x="T8" y="T9"/>
                </a:cxn>
                <a:cxn ang="0">
                  <a:pos x="T10" y="T11"/>
                </a:cxn>
              </a:cxnLst>
              <a:rect l="0" t="0" r="r" b="b"/>
              <a:pathLst>
                <a:path w="196" h="5">
                  <a:moveTo>
                    <a:pt x="196" y="5"/>
                  </a:moveTo>
                  <a:lnTo>
                    <a:pt x="196" y="5"/>
                  </a:lnTo>
                  <a:lnTo>
                    <a:pt x="0" y="5"/>
                  </a:lnTo>
                  <a:lnTo>
                    <a:pt x="0" y="0"/>
                  </a:lnTo>
                  <a:lnTo>
                    <a:pt x="196" y="0"/>
                  </a:lnTo>
                  <a:lnTo>
                    <a:pt x="196" y="5"/>
                  </a:ln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27" name="Freeform 984"/>
            <p:cNvSpPr>
              <a:spLocks/>
            </p:cNvSpPr>
            <p:nvPr/>
          </p:nvSpPr>
          <p:spPr bwMode="auto">
            <a:xfrm>
              <a:off x="7670817" y="1966912"/>
              <a:ext cx="166688" cy="3175"/>
            </a:xfrm>
            <a:custGeom>
              <a:avLst/>
              <a:gdLst>
                <a:gd name="T0" fmla="*/ 196 w 196"/>
                <a:gd name="T1" fmla="*/ 5 h 5"/>
                <a:gd name="T2" fmla="*/ 196 w 196"/>
                <a:gd name="T3" fmla="*/ 5 h 5"/>
                <a:gd name="T4" fmla="*/ 0 w 196"/>
                <a:gd name="T5" fmla="*/ 5 h 5"/>
                <a:gd name="T6" fmla="*/ 0 w 196"/>
                <a:gd name="T7" fmla="*/ 0 h 5"/>
                <a:gd name="T8" fmla="*/ 196 w 196"/>
                <a:gd name="T9" fmla="*/ 0 h 5"/>
                <a:gd name="T10" fmla="*/ 196 w 196"/>
                <a:gd name="T11" fmla="*/ 5 h 5"/>
              </a:gdLst>
              <a:ahLst/>
              <a:cxnLst>
                <a:cxn ang="0">
                  <a:pos x="T0" y="T1"/>
                </a:cxn>
                <a:cxn ang="0">
                  <a:pos x="T2" y="T3"/>
                </a:cxn>
                <a:cxn ang="0">
                  <a:pos x="T4" y="T5"/>
                </a:cxn>
                <a:cxn ang="0">
                  <a:pos x="T6" y="T7"/>
                </a:cxn>
                <a:cxn ang="0">
                  <a:pos x="T8" y="T9"/>
                </a:cxn>
                <a:cxn ang="0">
                  <a:pos x="T10" y="T11"/>
                </a:cxn>
              </a:cxnLst>
              <a:rect l="0" t="0" r="r" b="b"/>
              <a:pathLst>
                <a:path w="196" h="5">
                  <a:moveTo>
                    <a:pt x="196" y="5"/>
                  </a:moveTo>
                  <a:lnTo>
                    <a:pt x="196" y="5"/>
                  </a:lnTo>
                  <a:lnTo>
                    <a:pt x="0" y="5"/>
                  </a:lnTo>
                  <a:lnTo>
                    <a:pt x="0" y="0"/>
                  </a:lnTo>
                  <a:lnTo>
                    <a:pt x="196" y="0"/>
                  </a:lnTo>
                  <a:lnTo>
                    <a:pt x="196" y="5"/>
                  </a:ln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28" name="Freeform 985"/>
            <p:cNvSpPr>
              <a:spLocks/>
            </p:cNvSpPr>
            <p:nvPr/>
          </p:nvSpPr>
          <p:spPr bwMode="auto">
            <a:xfrm>
              <a:off x="7670808" y="2058983"/>
              <a:ext cx="166688" cy="3175"/>
            </a:xfrm>
            <a:custGeom>
              <a:avLst/>
              <a:gdLst>
                <a:gd name="T0" fmla="*/ 196 w 196"/>
                <a:gd name="T1" fmla="*/ 5 h 5"/>
                <a:gd name="T2" fmla="*/ 196 w 196"/>
                <a:gd name="T3" fmla="*/ 5 h 5"/>
                <a:gd name="T4" fmla="*/ 0 w 196"/>
                <a:gd name="T5" fmla="*/ 5 h 5"/>
                <a:gd name="T6" fmla="*/ 0 w 196"/>
                <a:gd name="T7" fmla="*/ 0 h 5"/>
                <a:gd name="T8" fmla="*/ 196 w 196"/>
                <a:gd name="T9" fmla="*/ 0 h 5"/>
                <a:gd name="T10" fmla="*/ 196 w 196"/>
                <a:gd name="T11" fmla="*/ 5 h 5"/>
              </a:gdLst>
              <a:ahLst/>
              <a:cxnLst>
                <a:cxn ang="0">
                  <a:pos x="T0" y="T1"/>
                </a:cxn>
                <a:cxn ang="0">
                  <a:pos x="T2" y="T3"/>
                </a:cxn>
                <a:cxn ang="0">
                  <a:pos x="T4" y="T5"/>
                </a:cxn>
                <a:cxn ang="0">
                  <a:pos x="T6" y="T7"/>
                </a:cxn>
                <a:cxn ang="0">
                  <a:pos x="T8" y="T9"/>
                </a:cxn>
                <a:cxn ang="0">
                  <a:pos x="T10" y="T11"/>
                </a:cxn>
              </a:cxnLst>
              <a:rect l="0" t="0" r="r" b="b"/>
              <a:pathLst>
                <a:path w="196" h="5">
                  <a:moveTo>
                    <a:pt x="196" y="5"/>
                  </a:moveTo>
                  <a:lnTo>
                    <a:pt x="196" y="5"/>
                  </a:lnTo>
                  <a:lnTo>
                    <a:pt x="0" y="5"/>
                  </a:lnTo>
                  <a:lnTo>
                    <a:pt x="0" y="0"/>
                  </a:lnTo>
                  <a:lnTo>
                    <a:pt x="196" y="0"/>
                  </a:lnTo>
                  <a:lnTo>
                    <a:pt x="196" y="5"/>
                  </a:ln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29" name="Freeform 986"/>
            <p:cNvSpPr>
              <a:spLocks/>
            </p:cNvSpPr>
            <p:nvPr/>
          </p:nvSpPr>
          <p:spPr bwMode="auto">
            <a:xfrm>
              <a:off x="7707317" y="2143119"/>
              <a:ext cx="44450" cy="44450"/>
            </a:xfrm>
            <a:custGeom>
              <a:avLst/>
              <a:gdLst>
                <a:gd name="T0" fmla="*/ 26 w 52"/>
                <a:gd name="T1" fmla="*/ 51 h 51"/>
                <a:gd name="T2" fmla="*/ 26 w 52"/>
                <a:gd name="T3" fmla="*/ 51 h 51"/>
                <a:gd name="T4" fmla="*/ 0 w 52"/>
                <a:gd name="T5" fmla="*/ 25 h 51"/>
                <a:gd name="T6" fmla="*/ 26 w 52"/>
                <a:gd name="T7" fmla="*/ 0 h 51"/>
                <a:gd name="T8" fmla="*/ 52 w 52"/>
                <a:gd name="T9" fmla="*/ 25 h 51"/>
                <a:gd name="T10" fmla="*/ 26 w 52"/>
                <a:gd name="T11" fmla="*/ 51 h 51"/>
              </a:gdLst>
              <a:ahLst/>
              <a:cxnLst>
                <a:cxn ang="0">
                  <a:pos x="T0" y="T1"/>
                </a:cxn>
                <a:cxn ang="0">
                  <a:pos x="T2" y="T3"/>
                </a:cxn>
                <a:cxn ang="0">
                  <a:pos x="T4" y="T5"/>
                </a:cxn>
                <a:cxn ang="0">
                  <a:pos x="T6" y="T7"/>
                </a:cxn>
                <a:cxn ang="0">
                  <a:pos x="T8" y="T9"/>
                </a:cxn>
                <a:cxn ang="0">
                  <a:pos x="T10" y="T11"/>
                </a:cxn>
              </a:cxnLst>
              <a:rect l="0" t="0" r="r" b="b"/>
              <a:pathLst>
                <a:path w="52" h="51">
                  <a:moveTo>
                    <a:pt x="26" y="51"/>
                  </a:moveTo>
                  <a:lnTo>
                    <a:pt x="26" y="51"/>
                  </a:lnTo>
                  <a:cubicBezTo>
                    <a:pt x="12" y="51"/>
                    <a:pt x="0" y="39"/>
                    <a:pt x="0" y="25"/>
                  </a:cubicBezTo>
                  <a:cubicBezTo>
                    <a:pt x="0" y="11"/>
                    <a:pt x="12" y="0"/>
                    <a:pt x="26" y="0"/>
                  </a:cubicBezTo>
                  <a:cubicBezTo>
                    <a:pt x="40" y="0"/>
                    <a:pt x="52" y="11"/>
                    <a:pt x="52" y="25"/>
                  </a:cubicBezTo>
                  <a:cubicBezTo>
                    <a:pt x="52" y="39"/>
                    <a:pt x="40" y="51"/>
                    <a:pt x="26" y="51"/>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sp>
          <p:nvSpPr>
            <p:cNvPr id="30" name="Freeform 987"/>
            <p:cNvSpPr>
              <a:spLocks/>
            </p:cNvSpPr>
            <p:nvPr/>
          </p:nvSpPr>
          <p:spPr bwMode="auto">
            <a:xfrm>
              <a:off x="7775576" y="2143126"/>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3175">
              <a:solidFill>
                <a:schemeClr val="tx2"/>
              </a:solidFill>
              <a:prstDash val="solid"/>
              <a:round/>
              <a:headEnd/>
              <a:tailEnd/>
            </a:ln>
          </p:spPr>
          <p:txBody>
            <a:bodyPr/>
            <a:lstStyle/>
            <a:p>
              <a:pPr defTabSz="543689"/>
              <a:endParaRPr lang="zh-CN" altLang="en-US" sz="3201">
                <a:solidFill>
                  <a:prstClr val="black"/>
                </a:solidFill>
                <a:latin typeface="Arial" panose="020B0604020202020204" pitchFamily="34" charset="0"/>
                <a:ea typeface="微软雅黑"/>
              </a:endParaRPr>
            </a:p>
          </p:txBody>
        </p:sp>
      </p:grpSp>
      <p:cxnSp>
        <p:nvCxnSpPr>
          <p:cNvPr id="31" name="直接连接符 399"/>
          <p:cNvCxnSpPr/>
          <p:nvPr/>
        </p:nvCxnSpPr>
        <p:spPr>
          <a:xfrm>
            <a:off x="5027678" y="1280784"/>
            <a:ext cx="6634186" cy="2328286"/>
          </a:xfrm>
          <a:prstGeom prst="line">
            <a:avLst/>
          </a:prstGeom>
          <a:solidFill>
            <a:schemeClr val="bg1">
              <a:alpha val="10000"/>
            </a:schemeClr>
          </a:solid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cxnSp>
      <p:sp>
        <p:nvSpPr>
          <p:cNvPr id="32" name="矩形 4"/>
          <p:cNvSpPr/>
          <p:nvPr/>
        </p:nvSpPr>
        <p:spPr>
          <a:xfrm>
            <a:off x="729175" y="997253"/>
            <a:ext cx="4291228" cy="2138118"/>
          </a:xfrm>
          <a:prstGeom prst="rect">
            <a:avLst/>
          </a:prstGeom>
          <a:noFill/>
          <a:ln w="3175">
            <a:solidFill>
              <a:schemeClr val="bg1">
                <a:lumMod val="95000"/>
                <a:alpha val="30000"/>
              </a:schemeClr>
            </a:solidFill>
          </a:ln>
          <a:effectLst/>
        </p:spPr>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pPr>
            <a:r>
              <a:rPr lang="en-US" sz="1400" b="1" dirty="0">
                <a:solidFill>
                  <a:srgbClr val="1D1D1A"/>
                </a:solidFill>
                <a:latin typeface="Arial" panose="020B0604020202020204" pitchFamily="34" charset="0"/>
                <a:ea typeface="微软雅黑" panose="020B0503020204020204" pitchFamily="34" charset="-122"/>
                <a:cs typeface="Arial" panose="020B0604020202020204" pitchFamily="34" charset="0"/>
              </a:rPr>
              <a:t>Controller Enclosure</a:t>
            </a:r>
          </a:p>
        </p:txBody>
      </p:sp>
      <p:sp>
        <p:nvSpPr>
          <p:cNvPr id="33" name="矩形 5"/>
          <p:cNvSpPr/>
          <p:nvPr/>
        </p:nvSpPr>
        <p:spPr bwMode="auto">
          <a:xfrm>
            <a:off x="1922188" y="1416235"/>
            <a:ext cx="869955" cy="346434"/>
          </a:xfrm>
          <a:prstGeom prst="rect">
            <a:avLst/>
          </a:prstGeom>
          <a:solidFill>
            <a:schemeClr val="tx2"/>
          </a:solidFill>
          <a:ln w="3175">
            <a:solidFill>
              <a:schemeClr val="bg1">
                <a:lumMod val="75000"/>
              </a:schemeClr>
            </a:solid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Shared front end</a:t>
            </a:r>
          </a:p>
        </p:txBody>
      </p:sp>
      <p:sp>
        <p:nvSpPr>
          <p:cNvPr id="34" name="矩形 6"/>
          <p:cNvSpPr/>
          <p:nvPr/>
        </p:nvSpPr>
        <p:spPr bwMode="auto">
          <a:xfrm>
            <a:off x="860181" y="2028511"/>
            <a:ext cx="869955" cy="346434"/>
          </a:xfrm>
          <a:prstGeom prst="rect">
            <a:avLst/>
          </a:prstGeom>
          <a:solidFill>
            <a:schemeClr val="tx1">
              <a:lumMod val="25000"/>
              <a:lumOff val="75000"/>
              <a:alpha val="30000"/>
            </a:schemeClr>
          </a:solidFill>
          <a:ln w="3175">
            <a:solidFill>
              <a:schemeClr val="bg1">
                <a:lumMod val="60000"/>
                <a:lumOff val="40000"/>
              </a:schemeClr>
            </a:solid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Controller</a:t>
            </a:r>
          </a:p>
        </p:txBody>
      </p:sp>
      <p:sp>
        <p:nvSpPr>
          <p:cNvPr id="35" name="矩形 7"/>
          <p:cNvSpPr/>
          <p:nvPr/>
        </p:nvSpPr>
        <p:spPr bwMode="auto">
          <a:xfrm>
            <a:off x="1922188" y="2028511"/>
            <a:ext cx="869955" cy="346434"/>
          </a:xfrm>
          <a:prstGeom prst="rect">
            <a:avLst/>
          </a:prstGeom>
          <a:solidFill>
            <a:schemeClr val="tx1">
              <a:lumMod val="25000"/>
              <a:lumOff val="75000"/>
              <a:alpha val="30000"/>
            </a:schemeClr>
          </a:solidFill>
          <a:ln w="3175">
            <a:solidFill>
              <a:schemeClr val="bg1">
                <a:lumMod val="60000"/>
                <a:lumOff val="40000"/>
              </a:schemeClr>
            </a:solid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Controller</a:t>
            </a:r>
          </a:p>
        </p:txBody>
      </p:sp>
      <p:sp>
        <p:nvSpPr>
          <p:cNvPr id="36" name="矩形 8"/>
          <p:cNvSpPr/>
          <p:nvPr/>
        </p:nvSpPr>
        <p:spPr bwMode="auto">
          <a:xfrm>
            <a:off x="2985466" y="2028511"/>
            <a:ext cx="869955" cy="346434"/>
          </a:xfrm>
          <a:prstGeom prst="rect">
            <a:avLst/>
          </a:prstGeom>
          <a:solidFill>
            <a:schemeClr val="tx1">
              <a:lumMod val="25000"/>
              <a:lumOff val="75000"/>
              <a:alpha val="30000"/>
            </a:schemeClr>
          </a:solidFill>
          <a:ln w="3175">
            <a:solidFill>
              <a:schemeClr val="bg1">
                <a:lumMod val="60000"/>
                <a:lumOff val="40000"/>
              </a:schemeClr>
            </a:solid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Controller</a:t>
            </a:r>
          </a:p>
        </p:txBody>
      </p:sp>
      <p:sp>
        <p:nvSpPr>
          <p:cNvPr id="37" name="矩形 9"/>
          <p:cNvSpPr/>
          <p:nvPr/>
        </p:nvSpPr>
        <p:spPr bwMode="auto">
          <a:xfrm>
            <a:off x="4047472" y="2028511"/>
            <a:ext cx="869955" cy="346434"/>
          </a:xfrm>
          <a:prstGeom prst="rect">
            <a:avLst/>
          </a:prstGeom>
          <a:solidFill>
            <a:schemeClr val="tx1">
              <a:lumMod val="25000"/>
              <a:lumOff val="75000"/>
              <a:alpha val="30000"/>
            </a:schemeClr>
          </a:solidFill>
          <a:ln w="3175">
            <a:solidFill>
              <a:schemeClr val="bg1">
                <a:lumMod val="60000"/>
                <a:lumOff val="40000"/>
              </a:schemeClr>
            </a:solid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Controller</a:t>
            </a:r>
          </a:p>
        </p:txBody>
      </p:sp>
      <p:sp>
        <p:nvSpPr>
          <p:cNvPr id="38" name="矩形 10"/>
          <p:cNvSpPr/>
          <p:nvPr/>
        </p:nvSpPr>
        <p:spPr bwMode="auto">
          <a:xfrm>
            <a:off x="860181" y="1416235"/>
            <a:ext cx="869955" cy="346434"/>
          </a:xfrm>
          <a:prstGeom prst="rect">
            <a:avLst/>
          </a:prstGeom>
          <a:solidFill>
            <a:schemeClr val="tx2"/>
          </a:solidFill>
          <a:ln w="3175">
            <a:solidFill>
              <a:schemeClr val="bg1">
                <a:lumMod val="75000"/>
              </a:schemeClr>
            </a:solid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Shared front end</a:t>
            </a:r>
          </a:p>
        </p:txBody>
      </p:sp>
      <p:sp>
        <p:nvSpPr>
          <p:cNvPr id="39" name="矩形 11"/>
          <p:cNvSpPr/>
          <p:nvPr/>
        </p:nvSpPr>
        <p:spPr bwMode="auto">
          <a:xfrm>
            <a:off x="2985466" y="1416235"/>
            <a:ext cx="869955" cy="346434"/>
          </a:xfrm>
          <a:prstGeom prst="rect">
            <a:avLst/>
          </a:prstGeom>
          <a:solidFill>
            <a:schemeClr val="tx2"/>
          </a:solidFill>
          <a:ln w="3175">
            <a:solidFill>
              <a:schemeClr val="bg1">
                <a:lumMod val="75000"/>
              </a:schemeClr>
            </a:solid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Shared front end</a:t>
            </a:r>
          </a:p>
        </p:txBody>
      </p:sp>
      <p:sp>
        <p:nvSpPr>
          <p:cNvPr id="40" name="矩形 12"/>
          <p:cNvSpPr/>
          <p:nvPr/>
        </p:nvSpPr>
        <p:spPr bwMode="auto">
          <a:xfrm>
            <a:off x="4047472" y="1416235"/>
            <a:ext cx="869955" cy="346434"/>
          </a:xfrm>
          <a:prstGeom prst="rect">
            <a:avLst/>
          </a:prstGeom>
          <a:solidFill>
            <a:schemeClr val="tx2"/>
          </a:solidFill>
          <a:ln w="3175">
            <a:solidFill>
              <a:schemeClr val="bg1">
                <a:lumMod val="75000"/>
              </a:schemeClr>
            </a:solid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Shared front end</a:t>
            </a:r>
          </a:p>
        </p:txBody>
      </p:sp>
      <p:sp>
        <p:nvSpPr>
          <p:cNvPr id="41" name="矩形 13"/>
          <p:cNvSpPr/>
          <p:nvPr/>
        </p:nvSpPr>
        <p:spPr bwMode="auto">
          <a:xfrm>
            <a:off x="860181" y="2634503"/>
            <a:ext cx="869954" cy="346434"/>
          </a:xfrm>
          <a:prstGeom prst="rect">
            <a:avLst/>
          </a:prstGeom>
          <a:solidFill>
            <a:schemeClr val="tx2">
              <a:alpha val="30000"/>
            </a:schemeClr>
          </a:solidFill>
          <a:ln w="3175">
            <a:solidFill>
              <a:schemeClr val="bg1">
                <a:lumMod val="75000"/>
              </a:schemeClr>
            </a:solid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Shared back end</a:t>
            </a:r>
          </a:p>
        </p:txBody>
      </p:sp>
      <p:sp>
        <p:nvSpPr>
          <p:cNvPr id="42" name="矩形 14"/>
          <p:cNvSpPr/>
          <p:nvPr/>
        </p:nvSpPr>
        <p:spPr bwMode="auto">
          <a:xfrm>
            <a:off x="1922187" y="2634503"/>
            <a:ext cx="869954" cy="346434"/>
          </a:xfrm>
          <a:prstGeom prst="rect">
            <a:avLst/>
          </a:prstGeom>
          <a:solidFill>
            <a:schemeClr val="tx2">
              <a:alpha val="30000"/>
            </a:schemeClr>
          </a:solidFill>
          <a:ln w="3175">
            <a:solidFill>
              <a:schemeClr val="bg1">
                <a:lumMod val="75000"/>
              </a:schemeClr>
            </a:solid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Shared back end</a:t>
            </a:r>
          </a:p>
        </p:txBody>
      </p:sp>
      <p:sp>
        <p:nvSpPr>
          <p:cNvPr id="43" name="矩形 15"/>
          <p:cNvSpPr/>
          <p:nvPr/>
        </p:nvSpPr>
        <p:spPr bwMode="auto">
          <a:xfrm>
            <a:off x="2985466" y="2634503"/>
            <a:ext cx="869954" cy="346434"/>
          </a:xfrm>
          <a:prstGeom prst="rect">
            <a:avLst/>
          </a:prstGeom>
          <a:solidFill>
            <a:schemeClr val="tx2">
              <a:alpha val="30000"/>
            </a:schemeClr>
          </a:solidFill>
          <a:ln w="3175">
            <a:solidFill>
              <a:schemeClr val="bg1">
                <a:lumMod val="75000"/>
              </a:schemeClr>
            </a:solid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Shared back end</a:t>
            </a:r>
          </a:p>
        </p:txBody>
      </p:sp>
      <p:sp>
        <p:nvSpPr>
          <p:cNvPr id="44" name="矩形 16"/>
          <p:cNvSpPr/>
          <p:nvPr/>
        </p:nvSpPr>
        <p:spPr bwMode="auto">
          <a:xfrm>
            <a:off x="4047472" y="2634503"/>
            <a:ext cx="869954" cy="346434"/>
          </a:xfrm>
          <a:prstGeom prst="rect">
            <a:avLst/>
          </a:prstGeom>
          <a:solidFill>
            <a:schemeClr val="tx2">
              <a:alpha val="30000"/>
            </a:schemeClr>
          </a:solidFill>
          <a:ln w="3175">
            <a:solidFill>
              <a:schemeClr val="bg1">
                <a:lumMod val="75000"/>
              </a:schemeClr>
            </a:solid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Shared back end</a:t>
            </a:r>
          </a:p>
        </p:txBody>
      </p:sp>
      <p:cxnSp>
        <p:nvCxnSpPr>
          <p:cNvPr id="45" name="直接连接符 17"/>
          <p:cNvCxnSpPr>
            <a:stCxn id="41" idx="0"/>
            <a:endCxn id="34" idx="2"/>
          </p:cNvCxnSpPr>
          <p:nvPr/>
        </p:nvCxnSpPr>
        <p:spPr>
          <a:xfrm flipV="1">
            <a:off x="1295158" y="2374945"/>
            <a:ext cx="1" cy="259558"/>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18"/>
          <p:cNvCxnSpPr>
            <a:stCxn id="41" idx="0"/>
            <a:endCxn id="35" idx="2"/>
          </p:cNvCxnSpPr>
          <p:nvPr/>
        </p:nvCxnSpPr>
        <p:spPr>
          <a:xfrm flipV="1">
            <a:off x="1295158" y="2374945"/>
            <a:ext cx="1062008" cy="259558"/>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19"/>
          <p:cNvCxnSpPr>
            <a:stCxn id="41" idx="0"/>
            <a:endCxn id="36" idx="2"/>
          </p:cNvCxnSpPr>
          <p:nvPr/>
        </p:nvCxnSpPr>
        <p:spPr>
          <a:xfrm flipV="1">
            <a:off x="1295158" y="2374945"/>
            <a:ext cx="2125286" cy="259558"/>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20"/>
          <p:cNvCxnSpPr>
            <a:stCxn id="41" idx="0"/>
            <a:endCxn id="37" idx="2"/>
          </p:cNvCxnSpPr>
          <p:nvPr/>
        </p:nvCxnSpPr>
        <p:spPr>
          <a:xfrm flipV="1">
            <a:off x="1295158" y="2374945"/>
            <a:ext cx="3187292" cy="259558"/>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21"/>
          <p:cNvCxnSpPr>
            <a:stCxn id="42" idx="0"/>
            <a:endCxn id="34" idx="2"/>
          </p:cNvCxnSpPr>
          <p:nvPr/>
        </p:nvCxnSpPr>
        <p:spPr>
          <a:xfrm flipH="1" flipV="1">
            <a:off x="1295159" y="2374945"/>
            <a:ext cx="1062005" cy="259558"/>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22"/>
          <p:cNvCxnSpPr>
            <a:stCxn id="42" idx="0"/>
            <a:endCxn id="35" idx="2"/>
          </p:cNvCxnSpPr>
          <p:nvPr/>
        </p:nvCxnSpPr>
        <p:spPr>
          <a:xfrm flipV="1">
            <a:off x="2357164" y="2374945"/>
            <a:ext cx="2" cy="259558"/>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23"/>
          <p:cNvCxnSpPr>
            <a:stCxn id="42" idx="0"/>
            <a:endCxn id="36" idx="2"/>
          </p:cNvCxnSpPr>
          <p:nvPr/>
        </p:nvCxnSpPr>
        <p:spPr>
          <a:xfrm flipV="1">
            <a:off x="2357164" y="2374945"/>
            <a:ext cx="1063280" cy="259558"/>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24"/>
          <p:cNvCxnSpPr>
            <a:stCxn id="42" idx="0"/>
            <a:endCxn id="37" idx="2"/>
          </p:cNvCxnSpPr>
          <p:nvPr/>
        </p:nvCxnSpPr>
        <p:spPr>
          <a:xfrm flipV="1">
            <a:off x="2357164" y="2374945"/>
            <a:ext cx="2125286" cy="259558"/>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25"/>
          <p:cNvCxnSpPr>
            <a:stCxn id="43" idx="0"/>
            <a:endCxn id="36" idx="2"/>
          </p:cNvCxnSpPr>
          <p:nvPr/>
        </p:nvCxnSpPr>
        <p:spPr>
          <a:xfrm flipV="1">
            <a:off x="3420443" y="2374945"/>
            <a:ext cx="1" cy="259558"/>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26"/>
          <p:cNvCxnSpPr>
            <a:stCxn id="43" idx="0"/>
            <a:endCxn id="37" idx="2"/>
          </p:cNvCxnSpPr>
          <p:nvPr/>
        </p:nvCxnSpPr>
        <p:spPr>
          <a:xfrm flipV="1">
            <a:off x="3420443" y="2374945"/>
            <a:ext cx="1062007" cy="259558"/>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27"/>
          <p:cNvCxnSpPr>
            <a:stCxn id="44" idx="0"/>
            <a:endCxn id="36" idx="2"/>
          </p:cNvCxnSpPr>
          <p:nvPr/>
        </p:nvCxnSpPr>
        <p:spPr>
          <a:xfrm flipH="1" flipV="1">
            <a:off x="3420444" y="2374945"/>
            <a:ext cx="1062005" cy="259558"/>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连接符 28"/>
          <p:cNvCxnSpPr>
            <a:stCxn id="44" idx="0"/>
            <a:endCxn id="37" idx="2"/>
          </p:cNvCxnSpPr>
          <p:nvPr/>
        </p:nvCxnSpPr>
        <p:spPr>
          <a:xfrm flipV="1">
            <a:off x="4482449" y="2374945"/>
            <a:ext cx="1" cy="259558"/>
          </a:xfrm>
          <a:prstGeom prst="line">
            <a:avLst/>
          </a:prstGeom>
          <a:ln w="31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29"/>
          <p:cNvCxnSpPr>
            <a:stCxn id="38" idx="2"/>
            <a:endCxn id="34" idx="0"/>
          </p:cNvCxnSpPr>
          <p:nvPr/>
        </p:nvCxnSpPr>
        <p:spPr>
          <a:xfrm>
            <a:off x="1295159" y="1762669"/>
            <a:ext cx="0" cy="265842"/>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30"/>
          <p:cNvCxnSpPr>
            <a:stCxn id="38" idx="2"/>
            <a:endCxn id="35" idx="0"/>
          </p:cNvCxnSpPr>
          <p:nvPr/>
        </p:nvCxnSpPr>
        <p:spPr>
          <a:xfrm>
            <a:off x="1295159" y="1762669"/>
            <a:ext cx="1062007" cy="265842"/>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31"/>
          <p:cNvCxnSpPr>
            <a:stCxn id="38" idx="2"/>
            <a:endCxn id="36" idx="0"/>
          </p:cNvCxnSpPr>
          <p:nvPr/>
        </p:nvCxnSpPr>
        <p:spPr>
          <a:xfrm>
            <a:off x="1295159" y="1762669"/>
            <a:ext cx="2125285" cy="265842"/>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连接符 32"/>
          <p:cNvCxnSpPr>
            <a:stCxn id="38" idx="2"/>
            <a:endCxn id="37" idx="0"/>
          </p:cNvCxnSpPr>
          <p:nvPr/>
        </p:nvCxnSpPr>
        <p:spPr>
          <a:xfrm>
            <a:off x="1295159" y="1762669"/>
            <a:ext cx="3187291" cy="265842"/>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连接符 33"/>
          <p:cNvCxnSpPr>
            <a:stCxn id="33" idx="2"/>
            <a:endCxn id="34" idx="0"/>
          </p:cNvCxnSpPr>
          <p:nvPr/>
        </p:nvCxnSpPr>
        <p:spPr>
          <a:xfrm flipH="1">
            <a:off x="1295159" y="1762669"/>
            <a:ext cx="1062007" cy="265842"/>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34"/>
          <p:cNvCxnSpPr>
            <a:stCxn id="33" idx="2"/>
            <a:endCxn id="35" idx="0"/>
          </p:cNvCxnSpPr>
          <p:nvPr/>
        </p:nvCxnSpPr>
        <p:spPr>
          <a:xfrm>
            <a:off x="2357166" y="1762669"/>
            <a:ext cx="0" cy="265842"/>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接连接符 35"/>
          <p:cNvCxnSpPr/>
          <p:nvPr/>
        </p:nvCxnSpPr>
        <p:spPr>
          <a:xfrm>
            <a:off x="2357165" y="1762667"/>
            <a:ext cx="1063278" cy="223392"/>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接连接符 36"/>
          <p:cNvCxnSpPr>
            <a:stCxn id="33" idx="2"/>
            <a:endCxn id="37" idx="0"/>
          </p:cNvCxnSpPr>
          <p:nvPr/>
        </p:nvCxnSpPr>
        <p:spPr>
          <a:xfrm>
            <a:off x="2357166" y="1762669"/>
            <a:ext cx="2125284" cy="265842"/>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直接连接符 37"/>
          <p:cNvCxnSpPr>
            <a:stCxn id="39" idx="2"/>
            <a:endCxn id="34" idx="0"/>
          </p:cNvCxnSpPr>
          <p:nvPr/>
        </p:nvCxnSpPr>
        <p:spPr>
          <a:xfrm flipH="1">
            <a:off x="1295159" y="1762669"/>
            <a:ext cx="2125285" cy="265842"/>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直接连接符 38"/>
          <p:cNvCxnSpPr>
            <a:stCxn id="39" idx="2"/>
            <a:endCxn id="35" idx="0"/>
          </p:cNvCxnSpPr>
          <p:nvPr/>
        </p:nvCxnSpPr>
        <p:spPr>
          <a:xfrm flipH="1">
            <a:off x="2357166" y="1762669"/>
            <a:ext cx="1063278" cy="265842"/>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直接连接符 39"/>
          <p:cNvCxnSpPr>
            <a:stCxn id="39" idx="2"/>
            <a:endCxn id="36" idx="0"/>
          </p:cNvCxnSpPr>
          <p:nvPr/>
        </p:nvCxnSpPr>
        <p:spPr>
          <a:xfrm>
            <a:off x="3420444" y="1762669"/>
            <a:ext cx="0" cy="265842"/>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直接连接符 40"/>
          <p:cNvCxnSpPr>
            <a:stCxn id="39" idx="2"/>
            <a:endCxn id="37" idx="0"/>
          </p:cNvCxnSpPr>
          <p:nvPr/>
        </p:nvCxnSpPr>
        <p:spPr>
          <a:xfrm>
            <a:off x="3420444" y="1762669"/>
            <a:ext cx="1062006" cy="265842"/>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直接连接符 41"/>
          <p:cNvCxnSpPr>
            <a:stCxn id="40" idx="2"/>
            <a:endCxn id="34" idx="0"/>
          </p:cNvCxnSpPr>
          <p:nvPr/>
        </p:nvCxnSpPr>
        <p:spPr>
          <a:xfrm flipH="1">
            <a:off x="1295159" y="1762669"/>
            <a:ext cx="3187291" cy="265842"/>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42"/>
          <p:cNvCxnSpPr>
            <a:stCxn id="40" idx="2"/>
            <a:endCxn id="35" idx="0"/>
          </p:cNvCxnSpPr>
          <p:nvPr/>
        </p:nvCxnSpPr>
        <p:spPr>
          <a:xfrm flipH="1">
            <a:off x="2357166" y="1762669"/>
            <a:ext cx="2125284" cy="265842"/>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直接连接符 43"/>
          <p:cNvCxnSpPr>
            <a:stCxn id="40" idx="2"/>
            <a:endCxn id="36" idx="0"/>
          </p:cNvCxnSpPr>
          <p:nvPr/>
        </p:nvCxnSpPr>
        <p:spPr>
          <a:xfrm flipH="1">
            <a:off x="3420444" y="1762669"/>
            <a:ext cx="1062006" cy="265842"/>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直接连接符 44"/>
          <p:cNvCxnSpPr>
            <a:stCxn id="40" idx="2"/>
            <a:endCxn id="37" idx="0"/>
          </p:cNvCxnSpPr>
          <p:nvPr/>
        </p:nvCxnSpPr>
        <p:spPr>
          <a:xfrm>
            <a:off x="4482450" y="1762669"/>
            <a:ext cx="0" cy="265842"/>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直接连接符 45"/>
          <p:cNvCxnSpPr>
            <a:stCxn id="43" idx="0"/>
            <a:endCxn id="35" idx="2"/>
          </p:cNvCxnSpPr>
          <p:nvPr/>
        </p:nvCxnSpPr>
        <p:spPr>
          <a:xfrm flipH="1" flipV="1">
            <a:off x="2357166" y="2374945"/>
            <a:ext cx="1063277" cy="259558"/>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直接连接符 46"/>
          <p:cNvCxnSpPr>
            <a:stCxn id="44" idx="0"/>
            <a:endCxn id="35" idx="2"/>
          </p:cNvCxnSpPr>
          <p:nvPr/>
        </p:nvCxnSpPr>
        <p:spPr>
          <a:xfrm flipH="1" flipV="1">
            <a:off x="2357166" y="2374945"/>
            <a:ext cx="2125283" cy="259558"/>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连接符 47"/>
          <p:cNvCxnSpPr>
            <a:stCxn id="43" idx="0"/>
            <a:endCxn id="34" idx="2"/>
          </p:cNvCxnSpPr>
          <p:nvPr/>
        </p:nvCxnSpPr>
        <p:spPr>
          <a:xfrm flipH="1" flipV="1">
            <a:off x="1295159" y="2374945"/>
            <a:ext cx="2125284" cy="259558"/>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直接连接符 48"/>
          <p:cNvCxnSpPr>
            <a:stCxn id="44" idx="0"/>
            <a:endCxn id="34" idx="2"/>
          </p:cNvCxnSpPr>
          <p:nvPr/>
        </p:nvCxnSpPr>
        <p:spPr>
          <a:xfrm flipH="1" flipV="1">
            <a:off x="1295159" y="2374945"/>
            <a:ext cx="3187290" cy="259558"/>
          </a:xfrm>
          <a:prstGeom prst="line">
            <a:avLst/>
          </a:prstGeom>
          <a:noFill/>
          <a:ln w="3175">
            <a:solidFill>
              <a:schemeClr val="bg1">
                <a:alpha val="6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 name="矩形 104"/>
          <p:cNvSpPr>
            <a:spLocks noChangeAspect="1"/>
          </p:cNvSpPr>
          <p:nvPr/>
        </p:nvSpPr>
        <p:spPr bwMode="auto">
          <a:xfrm>
            <a:off x="5690609" y="5354744"/>
            <a:ext cx="1410935" cy="561863"/>
          </a:xfrm>
          <a:prstGeom prst="rect">
            <a:avLst/>
          </a:prstGeom>
          <a:solidFill>
            <a:srgbClr val="EFEFED"/>
          </a:solidFill>
          <a:ln w="3175">
            <a:solidFill>
              <a:schemeClr val="bg1">
                <a:lumMod val="60000"/>
                <a:lumOff val="40000"/>
              </a:schemeClr>
            </a:solidFill>
          </a:ln>
          <a:effectLst/>
        </p:spPr>
        <p:txBody>
          <a:bodyPr lIns="91476" tIns="45739" rIns="91476" bIns="45739" anchor="t"/>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Controller</a:t>
            </a:r>
          </a:p>
        </p:txBody>
      </p:sp>
      <p:sp>
        <p:nvSpPr>
          <p:cNvPr id="78" name="矩形 105"/>
          <p:cNvSpPr>
            <a:spLocks noChangeAspect="1"/>
          </p:cNvSpPr>
          <p:nvPr/>
        </p:nvSpPr>
        <p:spPr bwMode="auto">
          <a:xfrm>
            <a:off x="5690609" y="4004155"/>
            <a:ext cx="1410934" cy="561863"/>
          </a:xfrm>
          <a:prstGeom prst="rect">
            <a:avLst/>
          </a:prstGeom>
          <a:noFill/>
          <a:ln w="3175">
            <a:solidFill>
              <a:schemeClr val="bg1">
                <a:lumMod val="60000"/>
                <a:lumOff val="40000"/>
              </a:schemeClr>
            </a:solidFill>
          </a:ln>
          <a:effectLst/>
        </p:spPr>
        <p:txBody>
          <a:bodyPr lIns="91476" tIns="45739" rIns="91476" bIns="45739" anchor="t"/>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FIM</a:t>
            </a:r>
          </a:p>
        </p:txBody>
      </p:sp>
      <p:sp>
        <p:nvSpPr>
          <p:cNvPr id="79" name="矩形 106"/>
          <p:cNvSpPr>
            <a:spLocks noChangeAspect="1"/>
          </p:cNvSpPr>
          <p:nvPr/>
        </p:nvSpPr>
        <p:spPr bwMode="auto">
          <a:xfrm>
            <a:off x="7159278" y="5354744"/>
            <a:ext cx="1410935" cy="561863"/>
          </a:xfrm>
          <a:prstGeom prst="rect">
            <a:avLst/>
          </a:prstGeom>
          <a:solidFill>
            <a:srgbClr val="EFEFED"/>
          </a:solidFill>
          <a:ln w="3175">
            <a:solidFill>
              <a:schemeClr val="bg1">
                <a:lumMod val="60000"/>
                <a:lumOff val="40000"/>
              </a:schemeClr>
            </a:solidFill>
          </a:ln>
          <a:effectLst/>
        </p:spPr>
        <p:txBody>
          <a:bodyPr lIns="91476" tIns="45739" rIns="91476" bIns="45739" anchor="t"/>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Controller</a:t>
            </a:r>
          </a:p>
        </p:txBody>
      </p:sp>
      <p:sp>
        <p:nvSpPr>
          <p:cNvPr id="80" name="矩形 107"/>
          <p:cNvSpPr>
            <a:spLocks noChangeAspect="1"/>
          </p:cNvSpPr>
          <p:nvPr/>
        </p:nvSpPr>
        <p:spPr bwMode="auto">
          <a:xfrm>
            <a:off x="7159278" y="4004155"/>
            <a:ext cx="1410934" cy="561863"/>
          </a:xfrm>
          <a:prstGeom prst="rect">
            <a:avLst/>
          </a:prstGeom>
          <a:noFill/>
          <a:ln w="3175">
            <a:solidFill>
              <a:schemeClr val="bg1">
                <a:lumMod val="60000"/>
                <a:lumOff val="40000"/>
              </a:schemeClr>
            </a:solidFill>
          </a:ln>
          <a:effectLst/>
        </p:spPr>
        <p:txBody>
          <a:bodyPr lIns="91476" tIns="45739" rIns="91476" bIns="45739" anchor="t"/>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FIM</a:t>
            </a:r>
          </a:p>
        </p:txBody>
      </p:sp>
      <p:sp>
        <p:nvSpPr>
          <p:cNvPr id="81" name="矩形 108"/>
          <p:cNvSpPr>
            <a:spLocks noChangeAspect="1"/>
          </p:cNvSpPr>
          <p:nvPr/>
        </p:nvSpPr>
        <p:spPr bwMode="auto">
          <a:xfrm>
            <a:off x="8627947" y="5354744"/>
            <a:ext cx="1410935" cy="561863"/>
          </a:xfrm>
          <a:prstGeom prst="rect">
            <a:avLst/>
          </a:prstGeom>
          <a:solidFill>
            <a:srgbClr val="EFEFED"/>
          </a:solidFill>
          <a:ln w="3175">
            <a:solidFill>
              <a:schemeClr val="bg1">
                <a:lumMod val="60000"/>
                <a:lumOff val="40000"/>
              </a:schemeClr>
            </a:solidFill>
          </a:ln>
          <a:effectLst/>
        </p:spPr>
        <p:txBody>
          <a:bodyPr lIns="91476" tIns="45739" rIns="91476" bIns="45739" anchor="t"/>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Controller</a:t>
            </a:r>
          </a:p>
        </p:txBody>
      </p:sp>
      <p:sp>
        <p:nvSpPr>
          <p:cNvPr id="82" name="矩形 109"/>
          <p:cNvSpPr>
            <a:spLocks noChangeAspect="1"/>
          </p:cNvSpPr>
          <p:nvPr/>
        </p:nvSpPr>
        <p:spPr bwMode="auto">
          <a:xfrm>
            <a:off x="8627947" y="4004155"/>
            <a:ext cx="1410934" cy="561863"/>
          </a:xfrm>
          <a:prstGeom prst="rect">
            <a:avLst/>
          </a:prstGeom>
          <a:noFill/>
          <a:ln w="3175">
            <a:solidFill>
              <a:schemeClr val="bg1">
                <a:lumMod val="60000"/>
                <a:lumOff val="40000"/>
              </a:schemeClr>
            </a:solidFill>
          </a:ln>
          <a:effectLst/>
        </p:spPr>
        <p:txBody>
          <a:bodyPr lIns="91476" tIns="45739" rIns="91476" bIns="45739" anchor="t"/>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FIM</a:t>
            </a:r>
          </a:p>
        </p:txBody>
      </p:sp>
      <p:sp>
        <p:nvSpPr>
          <p:cNvPr id="83" name="矩形 110"/>
          <p:cNvSpPr>
            <a:spLocks noChangeAspect="1"/>
          </p:cNvSpPr>
          <p:nvPr/>
        </p:nvSpPr>
        <p:spPr bwMode="auto">
          <a:xfrm>
            <a:off x="10096616" y="5354744"/>
            <a:ext cx="1410935" cy="561863"/>
          </a:xfrm>
          <a:prstGeom prst="rect">
            <a:avLst/>
          </a:prstGeom>
          <a:solidFill>
            <a:srgbClr val="EFEFED"/>
          </a:solidFill>
          <a:ln w="3175">
            <a:solidFill>
              <a:schemeClr val="bg1">
                <a:lumMod val="60000"/>
                <a:lumOff val="40000"/>
              </a:schemeClr>
            </a:solidFill>
          </a:ln>
          <a:effectLst/>
        </p:spPr>
        <p:txBody>
          <a:bodyPr lIns="91476" tIns="45739" rIns="91476" bIns="45739" anchor="t"/>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Controller</a:t>
            </a:r>
          </a:p>
        </p:txBody>
      </p:sp>
      <p:sp>
        <p:nvSpPr>
          <p:cNvPr id="84" name="矩形 111"/>
          <p:cNvSpPr>
            <a:spLocks noChangeAspect="1"/>
          </p:cNvSpPr>
          <p:nvPr/>
        </p:nvSpPr>
        <p:spPr bwMode="auto">
          <a:xfrm>
            <a:off x="10096616" y="4004155"/>
            <a:ext cx="1410934" cy="561863"/>
          </a:xfrm>
          <a:prstGeom prst="rect">
            <a:avLst/>
          </a:prstGeom>
          <a:noFill/>
          <a:ln w="3175">
            <a:solidFill>
              <a:schemeClr val="bg1">
                <a:lumMod val="60000"/>
                <a:lumOff val="40000"/>
              </a:schemeClr>
            </a:solidFill>
          </a:ln>
          <a:effectLst/>
        </p:spPr>
        <p:txBody>
          <a:bodyPr lIns="91476" tIns="45739" rIns="91476" bIns="45739" anchor="t"/>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FIM</a:t>
            </a:r>
          </a:p>
        </p:txBody>
      </p:sp>
      <p:grpSp>
        <p:nvGrpSpPr>
          <p:cNvPr id="85" name="组合 50"/>
          <p:cNvGrpSpPr/>
          <p:nvPr/>
        </p:nvGrpSpPr>
        <p:grpSpPr>
          <a:xfrm>
            <a:off x="6156867" y="4194471"/>
            <a:ext cx="465987" cy="351975"/>
            <a:chOff x="1403351" y="4189414"/>
            <a:chExt cx="420688" cy="354012"/>
          </a:xfrm>
          <a:solidFill>
            <a:srgbClr val="C00000"/>
          </a:solidFill>
        </p:grpSpPr>
        <p:sp>
          <p:nvSpPr>
            <p:cNvPr id="86" name="Freeform 625"/>
            <p:cNvSpPr>
              <a:spLocks/>
            </p:cNvSpPr>
            <p:nvPr/>
          </p:nvSpPr>
          <p:spPr bwMode="auto">
            <a:xfrm>
              <a:off x="1452563" y="4238626"/>
              <a:ext cx="323850" cy="246063"/>
            </a:xfrm>
            <a:custGeom>
              <a:avLst/>
              <a:gdLst>
                <a:gd name="T0" fmla="*/ 368 w 381"/>
                <a:gd name="T1" fmla="*/ 289 h 289"/>
                <a:gd name="T2" fmla="*/ 368 w 381"/>
                <a:gd name="T3" fmla="*/ 289 h 289"/>
                <a:gd name="T4" fmla="*/ 279 w 381"/>
                <a:gd name="T5" fmla="*/ 289 h 289"/>
                <a:gd name="T6" fmla="*/ 279 w 381"/>
                <a:gd name="T7" fmla="*/ 265 h 289"/>
                <a:gd name="T8" fmla="*/ 356 w 381"/>
                <a:gd name="T9" fmla="*/ 265 h 289"/>
                <a:gd name="T10" fmla="*/ 356 w 381"/>
                <a:gd name="T11" fmla="*/ 25 h 289"/>
                <a:gd name="T12" fmla="*/ 25 w 381"/>
                <a:gd name="T13" fmla="*/ 25 h 289"/>
                <a:gd name="T14" fmla="*/ 25 w 381"/>
                <a:gd name="T15" fmla="*/ 265 h 289"/>
                <a:gd name="T16" fmla="*/ 208 w 381"/>
                <a:gd name="T17" fmla="*/ 265 h 289"/>
                <a:gd name="T18" fmla="*/ 208 w 381"/>
                <a:gd name="T19" fmla="*/ 289 h 289"/>
                <a:gd name="T20" fmla="*/ 12 w 381"/>
                <a:gd name="T21" fmla="*/ 289 h 289"/>
                <a:gd name="T22" fmla="*/ 0 w 381"/>
                <a:gd name="T23" fmla="*/ 277 h 289"/>
                <a:gd name="T24" fmla="*/ 0 w 381"/>
                <a:gd name="T25" fmla="*/ 13 h 289"/>
                <a:gd name="T26" fmla="*/ 12 w 381"/>
                <a:gd name="T27" fmla="*/ 0 h 289"/>
                <a:gd name="T28" fmla="*/ 368 w 381"/>
                <a:gd name="T29" fmla="*/ 0 h 289"/>
                <a:gd name="T30" fmla="*/ 381 w 381"/>
                <a:gd name="T31" fmla="*/ 13 h 289"/>
                <a:gd name="T32" fmla="*/ 381 w 381"/>
                <a:gd name="T33" fmla="*/ 277 h 289"/>
                <a:gd name="T34" fmla="*/ 368 w 381"/>
                <a:gd name="T3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 h="289">
                  <a:moveTo>
                    <a:pt x="368" y="289"/>
                  </a:moveTo>
                  <a:lnTo>
                    <a:pt x="368" y="289"/>
                  </a:lnTo>
                  <a:lnTo>
                    <a:pt x="279" y="289"/>
                  </a:lnTo>
                  <a:lnTo>
                    <a:pt x="279" y="265"/>
                  </a:lnTo>
                  <a:lnTo>
                    <a:pt x="356" y="265"/>
                  </a:lnTo>
                  <a:lnTo>
                    <a:pt x="356" y="25"/>
                  </a:lnTo>
                  <a:lnTo>
                    <a:pt x="25" y="25"/>
                  </a:lnTo>
                  <a:lnTo>
                    <a:pt x="25" y="265"/>
                  </a:lnTo>
                  <a:lnTo>
                    <a:pt x="208" y="265"/>
                  </a:lnTo>
                  <a:lnTo>
                    <a:pt x="208" y="289"/>
                  </a:lnTo>
                  <a:lnTo>
                    <a:pt x="12" y="289"/>
                  </a:lnTo>
                  <a:cubicBezTo>
                    <a:pt x="6" y="289"/>
                    <a:pt x="0" y="284"/>
                    <a:pt x="0" y="277"/>
                  </a:cubicBezTo>
                  <a:lnTo>
                    <a:pt x="0" y="13"/>
                  </a:lnTo>
                  <a:cubicBezTo>
                    <a:pt x="0" y="6"/>
                    <a:pt x="6" y="0"/>
                    <a:pt x="12" y="0"/>
                  </a:cubicBezTo>
                  <a:lnTo>
                    <a:pt x="368" y="0"/>
                  </a:lnTo>
                  <a:cubicBezTo>
                    <a:pt x="375" y="0"/>
                    <a:pt x="381" y="6"/>
                    <a:pt x="381" y="13"/>
                  </a:cubicBezTo>
                  <a:lnTo>
                    <a:pt x="381" y="277"/>
                  </a:lnTo>
                  <a:cubicBezTo>
                    <a:pt x="381" y="284"/>
                    <a:pt x="375" y="289"/>
                    <a:pt x="368" y="289"/>
                  </a:cubicBez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87" name="Freeform 626"/>
            <p:cNvSpPr>
              <a:spLocks/>
            </p:cNvSpPr>
            <p:nvPr/>
          </p:nvSpPr>
          <p:spPr bwMode="auto">
            <a:xfrm>
              <a:off x="1600201" y="4452939"/>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88" name="Freeform 628"/>
            <p:cNvSpPr>
              <a:spLocks/>
            </p:cNvSpPr>
            <p:nvPr/>
          </p:nvSpPr>
          <p:spPr bwMode="auto">
            <a:xfrm>
              <a:off x="1668464" y="4452939"/>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89" name="Freeform 629"/>
            <p:cNvSpPr>
              <a:spLocks/>
            </p:cNvSpPr>
            <p:nvPr/>
          </p:nvSpPr>
          <p:spPr bwMode="auto">
            <a:xfrm>
              <a:off x="1489076"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0" name="Freeform 630"/>
            <p:cNvSpPr>
              <a:spLocks/>
            </p:cNvSpPr>
            <p:nvPr/>
          </p:nvSpPr>
          <p:spPr bwMode="auto">
            <a:xfrm>
              <a:off x="1536701"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1" name="Freeform 631"/>
            <p:cNvSpPr>
              <a:spLocks/>
            </p:cNvSpPr>
            <p:nvPr/>
          </p:nvSpPr>
          <p:spPr bwMode="auto">
            <a:xfrm>
              <a:off x="1584326"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2" name="Freeform 632"/>
            <p:cNvSpPr>
              <a:spLocks/>
            </p:cNvSpPr>
            <p:nvPr/>
          </p:nvSpPr>
          <p:spPr bwMode="auto">
            <a:xfrm>
              <a:off x="1631951"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3" name="Freeform 633"/>
            <p:cNvSpPr>
              <a:spLocks/>
            </p:cNvSpPr>
            <p:nvPr/>
          </p:nvSpPr>
          <p:spPr bwMode="auto">
            <a:xfrm>
              <a:off x="1677989"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4" name="Freeform 634"/>
            <p:cNvSpPr>
              <a:spLocks/>
            </p:cNvSpPr>
            <p:nvPr/>
          </p:nvSpPr>
          <p:spPr bwMode="auto">
            <a:xfrm>
              <a:off x="1725614"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5" name="Freeform 635"/>
            <p:cNvSpPr>
              <a:spLocks/>
            </p:cNvSpPr>
            <p:nvPr/>
          </p:nvSpPr>
          <p:spPr bwMode="auto">
            <a:xfrm>
              <a:off x="1489076"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6" name="Freeform 636"/>
            <p:cNvSpPr>
              <a:spLocks/>
            </p:cNvSpPr>
            <p:nvPr/>
          </p:nvSpPr>
          <p:spPr bwMode="auto">
            <a:xfrm>
              <a:off x="1536701"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7" name="Freeform 637"/>
            <p:cNvSpPr>
              <a:spLocks/>
            </p:cNvSpPr>
            <p:nvPr/>
          </p:nvSpPr>
          <p:spPr bwMode="auto">
            <a:xfrm>
              <a:off x="1584326"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8" name="Freeform 638"/>
            <p:cNvSpPr>
              <a:spLocks/>
            </p:cNvSpPr>
            <p:nvPr/>
          </p:nvSpPr>
          <p:spPr bwMode="auto">
            <a:xfrm>
              <a:off x="1631951"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9" name="Freeform 639"/>
            <p:cNvSpPr>
              <a:spLocks/>
            </p:cNvSpPr>
            <p:nvPr/>
          </p:nvSpPr>
          <p:spPr bwMode="auto">
            <a:xfrm>
              <a:off x="1677989"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00" name="Freeform 640"/>
            <p:cNvSpPr>
              <a:spLocks/>
            </p:cNvSpPr>
            <p:nvPr/>
          </p:nvSpPr>
          <p:spPr bwMode="auto">
            <a:xfrm>
              <a:off x="1725614"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01" name="Freeform 641"/>
            <p:cNvSpPr>
              <a:spLocks/>
            </p:cNvSpPr>
            <p:nvPr/>
          </p:nvSpPr>
          <p:spPr bwMode="auto">
            <a:xfrm>
              <a:off x="1792289"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02" name="Freeform 642"/>
            <p:cNvSpPr>
              <a:spLocks/>
            </p:cNvSpPr>
            <p:nvPr/>
          </p:nvSpPr>
          <p:spPr bwMode="auto">
            <a:xfrm>
              <a:off x="1792289"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03" name="Freeform 643"/>
            <p:cNvSpPr>
              <a:spLocks/>
            </p:cNvSpPr>
            <p:nvPr/>
          </p:nvSpPr>
          <p:spPr bwMode="auto">
            <a:xfrm>
              <a:off x="1792289"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04" name="Freeform 644"/>
            <p:cNvSpPr>
              <a:spLocks/>
            </p:cNvSpPr>
            <p:nvPr/>
          </p:nvSpPr>
          <p:spPr bwMode="auto">
            <a:xfrm>
              <a:off x="1792289"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05" name="Freeform 645"/>
            <p:cNvSpPr>
              <a:spLocks/>
            </p:cNvSpPr>
            <p:nvPr/>
          </p:nvSpPr>
          <p:spPr bwMode="auto">
            <a:xfrm>
              <a:off x="1403351"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06" name="Freeform 646"/>
            <p:cNvSpPr>
              <a:spLocks/>
            </p:cNvSpPr>
            <p:nvPr/>
          </p:nvSpPr>
          <p:spPr bwMode="auto">
            <a:xfrm>
              <a:off x="1403351"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07" name="Freeform 647"/>
            <p:cNvSpPr>
              <a:spLocks/>
            </p:cNvSpPr>
            <p:nvPr/>
          </p:nvSpPr>
          <p:spPr bwMode="auto">
            <a:xfrm>
              <a:off x="1403351"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08" name="Freeform 648"/>
            <p:cNvSpPr>
              <a:spLocks/>
            </p:cNvSpPr>
            <p:nvPr/>
          </p:nvSpPr>
          <p:spPr bwMode="auto">
            <a:xfrm>
              <a:off x="1403351"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3175">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09" name="组合 112"/>
          <p:cNvGrpSpPr/>
          <p:nvPr/>
        </p:nvGrpSpPr>
        <p:grpSpPr>
          <a:xfrm>
            <a:off x="7631751" y="4194471"/>
            <a:ext cx="465987" cy="351975"/>
            <a:chOff x="1403351" y="4189414"/>
            <a:chExt cx="420688" cy="354012"/>
          </a:xfrm>
          <a:solidFill>
            <a:schemeClr val="bg2">
              <a:lumMod val="25000"/>
              <a:alpha val="30000"/>
            </a:schemeClr>
          </a:solidFill>
        </p:grpSpPr>
        <p:sp>
          <p:nvSpPr>
            <p:cNvPr id="110" name="Freeform 625"/>
            <p:cNvSpPr>
              <a:spLocks/>
            </p:cNvSpPr>
            <p:nvPr/>
          </p:nvSpPr>
          <p:spPr bwMode="auto">
            <a:xfrm>
              <a:off x="1452563" y="4238626"/>
              <a:ext cx="323850" cy="246063"/>
            </a:xfrm>
            <a:custGeom>
              <a:avLst/>
              <a:gdLst>
                <a:gd name="T0" fmla="*/ 368 w 381"/>
                <a:gd name="T1" fmla="*/ 289 h 289"/>
                <a:gd name="T2" fmla="*/ 368 w 381"/>
                <a:gd name="T3" fmla="*/ 289 h 289"/>
                <a:gd name="T4" fmla="*/ 279 w 381"/>
                <a:gd name="T5" fmla="*/ 289 h 289"/>
                <a:gd name="T6" fmla="*/ 279 w 381"/>
                <a:gd name="T7" fmla="*/ 265 h 289"/>
                <a:gd name="T8" fmla="*/ 356 w 381"/>
                <a:gd name="T9" fmla="*/ 265 h 289"/>
                <a:gd name="T10" fmla="*/ 356 w 381"/>
                <a:gd name="T11" fmla="*/ 25 h 289"/>
                <a:gd name="T12" fmla="*/ 25 w 381"/>
                <a:gd name="T13" fmla="*/ 25 h 289"/>
                <a:gd name="T14" fmla="*/ 25 w 381"/>
                <a:gd name="T15" fmla="*/ 265 h 289"/>
                <a:gd name="T16" fmla="*/ 208 w 381"/>
                <a:gd name="T17" fmla="*/ 265 h 289"/>
                <a:gd name="T18" fmla="*/ 208 w 381"/>
                <a:gd name="T19" fmla="*/ 289 h 289"/>
                <a:gd name="T20" fmla="*/ 12 w 381"/>
                <a:gd name="T21" fmla="*/ 289 h 289"/>
                <a:gd name="T22" fmla="*/ 0 w 381"/>
                <a:gd name="T23" fmla="*/ 277 h 289"/>
                <a:gd name="T24" fmla="*/ 0 w 381"/>
                <a:gd name="T25" fmla="*/ 13 h 289"/>
                <a:gd name="T26" fmla="*/ 12 w 381"/>
                <a:gd name="T27" fmla="*/ 0 h 289"/>
                <a:gd name="T28" fmla="*/ 368 w 381"/>
                <a:gd name="T29" fmla="*/ 0 h 289"/>
                <a:gd name="T30" fmla="*/ 381 w 381"/>
                <a:gd name="T31" fmla="*/ 13 h 289"/>
                <a:gd name="T32" fmla="*/ 381 w 381"/>
                <a:gd name="T33" fmla="*/ 277 h 289"/>
                <a:gd name="T34" fmla="*/ 368 w 381"/>
                <a:gd name="T3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 h="289">
                  <a:moveTo>
                    <a:pt x="368" y="289"/>
                  </a:moveTo>
                  <a:lnTo>
                    <a:pt x="368" y="289"/>
                  </a:lnTo>
                  <a:lnTo>
                    <a:pt x="279" y="289"/>
                  </a:lnTo>
                  <a:lnTo>
                    <a:pt x="279" y="265"/>
                  </a:lnTo>
                  <a:lnTo>
                    <a:pt x="356" y="265"/>
                  </a:lnTo>
                  <a:lnTo>
                    <a:pt x="356" y="25"/>
                  </a:lnTo>
                  <a:lnTo>
                    <a:pt x="25" y="25"/>
                  </a:lnTo>
                  <a:lnTo>
                    <a:pt x="25" y="265"/>
                  </a:lnTo>
                  <a:lnTo>
                    <a:pt x="208" y="265"/>
                  </a:lnTo>
                  <a:lnTo>
                    <a:pt x="208" y="289"/>
                  </a:lnTo>
                  <a:lnTo>
                    <a:pt x="12" y="289"/>
                  </a:lnTo>
                  <a:cubicBezTo>
                    <a:pt x="6" y="289"/>
                    <a:pt x="0" y="284"/>
                    <a:pt x="0" y="277"/>
                  </a:cubicBezTo>
                  <a:lnTo>
                    <a:pt x="0" y="13"/>
                  </a:lnTo>
                  <a:cubicBezTo>
                    <a:pt x="0" y="6"/>
                    <a:pt x="6" y="0"/>
                    <a:pt x="12" y="0"/>
                  </a:cubicBezTo>
                  <a:lnTo>
                    <a:pt x="368" y="0"/>
                  </a:lnTo>
                  <a:cubicBezTo>
                    <a:pt x="375" y="0"/>
                    <a:pt x="381" y="6"/>
                    <a:pt x="381" y="13"/>
                  </a:cubicBezTo>
                  <a:lnTo>
                    <a:pt x="381" y="277"/>
                  </a:lnTo>
                  <a:cubicBezTo>
                    <a:pt x="381" y="284"/>
                    <a:pt x="375" y="289"/>
                    <a:pt x="368" y="289"/>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11" name="Freeform 626"/>
            <p:cNvSpPr>
              <a:spLocks/>
            </p:cNvSpPr>
            <p:nvPr/>
          </p:nvSpPr>
          <p:spPr bwMode="auto">
            <a:xfrm>
              <a:off x="1600201" y="4452939"/>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12" name="Freeform 628"/>
            <p:cNvSpPr>
              <a:spLocks/>
            </p:cNvSpPr>
            <p:nvPr/>
          </p:nvSpPr>
          <p:spPr bwMode="auto">
            <a:xfrm>
              <a:off x="1668464" y="4452939"/>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13" name="Freeform 629"/>
            <p:cNvSpPr>
              <a:spLocks/>
            </p:cNvSpPr>
            <p:nvPr/>
          </p:nvSpPr>
          <p:spPr bwMode="auto">
            <a:xfrm>
              <a:off x="1489076"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14" name="Freeform 630"/>
            <p:cNvSpPr>
              <a:spLocks/>
            </p:cNvSpPr>
            <p:nvPr/>
          </p:nvSpPr>
          <p:spPr bwMode="auto">
            <a:xfrm>
              <a:off x="1536701"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15" name="Freeform 631"/>
            <p:cNvSpPr>
              <a:spLocks/>
            </p:cNvSpPr>
            <p:nvPr/>
          </p:nvSpPr>
          <p:spPr bwMode="auto">
            <a:xfrm>
              <a:off x="1584326"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16" name="Freeform 632"/>
            <p:cNvSpPr>
              <a:spLocks/>
            </p:cNvSpPr>
            <p:nvPr/>
          </p:nvSpPr>
          <p:spPr bwMode="auto">
            <a:xfrm>
              <a:off x="1631951"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17" name="Freeform 633"/>
            <p:cNvSpPr>
              <a:spLocks/>
            </p:cNvSpPr>
            <p:nvPr/>
          </p:nvSpPr>
          <p:spPr bwMode="auto">
            <a:xfrm>
              <a:off x="1677989"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18" name="Freeform 634"/>
            <p:cNvSpPr>
              <a:spLocks/>
            </p:cNvSpPr>
            <p:nvPr/>
          </p:nvSpPr>
          <p:spPr bwMode="auto">
            <a:xfrm>
              <a:off x="1725614"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19" name="Freeform 635"/>
            <p:cNvSpPr>
              <a:spLocks/>
            </p:cNvSpPr>
            <p:nvPr/>
          </p:nvSpPr>
          <p:spPr bwMode="auto">
            <a:xfrm>
              <a:off x="1489076"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20" name="Freeform 636"/>
            <p:cNvSpPr>
              <a:spLocks/>
            </p:cNvSpPr>
            <p:nvPr/>
          </p:nvSpPr>
          <p:spPr bwMode="auto">
            <a:xfrm>
              <a:off x="1536701"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21" name="Freeform 637"/>
            <p:cNvSpPr>
              <a:spLocks/>
            </p:cNvSpPr>
            <p:nvPr/>
          </p:nvSpPr>
          <p:spPr bwMode="auto">
            <a:xfrm>
              <a:off x="1584326"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22" name="Freeform 638"/>
            <p:cNvSpPr>
              <a:spLocks/>
            </p:cNvSpPr>
            <p:nvPr/>
          </p:nvSpPr>
          <p:spPr bwMode="auto">
            <a:xfrm>
              <a:off x="1631951"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23" name="Freeform 639"/>
            <p:cNvSpPr>
              <a:spLocks/>
            </p:cNvSpPr>
            <p:nvPr/>
          </p:nvSpPr>
          <p:spPr bwMode="auto">
            <a:xfrm>
              <a:off x="1677989"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24" name="Freeform 640"/>
            <p:cNvSpPr>
              <a:spLocks/>
            </p:cNvSpPr>
            <p:nvPr/>
          </p:nvSpPr>
          <p:spPr bwMode="auto">
            <a:xfrm>
              <a:off x="1725614"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25" name="Freeform 641"/>
            <p:cNvSpPr>
              <a:spLocks/>
            </p:cNvSpPr>
            <p:nvPr/>
          </p:nvSpPr>
          <p:spPr bwMode="auto">
            <a:xfrm>
              <a:off x="1792289"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26" name="Freeform 642"/>
            <p:cNvSpPr>
              <a:spLocks/>
            </p:cNvSpPr>
            <p:nvPr/>
          </p:nvSpPr>
          <p:spPr bwMode="auto">
            <a:xfrm>
              <a:off x="1792289"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27" name="Freeform 643"/>
            <p:cNvSpPr>
              <a:spLocks/>
            </p:cNvSpPr>
            <p:nvPr/>
          </p:nvSpPr>
          <p:spPr bwMode="auto">
            <a:xfrm>
              <a:off x="1792289"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28" name="Freeform 644"/>
            <p:cNvSpPr>
              <a:spLocks/>
            </p:cNvSpPr>
            <p:nvPr/>
          </p:nvSpPr>
          <p:spPr bwMode="auto">
            <a:xfrm>
              <a:off x="1792289"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29" name="Freeform 645"/>
            <p:cNvSpPr>
              <a:spLocks/>
            </p:cNvSpPr>
            <p:nvPr/>
          </p:nvSpPr>
          <p:spPr bwMode="auto">
            <a:xfrm>
              <a:off x="1403351"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30" name="Freeform 646"/>
            <p:cNvSpPr>
              <a:spLocks/>
            </p:cNvSpPr>
            <p:nvPr/>
          </p:nvSpPr>
          <p:spPr bwMode="auto">
            <a:xfrm>
              <a:off x="1403351"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31" name="Freeform 647"/>
            <p:cNvSpPr>
              <a:spLocks/>
            </p:cNvSpPr>
            <p:nvPr/>
          </p:nvSpPr>
          <p:spPr bwMode="auto">
            <a:xfrm>
              <a:off x="1403351"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32" name="Freeform 648"/>
            <p:cNvSpPr>
              <a:spLocks/>
            </p:cNvSpPr>
            <p:nvPr/>
          </p:nvSpPr>
          <p:spPr bwMode="auto">
            <a:xfrm>
              <a:off x="1403351"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3" name="组合 136"/>
          <p:cNvGrpSpPr/>
          <p:nvPr/>
        </p:nvGrpSpPr>
        <p:grpSpPr>
          <a:xfrm>
            <a:off x="9100420" y="4194471"/>
            <a:ext cx="465987" cy="351975"/>
            <a:chOff x="1403351" y="4189414"/>
            <a:chExt cx="420688" cy="354012"/>
          </a:xfrm>
          <a:solidFill>
            <a:schemeClr val="bg2">
              <a:lumMod val="25000"/>
              <a:alpha val="30000"/>
            </a:schemeClr>
          </a:solidFill>
        </p:grpSpPr>
        <p:sp>
          <p:nvSpPr>
            <p:cNvPr id="134" name="Freeform 625"/>
            <p:cNvSpPr>
              <a:spLocks/>
            </p:cNvSpPr>
            <p:nvPr/>
          </p:nvSpPr>
          <p:spPr bwMode="auto">
            <a:xfrm>
              <a:off x="1452563" y="4238626"/>
              <a:ext cx="323850" cy="246063"/>
            </a:xfrm>
            <a:custGeom>
              <a:avLst/>
              <a:gdLst>
                <a:gd name="T0" fmla="*/ 368 w 381"/>
                <a:gd name="T1" fmla="*/ 289 h 289"/>
                <a:gd name="T2" fmla="*/ 368 w 381"/>
                <a:gd name="T3" fmla="*/ 289 h 289"/>
                <a:gd name="T4" fmla="*/ 279 w 381"/>
                <a:gd name="T5" fmla="*/ 289 h 289"/>
                <a:gd name="T6" fmla="*/ 279 w 381"/>
                <a:gd name="T7" fmla="*/ 265 h 289"/>
                <a:gd name="T8" fmla="*/ 356 w 381"/>
                <a:gd name="T9" fmla="*/ 265 h 289"/>
                <a:gd name="T10" fmla="*/ 356 w 381"/>
                <a:gd name="T11" fmla="*/ 25 h 289"/>
                <a:gd name="T12" fmla="*/ 25 w 381"/>
                <a:gd name="T13" fmla="*/ 25 h 289"/>
                <a:gd name="T14" fmla="*/ 25 w 381"/>
                <a:gd name="T15" fmla="*/ 265 h 289"/>
                <a:gd name="T16" fmla="*/ 208 w 381"/>
                <a:gd name="T17" fmla="*/ 265 h 289"/>
                <a:gd name="T18" fmla="*/ 208 w 381"/>
                <a:gd name="T19" fmla="*/ 289 h 289"/>
                <a:gd name="T20" fmla="*/ 12 w 381"/>
                <a:gd name="T21" fmla="*/ 289 h 289"/>
                <a:gd name="T22" fmla="*/ 0 w 381"/>
                <a:gd name="T23" fmla="*/ 277 h 289"/>
                <a:gd name="T24" fmla="*/ 0 w 381"/>
                <a:gd name="T25" fmla="*/ 13 h 289"/>
                <a:gd name="T26" fmla="*/ 12 w 381"/>
                <a:gd name="T27" fmla="*/ 0 h 289"/>
                <a:gd name="T28" fmla="*/ 368 w 381"/>
                <a:gd name="T29" fmla="*/ 0 h 289"/>
                <a:gd name="T30" fmla="*/ 381 w 381"/>
                <a:gd name="T31" fmla="*/ 13 h 289"/>
                <a:gd name="T32" fmla="*/ 381 w 381"/>
                <a:gd name="T33" fmla="*/ 277 h 289"/>
                <a:gd name="T34" fmla="*/ 368 w 381"/>
                <a:gd name="T3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 h="289">
                  <a:moveTo>
                    <a:pt x="368" y="289"/>
                  </a:moveTo>
                  <a:lnTo>
                    <a:pt x="368" y="289"/>
                  </a:lnTo>
                  <a:lnTo>
                    <a:pt x="279" y="289"/>
                  </a:lnTo>
                  <a:lnTo>
                    <a:pt x="279" y="265"/>
                  </a:lnTo>
                  <a:lnTo>
                    <a:pt x="356" y="265"/>
                  </a:lnTo>
                  <a:lnTo>
                    <a:pt x="356" y="25"/>
                  </a:lnTo>
                  <a:lnTo>
                    <a:pt x="25" y="25"/>
                  </a:lnTo>
                  <a:lnTo>
                    <a:pt x="25" y="265"/>
                  </a:lnTo>
                  <a:lnTo>
                    <a:pt x="208" y="265"/>
                  </a:lnTo>
                  <a:lnTo>
                    <a:pt x="208" y="289"/>
                  </a:lnTo>
                  <a:lnTo>
                    <a:pt x="12" y="289"/>
                  </a:lnTo>
                  <a:cubicBezTo>
                    <a:pt x="6" y="289"/>
                    <a:pt x="0" y="284"/>
                    <a:pt x="0" y="277"/>
                  </a:cubicBezTo>
                  <a:lnTo>
                    <a:pt x="0" y="13"/>
                  </a:lnTo>
                  <a:cubicBezTo>
                    <a:pt x="0" y="6"/>
                    <a:pt x="6" y="0"/>
                    <a:pt x="12" y="0"/>
                  </a:cubicBezTo>
                  <a:lnTo>
                    <a:pt x="368" y="0"/>
                  </a:lnTo>
                  <a:cubicBezTo>
                    <a:pt x="375" y="0"/>
                    <a:pt x="381" y="6"/>
                    <a:pt x="381" y="13"/>
                  </a:cubicBezTo>
                  <a:lnTo>
                    <a:pt x="381" y="277"/>
                  </a:lnTo>
                  <a:cubicBezTo>
                    <a:pt x="381" y="284"/>
                    <a:pt x="375" y="289"/>
                    <a:pt x="368" y="289"/>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35" name="Freeform 626"/>
            <p:cNvSpPr>
              <a:spLocks/>
            </p:cNvSpPr>
            <p:nvPr/>
          </p:nvSpPr>
          <p:spPr bwMode="auto">
            <a:xfrm>
              <a:off x="1600201" y="4452939"/>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36" name="Freeform 628"/>
            <p:cNvSpPr>
              <a:spLocks/>
            </p:cNvSpPr>
            <p:nvPr/>
          </p:nvSpPr>
          <p:spPr bwMode="auto">
            <a:xfrm>
              <a:off x="1668464" y="4452939"/>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37" name="Freeform 629"/>
            <p:cNvSpPr>
              <a:spLocks/>
            </p:cNvSpPr>
            <p:nvPr/>
          </p:nvSpPr>
          <p:spPr bwMode="auto">
            <a:xfrm>
              <a:off x="1489076"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38" name="Freeform 630"/>
            <p:cNvSpPr>
              <a:spLocks/>
            </p:cNvSpPr>
            <p:nvPr/>
          </p:nvSpPr>
          <p:spPr bwMode="auto">
            <a:xfrm>
              <a:off x="1536701"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39" name="Freeform 631"/>
            <p:cNvSpPr>
              <a:spLocks/>
            </p:cNvSpPr>
            <p:nvPr/>
          </p:nvSpPr>
          <p:spPr bwMode="auto">
            <a:xfrm>
              <a:off x="1584326"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0" name="Freeform 632"/>
            <p:cNvSpPr>
              <a:spLocks/>
            </p:cNvSpPr>
            <p:nvPr/>
          </p:nvSpPr>
          <p:spPr bwMode="auto">
            <a:xfrm>
              <a:off x="1631951"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1" name="Freeform 633"/>
            <p:cNvSpPr>
              <a:spLocks/>
            </p:cNvSpPr>
            <p:nvPr/>
          </p:nvSpPr>
          <p:spPr bwMode="auto">
            <a:xfrm>
              <a:off x="1677989"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2" name="Freeform 634"/>
            <p:cNvSpPr>
              <a:spLocks/>
            </p:cNvSpPr>
            <p:nvPr/>
          </p:nvSpPr>
          <p:spPr bwMode="auto">
            <a:xfrm>
              <a:off x="1725614"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3" name="Freeform 635"/>
            <p:cNvSpPr>
              <a:spLocks/>
            </p:cNvSpPr>
            <p:nvPr/>
          </p:nvSpPr>
          <p:spPr bwMode="auto">
            <a:xfrm>
              <a:off x="1489076"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4" name="Freeform 636"/>
            <p:cNvSpPr>
              <a:spLocks/>
            </p:cNvSpPr>
            <p:nvPr/>
          </p:nvSpPr>
          <p:spPr bwMode="auto">
            <a:xfrm>
              <a:off x="1536701"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5" name="Freeform 637"/>
            <p:cNvSpPr>
              <a:spLocks/>
            </p:cNvSpPr>
            <p:nvPr/>
          </p:nvSpPr>
          <p:spPr bwMode="auto">
            <a:xfrm>
              <a:off x="1584326"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6" name="Freeform 638"/>
            <p:cNvSpPr>
              <a:spLocks/>
            </p:cNvSpPr>
            <p:nvPr/>
          </p:nvSpPr>
          <p:spPr bwMode="auto">
            <a:xfrm>
              <a:off x="1631951"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7" name="Freeform 639"/>
            <p:cNvSpPr>
              <a:spLocks/>
            </p:cNvSpPr>
            <p:nvPr/>
          </p:nvSpPr>
          <p:spPr bwMode="auto">
            <a:xfrm>
              <a:off x="1677989"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8" name="Freeform 640"/>
            <p:cNvSpPr>
              <a:spLocks/>
            </p:cNvSpPr>
            <p:nvPr/>
          </p:nvSpPr>
          <p:spPr bwMode="auto">
            <a:xfrm>
              <a:off x="1725614"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9" name="Freeform 641"/>
            <p:cNvSpPr>
              <a:spLocks/>
            </p:cNvSpPr>
            <p:nvPr/>
          </p:nvSpPr>
          <p:spPr bwMode="auto">
            <a:xfrm>
              <a:off x="1792289"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0" name="Freeform 642"/>
            <p:cNvSpPr>
              <a:spLocks/>
            </p:cNvSpPr>
            <p:nvPr/>
          </p:nvSpPr>
          <p:spPr bwMode="auto">
            <a:xfrm>
              <a:off x="1792289"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1" name="Freeform 643"/>
            <p:cNvSpPr>
              <a:spLocks/>
            </p:cNvSpPr>
            <p:nvPr/>
          </p:nvSpPr>
          <p:spPr bwMode="auto">
            <a:xfrm>
              <a:off x="1792289"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2" name="Freeform 644"/>
            <p:cNvSpPr>
              <a:spLocks/>
            </p:cNvSpPr>
            <p:nvPr/>
          </p:nvSpPr>
          <p:spPr bwMode="auto">
            <a:xfrm>
              <a:off x="1792289"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3" name="Freeform 645"/>
            <p:cNvSpPr>
              <a:spLocks/>
            </p:cNvSpPr>
            <p:nvPr/>
          </p:nvSpPr>
          <p:spPr bwMode="auto">
            <a:xfrm>
              <a:off x="1403351"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4" name="Freeform 646"/>
            <p:cNvSpPr>
              <a:spLocks/>
            </p:cNvSpPr>
            <p:nvPr/>
          </p:nvSpPr>
          <p:spPr bwMode="auto">
            <a:xfrm>
              <a:off x="1403351"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5" name="Freeform 647"/>
            <p:cNvSpPr>
              <a:spLocks/>
            </p:cNvSpPr>
            <p:nvPr/>
          </p:nvSpPr>
          <p:spPr bwMode="auto">
            <a:xfrm>
              <a:off x="1403351"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6" name="Freeform 648"/>
            <p:cNvSpPr>
              <a:spLocks/>
            </p:cNvSpPr>
            <p:nvPr/>
          </p:nvSpPr>
          <p:spPr bwMode="auto">
            <a:xfrm>
              <a:off x="1403351"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57" name="组合 160"/>
          <p:cNvGrpSpPr/>
          <p:nvPr/>
        </p:nvGrpSpPr>
        <p:grpSpPr>
          <a:xfrm>
            <a:off x="10569089" y="4194471"/>
            <a:ext cx="465987" cy="351975"/>
            <a:chOff x="1403351" y="4189414"/>
            <a:chExt cx="420688" cy="354012"/>
          </a:xfrm>
          <a:solidFill>
            <a:schemeClr val="bg2">
              <a:lumMod val="25000"/>
              <a:alpha val="30000"/>
            </a:schemeClr>
          </a:solidFill>
        </p:grpSpPr>
        <p:sp>
          <p:nvSpPr>
            <p:cNvPr id="158" name="Freeform 625"/>
            <p:cNvSpPr>
              <a:spLocks/>
            </p:cNvSpPr>
            <p:nvPr/>
          </p:nvSpPr>
          <p:spPr bwMode="auto">
            <a:xfrm>
              <a:off x="1452563" y="4238626"/>
              <a:ext cx="323850" cy="246063"/>
            </a:xfrm>
            <a:custGeom>
              <a:avLst/>
              <a:gdLst>
                <a:gd name="T0" fmla="*/ 368 w 381"/>
                <a:gd name="T1" fmla="*/ 289 h 289"/>
                <a:gd name="T2" fmla="*/ 368 w 381"/>
                <a:gd name="T3" fmla="*/ 289 h 289"/>
                <a:gd name="T4" fmla="*/ 279 w 381"/>
                <a:gd name="T5" fmla="*/ 289 h 289"/>
                <a:gd name="T6" fmla="*/ 279 w 381"/>
                <a:gd name="T7" fmla="*/ 265 h 289"/>
                <a:gd name="T8" fmla="*/ 356 w 381"/>
                <a:gd name="T9" fmla="*/ 265 h 289"/>
                <a:gd name="T10" fmla="*/ 356 w 381"/>
                <a:gd name="T11" fmla="*/ 25 h 289"/>
                <a:gd name="T12" fmla="*/ 25 w 381"/>
                <a:gd name="T13" fmla="*/ 25 h 289"/>
                <a:gd name="T14" fmla="*/ 25 w 381"/>
                <a:gd name="T15" fmla="*/ 265 h 289"/>
                <a:gd name="T16" fmla="*/ 208 w 381"/>
                <a:gd name="T17" fmla="*/ 265 h 289"/>
                <a:gd name="T18" fmla="*/ 208 w 381"/>
                <a:gd name="T19" fmla="*/ 289 h 289"/>
                <a:gd name="T20" fmla="*/ 12 w 381"/>
                <a:gd name="T21" fmla="*/ 289 h 289"/>
                <a:gd name="T22" fmla="*/ 0 w 381"/>
                <a:gd name="T23" fmla="*/ 277 h 289"/>
                <a:gd name="T24" fmla="*/ 0 w 381"/>
                <a:gd name="T25" fmla="*/ 13 h 289"/>
                <a:gd name="T26" fmla="*/ 12 w 381"/>
                <a:gd name="T27" fmla="*/ 0 h 289"/>
                <a:gd name="T28" fmla="*/ 368 w 381"/>
                <a:gd name="T29" fmla="*/ 0 h 289"/>
                <a:gd name="T30" fmla="*/ 381 w 381"/>
                <a:gd name="T31" fmla="*/ 13 h 289"/>
                <a:gd name="T32" fmla="*/ 381 w 381"/>
                <a:gd name="T33" fmla="*/ 277 h 289"/>
                <a:gd name="T34" fmla="*/ 368 w 381"/>
                <a:gd name="T3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 h="289">
                  <a:moveTo>
                    <a:pt x="368" y="289"/>
                  </a:moveTo>
                  <a:lnTo>
                    <a:pt x="368" y="289"/>
                  </a:lnTo>
                  <a:lnTo>
                    <a:pt x="279" y="289"/>
                  </a:lnTo>
                  <a:lnTo>
                    <a:pt x="279" y="265"/>
                  </a:lnTo>
                  <a:lnTo>
                    <a:pt x="356" y="265"/>
                  </a:lnTo>
                  <a:lnTo>
                    <a:pt x="356" y="25"/>
                  </a:lnTo>
                  <a:lnTo>
                    <a:pt x="25" y="25"/>
                  </a:lnTo>
                  <a:lnTo>
                    <a:pt x="25" y="265"/>
                  </a:lnTo>
                  <a:lnTo>
                    <a:pt x="208" y="265"/>
                  </a:lnTo>
                  <a:lnTo>
                    <a:pt x="208" y="289"/>
                  </a:lnTo>
                  <a:lnTo>
                    <a:pt x="12" y="289"/>
                  </a:lnTo>
                  <a:cubicBezTo>
                    <a:pt x="6" y="289"/>
                    <a:pt x="0" y="284"/>
                    <a:pt x="0" y="277"/>
                  </a:cubicBezTo>
                  <a:lnTo>
                    <a:pt x="0" y="13"/>
                  </a:lnTo>
                  <a:cubicBezTo>
                    <a:pt x="0" y="6"/>
                    <a:pt x="6" y="0"/>
                    <a:pt x="12" y="0"/>
                  </a:cubicBezTo>
                  <a:lnTo>
                    <a:pt x="368" y="0"/>
                  </a:lnTo>
                  <a:cubicBezTo>
                    <a:pt x="375" y="0"/>
                    <a:pt x="381" y="6"/>
                    <a:pt x="381" y="13"/>
                  </a:cubicBezTo>
                  <a:lnTo>
                    <a:pt x="381" y="277"/>
                  </a:lnTo>
                  <a:cubicBezTo>
                    <a:pt x="381" y="284"/>
                    <a:pt x="375" y="289"/>
                    <a:pt x="368" y="289"/>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9" name="Freeform 626"/>
            <p:cNvSpPr>
              <a:spLocks/>
            </p:cNvSpPr>
            <p:nvPr/>
          </p:nvSpPr>
          <p:spPr bwMode="auto">
            <a:xfrm>
              <a:off x="1600201" y="4452939"/>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0" name="Freeform 628"/>
            <p:cNvSpPr>
              <a:spLocks/>
            </p:cNvSpPr>
            <p:nvPr/>
          </p:nvSpPr>
          <p:spPr bwMode="auto">
            <a:xfrm>
              <a:off x="1668464" y="4452939"/>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1" name="Freeform 629"/>
            <p:cNvSpPr>
              <a:spLocks/>
            </p:cNvSpPr>
            <p:nvPr/>
          </p:nvSpPr>
          <p:spPr bwMode="auto">
            <a:xfrm>
              <a:off x="1489076"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2" name="Freeform 630"/>
            <p:cNvSpPr>
              <a:spLocks/>
            </p:cNvSpPr>
            <p:nvPr/>
          </p:nvSpPr>
          <p:spPr bwMode="auto">
            <a:xfrm>
              <a:off x="1536701"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3" name="Freeform 631"/>
            <p:cNvSpPr>
              <a:spLocks/>
            </p:cNvSpPr>
            <p:nvPr/>
          </p:nvSpPr>
          <p:spPr bwMode="auto">
            <a:xfrm>
              <a:off x="1584326"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4" name="Freeform 632"/>
            <p:cNvSpPr>
              <a:spLocks/>
            </p:cNvSpPr>
            <p:nvPr/>
          </p:nvSpPr>
          <p:spPr bwMode="auto">
            <a:xfrm>
              <a:off x="1631951"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5" name="Freeform 633"/>
            <p:cNvSpPr>
              <a:spLocks/>
            </p:cNvSpPr>
            <p:nvPr/>
          </p:nvSpPr>
          <p:spPr bwMode="auto">
            <a:xfrm>
              <a:off x="1677989"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6" name="Freeform 634"/>
            <p:cNvSpPr>
              <a:spLocks/>
            </p:cNvSpPr>
            <p:nvPr/>
          </p:nvSpPr>
          <p:spPr bwMode="auto">
            <a:xfrm>
              <a:off x="1725614"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7" name="Freeform 635"/>
            <p:cNvSpPr>
              <a:spLocks/>
            </p:cNvSpPr>
            <p:nvPr/>
          </p:nvSpPr>
          <p:spPr bwMode="auto">
            <a:xfrm>
              <a:off x="1489076"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8" name="Freeform 636"/>
            <p:cNvSpPr>
              <a:spLocks/>
            </p:cNvSpPr>
            <p:nvPr/>
          </p:nvSpPr>
          <p:spPr bwMode="auto">
            <a:xfrm>
              <a:off x="1536701"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9" name="Freeform 637"/>
            <p:cNvSpPr>
              <a:spLocks/>
            </p:cNvSpPr>
            <p:nvPr/>
          </p:nvSpPr>
          <p:spPr bwMode="auto">
            <a:xfrm>
              <a:off x="1584326"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70" name="Freeform 638"/>
            <p:cNvSpPr>
              <a:spLocks/>
            </p:cNvSpPr>
            <p:nvPr/>
          </p:nvSpPr>
          <p:spPr bwMode="auto">
            <a:xfrm>
              <a:off x="1631951"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71" name="Freeform 639"/>
            <p:cNvSpPr>
              <a:spLocks/>
            </p:cNvSpPr>
            <p:nvPr/>
          </p:nvSpPr>
          <p:spPr bwMode="auto">
            <a:xfrm>
              <a:off x="1677989"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72" name="Freeform 640"/>
            <p:cNvSpPr>
              <a:spLocks/>
            </p:cNvSpPr>
            <p:nvPr/>
          </p:nvSpPr>
          <p:spPr bwMode="auto">
            <a:xfrm>
              <a:off x="1725614"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73" name="Freeform 641"/>
            <p:cNvSpPr>
              <a:spLocks/>
            </p:cNvSpPr>
            <p:nvPr/>
          </p:nvSpPr>
          <p:spPr bwMode="auto">
            <a:xfrm>
              <a:off x="1792289"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74" name="Freeform 642"/>
            <p:cNvSpPr>
              <a:spLocks/>
            </p:cNvSpPr>
            <p:nvPr/>
          </p:nvSpPr>
          <p:spPr bwMode="auto">
            <a:xfrm>
              <a:off x="1792289"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75" name="Freeform 643"/>
            <p:cNvSpPr>
              <a:spLocks/>
            </p:cNvSpPr>
            <p:nvPr/>
          </p:nvSpPr>
          <p:spPr bwMode="auto">
            <a:xfrm>
              <a:off x="1792289"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76" name="Freeform 644"/>
            <p:cNvSpPr>
              <a:spLocks/>
            </p:cNvSpPr>
            <p:nvPr/>
          </p:nvSpPr>
          <p:spPr bwMode="auto">
            <a:xfrm>
              <a:off x="1792289"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77" name="Freeform 645"/>
            <p:cNvSpPr>
              <a:spLocks/>
            </p:cNvSpPr>
            <p:nvPr/>
          </p:nvSpPr>
          <p:spPr bwMode="auto">
            <a:xfrm>
              <a:off x="1403351"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78" name="Freeform 646"/>
            <p:cNvSpPr>
              <a:spLocks/>
            </p:cNvSpPr>
            <p:nvPr/>
          </p:nvSpPr>
          <p:spPr bwMode="auto">
            <a:xfrm>
              <a:off x="1403351"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79" name="Freeform 647"/>
            <p:cNvSpPr>
              <a:spLocks/>
            </p:cNvSpPr>
            <p:nvPr/>
          </p:nvSpPr>
          <p:spPr bwMode="auto">
            <a:xfrm>
              <a:off x="1403351"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80" name="Freeform 648"/>
            <p:cNvSpPr>
              <a:spLocks/>
            </p:cNvSpPr>
            <p:nvPr/>
          </p:nvSpPr>
          <p:spPr bwMode="auto">
            <a:xfrm>
              <a:off x="1403351"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81" name="组合 221"/>
          <p:cNvGrpSpPr/>
          <p:nvPr/>
        </p:nvGrpSpPr>
        <p:grpSpPr>
          <a:xfrm>
            <a:off x="6156867" y="5559259"/>
            <a:ext cx="465987" cy="351975"/>
            <a:chOff x="1403351" y="4189414"/>
            <a:chExt cx="420688" cy="354012"/>
          </a:xfrm>
          <a:solidFill>
            <a:schemeClr val="bg1"/>
          </a:solidFill>
        </p:grpSpPr>
        <p:sp>
          <p:nvSpPr>
            <p:cNvPr id="182" name="Freeform 625"/>
            <p:cNvSpPr>
              <a:spLocks/>
            </p:cNvSpPr>
            <p:nvPr/>
          </p:nvSpPr>
          <p:spPr bwMode="auto">
            <a:xfrm>
              <a:off x="1452563" y="4238626"/>
              <a:ext cx="323850" cy="246063"/>
            </a:xfrm>
            <a:custGeom>
              <a:avLst/>
              <a:gdLst>
                <a:gd name="T0" fmla="*/ 368 w 381"/>
                <a:gd name="T1" fmla="*/ 289 h 289"/>
                <a:gd name="T2" fmla="*/ 368 w 381"/>
                <a:gd name="T3" fmla="*/ 289 h 289"/>
                <a:gd name="T4" fmla="*/ 279 w 381"/>
                <a:gd name="T5" fmla="*/ 289 h 289"/>
                <a:gd name="T6" fmla="*/ 279 w 381"/>
                <a:gd name="T7" fmla="*/ 265 h 289"/>
                <a:gd name="T8" fmla="*/ 356 w 381"/>
                <a:gd name="T9" fmla="*/ 265 h 289"/>
                <a:gd name="T10" fmla="*/ 356 w 381"/>
                <a:gd name="T11" fmla="*/ 25 h 289"/>
                <a:gd name="T12" fmla="*/ 25 w 381"/>
                <a:gd name="T13" fmla="*/ 25 h 289"/>
                <a:gd name="T14" fmla="*/ 25 w 381"/>
                <a:gd name="T15" fmla="*/ 265 h 289"/>
                <a:gd name="T16" fmla="*/ 208 w 381"/>
                <a:gd name="T17" fmla="*/ 265 h 289"/>
                <a:gd name="T18" fmla="*/ 208 w 381"/>
                <a:gd name="T19" fmla="*/ 289 h 289"/>
                <a:gd name="T20" fmla="*/ 12 w 381"/>
                <a:gd name="T21" fmla="*/ 289 h 289"/>
                <a:gd name="T22" fmla="*/ 0 w 381"/>
                <a:gd name="T23" fmla="*/ 277 h 289"/>
                <a:gd name="T24" fmla="*/ 0 w 381"/>
                <a:gd name="T25" fmla="*/ 13 h 289"/>
                <a:gd name="T26" fmla="*/ 12 w 381"/>
                <a:gd name="T27" fmla="*/ 0 h 289"/>
                <a:gd name="T28" fmla="*/ 368 w 381"/>
                <a:gd name="T29" fmla="*/ 0 h 289"/>
                <a:gd name="T30" fmla="*/ 381 w 381"/>
                <a:gd name="T31" fmla="*/ 13 h 289"/>
                <a:gd name="T32" fmla="*/ 381 w 381"/>
                <a:gd name="T33" fmla="*/ 277 h 289"/>
                <a:gd name="T34" fmla="*/ 368 w 381"/>
                <a:gd name="T3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 h="289">
                  <a:moveTo>
                    <a:pt x="368" y="289"/>
                  </a:moveTo>
                  <a:lnTo>
                    <a:pt x="368" y="289"/>
                  </a:lnTo>
                  <a:lnTo>
                    <a:pt x="279" y="289"/>
                  </a:lnTo>
                  <a:lnTo>
                    <a:pt x="279" y="265"/>
                  </a:lnTo>
                  <a:lnTo>
                    <a:pt x="356" y="265"/>
                  </a:lnTo>
                  <a:lnTo>
                    <a:pt x="356" y="25"/>
                  </a:lnTo>
                  <a:lnTo>
                    <a:pt x="25" y="25"/>
                  </a:lnTo>
                  <a:lnTo>
                    <a:pt x="25" y="265"/>
                  </a:lnTo>
                  <a:lnTo>
                    <a:pt x="208" y="265"/>
                  </a:lnTo>
                  <a:lnTo>
                    <a:pt x="208" y="289"/>
                  </a:lnTo>
                  <a:lnTo>
                    <a:pt x="12" y="289"/>
                  </a:lnTo>
                  <a:cubicBezTo>
                    <a:pt x="6" y="289"/>
                    <a:pt x="0" y="284"/>
                    <a:pt x="0" y="277"/>
                  </a:cubicBezTo>
                  <a:lnTo>
                    <a:pt x="0" y="13"/>
                  </a:lnTo>
                  <a:cubicBezTo>
                    <a:pt x="0" y="6"/>
                    <a:pt x="6" y="0"/>
                    <a:pt x="12" y="0"/>
                  </a:cubicBezTo>
                  <a:lnTo>
                    <a:pt x="368" y="0"/>
                  </a:lnTo>
                  <a:cubicBezTo>
                    <a:pt x="375" y="0"/>
                    <a:pt x="381" y="6"/>
                    <a:pt x="381" y="13"/>
                  </a:cubicBezTo>
                  <a:lnTo>
                    <a:pt x="381" y="277"/>
                  </a:lnTo>
                  <a:cubicBezTo>
                    <a:pt x="381" y="284"/>
                    <a:pt x="375" y="289"/>
                    <a:pt x="368" y="289"/>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83" name="Freeform 626"/>
            <p:cNvSpPr>
              <a:spLocks/>
            </p:cNvSpPr>
            <p:nvPr/>
          </p:nvSpPr>
          <p:spPr bwMode="auto">
            <a:xfrm>
              <a:off x="1600201" y="4452939"/>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84" name="Freeform 628"/>
            <p:cNvSpPr>
              <a:spLocks/>
            </p:cNvSpPr>
            <p:nvPr/>
          </p:nvSpPr>
          <p:spPr bwMode="auto">
            <a:xfrm>
              <a:off x="1668464" y="4452939"/>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85" name="Freeform 629"/>
            <p:cNvSpPr>
              <a:spLocks/>
            </p:cNvSpPr>
            <p:nvPr/>
          </p:nvSpPr>
          <p:spPr bwMode="auto">
            <a:xfrm>
              <a:off x="1489076"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86" name="Freeform 630"/>
            <p:cNvSpPr>
              <a:spLocks/>
            </p:cNvSpPr>
            <p:nvPr/>
          </p:nvSpPr>
          <p:spPr bwMode="auto">
            <a:xfrm>
              <a:off x="1536701"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87" name="Freeform 631"/>
            <p:cNvSpPr>
              <a:spLocks/>
            </p:cNvSpPr>
            <p:nvPr/>
          </p:nvSpPr>
          <p:spPr bwMode="auto">
            <a:xfrm>
              <a:off x="1584326"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88" name="Freeform 632"/>
            <p:cNvSpPr>
              <a:spLocks/>
            </p:cNvSpPr>
            <p:nvPr/>
          </p:nvSpPr>
          <p:spPr bwMode="auto">
            <a:xfrm>
              <a:off x="1631951"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89" name="Freeform 633"/>
            <p:cNvSpPr>
              <a:spLocks/>
            </p:cNvSpPr>
            <p:nvPr/>
          </p:nvSpPr>
          <p:spPr bwMode="auto">
            <a:xfrm>
              <a:off x="1677989"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90" name="Freeform 634"/>
            <p:cNvSpPr>
              <a:spLocks/>
            </p:cNvSpPr>
            <p:nvPr/>
          </p:nvSpPr>
          <p:spPr bwMode="auto">
            <a:xfrm>
              <a:off x="1725614"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91" name="Freeform 635"/>
            <p:cNvSpPr>
              <a:spLocks/>
            </p:cNvSpPr>
            <p:nvPr/>
          </p:nvSpPr>
          <p:spPr bwMode="auto">
            <a:xfrm>
              <a:off x="1489076"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92" name="Freeform 636"/>
            <p:cNvSpPr>
              <a:spLocks/>
            </p:cNvSpPr>
            <p:nvPr/>
          </p:nvSpPr>
          <p:spPr bwMode="auto">
            <a:xfrm>
              <a:off x="1536701"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93" name="Freeform 637"/>
            <p:cNvSpPr>
              <a:spLocks/>
            </p:cNvSpPr>
            <p:nvPr/>
          </p:nvSpPr>
          <p:spPr bwMode="auto">
            <a:xfrm>
              <a:off x="1584326"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94" name="Freeform 638"/>
            <p:cNvSpPr>
              <a:spLocks/>
            </p:cNvSpPr>
            <p:nvPr/>
          </p:nvSpPr>
          <p:spPr bwMode="auto">
            <a:xfrm>
              <a:off x="1631951"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95" name="Freeform 639"/>
            <p:cNvSpPr>
              <a:spLocks/>
            </p:cNvSpPr>
            <p:nvPr/>
          </p:nvSpPr>
          <p:spPr bwMode="auto">
            <a:xfrm>
              <a:off x="1677989"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96" name="Freeform 640"/>
            <p:cNvSpPr>
              <a:spLocks/>
            </p:cNvSpPr>
            <p:nvPr/>
          </p:nvSpPr>
          <p:spPr bwMode="auto">
            <a:xfrm>
              <a:off x="1725614"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97" name="Freeform 641"/>
            <p:cNvSpPr>
              <a:spLocks/>
            </p:cNvSpPr>
            <p:nvPr/>
          </p:nvSpPr>
          <p:spPr bwMode="auto">
            <a:xfrm>
              <a:off x="1792289"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98" name="Freeform 642"/>
            <p:cNvSpPr>
              <a:spLocks/>
            </p:cNvSpPr>
            <p:nvPr/>
          </p:nvSpPr>
          <p:spPr bwMode="auto">
            <a:xfrm>
              <a:off x="1792289"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99" name="Freeform 643"/>
            <p:cNvSpPr>
              <a:spLocks/>
            </p:cNvSpPr>
            <p:nvPr/>
          </p:nvSpPr>
          <p:spPr bwMode="auto">
            <a:xfrm>
              <a:off x="1792289"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00" name="Freeform 644"/>
            <p:cNvSpPr>
              <a:spLocks/>
            </p:cNvSpPr>
            <p:nvPr/>
          </p:nvSpPr>
          <p:spPr bwMode="auto">
            <a:xfrm>
              <a:off x="1792289"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01" name="Freeform 645"/>
            <p:cNvSpPr>
              <a:spLocks/>
            </p:cNvSpPr>
            <p:nvPr/>
          </p:nvSpPr>
          <p:spPr bwMode="auto">
            <a:xfrm>
              <a:off x="1403351"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02" name="Freeform 646"/>
            <p:cNvSpPr>
              <a:spLocks/>
            </p:cNvSpPr>
            <p:nvPr/>
          </p:nvSpPr>
          <p:spPr bwMode="auto">
            <a:xfrm>
              <a:off x="1403351"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03" name="Freeform 647"/>
            <p:cNvSpPr>
              <a:spLocks/>
            </p:cNvSpPr>
            <p:nvPr/>
          </p:nvSpPr>
          <p:spPr bwMode="auto">
            <a:xfrm>
              <a:off x="1403351"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04" name="Freeform 648"/>
            <p:cNvSpPr>
              <a:spLocks/>
            </p:cNvSpPr>
            <p:nvPr/>
          </p:nvSpPr>
          <p:spPr bwMode="auto">
            <a:xfrm>
              <a:off x="1403351"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05" name="组合 271"/>
          <p:cNvGrpSpPr/>
          <p:nvPr/>
        </p:nvGrpSpPr>
        <p:grpSpPr>
          <a:xfrm>
            <a:off x="7643571" y="5559259"/>
            <a:ext cx="465987" cy="351975"/>
            <a:chOff x="1403351" y="4189414"/>
            <a:chExt cx="420688" cy="354012"/>
          </a:xfrm>
          <a:solidFill>
            <a:schemeClr val="bg1"/>
          </a:solidFill>
        </p:grpSpPr>
        <p:sp>
          <p:nvSpPr>
            <p:cNvPr id="206" name="Freeform 625"/>
            <p:cNvSpPr>
              <a:spLocks/>
            </p:cNvSpPr>
            <p:nvPr/>
          </p:nvSpPr>
          <p:spPr bwMode="auto">
            <a:xfrm>
              <a:off x="1452563" y="4238626"/>
              <a:ext cx="323850" cy="246063"/>
            </a:xfrm>
            <a:custGeom>
              <a:avLst/>
              <a:gdLst>
                <a:gd name="T0" fmla="*/ 368 w 381"/>
                <a:gd name="T1" fmla="*/ 289 h 289"/>
                <a:gd name="T2" fmla="*/ 368 w 381"/>
                <a:gd name="T3" fmla="*/ 289 h 289"/>
                <a:gd name="T4" fmla="*/ 279 w 381"/>
                <a:gd name="T5" fmla="*/ 289 h 289"/>
                <a:gd name="T6" fmla="*/ 279 w 381"/>
                <a:gd name="T7" fmla="*/ 265 h 289"/>
                <a:gd name="T8" fmla="*/ 356 w 381"/>
                <a:gd name="T9" fmla="*/ 265 h 289"/>
                <a:gd name="T10" fmla="*/ 356 w 381"/>
                <a:gd name="T11" fmla="*/ 25 h 289"/>
                <a:gd name="T12" fmla="*/ 25 w 381"/>
                <a:gd name="T13" fmla="*/ 25 h 289"/>
                <a:gd name="T14" fmla="*/ 25 w 381"/>
                <a:gd name="T15" fmla="*/ 265 h 289"/>
                <a:gd name="T16" fmla="*/ 208 w 381"/>
                <a:gd name="T17" fmla="*/ 265 h 289"/>
                <a:gd name="T18" fmla="*/ 208 w 381"/>
                <a:gd name="T19" fmla="*/ 289 h 289"/>
                <a:gd name="T20" fmla="*/ 12 w 381"/>
                <a:gd name="T21" fmla="*/ 289 h 289"/>
                <a:gd name="T22" fmla="*/ 0 w 381"/>
                <a:gd name="T23" fmla="*/ 277 h 289"/>
                <a:gd name="T24" fmla="*/ 0 w 381"/>
                <a:gd name="T25" fmla="*/ 13 h 289"/>
                <a:gd name="T26" fmla="*/ 12 w 381"/>
                <a:gd name="T27" fmla="*/ 0 h 289"/>
                <a:gd name="T28" fmla="*/ 368 w 381"/>
                <a:gd name="T29" fmla="*/ 0 h 289"/>
                <a:gd name="T30" fmla="*/ 381 w 381"/>
                <a:gd name="T31" fmla="*/ 13 h 289"/>
                <a:gd name="T32" fmla="*/ 381 w 381"/>
                <a:gd name="T33" fmla="*/ 277 h 289"/>
                <a:gd name="T34" fmla="*/ 368 w 381"/>
                <a:gd name="T3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 h="289">
                  <a:moveTo>
                    <a:pt x="368" y="289"/>
                  </a:moveTo>
                  <a:lnTo>
                    <a:pt x="368" y="289"/>
                  </a:lnTo>
                  <a:lnTo>
                    <a:pt x="279" y="289"/>
                  </a:lnTo>
                  <a:lnTo>
                    <a:pt x="279" y="265"/>
                  </a:lnTo>
                  <a:lnTo>
                    <a:pt x="356" y="265"/>
                  </a:lnTo>
                  <a:lnTo>
                    <a:pt x="356" y="25"/>
                  </a:lnTo>
                  <a:lnTo>
                    <a:pt x="25" y="25"/>
                  </a:lnTo>
                  <a:lnTo>
                    <a:pt x="25" y="265"/>
                  </a:lnTo>
                  <a:lnTo>
                    <a:pt x="208" y="265"/>
                  </a:lnTo>
                  <a:lnTo>
                    <a:pt x="208" y="289"/>
                  </a:lnTo>
                  <a:lnTo>
                    <a:pt x="12" y="289"/>
                  </a:lnTo>
                  <a:cubicBezTo>
                    <a:pt x="6" y="289"/>
                    <a:pt x="0" y="284"/>
                    <a:pt x="0" y="277"/>
                  </a:cubicBezTo>
                  <a:lnTo>
                    <a:pt x="0" y="13"/>
                  </a:lnTo>
                  <a:cubicBezTo>
                    <a:pt x="0" y="6"/>
                    <a:pt x="6" y="0"/>
                    <a:pt x="12" y="0"/>
                  </a:cubicBezTo>
                  <a:lnTo>
                    <a:pt x="368" y="0"/>
                  </a:lnTo>
                  <a:cubicBezTo>
                    <a:pt x="375" y="0"/>
                    <a:pt x="381" y="6"/>
                    <a:pt x="381" y="13"/>
                  </a:cubicBezTo>
                  <a:lnTo>
                    <a:pt x="381" y="277"/>
                  </a:lnTo>
                  <a:cubicBezTo>
                    <a:pt x="381" y="284"/>
                    <a:pt x="375" y="289"/>
                    <a:pt x="368" y="289"/>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07" name="Freeform 626"/>
            <p:cNvSpPr>
              <a:spLocks/>
            </p:cNvSpPr>
            <p:nvPr/>
          </p:nvSpPr>
          <p:spPr bwMode="auto">
            <a:xfrm>
              <a:off x="1600201" y="4452939"/>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08" name="Freeform 628"/>
            <p:cNvSpPr>
              <a:spLocks/>
            </p:cNvSpPr>
            <p:nvPr/>
          </p:nvSpPr>
          <p:spPr bwMode="auto">
            <a:xfrm>
              <a:off x="1668464" y="4452939"/>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09" name="Freeform 629"/>
            <p:cNvSpPr>
              <a:spLocks/>
            </p:cNvSpPr>
            <p:nvPr/>
          </p:nvSpPr>
          <p:spPr bwMode="auto">
            <a:xfrm>
              <a:off x="1489076"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10" name="Freeform 630"/>
            <p:cNvSpPr>
              <a:spLocks/>
            </p:cNvSpPr>
            <p:nvPr/>
          </p:nvSpPr>
          <p:spPr bwMode="auto">
            <a:xfrm>
              <a:off x="1536701"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11" name="Freeform 631"/>
            <p:cNvSpPr>
              <a:spLocks/>
            </p:cNvSpPr>
            <p:nvPr/>
          </p:nvSpPr>
          <p:spPr bwMode="auto">
            <a:xfrm>
              <a:off x="1584326"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12" name="Freeform 632"/>
            <p:cNvSpPr>
              <a:spLocks/>
            </p:cNvSpPr>
            <p:nvPr/>
          </p:nvSpPr>
          <p:spPr bwMode="auto">
            <a:xfrm>
              <a:off x="1631951"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13" name="Freeform 633"/>
            <p:cNvSpPr>
              <a:spLocks/>
            </p:cNvSpPr>
            <p:nvPr/>
          </p:nvSpPr>
          <p:spPr bwMode="auto">
            <a:xfrm>
              <a:off x="1677989"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14" name="Freeform 634"/>
            <p:cNvSpPr>
              <a:spLocks/>
            </p:cNvSpPr>
            <p:nvPr/>
          </p:nvSpPr>
          <p:spPr bwMode="auto">
            <a:xfrm>
              <a:off x="1725614"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15" name="Freeform 635"/>
            <p:cNvSpPr>
              <a:spLocks/>
            </p:cNvSpPr>
            <p:nvPr/>
          </p:nvSpPr>
          <p:spPr bwMode="auto">
            <a:xfrm>
              <a:off x="1489076"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16" name="Freeform 636"/>
            <p:cNvSpPr>
              <a:spLocks/>
            </p:cNvSpPr>
            <p:nvPr/>
          </p:nvSpPr>
          <p:spPr bwMode="auto">
            <a:xfrm>
              <a:off x="1536701"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17" name="Freeform 637"/>
            <p:cNvSpPr>
              <a:spLocks/>
            </p:cNvSpPr>
            <p:nvPr/>
          </p:nvSpPr>
          <p:spPr bwMode="auto">
            <a:xfrm>
              <a:off x="1584326"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18" name="Freeform 638"/>
            <p:cNvSpPr>
              <a:spLocks/>
            </p:cNvSpPr>
            <p:nvPr/>
          </p:nvSpPr>
          <p:spPr bwMode="auto">
            <a:xfrm>
              <a:off x="1631951"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19" name="Freeform 639"/>
            <p:cNvSpPr>
              <a:spLocks/>
            </p:cNvSpPr>
            <p:nvPr/>
          </p:nvSpPr>
          <p:spPr bwMode="auto">
            <a:xfrm>
              <a:off x="1677989"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20" name="Freeform 640"/>
            <p:cNvSpPr>
              <a:spLocks/>
            </p:cNvSpPr>
            <p:nvPr/>
          </p:nvSpPr>
          <p:spPr bwMode="auto">
            <a:xfrm>
              <a:off x="1725614"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21" name="Freeform 641"/>
            <p:cNvSpPr>
              <a:spLocks/>
            </p:cNvSpPr>
            <p:nvPr/>
          </p:nvSpPr>
          <p:spPr bwMode="auto">
            <a:xfrm>
              <a:off x="1792289"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22" name="Freeform 642"/>
            <p:cNvSpPr>
              <a:spLocks/>
            </p:cNvSpPr>
            <p:nvPr/>
          </p:nvSpPr>
          <p:spPr bwMode="auto">
            <a:xfrm>
              <a:off x="1792289"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23" name="Freeform 643"/>
            <p:cNvSpPr>
              <a:spLocks/>
            </p:cNvSpPr>
            <p:nvPr/>
          </p:nvSpPr>
          <p:spPr bwMode="auto">
            <a:xfrm>
              <a:off x="1792289"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24" name="Freeform 644"/>
            <p:cNvSpPr>
              <a:spLocks/>
            </p:cNvSpPr>
            <p:nvPr/>
          </p:nvSpPr>
          <p:spPr bwMode="auto">
            <a:xfrm>
              <a:off x="1792289"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25" name="Freeform 645"/>
            <p:cNvSpPr>
              <a:spLocks/>
            </p:cNvSpPr>
            <p:nvPr/>
          </p:nvSpPr>
          <p:spPr bwMode="auto">
            <a:xfrm>
              <a:off x="1403351"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26" name="Freeform 646"/>
            <p:cNvSpPr>
              <a:spLocks/>
            </p:cNvSpPr>
            <p:nvPr/>
          </p:nvSpPr>
          <p:spPr bwMode="auto">
            <a:xfrm>
              <a:off x="1403351"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27" name="Freeform 647"/>
            <p:cNvSpPr>
              <a:spLocks/>
            </p:cNvSpPr>
            <p:nvPr/>
          </p:nvSpPr>
          <p:spPr bwMode="auto">
            <a:xfrm>
              <a:off x="1403351"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28" name="Freeform 648"/>
            <p:cNvSpPr>
              <a:spLocks/>
            </p:cNvSpPr>
            <p:nvPr/>
          </p:nvSpPr>
          <p:spPr bwMode="auto">
            <a:xfrm>
              <a:off x="1403351"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29" name="组合 295"/>
          <p:cNvGrpSpPr/>
          <p:nvPr/>
        </p:nvGrpSpPr>
        <p:grpSpPr>
          <a:xfrm>
            <a:off x="9100420" y="5559259"/>
            <a:ext cx="465987" cy="351975"/>
            <a:chOff x="1403351" y="4189414"/>
            <a:chExt cx="420688" cy="354012"/>
          </a:xfrm>
          <a:solidFill>
            <a:schemeClr val="bg1"/>
          </a:solidFill>
        </p:grpSpPr>
        <p:sp>
          <p:nvSpPr>
            <p:cNvPr id="230" name="Freeform 625"/>
            <p:cNvSpPr>
              <a:spLocks/>
            </p:cNvSpPr>
            <p:nvPr/>
          </p:nvSpPr>
          <p:spPr bwMode="auto">
            <a:xfrm>
              <a:off x="1452563" y="4238626"/>
              <a:ext cx="323850" cy="246063"/>
            </a:xfrm>
            <a:custGeom>
              <a:avLst/>
              <a:gdLst>
                <a:gd name="T0" fmla="*/ 368 w 381"/>
                <a:gd name="T1" fmla="*/ 289 h 289"/>
                <a:gd name="T2" fmla="*/ 368 w 381"/>
                <a:gd name="T3" fmla="*/ 289 h 289"/>
                <a:gd name="T4" fmla="*/ 279 w 381"/>
                <a:gd name="T5" fmla="*/ 289 h 289"/>
                <a:gd name="T6" fmla="*/ 279 w 381"/>
                <a:gd name="T7" fmla="*/ 265 h 289"/>
                <a:gd name="T8" fmla="*/ 356 w 381"/>
                <a:gd name="T9" fmla="*/ 265 h 289"/>
                <a:gd name="T10" fmla="*/ 356 w 381"/>
                <a:gd name="T11" fmla="*/ 25 h 289"/>
                <a:gd name="T12" fmla="*/ 25 w 381"/>
                <a:gd name="T13" fmla="*/ 25 h 289"/>
                <a:gd name="T14" fmla="*/ 25 w 381"/>
                <a:gd name="T15" fmla="*/ 265 h 289"/>
                <a:gd name="T16" fmla="*/ 208 w 381"/>
                <a:gd name="T17" fmla="*/ 265 h 289"/>
                <a:gd name="T18" fmla="*/ 208 w 381"/>
                <a:gd name="T19" fmla="*/ 289 h 289"/>
                <a:gd name="T20" fmla="*/ 12 w 381"/>
                <a:gd name="T21" fmla="*/ 289 h 289"/>
                <a:gd name="T22" fmla="*/ 0 w 381"/>
                <a:gd name="T23" fmla="*/ 277 h 289"/>
                <a:gd name="T24" fmla="*/ 0 w 381"/>
                <a:gd name="T25" fmla="*/ 13 h 289"/>
                <a:gd name="T26" fmla="*/ 12 w 381"/>
                <a:gd name="T27" fmla="*/ 0 h 289"/>
                <a:gd name="T28" fmla="*/ 368 w 381"/>
                <a:gd name="T29" fmla="*/ 0 h 289"/>
                <a:gd name="T30" fmla="*/ 381 w 381"/>
                <a:gd name="T31" fmla="*/ 13 h 289"/>
                <a:gd name="T32" fmla="*/ 381 w 381"/>
                <a:gd name="T33" fmla="*/ 277 h 289"/>
                <a:gd name="T34" fmla="*/ 368 w 381"/>
                <a:gd name="T3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 h="289">
                  <a:moveTo>
                    <a:pt x="368" y="289"/>
                  </a:moveTo>
                  <a:lnTo>
                    <a:pt x="368" y="289"/>
                  </a:lnTo>
                  <a:lnTo>
                    <a:pt x="279" y="289"/>
                  </a:lnTo>
                  <a:lnTo>
                    <a:pt x="279" y="265"/>
                  </a:lnTo>
                  <a:lnTo>
                    <a:pt x="356" y="265"/>
                  </a:lnTo>
                  <a:lnTo>
                    <a:pt x="356" y="25"/>
                  </a:lnTo>
                  <a:lnTo>
                    <a:pt x="25" y="25"/>
                  </a:lnTo>
                  <a:lnTo>
                    <a:pt x="25" y="265"/>
                  </a:lnTo>
                  <a:lnTo>
                    <a:pt x="208" y="265"/>
                  </a:lnTo>
                  <a:lnTo>
                    <a:pt x="208" y="289"/>
                  </a:lnTo>
                  <a:lnTo>
                    <a:pt x="12" y="289"/>
                  </a:lnTo>
                  <a:cubicBezTo>
                    <a:pt x="6" y="289"/>
                    <a:pt x="0" y="284"/>
                    <a:pt x="0" y="277"/>
                  </a:cubicBezTo>
                  <a:lnTo>
                    <a:pt x="0" y="13"/>
                  </a:lnTo>
                  <a:cubicBezTo>
                    <a:pt x="0" y="6"/>
                    <a:pt x="6" y="0"/>
                    <a:pt x="12" y="0"/>
                  </a:cubicBezTo>
                  <a:lnTo>
                    <a:pt x="368" y="0"/>
                  </a:lnTo>
                  <a:cubicBezTo>
                    <a:pt x="375" y="0"/>
                    <a:pt x="381" y="6"/>
                    <a:pt x="381" y="13"/>
                  </a:cubicBezTo>
                  <a:lnTo>
                    <a:pt x="381" y="277"/>
                  </a:lnTo>
                  <a:cubicBezTo>
                    <a:pt x="381" y="284"/>
                    <a:pt x="375" y="289"/>
                    <a:pt x="368" y="289"/>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31" name="Freeform 626"/>
            <p:cNvSpPr>
              <a:spLocks/>
            </p:cNvSpPr>
            <p:nvPr/>
          </p:nvSpPr>
          <p:spPr bwMode="auto">
            <a:xfrm>
              <a:off x="1600201" y="4452939"/>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32" name="Freeform 628"/>
            <p:cNvSpPr>
              <a:spLocks/>
            </p:cNvSpPr>
            <p:nvPr/>
          </p:nvSpPr>
          <p:spPr bwMode="auto">
            <a:xfrm>
              <a:off x="1668464" y="4452939"/>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33" name="Freeform 629"/>
            <p:cNvSpPr>
              <a:spLocks/>
            </p:cNvSpPr>
            <p:nvPr/>
          </p:nvSpPr>
          <p:spPr bwMode="auto">
            <a:xfrm>
              <a:off x="1489076"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34" name="Freeform 630"/>
            <p:cNvSpPr>
              <a:spLocks/>
            </p:cNvSpPr>
            <p:nvPr/>
          </p:nvSpPr>
          <p:spPr bwMode="auto">
            <a:xfrm>
              <a:off x="1536701"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35" name="Freeform 631"/>
            <p:cNvSpPr>
              <a:spLocks/>
            </p:cNvSpPr>
            <p:nvPr/>
          </p:nvSpPr>
          <p:spPr bwMode="auto">
            <a:xfrm>
              <a:off x="1584326"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36" name="Freeform 632"/>
            <p:cNvSpPr>
              <a:spLocks/>
            </p:cNvSpPr>
            <p:nvPr/>
          </p:nvSpPr>
          <p:spPr bwMode="auto">
            <a:xfrm>
              <a:off x="1631951"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37" name="Freeform 633"/>
            <p:cNvSpPr>
              <a:spLocks/>
            </p:cNvSpPr>
            <p:nvPr/>
          </p:nvSpPr>
          <p:spPr bwMode="auto">
            <a:xfrm>
              <a:off x="1677989"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38" name="Freeform 634"/>
            <p:cNvSpPr>
              <a:spLocks/>
            </p:cNvSpPr>
            <p:nvPr/>
          </p:nvSpPr>
          <p:spPr bwMode="auto">
            <a:xfrm>
              <a:off x="1725614"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39" name="Freeform 635"/>
            <p:cNvSpPr>
              <a:spLocks/>
            </p:cNvSpPr>
            <p:nvPr/>
          </p:nvSpPr>
          <p:spPr bwMode="auto">
            <a:xfrm>
              <a:off x="1489076"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40" name="Freeform 636"/>
            <p:cNvSpPr>
              <a:spLocks/>
            </p:cNvSpPr>
            <p:nvPr/>
          </p:nvSpPr>
          <p:spPr bwMode="auto">
            <a:xfrm>
              <a:off x="1536701"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41" name="Freeform 637"/>
            <p:cNvSpPr>
              <a:spLocks/>
            </p:cNvSpPr>
            <p:nvPr/>
          </p:nvSpPr>
          <p:spPr bwMode="auto">
            <a:xfrm>
              <a:off x="1584326"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42" name="Freeform 638"/>
            <p:cNvSpPr>
              <a:spLocks/>
            </p:cNvSpPr>
            <p:nvPr/>
          </p:nvSpPr>
          <p:spPr bwMode="auto">
            <a:xfrm>
              <a:off x="1631951"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43" name="Freeform 639"/>
            <p:cNvSpPr>
              <a:spLocks/>
            </p:cNvSpPr>
            <p:nvPr/>
          </p:nvSpPr>
          <p:spPr bwMode="auto">
            <a:xfrm>
              <a:off x="1677989"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44" name="Freeform 640"/>
            <p:cNvSpPr>
              <a:spLocks/>
            </p:cNvSpPr>
            <p:nvPr/>
          </p:nvSpPr>
          <p:spPr bwMode="auto">
            <a:xfrm>
              <a:off x="1725614"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45" name="Freeform 641"/>
            <p:cNvSpPr>
              <a:spLocks/>
            </p:cNvSpPr>
            <p:nvPr/>
          </p:nvSpPr>
          <p:spPr bwMode="auto">
            <a:xfrm>
              <a:off x="1792289"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46" name="Freeform 642"/>
            <p:cNvSpPr>
              <a:spLocks/>
            </p:cNvSpPr>
            <p:nvPr/>
          </p:nvSpPr>
          <p:spPr bwMode="auto">
            <a:xfrm>
              <a:off x="1792289"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47" name="Freeform 643"/>
            <p:cNvSpPr>
              <a:spLocks/>
            </p:cNvSpPr>
            <p:nvPr/>
          </p:nvSpPr>
          <p:spPr bwMode="auto">
            <a:xfrm>
              <a:off x="1792289"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48" name="Freeform 644"/>
            <p:cNvSpPr>
              <a:spLocks/>
            </p:cNvSpPr>
            <p:nvPr/>
          </p:nvSpPr>
          <p:spPr bwMode="auto">
            <a:xfrm>
              <a:off x="1792289"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49" name="Freeform 645"/>
            <p:cNvSpPr>
              <a:spLocks/>
            </p:cNvSpPr>
            <p:nvPr/>
          </p:nvSpPr>
          <p:spPr bwMode="auto">
            <a:xfrm>
              <a:off x="1403351"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50" name="Freeform 646"/>
            <p:cNvSpPr>
              <a:spLocks/>
            </p:cNvSpPr>
            <p:nvPr/>
          </p:nvSpPr>
          <p:spPr bwMode="auto">
            <a:xfrm>
              <a:off x="1403351"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51" name="Freeform 647"/>
            <p:cNvSpPr>
              <a:spLocks/>
            </p:cNvSpPr>
            <p:nvPr/>
          </p:nvSpPr>
          <p:spPr bwMode="auto">
            <a:xfrm>
              <a:off x="1403351"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52" name="Freeform 648"/>
            <p:cNvSpPr>
              <a:spLocks/>
            </p:cNvSpPr>
            <p:nvPr/>
          </p:nvSpPr>
          <p:spPr bwMode="auto">
            <a:xfrm>
              <a:off x="1403351"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53" name="组合 319"/>
          <p:cNvGrpSpPr/>
          <p:nvPr/>
        </p:nvGrpSpPr>
        <p:grpSpPr>
          <a:xfrm>
            <a:off x="10569089" y="5559259"/>
            <a:ext cx="465987" cy="351975"/>
            <a:chOff x="1403351" y="4189414"/>
            <a:chExt cx="420688" cy="354012"/>
          </a:xfrm>
          <a:solidFill>
            <a:schemeClr val="bg1"/>
          </a:solidFill>
        </p:grpSpPr>
        <p:sp>
          <p:nvSpPr>
            <p:cNvPr id="254" name="Freeform 625"/>
            <p:cNvSpPr>
              <a:spLocks/>
            </p:cNvSpPr>
            <p:nvPr/>
          </p:nvSpPr>
          <p:spPr bwMode="auto">
            <a:xfrm>
              <a:off x="1452563" y="4238626"/>
              <a:ext cx="323850" cy="246063"/>
            </a:xfrm>
            <a:custGeom>
              <a:avLst/>
              <a:gdLst>
                <a:gd name="T0" fmla="*/ 368 w 381"/>
                <a:gd name="T1" fmla="*/ 289 h 289"/>
                <a:gd name="T2" fmla="*/ 368 w 381"/>
                <a:gd name="T3" fmla="*/ 289 h 289"/>
                <a:gd name="T4" fmla="*/ 279 w 381"/>
                <a:gd name="T5" fmla="*/ 289 h 289"/>
                <a:gd name="T6" fmla="*/ 279 w 381"/>
                <a:gd name="T7" fmla="*/ 265 h 289"/>
                <a:gd name="T8" fmla="*/ 356 w 381"/>
                <a:gd name="T9" fmla="*/ 265 h 289"/>
                <a:gd name="T10" fmla="*/ 356 w 381"/>
                <a:gd name="T11" fmla="*/ 25 h 289"/>
                <a:gd name="T12" fmla="*/ 25 w 381"/>
                <a:gd name="T13" fmla="*/ 25 h 289"/>
                <a:gd name="T14" fmla="*/ 25 w 381"/>
                <a:gd name="T15" fmla="*/ 265 h 289"/>
                <a:gd name="T16" fmla="*/ 208 w 381"/>
                <a:gd name="T17" fmla="*/ 265 h 289"/>
                <a:gd name="T18" fmla="*/ 208 w 381"/>
                <a:gd name="T19" fmla="*/ 289 h 289"/>
                <a:gd name="T20" fmla="*/ 12 w 381"/>
                <a:gd name="T21" fmla="*/ 289 h 289"/>
                <a:gd name="T22" fmla="*/ 0 w 381"/>
                <a:gd name="T23" fmla="*/ 277 h 289"/>
                <a:gd name="T24" fmla="*/ 0 w 381"/>
                <a:gd name="T25" fmla="*/ 13 h 289"/>
                <a:gd name="T26" fmla="*/ 12 w 381"/>
                <a:gd name="T27" fmla="*/ 0 h 289"/>
                <a:gd name="T28" fmla="*/ 368 w 381"/>
                <a:gd name="T29" fmla="*/ 0 h 289"/>
                <a:gd name="T30" fmla="*/ 381 w 381"/>
                <a:gd name="T31" fmla="*/ 13 h 289"/>
                <a:gd name="T32" fmla="*/ 381 w 381"/>
                <a:gd name="T33" fmla="*/ 277 h 289"/>
                <a:gd name="T34" fmla="*/ 368 w 381"/>
                <a:gd name="T3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 h="289">
                  <a:moveTo>
                    <a:pt x="368" y="289"/>
                  </a:moveTo>
                  <a:lnTo>
                    <a:pt x="368" y="289"/>
                  </a:lnTo>
                  <a:lnTo>
                    <a:pt x="279" y="289"/>
                  </a:lnTo>
                  <a:lnTo>
                    <a:pt x="279" y="265"/>
                  </a:lnTo>
                  <a:lnTo>
                    <a:pt x="356" y="265"/>
                  </a:lnTo>
                  <a:lnTo>
                    <a:pt x="356" y="25"/>
                  </a:lnTo>
                  <a:lnTo>
                    <a:pt x="25" y="25"/>
                  </a:lnTo>
                  <a:lnTo>
                    <a:pt x="25" y="265"/>
                  </a:lnTo>
                  <a:lnTo>
                    <a:pt x="208" y="265"/>
                  </a:lnTo>
                  <a:lnTo>
                    <a:pt x="208" y="289"/>
                  </a:lnTo>
                  <a:lnTo>
                    <a:pt x="12" y="289"/>
                  </a:lnTo>
                  <a:cubicBezTo>
                    <a:pt x="6" y="289"/>
                    <a:pt x="0" y="284"/>
                    <a:pt x="0" y="277"/>
                  </a:cubicBezTo>
                  <a:lnTo>
                    <a:pt x="0" y="13"/>
                  </a:lnTo>
                  <a:cubicBezTo>
                    <a:pt x="0" y="6"/>
                    <a:pt x="6" y="0"/>
                    <a:pt x="12" y="0"/>
                  </a:cubicBezTo>
                  <a:lnTo>
                    <a:pt x="368" y="0"/>
                  </a:lnTo>
                  <a:cubicBezTo>
                    <a:pt x="375" y="0"/>
                    <a:pt x="381" y="6"/>
                    <a:pt x="381" y="13"/>
                  </a:cubicBezTo>
                  <a:lnTo>
                    <a:pt x="381" y="277"/>
                  </a:lnTo>
                  <a:cubicBezTo>
                    <a:pt x="381" y="284"/>
                    <a:pt x="375" y="289"/>
                    <a:pt x="368" y="289"/>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55" name="Freeform 626"/>
            <p:cNvSpPr>
              <a:spLocks/>
            </p:cNvSpPr>
            <p:nvPr/>
          </p:nvSpPr>
          <p:spPr bwMode="auto">
            <a:xfrm>
              <a:off x="1600201" y="4452939"/>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56" name="Freeform 628"/>
            <p:cNvSpPr>
              <a:spLocks/>
            </p:cNvSpPr>
            <p:nvPr/>
          </p:nvSpPr>
          <p:spPr bwMode="auto">
            <a:xfrm>
              <a:off x="1668464" y="4452939"/>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57" name="Freeform 629"/>
            <p:cNvSpPr>
              <a:spLocks/>
            </p:cNvSpPr>
            <p:nvPr/>
          </p:nvSpPr>
          <p:spPr bwMode="auto">
            <a:xfrm>
              <a:off x="1489076"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58" name="Freeform 630"/>
            <p:cNvSpPr>
              <a:spLocks/>
            </p:cNvSpPr>
            <p:nvPr/>
          </p:nvSpPr>
          <p:spPr bwMode="auto">
            <a:xfrm>
              <a:off x="1536701"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59" name="Freeform 631"/>
            <p:cNvSpPr>
              <a:spLocks/>
            </p:cNvSpPr>
            <p:nvPr/>
          </p:nvSpPr>
          <p:spPr bwMode="auto">
            <a:xfrm>
              <a:off x="1584326"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60" name="Freeform 632"/>
            <p:cNvSpPr>
              <a:spLocks/>
            </p:cNvSpPr>
            <p:nvPr/>
          </p:nvSpPr>
          <p:spPr bwMode="auto">
            <a:xfrm>
              <a:off x="1631951"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61" name="Freeform 633"/>
            <p:cNvSpPr>
              <a:spLocks/>
            </p:cNvSpPr>
            <p:nvPr/>
          </p:nvSpPr>
          <p:spPr bwMode="auto">
            <a:xfrm>
              <a:off x="1677989"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62" name="Freeform 634"/>
            <p:cNvSpPr>
              <a:spLocks/>
            </p:cNvSpPr>
            <p:nvPr/>
          </p:nvSpPr>
          <p:spPr bwMode="auto">
            <a:xfrm>
              <a:off x="1725614"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63" name="Freeform 635"/>
            <p:cNvSpPr>
              <a:spLocks/>
            </p:cNvSpPr>
            <p:nvPr/>
          </p:nvSpPr>
          <p:spPr bwMode="auto">
            <a:xfrm>
              <a:off x="1489076"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64" name="Freeform 636"/>
            <p:cNvSpPr>
              <a:spLocks/>
            </p:cNvSpPr>
            <p:nvPr/>
          </p:nvSpPr>
          <p:spPr bwMode="auto">
            <a:xfrm>
              <a:off x="1536701"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65" name="Freeform 637"/>
            <p:cNvSpPr>
              <a:spLocks/>
            </p:cNvSpPr>
            <p:nvPr/>
          </p:nvSpPr>
          <p:spPr bwMode="auto">
            <a:xfrm>
              <a:off x="1584326"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66" name="Freeform 638"/>
            <p:cNvSpPr>
              <a:spLocks/>
            </p:cNvSpPr>
            <p:nvPr/>
          </p:nvSpPr>
          <p:spPr bwMode="auto">
            <a:xfrm>
              <a:off x="1631951"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67" name="Freeform 639"/>
            <p:cNvSpPr>
              <a:spLocks/>
            </p:cNvSpPr>
            <p:nvPr/>
          </p:nvSpPr>
          <p:spPr bwMode="auto">
            <a:xfrm>
              <a:off x="1677989"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68" name="Freeform 640"/>
            <p:cNvSpPr>
              <a:spLocks/>
            </p:cNvSpPr>
            <p:nvPr/>
          </p:nvSpPr>
          <p:spPr bwMode="auto">
            <a:xfrm>
              <a:off x="1725614"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69" name="Freeform 641"/>
            <p:cNvSpPr>
              <a:spLocks/>
            </p:cNvSpPr>
            <p:nvPr/>
          </p:nvSpPr>
          <p:spPr bwMode="auto">
            <a:xfrm>
              <a:off x="1792289"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70" name="Freeform 642"/>
            <p:cNvSpPr>
              <a:spLocks/>
            </p:cNvSpPr>
            <p:nvPr/>
          </p:nvSpPr>
          <p:spPr bwMode="auto">
            <a:xfrm>
              <a:off x="1792289"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71" name="Freeform 643"/>
            <p:cNvSpPr>
              <a:spLocks/>
            </p:cNvSpPr>
            <p:nvPr/>
          </p:nvSpPr>
          <p:spPr bwMode="auto">
            <a:xfrm>
              <a:off x="1792289"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72" name="Freeform 644"/>
            <p:cNvSpPr>
              <a:spLocks/>
            </p:cNvSpPr>
            <p:nvPr/>
          </p:nvSpPr>
          <p:spPr bwMode="auto">
            <a:xfrm>
              <a:off x="1792289"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73" name="Freeform 645"/>
            <p:cNvSpPr>
              <a:spLocks/>
            </p:cNvSpPr>
            <p:nvPr/>
          </p:nvSpPr>
          <p:spPr bwMode="auto">
            <a:xfrm>
              <a:off x="1403351"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74" name="Freeform 646"/>
            <p:cNvSpPr>
              <a:spLocks/>
            </p:cNvSpPr>
            <p:nvPr/>
          </p:nvSpPr>
          <p:spPr bwMode="auto">
            <a:xfrm>
              <a:off x="1403351"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75" name="Freeform 647"/>
            <p:cNvSpPr>
              <a:spLocks/>
            </p:cNvSpPr>
            <p:nvPr/>
          </p:nvSpPr>
          <p:spPr bwMode="auto">
            <a:xfrm>
              <a:off x="1403351"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76" name="Freeform 648"/>
            <p:cNvSpPr>
              <a:spLocks/>
            </p:cNvSpPr>
            <p:nvPr/>
          </p:nvSpPr>
          <p:spPr bwMode="auto">
            <a:xfrm>
              <a:off x="1403351"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cxnSp>
        <p:nvCxnSpPr>
          <p:cNvPr id="277" name="直接连接符 348"/>
          <p:cNvCxnSpPr>
            <a:stCxn id="78" idx="0"/>
          </p:cNvCxnSpPr>
          <p:nvPr/>
        </p:nvCxnSpPr>
        <p:spPr>
          <a:xfrm flipV="1">
            <a:off x="6396076" y="3608328"/>
            <a:ext cx="0" cy="39582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8" name="直接连接符 351"/>
          <p:cNvCxnSpPr>
            <a:stCxn id="77" idx="0"/>
            <a:endCxn id="78" idx="2"/>
          </p:cNvCxnSpPr>
          <p:nvPr/>
        </p:nvCxnSpPr>
        <p:spPr>
          <a:xfrm flipH="1" flipV="1">
            <a:off x="6396076" y="4566018"/>
            <a:ext cx="1" cy="78872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9" name="矩形 343"/>
          <p:cNvSpPr/>
          <p:nvPr/>
        </p:nvSpPr>
        <p:spPr>
          <a:xfrm>
            <a:off x="5690609" y="4888191"/>
            <a:ext cx="5816942" cy="144379"/>
          </a:xfrm>
          <a:prstGeom prst="rect">
            <a:avLst/>
          </a:prstGeom>
          <a:solidFill>
            <a:schemeClr val="bg1">
              <a:lumMod val="40000"/>
              <a:lumOff val="60000"/>
              <a:alpha val="80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Back plane</a:t>
            </a:r>
          </a:p>
        </p:txBody>
      </p:sp>
      <p:cxnSp>
        <p:nvCxnSpPr>
          <p:cNvPr id="280" name="直接连接符 354"/>
          <p:cNvCxnSpPr>
            <a:stCxn id="79" idx="0"/>
          </p:cNvCxnSpPr>
          <p:nvPr/>
        </p:nvCxnSpPr>
        <p:spPr>
          <a:xfrm flipV="1">
            <a:off x="7864746" y="5029003"/>
            <a:ext cx="2147" cy="32574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1" name="直接连接符 361"/>
          <p:cNvCxnSpPr>
            <a:stCxn id="81" idx="0"/>
          </p:cNvCxnSpPr>
          <p:nvPr/>
        </p:nvCxnSpPr>
        <p:spPr>
          <a:xfrm flipV="1">
            <a:off x="9333415" y="5038884"/>
            <a:ext cx="0" cy="31586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2" name="直接连接符 364"/>
          <p:cNvCxnSpPr>
            <a:stCxn id="83" idx="0"/>
          </p:cNvCxnSpPr>
          <p:nvPr/>
        </p:nvCxnSpPr>
        <p:spPr>
          <a:xfrm flipV="1">
            <a:off x="10802084" y="5032570"/>
            <a:ext cx="0" cy="3221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3" name="直接连接符 368"/>
          <p:cNvCxnSpPr>
            <a:endCxn id="80" idx="2"/>
          </p:cNvCxnSpPr>
          <p:nvPr/>
        </p:nvCxnSpPr>
        <p:spPr>
          <a:xfrm flipH="1" flipV="1">
            <a:off x="7864745" y="4566018"/>
            <a:ext cx="2148" cy="32399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4" name="直接连接符 371"/>
          <p:cNvCxnSpPr>
            <a:stCxn id="80" idx="0"/>
          </p:cNvCxnSpPr>
          <p:nvPr/>
        </p:nvCxnSpPr>
        <p:spPr>
          <a:xfrm flipH="1" flipV="1">
            <a:off x="7861617" y="3623275"/>
            <a:ext cx="3128" cy="38088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5" name="直接连接符 375"/>
          <p:cNvCxnSpPr>
            <a:stCxn id="82" idx="0"/>
          </p:cNvCxnSpPr>
          <p:nvPr/>
        </p:nvCxnSpPr>
        <p:spPr>
          <a:xfrm flipV="1">
            <a:off x="9333414" y="3623275"/>
            <a:ext cx="1" cy="38088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6" name="直接连接符 378"/>
          <p:cNvCxnSpPr>
            <a:endCxn id="82" idx="2"/>
          </p:cNvCxnSpPr>
          <p:nvPr/>
        </p:nvCxnSpPr>
        <p:spPr>
          <a:xfrm flipV="1">
            <a:off x="9333414" y="4566018"/>
            <a:ext cx="0" cy="32217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7" name="直接连接符 384"/>
          <p:cNvCxnSpPr>
            <a:stCxn id="84" idx="0"/>
          </p:cNvCxnSpPr>
          <p:nvPr/>
        </p:nvCxnSpPr>
        <p:spPr>
          <a:xfrm flipV="1">
            <a:off x="10802083" y="3617903"/>
            <a:ext cx="1" cy="38625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8" name="直接连接符 385"/>
          <p:cNvCxnSpPr>
            <a:endCxn id="84" idx="2"/>
          </p:cNvCxnSpPr>
          <p:nvPr/>
        </p:nvCxnSpPr>
        <p:spPr>
          <a:xfrm flipV="1">
            <a:off x="10802083" y="4566018"/>
            <a:ext cx="0" cy="32399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89" name="24130480-0498-4d95-bd17-1bc8994229ad"/>
          <p:cNvSpPr>
            <a:spLocks/>
          </p:cNvSpPr>
          <p:nvPr/>
        </p:nvSpPr>
        <p:spPr bwMode="auto">
          <a:xfrm>
            <a:off x="7916308" y="2716788"/>
            <a:ext cx="1365544" cy="686114"/>
          </a:xfrm>
          <a:custGeom>
            <a:avLst/>
            <a:gdLst>
              <a:gd name="T0" fmla="*/ 341 w 727"/>
              <a:gd name="T1" fmla="*/ 0 h 482"/>
              <a:gd name="T2" fmla="*/ 374 w 727"/>
              <a:gd name="T3" fmla="*/ 3 h 482"/>
              <a:gd name="T4" fmla="*/ 407 w 727"/>
              <a:gd name="T5" fmla="*/ 11 h 482"/>
              <a:gd name="T6" fmla="*/ 438 w 727"/>
              <a:gd name="T7" fmla="*/ 23 h 482"/>
              <a:gd name="T8" fmla="*/ 465 w 727"/>
              <a:gd name="T9" fmla="*/ 38 h 482"/>
              <a:gd name="T10" fmla="*/ 491 w 727"/>
              <a:gd name="T11" fmla="*/ 58 h 482"/>
              <a:gd name="T12" fmla="*/ 513 w 727"/>
              <a:gd name="T13" fmla="*/ 82 h 482"/>
              <a:gd name="T14" fmla="*/ 531 w 727"/>
              <a:gd name="T15" fmla="*/ 109 h 482"/>
              <a:gd name="T16" fmla="*/ 546 w 727"/>
              <a:gd name="T17" fmla="*/ 139 h 482"/>
              <a:gd name="T18" fmla="*/ 553 w 727"/>
              <a:gd name="T19" fmla="*/ 139 h 482"/>
              <a:gd name="T20" fmla="*/ 571 w 727"/>
              <a:gd name="T21" fmla="*/ 139 h 482"/>
              <a:gd name="T22" fmla="*/ 604 w 727"/>
              <a:gd name="T23" fmla="*/ 146 h 482"/>
              <a:gd name="T24" fmla="*/ 635 w 727"/>
              <a:gd name="T25" fmla="*/ 159 h 482"/>
              <a:gd name="T26" fmla="*/ 663 w 727"/>
              <a:gd name="T27" fmla="*/ 177 h 482"/>
              <a:gd name="T28" fmla="*/ 686 w 727"/>
              <a:gd name="T29" fmla="*/ 201 h 482"/>
              <a:gd name="T30" fmla="*/ 705 w 727"/>
              <a:gd name="T31" fmla="*/ 228 h 482"/>
              <a:gd name="T32" fmla="*/ 719 w 727"/>
              <a:gd name="T33" fmla="*/ 259 h 482"/>
              <a:gd name="T34" fmla="*/ 725 w 727"/>
              <a:gd name="T35" fmla="*/ 292 h 482"/>
              <a:gd name="T36" fmla="*/ 727 w 727"/>
              <a:gd name="T37" fmla="*/ 310 h 482"/>
              <a:gd name="T38" fmla="*/ 723 w 727"/>
              <a:gd name="T39" fmla="*/ 345 h 482"/>
              <a:gd name="T40" fmla="*/ 712 w 727"/>
              <a:gd name="T41" fmla="*/ 378 h 482"/>
              <a:gd name="T42" fmla="*/ 697 w 727"/>
              <a:gd name="T43" fmla="*/ 407 h 482"/>
              <a:gd name="T44" fmla="*/ 675 w 727"/>
              <a:gd name="T45" fmla="*/ 433 h 482"/>
              <a:gd name="T46" fmla="*/ 650 w 727"/>
              <a:gd name="T47" fmla="*/ 453 h 482"/>
              <a:gd name="T48" fmla="*/ 621 w 727"/>
              <a:gd name="T49" fmla="*/ 470 h 482"/>
              <a:gd name="T50" fmla="*/ 588 w 727"/>
              <a:gd name="T51" fmla="*/ 480 h 482"/>
              <a:gd name="T52" fmla="*/ 553 w 727"/>
              <a:gd name="T53" fmla="*/ 482 h 482"/>
              <a:gd name="T54" fmla="*/ 143 w 727"/>
              <a:gd name="T55" fmla="*/ 482 h 482"/>
              <a:gd name="T56" fmla="*/ 114 w 727"/>
              <a:gd name="T57" fmla="*/ 480 h 482"/>
              <a:gd name="T58" fmla="*/ 88 w 727"/>
              <a:gd name="T59" fmla="*/ 471 h 482"/>
              <a:gd name="T60" fmla="*/ 63 w 727"/>
              <a:gd name="T61" fmla="*/ 459 h 482"/>
              <a:gd name="T62" fmla="*/ 43 w 727"/>
              <a:gd name="T63" fmla="*/ 440 h 482"/>
              <a:gd name="T64" fmla="*/ 24 w 727"/>
              <a:gd name="T65" fmla="*/ 420 h 482"/>
              <a:gd name="T66" fmla="*/ 11 w 727"/>
              <a:gd name="T67" fmla="*/ 395 h 482"/>
              <a:gd name="T68" fmla="*/ 2 w 727"/>
              <a:gd name="T69" fmla="*/ 369 h 482"/>
              <a:gd name="T70" fmla="*/ 0 w 727"/>
              <a:gd name="T71" fmla="*/ 340 h 482"/>
              <a:gd name="T72" fmla="*/ 0 w 727"/>
              <a:gd name="T73" fmla="*/ 327 h 482"/>
              <a:gd name="T74" fmla="*/ 4 w 727"/>
              <a:gd name="T75" fmla="*/ 301 h 482"/>
              <a:gd name="T76" fmla="*/ 13 w 727"/>
              <a:gd name="T77" fmla="*/ 278 h 482"/>
              <a:gd name="T78" fmla="*/ 33 w 727"/>
              <a:gd name="T79" fmla="*/ 246 h 482"/>
              <a:gd name="T80" fmla="*/ 72 w 727"/>
              <a:gd name="T81" fmla="*/ 215 h 482"/>
              <a:gd name="T82" fmla="*/ 96 w 727"/>
              <a:gd name="T83" fmla="*/ 204 h 482"/>
              <a:gd name="T84" fmla="*/ 119 w 727"/>
              <a:gd name="T85" fmla="*/ 197 h 482"/>
              <a:gd name="T86" fmla="*/ 123 w 727"/>
              <a:gd name="T87" fmla="*/ 177 h 482"/>
              <a:gd name="T88" fmla="*/ 136 w 727"/>
              <a:gd name="T89" fmla="*/ 139 h 482"/>
              <a:gd name="T90" fmla="*/ 154 w 727"/>
              <a:gd name="T91" fmla="*/ 102 h 482"/>
              <a:gd name="T92" fmla="*/ 178 w 727"/>
              <a:gd name="T93" fmla="*/ 71 h 482"/>
              <a:gd name="T94" fmla="*/ 207 w 727"/>
              <a:gd name="T95" fmla="*/ 45 h 482"/>
              <a:gd name="T96" fmla="*/ 240 w 727"/>
              <a:gd name="T97" fmla="*/ 23 h 482"/>
              <a:gd name="T98" fmla="*/ 279 w 727"/>
              <a:gd name="T99" fmla="*/ 9 h 482"/>
              <a:gd name="T100" fmla="*/ 319 w 727"/>
              <a:gd name="T101" fmla="*/ 1 h 482"/>
              <a:gd name="T102" fmla="*/ 341 w 727"/>
              <a:gd name="T103"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7" h="482">
                <a:moveTo>
                  <a:pt x="341" y="0"/>
                </a:moveTo>
                <a:lnTo>
                  <a:pt x="341" y="0"/>
                </a:lnTo>
                <a:lnTo>
                  <a:pt x="357" y="1"/>
                </a:lnTo>
                <a:lnTo>
                  <a:pt x="374" y="3"/>
                </a:lnTo>
                <a:lnTo>
                  <a:pt x="390" y="5"/>
                </a:lnTo>
                <a:lnTo>
                  <a:pt x="407" y="11"/>
                </a:lnTo>
                <a:lnTo>
                  <a:pt x="421" y="16"/>
                </a:lnTo>
                <a:lnTo>
                  <a:pt x="438" y="23"/>
                </a:lnTo>
                <a:lnTo>
                  <a:pt x="450" y="31"/>
                </a:lnTo>
                <a:lnTo>
                  <a:pt x="465" y="38"/>
                </a:lnTo>
                <a:lnTo>
                  <a:pt x="478" y="49"/>
                </a:lnTo>
                <a:lnTo>
                  <a:pt x="491" y="58"/>
                </a:lnTo>
                <a:lnTo>
                  <a:pt x="502" y="71"/>
                </a:lnTo>
                <a:lnTo>
                  <a:pt x="513" y="82"/>
                </a:lnTo>
                <a:lnTo>
                  <a:pt x="522" y="95"/>
                </a:lnTo>
                <a:lnTo>
                  <a:pt x="531" y="109"/>
                </a:lnTo>
                <a:lnTo>
                  <a:pt x="538" y="124"/>
                </a:lnTo>
                <a:lnTo>
                  <a:pt x="546" y="139"/>
                </a:lnTo>
                <a:lnTo>
                  <a:pt x="546" y="139"/>
                </a:lnTo>
                <a:lnTo>
                  <a:pt x="553" y="139"/>
                </a:lnTo>
                <a:lnTo>
                  <a:pt x="553" y="139"/>
                </a:lnTo>
                <a:lnTo>
                  <a:pt x="571" y="139"/>
                </a:lnTo>
                <a:lnTo>
                  <a:pt x="588" y="142"/>
                </a:lnTo>
                <a:lnTo>
                  <a:pt x="604" y="146"/>
                </a:lnTo>
                <a:lnTo>
                  <a:pt x="621" y="151"/>
                </a:lnTo>
                <a:lnTo>
                  <a:pt x="635" y="159"/>
                </a:lnTo>
                <a:lnTo>
                  <a:pt x="650" y="168"/>
                </a:lnTo>
                <a:lnTo>
                  <a:pt x="663" y="177"/>
                </a:lnTo>
                <a:lnTo>
                  <a:pt x="675" y="188"/>
                </a:lnTo>
                <a:lnTo>
                  <a:pt x="686" y="201"/>
                </a:lnTo>
                <a:lnTo>
                  <a:pt x="697" y="213"/>
                </a:lnTo>
                <a:lnTo>
                  <a:pt x="705" y="228"/>
                </a:lnTo>
                <a:lnTo>
                  <a:pt x="712" y="243"/>
                </a:lnTo>
                <a:lnTo>
                  <a:pt x="719" y="259"/>
                </a:lnTo>
                <a:lnTo>
                  <a:pt x="723" y="276"/>
                </a:lnTo>
                <a:lnTo>
                  <a:pt x="725" y="292"/>
                </a:lnTo>
                <a:lnTo>
                  <a:pt x="727" y="310"/>
                </a:lnTo>
                <a:lnTo>
                  <a:pt x="727" y="310"/>
                </a:lnTo>
                <a:lnTo>
                  <a:pt x="725" y="329"/>
                </a:lnTo>
                <a:lnTo>
                  <a:pt x="723" y="345"/>
                </a:lnTo>
                <a:lnTo>
                  <a:pt x="719" y="362"/>
                </a:lnTo>
                <a:lnTo>
                  <a:pt x="712" y="378"/>
                </a:lnTo>
                <a:lnTo>
                  <a:pt x="705" y="393"/>
                </a:lnTo>
                <a:lnTo>
                  <a:pt x="697" y="407"/>
                </a:lnTo>
                <a:lnTo>
                  <a:pt x="686" y="420"/>
                </a:lnTo>
                <a:lnTo>
                  <a:pt x="675" y="433"/>
                </a:lnTo>
                <a:lnTo>
                  <a:pt x="663" y="444"/>
                </a:lnTo>
                <a:lnTo>
                  <a:pt x="650" y="453"/>
                </a:lnTo>
                <a:lnTo>
                  <a:pt x="635" y="462"/>
                </a:lnTo>
                <a:lnTo>
                  <a:pt x="621" y="470"/>
                </a:lnTo>
                <a:lnTo>
                  <a:pt x="604" y="475"/>
                </a:lnTo>
                <a:lnTo>
                  <a:pt x="588" y="480"/>
                </a:lnTo>
                <a:lnTo>
                  <a:pt x="571" y="482"/>
                </a:lnTo>
                <a:lnTo>
                  <a:pt x="553" y="482"/>
                </a:lnTo>
                <a:lnTo>
                  <a:pt x="143" y="482"/>
                </a:lnTo>
                <a:lnTo>
                  <a:pt x="143" y="482"/>
                </a:lnTo>
                <a:lnTo>
                  <a:pt x="129" y="482"/>
                </a:lnTo>
                <a:lnTo>
                  <a:pt x="114" y="480"/>
                </a:lnTo>
                <a:lnTo>
                  <a:pt x="101" y="477"/>
                </a:lnTo>
                <a:lnTo>
                  <a:pt x="88" y="471"/>
                </a:lnTo>
                <a:lnTo>
                  <a:pt x="75" y="466"/>
                </a:lnTo>
                <a:lnTo>
                  <a:pt x="63" y="459"/>
                </a:lnTo>
                <a:lnTo>
                  <a:pt x="52" y="449"/>
                </a:lnTo>
                <a:lnTo>
                  <a:pt x="43" y="440"/>
                </a:lnTo>
                <a:lnTo>
                  <a:pt x="33" y="431"/>
                </a:lnTo>
                <a:lnTo>
                  <a:pt x="24" y="420"/>
                </a:lnTo>
                <a:lnTo>
                  <a:pt x="17" y="407"/>
                </a:lnTo>
                <a:lnTo>
                  <a:pt x="11" y="395"/>
                </a:lnTo>
                <a:lnTo>
                  <a:pt x="6" y="382"/>
                </a:lnTo>
                <a:lnTo>
                  <a:pt x="2" y="369"/>
                </a:lnTo>
                <a:lnTo>
                  <a:pt x="0" y="354"/>
                </a:lnTo>
                <a:lnTo>
                  <a:pt x="0" y="340"/>
                </a:lnTo>
                <a:lnTo>
                  <a:pt x="0" y="340"/>
                </a:lnTo>
                <a:lnTo>
                  <a:pt x="0" y="327"/>
                </a:lnTo>
                <a:lnTo>
                  <a:pt x="2" y="314"/>
                </a:lnTo>
                <a:lnTo>
                  <a:pt x="4" y="301"/>
                </a:lnTo>
                <a:lnTo>
                  <a:pt x="10" y="288"/>
                </a:lnTo>
                <a:lnTo>
                  <a:pt x="13" y="278"/>
                </a:lnTo>
                <a:lnTo>
                  <a:pt x="21" y="267"/>
                </a:lnTo>
                <a:lnTo>
                  <a:pt x="33" y="246"/>
                </a:lnTo>
                <a:lnTo>
                  <a:pt x="52" y="228"/>
                </a:lnTo>
                <a:lnTo>
                  <a:pt x="72" y="215"/>
                </a:lnTo>
                <a:lnTo>
                  <a:pt x="83" y="208"/>
                </a:lnTo>
                <a:lnTo>
                  <a:pt x="96" y="204"/>
                </a:lnTo>
                <a:lnTo>
                  <a:pt x="108" y="201"/>
                </a:lnTo>
                <a:lnTo>
                  <a:pt x="119" y="197"/>
                </a:lnTo>
                <a:lnTo>
                  <a:pt x="119" y="197"/>
                </a:lnTo>
                <a:lnTo>
                  <a:pt x="123" y="177"/>
                </a:lnTo>
                <a:lnTo>
                  <a:pt x="129" y="157"/>
                </a:lnTo>
                <a:lnTo>
                  <a:pt x="136" y="139"/>
                </a:lnTo>
                <a:lnTo>
                  <a:pt x="143" y="120"/>
                </a:lnTo>
                <a:lnTo>
                  <a:pt x="154" y="102"/>
                </a:lnTo>
                <a:lnTo>
                  <a:pt x="165" y="85"/>
                </a:lnTo>
                <a:lnTo>
                  <a:pt x="178" y="71"/>
                </a:lnTo>
                <a:lnTo>
                  <a:pt x="193" y="58"/>
                </a:lnTo>
                <a:lnTo>
                  <a:pt x="207" y="45"/>
                </a:lnTo>
                <a:lnTo>
                  <a:pt x="224" y="32"/>
                </a:lnTo>
                <a:lnTo>
                  <a:pt x="240" y="23"/>
                </a:lnTo>
                <a:lnTo>
                  <a:pt x="258" y="16"/>
                </a:lnTo>
                <a:lnTo>
                  <a:pt x="279" y="9"/>
                </a:lnTo>
                <a:lnTo>
                  <a:pt x="299" y="3"/>
                </a:lnTo>
                <a:lnTo>
                  <a:pt x="319" y="1"/>
                </a:lnTo>
                <a:lnTo>
                  <a:pt x="341" y="0"/>
                </a:lnTo>
                <a:lnTo>
                  <a:pt x="341" y="0"/>
                </a:lnTo>
                <a:close/>
              </a:path>
            </a:pathLst>
          </a:custGeom>
          <a:solidFill>
            <a:schemeClr val="tx2">
              <a:lumMod val="60000"/>
              <a:lumOff val="40000"/>
              <a:alpha val="65000"/>
            </a:schemeClr>
          </a:solidFill>
          <a:ln w="3175">
            <a:solidFill>
              <a:schemeClr val="bg1">
                <a:alpha val="50000"/>
              </a:schemeClr>
            </a:solidFill>
          </a:ln>
          <a:effectLst/>
        </p:spPr>
        <p:txBody>
          <a:bodyPr lIns="91476" tIns="45739" rIns="91476" bIns="45739" anchor="ctr"/>
          <a:lstStyle/>
          <a:p>
            <a:pPr algn="ctr">
              <a:buClr>
                <a:srgbClr val="CC9900"/>
              </a:buClr>
            </a:pPr>
            <a:r>
              <a:rPr lang="en-US" sz="1400" dirty="0">
                <a:solidFill>
                  <a:srgbClr val="1D1D1A"/>
                </a:solidFill>
                <a:latin typeface="Arial" panose="020B0604020202020204" pitchFamily="34" charset="0"/>
                <a:ea typeface="微软雅黑" panose="020B0503020204020204" pitchFamily="34" charset="-122"/>
                <a:cs typeface="Arial" panose="020B0604020202020204" pitchFamily="34" charset="0"/>
              </a:rPr>
              <a:t>FC</a:t>
            </a:r>
          </a:p>
          <a:p>
            <a:pPr algn="ctr">
              <a:buClr>
                <a:srgbClr val="CC9900"/>
              </a:buClr>
            </a:pPr>
            <a:r>
              <a:rPr lang="en-US" sz="1400" dirty="0">
                <a:solidFill>
                  <a:srgbClr val="1D1D1A"/>
                </a:solidFill>
                <a:latin typeface="Arial" panose="020B0604020202020204" pitchFamily="34" charset="0"/>
                <a:ea typeface="微软雅黑" panose="020B0503020204020204" pitchFamily="34" charset="-122"/>
                <a:cs typeface="Arial" panose="020B0604020202020204" pitchFamily="34" charset="0"/>
              </a:rPr>
              <a:t>Network</a:t>
            </a:r>
          </a:p>
        </p:txBody>
      </p:sp>
      <p:cxnSp>
        <p:nvCxnSpPr>
          <p:cNvPr id="290" name="直接连接符 401"/>
          <p:cNvCxnSpPr/>
          <p:nvPr/>
        </p:nvCxnSpPr>
        <p:spPr>
          <a:xfrm>
            <a:off x="729169" y="2492768"/>
            <a:ext cx="4801648" cy="3784207"/>
          </a:xfrm>
          <a:prstGeom prst="line">
            <a:avLst/>
          </a:prstGeom>
          <a:solidFill>
            <a:schemeClr val="bg1">
              <a:alpha val="10000"/>
            </a:schemeClr>
          </a:solid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cxnSp>
      <p:sp>
        <p:nvSpPr>
          <p:cNvPr id="291" name="矩形 823"/>
          <p:cNvSpPr/>
          <p:nvPr/>
        </p:nvSpPr>
        <p:spPr>
          <a:xfrm>
            <a:off x="5503372" y="994808"/>
            <a:ext cx="6138522" cy="1515812"/>
          </a:xfrm>
          <a:prstGeom prst="rect">
            <a:avLst/>
          </a:prstGeom>
          <a:noFill/>
          <a:ln w="3175">
            <a:noFill/>
          </a:ln>
          <a:effectLst/>
        </p:spPr>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pPr>
            <a:r>
              <a:rPr lang="en-US" b="1" dirty="0">
                <a:solidFill>
                  <a:srgbClr val="1D1D1A"/>
                </a:solidFill>
                <a:latin typeface="Arial" panose="020B0604020202020204" pitchFamily="34" charset="0"/>
                <a:ea typeface="微软雅黑" panose="020B0503020204020204" pitchFamily="34" charset="-122"/>
                <a:cs typeface="Arial" panose="020B0604020202020204" pitchFamily="34" charset="0"/>
              </a:rPr>
              <a:t>Server</a:t>
            </a:r>
          </a:p>
        </p:txBody>
      </p:sp>
      <p:sp>
        <p:nvSpPr>
          <p:cNvPr id="292" name="Title 1"/>
          <p:cNvSpPr txBox="1">
            <a:spLocks/>
          </p:cNvSpPr>
          <p:nvPr/>
        </p:nvSpPr>
        <p:spPr bwMode="auto">
          <a:xfrm>
            <a:off x="574851" y="3626688"/>
            <a:ext cx="4473581" cy="712249"/>
          </a:xfrm>
          <a:prstGeom prst="rect">
            <a:avLst/>
          </a:prstGeom>
          <a:solidFill>
            <a:schemeClr val="tx2">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285750" indent="-285750" defTabSz="914126">
              <a:buFont typeface="Arial" panose="020B0604020202020204" pitchFamily="34" charset="0"/>
              <a:buChar char="•"/>
              <a:defRPr sz="1600">
                <a:solidFill>
                  <a:srgbClr val="FFFFFF"/>
                </a:solidFill>
                <a:latin typeface="等线" panose="02010600030101010101" pitchFamily="2" charset="-122"/>
                <a:ea typeface="等线" panose="02010600030101010101"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rPr>
              <a:t>The FIMs are linked to servers independently regardless of controller failures.</a:t>
            </a:r>
          </a:p>
        </p:txBody>
      </p:sp>
      <p:sp>
        <p:nvSpPr>
          <p:cNvPr id="293" name="立方体 876"/>
          <p:cNvSpPr/>
          <p:nvPr/>
        </p:nvSpPr>
        <p:spPr>
          <a:xfrm>
            <a:off x="8506758" y="2259910"/>
            <a:ext cx="179387" cy="146598"/>
          </a:xfrm>
          <a:prstGeom prst="cube">
            <a:avLst>
              <a:gd name="adj" fmla="val 1871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dirty="0">
                <a:solidFill>
                  <a:srgbClr val="1D1D1A"/>
                </a:solidFill>
                <a:latin typeface="Arial" panose="020B0604020202020204" pitchFamily="34" charset="0"/>
                <a:ea typeface="微软雅黑" panose="020B0503020204020204" pitchFamily="34" charset="-122"/>
                <a:cs typeface="Arial" panose="020B0604020202020204" pitchFamily="34" charset="0"/>
              </a:rPr>
              <a:t>Data</a:t>
            </a:r>
          </a:p>
        </p:txBody>
      </p:sp>
      <p:sp>
        <p:nvSpPr>
          <p:cNvPr id="294" name="Title 1"/>
          <p:cNvSpPr txBox="1">
            <a:spLocks/>
          </p:cNvSpPr>
          <p:nvPr/>
        </p:nvSpPr>
        <p:spPr bwMode="auto">
          <a:xfrm>
            <a:off x="574852" y="4340857"/>
            <a:ext cx="4473581" cy="712249"/>
          </a:xfrm>
          <a:prstGeom prst="rect">
            <a:avLst/>
          </a:prstGeom>
          <a:solidFill>
            <a:schemeClr val="tx2">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285750" indent="-285750" defTabSz="914126">
              <a:buFont typeface="Arial" panose="020B0604020202020204" pitchFamily="34" charset="0"/>
              <a:buChar char="•"/>
              <a:defRPr sz="1600">
                <a:solidFill>
                  <a:srgbClr val="FFFFFF"/>
                </a:solidFill>
                <a:latin typeface="等线" panose="02010600030101010101" pitchFamily="2" charset="-122"/>
                <a:ea typeface="等线" panose="02010600030101010101"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rPr>
              <a:t>Generally, each I/O is directed to a specific storage controller through the backplane.</a:t>
            </a:r>
          </a:p>
        </p:txBody>
      </p:sp>
      <p:sp>
        <p:nvSpPr>
          <p:cNvPr id="295" name="Title 1"/>
          <p:cNvSpPr txBox="1">
            <a:spLocks/>
          </p:cNvSpPr>
          <p:nvPr/>
        </p:nvSpPr>
        <p:spPr bwMode="auto">
          <a:xfrm>
            <a:off x="574852" y="5056933"/>
            <a:ext cx="4473581" cy="921508"/>
          </a:xfrm>
          <a:prstGeom prst="rect">
            <a:avLst/>
          </a:prstGeom>
          <a:solidFill>
            <a:schemeClr val="tx2">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285750" indent="-285750" defTabSz="914126">
              <a:buFont typeface="Arial" panose="020B0604020202020204" pitchFamily="34" charset="0"/>
              <a:buChar char="•"/>
              <a:defRPr sz="1600">
                <a:solidFill>
                  <a:srgbClr val="FFFFFF"/>
                </a:solidFill>
                <a:latin typeface="等线" panose="02010600030101010101" pitchFamily="2" charset="-122"/>
                <a:ea typeface="等线" panose="02010600030101010101"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rPr>
              <a:t>If a controller is faulty, the corresponding I/O is redirected to another normal controller, and the link between the FIM and the server is not interrupted. </a:t>
            </a:r>
          </a:p>
        </p:txBody>
      </p:sp>
      <p:sp>
        <p:nvSpPr>
          <p:cNvPr id="296" name="立方体 880"/>
          <p:cNvSpPr/>
          <p:nvPr/>
        </p:nvSpPr>
        <p:spPr>
          <a:xfrm>
            <a:off x="6301045" y="4288958"/>
            <a:ext cx="179387" cy="146598"/>
          </a:xfrm>
          <a:prstGeom prst="cube">
            <a:avLst>
              <a:gd name="adj" fmla="val 1871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dirty="0">
                <a:solidFill>
                  <a:srgbClr val="1D1D1A"/>
                </a:solidFill>
                <a:latin typeface="Arial" panose="020B0604020202020204" pitchFamily="34" charset="0"/>
                <a:ea typeface="微软雅黑" panose="020B0503020204020204" pitchFamily="34" charset="-122"/>
                <a:cs typeface="Arial" panose="020B0604020202020204" pitchFamily="34" charset="0"/>
              </a:rPr>
              <a:t>Data</a:t>
            </a:r>
          </a:p>
        </p:txBody>
      </p:sp>
      <p:sp>
        <p:nvSpPr>
          <p:cNvPr id="297" name="立方体 882"/>
          <p:cNvSpPr/>
          <p:nvPr/>
        </p:nvSpPr>
        <p:spPr>
          <a:xfrm>
            <a:off x="6298007" y="4296803"/>
            <a:ext cx="179387" cy="146598"/>
          </a:xfrm>
          <a:prstGeom prst="cube">
            <a:avLst>
              <a:gd name="adj" fmla="val 1871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500" dirty="0">
                <a:solidFill>
                  <a:srgbClr val="1D1D1A"/>
                </a:solidFill>
                <a:latin typeface="Arial" panose="020B0604020202020204" pitchFamily="34" charset="0"/>
                <a:ea typeface="微软雅黑" panose="020B0503020204020204" pitchFamily="34" charset="-122"/>
                <a:cs typeface="Arial" panose="020B0604020202020204" pitchFamily="34" charset="0"/>
              </a:rPr>
              <a:t>Data</a:t>
            </a:r>
          </a:p>
        </p:txBody>
      </p:sp>
      <p:sp>
        <p:nvSpPr>
          <p:cNvPr id="298" name="矩形 49"/>
          <p:cNvSpPr/>
          <p:nvPr/>
        </p:nvSpPr>
        <p:spPr>
          <a:xfrm>
            <a:off x="732274" y="1296724"/>
            <a:ext cx="4298503" cy="1211984"/>
          </a:xfrm>
          <a:prstGeom prst="rect">
            <a:avLst/>
          </a:prstGeom>
          <a:solidFill>
            <a:srgbClr val="E0E0E0">
              <a:alpha val="41000"/>
            </a:srgbClr>
          </a:solid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99" name="副标题 1"/>
          <p:cNvSpPr txBox="1">
            <a:spLocks/>
          </p:cNvSpPr>
          <p:nvPr/>
        </p:nvSpPr>
        <p:spPr>
          <a:xfrm>
            <a:off x="457446" y="192836"/>
            <a:ext cx="11799766" cy="665899"/>
          </a:xfrm>
          <a:prstGeom prst="rect">
            <a:avLst/>
          </a:prstGeom>
        </p:spPr>
        <p:txBody>
          <a:bodyPr/>
          <a:lstStyle/>
          <a:p>
            <a:pPr marL="296950" indent="-296950" defTabSz="1187798">
              <a:defRPr/>
            </a:pPr>
            <a:r>
              <a:rPr kumimoji="0" lang="en-US" altLang="zh-CN" sz="28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Arial" panose="020B0604020202020204" pitchFamily="34" charset="0"/>
              </a:rPr>
              <a:t>Intelligent</a:t>
            </a:r>
            <a:r>
              <a:rPr kumimoji="0" lang="zh-CN" altLang="en-US" sz="28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Arial" panose="020B0604020202020204" pitchFamily="34" charset="0"/>
              </a:rPr>
              <a:t> </a:t>
            </a:r>
            <a:r>
              <a:rPr kumimoji="0" lang="en-US" altLang="zh-CN" sz="2800" b="0"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Arial" panose="020B0604020202020204" pitchFamily="34" charset="0"/>
              </a:rPr>
              <a:t>Front-end Connection -</a:t>
            </a:r>
            <a:r>
              <a:rPr kumimoji="0" lang="en-US" altLang="zh-CN" sz="28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rPr>
              <a:t> </a:t>
            </a:r>
            <a:r>
              <a:rPr lang="en-US" altLang="zh-CN" sz="2000" dirty="0">
                <a:latin typeface="Arial" panose="020B0604020202020204" pitchFamily="34" charset="0"/>
                <a:cs typeface="Arial" panose="020B0604020202020204" pitchFamily="34" charset="0"/>
              </a:rPr>
              <a:t>No Sense for Controller failover</a:t>
            </a:r>
          </a:p>
        </p:txBody>
      </p:sp>
      <p:grpSp>
        <p:nvGrpSpPr>
          <p:cNvPr id="307" name="Group 306"/>
          <p:cNvGrpSpPr/>
          <p:nvPr/>
        </p:nvGrpSpPr>
        <p:grpSpPr>
          <a:xfrm>
            <a:off x="8450407" y="5170"/>
            <a:ext cx="3749963" cy="208846"/>
            <a:chOff x="8450407" y="5170"/>
            <a:chExt cx="3749963" cy="208846"/>
          </a:xfrm>
        </p:grpSpPr>
        <p:sp>
          <p:nvSpPr>
            <p:cNvPr id="308" name="Process 94"/>
            <p:cNvSpPr/>
            <p:nvPr/>
          </p:nvSpPr>
          <p:spPr>
            <a:xfrm>
              <a:off x="9669607" y="5170"/>
              <a:ext cx="1311563" cy="20828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309" name="Process 95"/>
            <p:cNvSpPr/>
            <p:nvPr/>
          </p:nvSpPr>
          <p:spPr>
            <a:xfrm>
              <a:off x="8450407" y="5689"/>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310" name="Process 96"/>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spTree>
    <p:extLst>
      <p:ext uri="{BB962C8B-B14F-4D97-AF65-F5344CB8AC3E}">
        <p14:creationId xmlns:p14="http://schemas.microsoft.com/office/powerpoint/2010/main" val="157799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500"/>
                                        <p:tgtEl>
                                          <p:spTgt spid="7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500"/>
                                        <p:tgtEl>
                                          <p:spTgt spid="84"/>
                                        </p:tgtEl>
                                      </p:cBhvr>
                                    </p:animEffect>
                                  </p:childTnLst>
                                </p:cTn>
                              </p:par>
                              <p:par>
                                <p:cTn id="32" presetID="10" presetClass="entr" presetSubtype="0" fill="hold" nodeType="with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fade">
                                      <p:cBhvr>
                                        <p:cTn id="34" dur="500"/>
                                        <p:tgtEl>
                                          <p:spTgt spid="85"/>
                                        </p:tgtEl>
                                      </p:cBhvr>
                                    </p:animEffect>
                                  </p:childTnLst>
                                </p:cTn>
                              </p:par>
                              <p:par>
                                <p:cTn id="35" presetID="10" presetClass="entr" presetSubtype="0" fill="hold" nodeType="withEffect">
                                  <p:stCondLst>
                                    <p:cond delay="0"/>
                                  </p:stCondLst>
                                  <p:childTnLst>
                                    <p:set>
                                      <p:cBhvr>
                                        <p:cTn id="36" dur="1" fill="hold">
                                          <p:stCondLst>
                                            <p:cond delay="0"/>
                                          </p:stCondLst>
                                        </p:cTn>
                                        <p:tgtEl>
                                          <p:spTgt spid="109"/>
                                        </p:tgtEl>
                                        <p:attrNameLst>
                                          <p:attrName>style.visibility</p:attrName>
                                        </p:attrNameLst>
                                      </p:cBhvr>
                                      <p:to>
                                        <p:strVal val="visible"/>
                                      </p:to>
                                    </p:set>
                                    <p:animEffect transition="in" filter="fade">
                                      <p:cBhvr>
                                        <p:cTn id="37" dur="500"/>
                                        <p:tgtEl>
                                          <p:spTgt spid="109"/>
                                        </p:tgtEl>
                                      </p:cBhvr>
                                    </p:animEffect>
                                  </p:childTnLst>
                                </p:cTn>
                              </p:par>
                              <p:par>
                                <p:cTn id="38" presetID="10" presetClass="entr" presetSubtype="0" fill="hold" nodeType="withEffect">
                                  <p:stCondLst>
                                    <p:cond delay="0"/>
                                  </p:stCondLst>
                                  <p:childTnLst>
                                    <p:set>
                                      <p:cBhvr>
                                        <p:cTn id="39" dur="1" fill="hold">
                                          <p:stCondLst>
                                            <p:cond delay="0"/>
                                          </p:stCondLst>
                                        </p:cTn>
                                        <p:tgtEl>
                                          <p:spTgt spid="133"/>
                                        </p:tgtEl>
                                        <p:attrNameLst>
                                          <p:attrName>style.visibility</p:attrName>
                                        </p:attrNameLst>
                                      </p:cBhvr>
                                      <p:to>
                                        <p:strVal val="visible"/>
                                      </p:to>
                                    </p:set>
                                    <p:animEffect transition="in" filter="fade">
                                      <p:cBhvr>
                                        <p:cTn id="40" dur="500"/>
                                        <p:tgtEl>
                                          <p:spTgt spid="133"/>
                                        </p:tgtEl>
                                      </p:cBhvr>
                                    </p:animEffect>
                                  </p:childTnLst>
                                </p:cTn>
                              </p:par>
                              <p:par>
                                <p:cTn id="41" presetID="10" presetClass="entr" presetSubtype="0" fill="hold" nodeType="withEffect">
                                  <p:stCondLst>
                                    <p:cond delay="0"/>
                                  </p:stCondLst>
                                  <p:childTnLst>
                                    <p:set>
                                      <p:cBhvr>
                                        <p:cTn id="42" dur="1" fill="hold">
                                          <p:stCondLst>
                                            <p:cond delay="0"/>
                                          </p:stCondLst>
                                        </p:cTn>
                                        <p:tgtEl>
                                          <p:spTgt spid="157"/>
                                        </p:tgtEl>
                                        <p:attrNameLst>
                                          <p:attrName>style.visibility</p:attrName>
                                        </p:attrNameLst>
                                      </p:cBhvr>
                                      <p:to>
                                        <p:strVal val="visible"/>
                                      </p:to>
                                    </p:set>
                                    <p:animEffect transition="in" filter="fade">
                                      <p:cBhvr>
                                        <p:cTn id="43" dur="500"/>
                                        <p:tgtEl>
                                          <p:spTgt spid="157"/>
                                        </p:tgtEl>
                                      </p:cBhvr>
                                    </p:animEffect>
                                  </p:childTnLst>
                                </p:cTn>
                              </p:par>
                              <p:par>
                                <p:cTn id="44" presetID="10" presetClass="entr" presetSubtype="0" fill="hold" nodeType="withEffect">
                                  <p:stCondLst>
                                    <p:cond delay="0"/>
                                  </p:stCondLst>
                                  <p:childTnLst>
                                    <p:set>
                                      <p:cBhvr>
                                        <p:cTn id="45" dur="1" fill="hold">
                                          <p:stCondLst>
                                            <p:cond delay="0"/>
                                          </p:stCondLst>
                                        </p:cTn>
                                        <p:tgtEl>
                                          <p:spTgt spid="181"/>
                                        </p:tgtEl>
                                        <p:attrNameLst>
                                          <p:attrName>style.visibility</p:attrName>
                                        </p:attrNameLst>
                                      </p:cBhvr>
                                      <p:to>
                                        <p:strVal val="visible"/>
                                      </p:to>
                                    </p:set>
                                    <p:animEffect transition="in" filter="fade">
                                      <p:cBhvr>
                                        <p:cTn id="46" dur="500"/>
                                        <p:tgtEl>
                                          <p:spTgt spid="181"/>
                                        </p:tgtEl>
                                      </p:cBhvr>
                                    </p:animEffect>
                                  </p:childTnLst>
                                </p:cTn>
                              </p:par>
                              <p:par>
                                <p:cTn id="47" presetID="10" presetClass="entr" presetSubtype="0" fill="hold" nodeType="withEffect">
                                  <p:stCondLst>
                                    <p:cond delay="0"/>
                                  </p:stCondLst>
                                  <p:childTnLst>
                                    <p:set>
                                      <p:cBhvr>
                                        <p:cTn id="48" dur="1" fill="hold">
                                          <p:stCondLst>
                                            <p:cond delay="0"/>
                                          </p:stCondLst>
                                        </p:cTn>
                                        <p:tgtEl>
                                          <p:spTgt spid="205"/>
                                        </p:tgtEl>
                                        <p:attrNameLst>
                                          <p:attrName>style.visibility</p:attrName>
                                        </p:attrNameLst>
                                      </p:cBhvr>
                                      <p:to>
                                        <p:strVal val="visible"/>
                                      </p:to>
                                    </p:set>
                                    <p:animEffect transition="in" filter="fade">
                                      <p:cBhvr>
                                        <p:cTn id="49" dur="500"/>
                                        <p:tgtEl>
                                          <p:spTgt spid="205"/>
                                        </p:tgtEl>
                                      </p:cBhvr>
                                    </p:animEffect>
                                  </p:childTnLst>
                                </p:cTn>
                              </p:par>
                              <p:par>
                                <p:cTn id="50" presetID="10" presetClass="entr" presetSubtype="0" fill="hold" nodeType="withEffect">
                                  <p:stCondLst>
                                    <p:cond delay="0"/>
                                  </p:stCondLst>
                                  <p:childTnLst>
                                    <p:set>
                                      <p:cBhvr>
                                        <p:cTn id="51" dur="1" fill="hold">
                                          <p:stCondLst>
                                            <p:cond delay="0"/>
                                          </p:stCondLst>
                                        </p:cTn>
                                        <p:tgtEl>
                                          <p:spTgt spid="229"/>
                                        </p:tgtEl>
                                        <p:attrNameLst>
                                          <p:attrName>style.visibility</p:attrName>
                                        </p:attrNameLst>
                                      </p:cBhvr>
                                      <p:to>
                                        <p:strVal val="visible"/>
                                      </p:to>
                                    </p:set>
                                    <p:animEffect transition="in" filter="fade">
                                      <p:cBhvr>
                                        <p:cTn id="52" dur="500"/>
                                        <p:tgtEl>
                                          <p:spTgt spid="229"/>
                                        </p:tgtEl>
                                      </p:cBhvr>
                                    </p:animEffect>
                                  </p:childTnLst>
                                </p:cTn>
                              </p:par>
                              <p:par>
                                <p:cTn id="53" presetID="10" presetClass="entr" presetSubtype="0" fill="hold" nodeType="withEffect">
                                  <p:stCondLst>
                                    <p:cond delay="0"/>
                                  </p:stCondLst>
                                  <p:childTnLst>
                                    <p:set>
                                      <p:cBhvr>
                                        <p:cTn id="54" dur="1" fill="hold">
                                          <p:stCondLst>
                                            <p:cond delay="0"/>
                                          </p:stCondLst>
                                        </p:cTn>
                                        <p:tgtEl>
                                          <p:spTgt spid="253"/>
                                        </p:tgtEl>
                                        <p:attrNameLst>
                                          <p:attrName>style.visibility</p:attrName>
                                        </p:attrNameLst>
                                      </p:cBhvr>
                                      <p:to>
                                        <p:strVal val="visible"/>
                                      </p:to>
                                    </p:set>
                                    <p:animEffect transition="in" filter="fade">
                                      <p:cBhvr>
                                        <p:cTn id="55" dur="500"/>
                                        <p:tgtEl>
                                          <p:spTgt spid="253"/>
                                        </p:tgtEl>
                                      </p:cBhvr>
                                    </p:animEffect>
                                  </p:childTnLst>
                                </p:cTn>
                              </p:par>
                              <p:par>
                                <p:cTn id="56" presetID="10" presetClass="entr" presetSubtype="0" fill="hold" nodeType="withEffect">
                                  <p:stCondLst>
                                    <p:cond delay="0"/>
                                  </p:stCondLst>
                                  <p:childTnLst>
                                    <p:set>
                                      <p:cBhvr>
                                        <p:cTn id="57" dur="1" fill="hold">
                                          <p:stCondLst>
                                            <p:cond delay="0"/>
                                          </p:stCondLst>
                                        </p:cTn>
                                        <p:tgtEl>
                                          <p:spTgt spid="277"/>
                                        </p:tgtEl>
                                        <p:attrNameLst>
                                          <p:attrName>style.visibility</p:attrName>
                                        </p:attrNameLst>
                                      </p:cBhvr>
                                      <p:to>
                                        <p:strVal val="visible"/>
                                      </p:to>
                                    </p:set>
                                    <p:animEffect transition="in" filter="fade">
                                      <p:cBhvr>
                                        <p:cTn id="58" dur="500"/>
                                        <p:tgtEl>
                                          <p:spTgt spid="277"/>
                                        </p:tgtEl>
                                      </p:cBhvr>
                                    </p:animEffect>
                                  </p:childTnLst>
                                </p:cTn>
                              </p:par>
                              <p:par>
                                <p:cTn id="59" presetID="10" presetClass="entr" presetSubtype="0" fill="hold" nodeType="withEffect">
                                  <p:stCondLst>
                                    <p:cond delay="0"/>
                                  </p:stCondLst>
                                  <p:childTnLst>
                                    <p:set>
                                      <p:cBhvr>
                                        <p:cTn id="60" dur="1" fill="hold">
                                          <p:stCondLst>
                                            <p:cond delay="0"/>
                                          </p:stCondLst>
                                        </p:cTn>
                                        <p:tgtEl>
                                          <p:spTgt spid="278"/>
                                        </p:tgtEl>
                                        <p:attrNameLst>
                                          <p:attrName>style.visibility</p:attrName>
                                        </p:attrNameLst>
                                      </p:cBhvr>
                                      <p:to>
                                        <p:strVal val="visible"/>
                                      </p:to>
                                    </p:set>
                                    <p:animEffect transition="in" filter="fade">
                                      <p:cBhvr>
                                        <p:cTn id="61" dur="500"/>
                                        <p:tgtEl>
                                          <p:spTgt spid="27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9"/>
                                        </p:tgtEl>
                                        <p:attrNameLst>
                                          <p:attrName>style.visibility</p:attrName>
                                        </p:attrNameLst>
                                      </p:cBhvr>
                                      <p:to>
                                        <p:strVal val="visible"/>
                                      </p:to>
                                    </p:set>
                                    <p:animEffect transition="in" filter="fade">
                                      <p:cBhvr>
                                        <p:cTn id="64" dur="500"/>
                                        <p:tgtEl>
                                          <p:spTgt spid="279"/>
                                        </p:tgtEl>
                                      </p:cBhvr>
                                    </p:animEffect>
                                  </p:childTnLst>
                                </p:cTn>
                              </p:par>
                              <p:par>
                                <p:cTn id="65" presetID="10" presetClass="entr" presetSubtype="0" fill="hold" nodeType="withEffect">
                                  <p:stCondLst>
                                    <p:cond delay="0"/>
                                  </p:stCondLst>
                                  <p:childTnLst>
                                    <p:set>
                                      <p:cBhvr>
                                        <p:cTn id="66" dur="1" fill="hold">
                                          <p:stCondLst>
                                            <p:cond delay="0"/>
                                          </p:stCondLst>
                                        </p:cTn>
                                        <p:tgtEl>
                                          <p:spTgt spid="280"/>
                                        </p:tgtEl>
                                        <p:attrNameLst>
                                          <p:attrName>style.visibility</p:attrName>
                                        </p:attrNameLst>
                                      </p:cBhvr>
                                      <p:to>
                                        <p:strVal val="visible"/>
                                      </p:to>
                                    </p:set>
                                    <p:animEffect transition="in" filter="fade">
                                      <p:cBhvr>
                                        <p:cTn id="67" dur="500"/>
                                        <p:tgtEl>
                                          <p:spTgt spid="280"/>
                                        </p:tgtEl>
                                      </p:cBhvr>
                                    </p:animEffect>
                                  </p:childTnLst>
                                </p:cTn>
                              </p:par>
                              <p:par>
                                <p:cTn id="68" presetID="10" presetClass="entr" presetSubtype="0" fill="hold" nodeType="withEffect">
                                  <p:stCondLst>
                                    <p:cond delay="0"/>
                                  </p:stCondLst>
                                  <p:childTnLst>
                                    <p:set>
                                      <p:cBhvr>
                                        <p:cTn id="69" dur="1" fill="hold">
                                          <p:stCondLst>
                                            <p:cond delay="0"/>
                                          </p:stCondLst>
                                        </p:cTn>
                                        <p:tgtEl>
                                          <p:spTgt spid="281"/>
                                        </p:tgtEl>
                                        <p:attrNameLst>
                                          <p:attrName>style.visibility</p:attrName>
                                        </p:attrNameLst>
                                      </p:cBhvr>
                                      <p:to>
                                        <p:strVal val="visible"/>
                                      </p:to>
                                    </p:set>
                                    <p:animEffect transition="in" filter="fade">
                                      <p:cBhvr>
                                        <p:cTn id="70" dur="500"/>
                                        <p:tgtEl>
                                          <p:spTgt spid="281"/>
                                        </p:tgtEl>
                                      </p:cBhvr>
                                    </p:animEffect>
                                  </p:childTnLst>
                                </p:cTn>
                              </p:par>
                              <p:par>
                                <p:cTn id="71" presetID="10" presetClass="entr" presetSubtype="0" fill="hold" nodeType="withEffect">
                                  <p:stCondLst>
                                    <p:cond delay="0"/>
                                  </p:stCondLst>
                                  <p:childTnLst>
                                    <p:set>
                                      <p:cBhvr>
                                        <p:cTn id="72" dur="1" fill="hold">
                                          <p:stCondLst>
                                            <p:cond delay="0"/>
                                          </p:stCondLst>
                                        </p:cTn>
                                        <p:tgtEl>
                                          <p:spTgt spid="282"/>
                                        </p:tgtEl>
                                        <p:attrNameLst>
                                          <p:attrName>style.visibility</p:attrName>
                                        </p:attrNameLst>
                                      </p:cBhvr>
                                      <p:to>
                                        <p:strVal val="visible"/>
                                      </p:to>
                                    </p:set>
                                    <p:animEffect transition="in" filter="fade">
                                      <p:cBhvr>
                                        <p:cTn id="73" dur="500"/>
                                        <p:tgtEl>
                                          <p:spTgt spid="282"/>
                                        </p:tgtEl>
                                      </p:cBhvr>
                                    </p:animEffect>
                                  </p:childTnLst>
                                </p:cTn>
                              </p:par>
                              <p:par>
                                <p:cTn id="74" presetID="10" presetClass="entr" presetSubtype="0" fill="hold" nodeType="withEffect">
                                  <p:stCondLst>
                                    <p:cond delay="0"/>
                                  </p:stCondLst>
                                  <p:childTnLst>
                                    <p:set>
                                      <p:cBhvr>
                                        <p:cTn id="75" dur="1" fill="hold">
                                          <p:stCondLst>
                                            <p:cond delay="0"/>
                                          </p:stCondLst>
                                        </p:cTn>
                                        <p:tgtEl>
                                          <p:spTgt spid="283"/>
                                        </p:tgtEl>
                                        <p:attrNameLst>
                                          <p:attrName>style.visibility</p:attrName>
                                        </p:attrNameLst>
                                      </p:cBhvr>
                                      <p:to>
                                        <p:strVal val="visible"/>
                                      </p:to>
                                    </p:set>
                                    <p:animEffect transition="in" filter="fade">
                                      <p:cBhvr>
                                        <p:cTn id="76" dur="500"/>
                                        <p:tgtEl>
                                          <p:spTgt spid="283"/>
                                        </p:tgtEl>
                                      </p:cBhvr>
                                    </p:animEffect>
                                  </p:childTnLst>
                                </p:cTn>
                              </p:par>
                              <p:par>
                                <p:cTn id="77" presetID="10" presetClass="entr" presetSubtype="0" fill="hold" nodeType="withEffect">
                                  <p:stCondLst>
                                    <p:cond delay="0"/>
                                  </p:stCondLst>
                                  <p:childTnLst>
                                    <p:set>
                                      <p:cBhvr>
                                        <p:cTn id="78" dur="1" fill="hold">
                                          <p:stCondLst>
                                            <p:cond delay="0"/>
                                          </p:stCondLst>
                                        </p:cTn>
                                        <p:tgtEl>
                                          <p:spTgt spid="284"/>
                                        </p:tgtEl>
                                        <p:attrNameLst>
                                          <p:attrName>style.visibility</p:attrName>
                                        </p:attrNameLst>
                                      </p:cBhvr>
                                      <p:to>
                                        <p:strVal val="visible"/>
                                      </p:to>
                                    </p:set>
                                    <p:animEffect transition="in" filter="fade">
                                      <p:cBhvr>
                                        <p:cTn id="79" dur="500"/>
                                        <p:tgtEl>
                                          <p:spTgt spid="284"/>
                                        </p:tgtEl>
                                      </p:cBhvr>
                                    </p:animEffect>
                                  </p:childTnLst>
                                </p:cTn>
                              </p:par>
                              <p:par>
                                <p:cTn id="80" presetID="10" presetClass="entr" presetSubtype="0" fill="hold" nodeType="withEffect">
                                  <p:stCondLst>
                                    <p:cond delay="0"/>
                                  </p:stCondLst>
                                  <p:childTnLst>
                                    <p:set>
                                      <p:cBhvr>
                                        <p:cTn id="81" dur="1" fill="hold">
                                          <p:stCondLst>
                                            <p:cond delay="0"/>
                                          </p:stCondLst>
                                        </p:cTn>
                                        <p:tgtEl>
                                          <p:spTgt spid="285"/>
                                        </p:tgtEl>
                                        <p:attrNameLst>
                                          <p:attrName>style.visibility</p:attrName>
                                        </p:attrNameLst>
                                      </p:cBhvr>
                                      <p:to>
                                        <p:strVal val="visible"/>
                                      </p:to>
                                    </p:set>
                                    <p:animEffect transition="in" filter="fade">
                                      <p:cBhvr>
                                        <p:cTn id="82" dur="500"/>
                                        <p:tgtEl>
                                          <p:spTgt spid="285"/>
                                        </p:tgtEl>
                                      </p:cBhvr>
                                    </p:animEffect>
                                  </p:childTnLst>
                                </p:cTn>
                              </p:par>
                              <p:par>
                                <p:cTn id="83" presetID="10" presetClass="entr" presetSubtype="0" fill="hold" nodeType="withEffect">
                                  <p:stCondLst>
                                    <p:cond delay="0"/>
                                  </p:stCondLst>
                                  <p:childTnLst>
                                    <p:set>
                                      <p:cBhvr>
                                        <p:cTn id="84" dur="1" fill="hold">
                                          <p:stCondLst>
                                            <p:cond delay="0"/>
                                          </p:stCondLst>
                                        </p:cTn>
                                        <p:tgtEl>
                                          <p:spTgt spid="286"/>
                                        </p:tgtEl>
                                        <p:attrNameLst>
                                          <p:attrName>style.visibility</p:attrName>
                                        </p:attrNameLst>
                                      </p:cBhvr>
                                      <p:to>
                                        <p:strVal val="visible"/>
                                      </p:to>
                                    </p:set>
                                    <p:animEffect transition="in" filter="fade">
                                      <p:cBhvr>
                                        <p:cTn id="85" dur="500"/>
                                        <p:tgtEl>
                                          <p:spTgt spid="286"/>
                                        </p:tgtEl>
                                      </p:cBhvr>
                                    </p:animEffect>
                                  </p:childTnLst>
                                </p:cTn>
                              </p:par>
                              <p:par>
                                <p:cTn id="86" presetID="10" presetClass="entr" presetSubtype="0" fill="hold" nodeType="withEffect">
                                  <p:stCondLst>
                                    <p:cond delay="0"/>
                                  </p:stCondLst>
                                  <p:childTnLst>
                                    <p:set>
                                      <p:cBhvr>
                                        <p:cTn id="87" dur="1" fill="hold">
                                          <p:stCondLst>
                                            <p:cond delay="0"/>
                                          </p:stCondLst>
                                        </p:cTn>
                                        <p:tgtEl>
                                          <p:spTgt spid="287"/>
                                        </p:tgtEl>
                                        <p:attrNameLst>
                                          <p:attrName>style.visibility</p:attrName>
                                        </p:attrNameLst>
                                      </p:cBhvr>
                                      <p:to>
                                        <p:strVal val="visible"/>
                                      </p:to>
                                    </p:set>
                                    <p:animEffect transition="in" filter="fade">
                                      <p:cBhvr>
                                        <p:cTn id="88" dur="500"/>
                                        <p:tgtEl>
                                          <p:spTgt spid="287"/>
                                        </p:tgtEl>
                                      </p:cBhvr>
                                    </p:animEffect>
                                  </p:childTnLst>
                                </p:cTn>
                              </p:par>
                              <p:par>
                                <p:cTn id="89" presetID="10" presetClass="entr" presetSubtype="0" fill="hold" nodeType="withEffect">
                                  <p:stCondLst>
                                    <p:cond delay="0"/>
                                  </p:stCondLst>
                                  <p:childTnLst>
                                    <p:set>
                                      <p:cBhvr>
                                        <p:cTn id="90" dur="1" fill="hold">
                                          <p:stCondLst>
                                            <p:cond delay="0"/>
                                          </p:stCondLst>
                                        </p:cTn>
                                        <p:tgtEl>
                                          <p:spTgt spid="288"/>
                                        </p:tgtEl>
                                        <p:attrNameLst>
                                          <p:attrName>style.visibility</p:attrName>
                                        </p:attrNameLst>
                                      </p:cBhvr>
                                      <p:to>
                                        <p:strVal val="visible"/>
                                      </p:to>
                                    </p:set>
                                    <p:animEffect transition="in" filter="fade">
                                      <p:cBhvr>
                                        <p:cTn id="91" dur="500"/>
                                        <p:tgtEl>
                                          <p:spTgt spid="28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98"/>
                                        </p:tgtEl>
                                        <p:attrNameLst>
                                          <p:attrName>style.visibility</p:attrName>
                                        </p:attrNameLst>
                                      </p:cBhvr>
                                      <p:to>
                                        <p:strVal val="visible"/>
                                      </p:to>
                                    </p:set>
                                    <p:animEffect transition="in" filter="fade">
                                      <p:cBhvr>
                                        <p:cTn id="94" dur="500"/>
                                        <p:tgtEl>
                                          <p:spTgt spid="298"/>
                                        </p:tgtEl>
                                      </p:cBhvr>
                                    </p:animEffect>
                                  </p:childTnLst>
                                </p:cTn>
                              </p:par>
                              <p:par>
                                <p:cTn id="95" presetID="10" presetClass="entr" presetSubtype="0" fill="hold" nodeType="withEffect">
                                  <p:stCondLst>
                                    <p:cond delay="0"/>
                                  </p:stCondLst>
                                  <p:childTnLst>
                                    <p:set>
                                      <p:cBhvr>
                                        <p:cTn id="96" dur="1" fill="hold">
                                          <p:stCondLst>
                                            <p:cond delay="0"/>
                                          </p:stCondLst>
                                        </p:cTn>
                                        <p:tgtEl>
                                          <p:spTgt spid="290"/>
                                        </p:tgtEl>
                                        <p:attrNameLst>
                                          <p:attrName>style.visibility</p:attrName>
                                        </p:attrNameLst>
                                      </p:cBhvr>
                                      <p:to>
                                        <p:strVal val="visible"/>
                                      </p:to>
                                    </p:set>
                                    <p:animEffect transition="in" filter="fade">
                                      <p:cBhvr>
                                        <p:cTn id="97" dur="500"/>
                                        <p:tgtEl>
                                          <p:spTgt spid="290"/>
                                        </p:tgtEl>
                                      </p:cBhvr>
                                    </p:animEffect>
                                  </p:childTnLst>
                                </p:cTn>
                              </p:par>
                              <p:par>
                                <p:cTn id="98" presetID="10" presetClass="entr" presetSubtype="0" fill="hold"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5"/>
                                        </p:tgtEl>
                                        <p:attrNameLst>
                                          <p:attrName>style.visibility</p:attrName>
                                        </p:attrNameLst>
                                      </p:cBhvr>
                                      <p:to>
                                        <p:strVal val="visible"/>
                                      </p:to>
                                    </p:set>
                                    <p:animEffect transition="in" filter="fade">
                                      <p:cBhvr>
                                        <p:cTn id="105" dur="500"/>
                                        <p:tgtEl>
                                          <p:spTgt spid="5"/>
                                        </p:tgtEl>
                                      </p:cBhvr>
                                    </p:animEffect>
                                  </p:childTnLst>
                                </p:cTn>
                              </p:par>
                              <p:par>
                                <p:cTn id="106" presetID="10" presetClass="entr" presetSubtype="0" fill="hold" nodeType="withEffect">
                                  <p:stCondLst>
                                    <p:cond delay="0"/>
                                  </p:stCondLst>
                                  <p:childTnLst>
                                    <p:set>
                                      <p:cBhvr>
                                        <p:cTn id="107" dur="1" fill="hold">
                                          <p:stCondLst>
                                            <p:cond delay="0"/>
                                          </p:stCondLst>
                                        </p:cTn>
                                        <p:tgtEl>
                                          <p:spTgt spid="6"/>
                                        </p:tgtEl>
                                        <p:attrNameLst>
                                          <p:attrName>style.visibility</p:attrName>
                                        </p:attrNameLst>
                                      </p:cBhvr>
                                      <p:to>
                                        <p:strVal val="visible"/>
                                      </p:to>
                                    </p:set>
                                    <p:animEffect transition="in" filter="fade">
                                      <p:cBhvr>
                                        <p:cTn id="108" dur="500"/>
                                        <p:tgtEl>
                                          <p:spTgt spid="6"/>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89"/>
                                        </p:tgtEl>
                                        <p:attrNameLst>
                                          <p:attrName>style.visibility</p:attrName>
                                        </p:attrNameLst>
                                      </p:cBhvr>
                                      <p:to>
                                        <p:strVal val="visible"/>
                                      </p:to>
                                    </p:set>
                                    <p:animEffect transition="in" filter="fade">
                                      <p:cBhvr>
                                        <p:cTn id="111" dur="500"/>
                                        <p:tgtEl>
                                          <p:spTgt spid="289"/>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91"/>
                                        </p:tgtEl>
                                        <p:attrNameLst>
                                          <p:attrName>style.visibility</p:attrName>
                                        </p:attrNameLst>
                                      </p:cBhvr>
                                      <p:to>
                                        <p:strVal val="visible"/>
                                      </p:to>
                                    </p:set>
                                    <p:animEffect transition="in" filter="fade">
                                      <p:cBhvr>
                                        <p:cTn id="114" dur="500"/>
                                        <p:tgtEl>
                                          <p:spTgt spid="291"/>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293"/>
                                        </p:tgtEl>
                                        <p:attrNameLst>
                                          <p:attrName>style.visibility</p:attrName>
                                        </p:attrNameLst>
                                      </p:cBhvr>
                                      <p:to>
                                        <p:strVal val="visible"/>
                                      </p:to>
                                    </p:set>
                                    <p:animEffect transition="in" filter="fade">
                                      <p:cBhvr>
                                        <p:cTn id="119" dur="500"/>
                                        <p:tgtEl>
                                          <p:spTgt spid="293"/>
                                        </p:tgtEl>
                                      </p:cBhvr>
                                    </p:animEffect>
                                  </p:childTnLst>
                                </p:cTn>
                              </p:par>
                              <p:par>
                                <p:cTn id="120" presetID="0" presetClass="path" presetSubtype="0" repeatCount="indefinite" accel="50000" decel="50000" fill="remove" grpId="1" nodeType="withEffect">
                                  <p:stCondLst>
                                    <p:cond delay="0"/>
                                  </p:stCondLst>
                                  <p:childTnLst>
                                    <p:animMotion origin="layout" path="M -2.8114E-6 2.22222E-6 L 0.00091 0.11504 L -0.183 0.18935 L -0.18144 0.30185 " pathEditMode="relative" rAng="0" ptsTypes="AAAA">
                                      <p:cBhvr>
                                        <p:cTn id="121" dur="2000" fill="hold"/>
                                        <p:tgtEl>
                                          <p:spTgt spid="293"/>
                                        </p:tgtEl>
                                        <p:attrNameLst>
                                          <p:attrName>ppt_x</p:attrName>
                                          <p:attrName>ppt_y</p:attrName>
                                        </p:attrNameLst>
                                      </p:cBhvr>
                                      <p:rCtr x="-9111" y="15093"/>
                                    </p:animMotion>
                                  </p:childTnLst>
                                  <p:subTnLst>
                                    <p:set>
                                      <p:cBhvr override="childStyle">
                                        <p:cTn dur="1" fill="hold" display="0" masterRel="sameClick" afterEffect="1">
                                          <p:stCondLst>
                                            <p:cond evt="end" delay="0">
                                              <p:tn val="120"/>
                                            </p:cond>
                                          </p:stCondLst>
                                        </p:cTn>
                                        <p:tgtEl>
                                          <p:spTgt spid="293"/>
                                        </p:tgtEl>
                                        <p:attrNameLst>
                                          <p:attrName>style.visibility</p:attrName>
                                        </p:attrNameLst>
                                      </p:cBhvr>
                                      <p:to>
                                        <p:strVal val="hidden"/>
                                      </p:to>
                                    </p:set>
                                  </p:subTnLst>
                                </p:cTn>
                              </p:par>
                              <p:par>
                                <p:cTn id="122" presetID="10" presetClass="entr" presetSubtype="0" fill="hold" grpId="0" nodeType="withEffect">
                                  <p:stCondLst>
                                    <p:cond delay="0"/>
                                  </p:stCondLst>
                                  <p:childTnLst>
                                    <p:set>
                                      <p:cBhvr>
                                        <p:cTn id="123" dur="1" fill="hold">
                                          <p:stCondLst>
                                            <p:cond delay="0"/>
                                          </p:stCondLst>
                                        </p:cTn>
                                        <p:tgtEl>
                                          <p:spTgt spid="292"/>
                                        </p:tgtEl>
                                        <p:attrNameLst>
                                          <p:attrName>style.visibility</p:attrName>
                                        </p:attrNameLst>
                                      </p:cBhvr>
                                      <p:to>
                                        <p:strVal val="visible"/>
                                      </p:to>
                                    </p:set>
                                    <p:animEffect transition="in" filter="fade">
                                      <p:cBhvr>
                                        <p:cTn id="124" dur="500"/>
                                        <p:tgtEl>
                                          <p:spTgt spid="292"/>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294"/>
                                        </p:tgtEl>
                                        <p:attrNameLst>
                                          <p:attrName>style.visibility</p:attrName>
                                        </p:attrNameLst>
                                      </p:cBhvr>
                                      <p:to>
                                        <p:strVal val="visible"/>
                                      </p:to>
                                    </p:set>
                                    <p:animEffect transition="in" filter="fade">
                                      <p:cBhvr>
                                        <p:cTn id="129" dur="500"/>
                                        <p:tgtEl>
                                          <p:spTgt spid="29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296"/>
                                        </p:tgtEl>
                                        <p:attrNameLst>
                                          <p:attrName>style.visibility</p:attrName>
                                        </p:attrNameLst>
                                      </p:cBhvr>
                                      <p:to>
                                        <p:strVal val="visible"/>
                                      </p:to>
                                    </p:set>
                                    <p:animEffect transition="in" filter="fade">
                                      <p:cBhvr>
                                        <p:cTn id="132" dur="500"/>
                                        <p:tgtEl>
                                          <p:spTgt spid="296"/>
                                        </p:tgtEl>
                                      </p:cBhvr>
                                    </p:animEffect>
                                  </p:childTnLst>
                                </p:cTn>
                              </p:par>
                              <p:par>
                                <p:cTn id="133" presetID="0" presetClass="path" presetSubtype="0" repeatCount="indefinite" accel="50000" decel="50000" fill="remove" grpId="1" nodeType="withEffect">
                                  <p:stCondLst>
                                    <p:cond delay="0"/>
                                  </p:stCondLst>
                                  <p:endCondLst>
                                    <p:cond evt="onNext" delay="0">
                                      <p:tgtEl>
                                        <p:sldTgt/>
                                      </p:tgtEl>
                                    </p:cond>
                                  </p:endCondLst>
                                  <p:childTnLst>
                                    <p:animMotion origin="layout" path="M -3.89952E-6 -1.11111E-6 C 0.00013 0.06343 0.00052 0.12732 0.00078 0.19097 " pathEditMode="relative" rAng="0" ptsTypes="AA">
                                      <p:cBhvr>
                                        <p:cTn id="134" dur="2000" fill="hold"/>
                                        <p:tgtEl>
                                          <p:spTgt spid="296"/>
                                        </p:tgtEl>
                                        <p:attrNameLst>
                                          <p:attrName>ppt_x</p:attrName>
                                          <p:attrName>ppt_y</p:attrName>
                                        </p:attrNameLst>
                                      </p:cBhvr>
                                      <p:rCtr x="39" y="9537"/>
                                    </p:animMotion>
                                  </p:childTnLst>
                                  <p:subTnLst>
                                    <p:set>
                                      <p:cBhvr override="childStyle">
                                        <p:cTn dur="1" fill="hold" display="0" masterRel="sameClick" afterEffect="1">
                                          <p:stCondLst>
                                            <p:cond evt="end" delay="0">
                                              <p:tn val="133"/>
                                            </p:cond>
                                          </p:stCondLst>
                                        </p:cTn>
                                        <p:tgtEl>
                                          <p:spTgt spid="296"/>
                                        </p:tgtEl>
                                        <p:attrNameLst>
                                          <p:attrName>style.visibility</p:attrName>
                                        </p:attrNameLst>
                                      </p:cBhvr>
                                      <p:to>
                                        <p:strVal val="hidden"/>
                                      </p:to>
                                    </p:set>
                                  </p:subTnLst>
                                </p:cTn>
                              </p:par>
                            </p:childTnLst>
                          </p:cTn>
                        </p:par>
                      </p:childTnLst>
                    </p:cTn>
                  </p:par>
                  <p:par>
                    <p:cTn id="135" fill="hold">
                      <p:stCondLst>
                        <p:cond delay="indefinite"/>
                      </p:stCondLst>
                      <p:childTnLst>
                        <p:par>
                          <p:cTn id="136" fill="hold">
                            <p:stCondLst>
                              <p:cond delay="0"/>
                            </p:stCondLst>
                            <p:childTnLst>
                              <p:par>
                                <p:cTn id="137" presetID="19" presetClass="emph" presetSubtype="0" fill="hold" grpId="1" nodeType="clickEffect">
                                  <p:stCondLst>
                                    <p:cond delay="0"/>
                                  </p:stCondLst>
                                  <p:childTnLst>
                                    <p:animClr clrSpc="rgb" dir="cw">
                                      <p:cBhvr override="childStyle">
                                        <p:cTn id="138" dur="1000" fill="hold"/>
                                        <p:tgtEl>
                                          <p:spTgt spid="77"/>
                                        </p:tgtEl>
                                        <p:attrNameLst>
                                          <p:attrName>style.color</p:attrName>
                                        </p:attrNameLst>
                                      </p:cBhvr>
                                      <p:to>
                                        <a:schemeClr val="accent2"/>
                                      </p:to>
                                    </p:animClr>
                                    <p:animClr clrSpc="rgb" dir="cw">
                                      <p:cBhvr>
                                        <p:cTn id="139" dur="1000" fill="hold"/>
                                        <p:tgtEl>
                                          <p:spTgt spid="77"/>
                                        </p:tgtEl>
                                        <p:attrNameLst>
                                          <p:attrName>fillcolor</p:attrName>
                                        </p:attrNameLst>
                                      </p:cBhvr>
                                      <p:to>
                                        <a:schemeClr val="accent2"/>
                                      </p:to>
                                    </p:animClr>
                                    <p:set>
                                      <p:cBhvr>
                                        <p:cTn id="140" dur="1000" fill="hold"/>
                                        <p:tgtEl>
                                          <p:spTgt spid="77"/>
                                        </p:tgtEl>
                                        <p:attrNameLst>
                                          <p:attrName>fill.type</p:attrName>
                                        </p:attrNameLst>
                                      </p:cBhvr>
                                      <p:to>
                                        <p:strVal val="solid"/>
                                      </p:to>
                                    </p:set>
                                    <p:set>
                                      <p:cBhvr>
                                        <p:cTn id="141" dur="1000" fill="hold"/>
                                        <p:tgtEl>
                                          <p:spTgt spid="77"/>
                                        </p:tgtEl>
                                        <p:attrNameLst>
                                          <p:attrName>fill.on</p:attrName>
                                        </p:attrNameLst>
                                      </p:cBhvr>
                                      <p:to>
                                        <p:strVal val="true"/>
                                      </p:to>
                                    </p:set>
                                  </p:childTnLst>
                                </p:cTn>
                              </p:par>
                              <p:par>
                                <p:cTn id="142" presetID="10" presetClass="entr" presetSubtype="0" fill="hold" grpId="0" nodeType="withEffect">
                                  <p:stCondLst>
                                    <p:cond delay="0"/>
                                  </p:stCondLst>
                                  <p:childTnLst>
                                    <p:set>
                                      <p:cBhvr>
                                        <p:cTn id="143" dur="1" fill="hold">
                                          <p:stCondLst>
                                            <p:cond delay="0"/>
                                          </p:stCondLst>
                                        </p:cTn>
                                        <p:tgtEl>
                                          <p:spTgt spid="295"/>
                                        </p:tgtEl>
                                        <p:attrNameLst>
                                          <p:attrName>style.visibility</p:attrName>
                                        </p:attrNameLst>
                                      </p:cBhvr>
                                      <p:to>
                                        <p:strVal val="visible"/>
                                      </p:to>
                                    </p:set>
                                    <p:animEffect transition="in" filter="fade">
                                      <p:cBhvr>
                                        <p:cTn id="144" dur="500"/>
                                        <p:tgtEl>
                                          <p:spTgt spid="295"/>
                                        </p:tgtEl>
                                      </p:cBhvr>
                                    </p:animEffect>
                                  </p:childTnLst>
                                </p:cTn>
                              </p:par>
                              <p:par>
                                <p:cTn id="145" presetID="10" presetClass="entr" presetSubtype="0" fill="hold" grpId="1" nodeType="withEffect">
                                  <p:stCondLst>
                                    <p:cond delay="0"/>
                                  </p:stCondLst>
                                  <p:childTnLst>
                                    <p:set>
                                      <p:cBhvr>
                                        <p:cTn id="146" dur="1" fill="hold">
                                          <p:stCondLst>
                                            <p:cond delay="0"/>
                                          </p:stCondLst>
                                        </p:cTn>
                                        <p:tgtEl>
                                          <p:spTgt spid="297"/>
                                        </p:tgtEl>
                                        <p:attrNameLst>
                                          <p:attrName>style.visibility</p:attrName>
                                        </p:attrNameLst>
                                      </p:cBhvr>
                                      <p:to>
                                        <p:strVal val="visible"/>
                                      </p:to>
                                    </p:set>
                                    <p:animEffect transition="in" filter="fade">
                                      <p:cBhvr>
                                        <p:cTn id="147" dur="500"/>
                                        <p:tgtEl>
                                          <p:spTgt spid="297"/>
                                        </p:tgtEl>
                                      </p:cBhvr>
                                    </p:animEffect>
                                  </p:childTnLst>
                                </p:cTn>
                              </p:par>
                              <p:par>
                                <p:cTn id="148" presetID="0" presetClass="path" presetSubtype="0" repeatCount="indefinite" accel="50000" decel="50000" fill="remove" grpId="0" nodeType="withEffect">
                                  <p:stCondLst>
                                    <p:cond delay="0"/>
                                  </p:stCondLst>
                                  <p:endCondLst>
                                    <p:cond evt="onNext" delay="0">
                                      <p:tgtEl>
                                        <p:sldTgt/>
                                      </p:tgtEl>
                                    </p:cond>
                                  </p:endCondLst>
                                  <p:childTnLst>
                                    <p:animMotion origin="layout" path="M -3.58454E-6 1.48148E-6 C 0.00013 0.02801 0.00026 0.05625 0.00039 0.08426 L 0.12196 0.08426 C 0.12209 0.11805 0.12222 0.15185 0.12248 0.18588 " pathEditMode="relative" rAng="0" ptsTypes="AAAA">
                                      <p:cBhvr>
                                        <p:cTn id="149" dur="2000" fill="hold"/>
                                        <p:tgtEl>
                                          <p:spTgt spid="297"/>
                                        </p:tgtEl>
                                        <p:attrNameLst>
                                          <p:attrName>ppt_x</p:attrName>
                                          <p:attrName>ppt_y</p:attrName>
                                        </p:attrNameLst>
                                      </p:cBhvr>
                                      <p:rCtr x="6117" y="92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7" grpId="0" animBg="1"/>
      <p:bldP spid="77" grpId="1" animBg="1"/>
      <p:bldP spid="78" grpId="0" animBg="1"/>
      <p:bldP spid="79" grpId="0" animBg="1"/>
      <p:bldP spid="80" grpId="0" animBg="1"/>
      <p:bldP spid="81" grpId="0" animBg="1"/>
      <p:bldP spid="82" grpId="0" animBg="1"/>
      <p:bldP spid="83" grpId="0" animBg="1"/>
      <p:bldP spid="84" grpId="0" animBg="1"/>
      <p:bldP spid="279" grpId="0" animBg="1"/>
      <p:bldP spid="289" grpId="0" animBg="1"/>
      <p:bldP spid="291" grpId="0"/>
      <p:bldP spid="292" grpId="0" animBg="1"/>
      <p:bldP spid="293" grpId="0" animBg="1"/>
      <p:bldP spid="293" grpId="1" animBg="1"/>
      <p:bldP spid="294" grpId="0" animBg="1"/>
      <p:bldP spid="295" grpId="0" animBg="1"/>
      <p:bldP spid="296" grpId="0" animBg="1"/>
      <p:bldP spid="296" grpId="1" animBg="1"/>
      <p:bldP spid="297" grpId="0" animBg="1"/>
      <p:bldP spid="297" grpId="1" animBg="1"/>
      <p:bldP spid="29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副标题 1"/>
          <p:cNvSpPr txBox="1">
            <a:spLocks/>
          </p:cNvSpPr>
          <p:nvPr/>
        </p:nvSpPr>
        <p:spPr>
          <a:xfrm>
            <a:off x="153877" y="255947"/>
            <a:ext cx="11761032" cy="691041"/>
          </a:xfrm>
          <a:prstGeom prst="rect">
            <a:avLst/>
          </a:prstGeom>
        </p:spPr>
        <p:txBody>
          <a:bodyPr/>
          <a:lstStyle/>
          <a:p>
            <a:pPr marL="296950" indent="-296950" defTabSz="1187798">
              <a:lnSpc>
                <a:spcPct val="90000"/>
              </a:lnSpc>
              <a:spcBef>
                <a:spcPts val="1299"/>
              </a:spcBef>
            </a:pPr>
            <a:r>
              <a:rPr lang="en-US" altLang="zh-CN" sz="2400" dirty="0">
                <a:latin typeface="微软雅黑" panose="020B0503020204020204" pitchFamily="34" charset="-122"/>
                <a:ea typeface="微软雅黑" panose="020B0503020204020204" pitchFamily="34" charset="-122"/>
              </a:rPr>
              <a:t>High availability </a:t>
            </a:r>
            <a:r>
              <a:rPr lang="en-US" altLang="zh-CN" sz="2400" dirty="0">
                <a:latin typeface="微软雅黑" panose="020B0503020204020204" pitchFamily="34" charset="-122"/>
                <a:ea typeface="微软雅黑" panose="020B0503020204020204" pitchFamily="34" charset="-122"/>
                <a:cs typeface="Calibri" panose="020F0502020204030204" pitchFamily="34" charset="0"/>
                <a:sym typeface="???? Bold" charset="0"/>
              </a:rPr>
              <a:t>Architecture</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HyperMetro</a:t>
            </a:r>
            <a:r>
              <a:rPr lang="en-US" altLang="zh-CN" sz="2400" dirty="0">
                <a:latin typeface="微软雅黑" panose="020B0503020204020204" pitchFamily="34" charset="-122"/>
                <a:ea typeface="微软雅黑" panose="020B0503020204020204" pitchFamily="34" charset="-122"/>
              </a:rPr>
              <a:t>-inner for High-end series)</a:t>
            </a:r>
            <a:endParaRPr lang="zh-CN" altLang="en-US" sz="2400" dirty="0">
              <a:solidFill>
                <a:srgbClr val="00B0F0"/>
              </a:solidFill>
              <a:latin typeface="微软雅黑" panose="020B0503020204020204" pitchFamily="34" charset="-122"/>
              <a:ea typeface="微软雅黑" panose="020B0503020204020204" pitchFamily="34" charset="-122"/>
            </a:endParaRPr>
          </a:p>
        </p:txBody>
      </p:sp>
      <p:sp>
        <p:nvSpPr>
          <p:cNvPr id="370" name="文本框 32"/>
          <p:cNvSpPr txBox="1"/>
          <p:nvPr/>
        </p:nvSpPr>
        <p:spPr>
          <a:xfrm>
            <a:off x="8205015" y="5536626"/>
            <a:ext cx="3612276" cy="577081"/>
          </a:xfrm>
          <a:prstGeom prst="rect">
            <a:avLst/>
          </a:prstGeom>
          <a:noFill/>
          <a:ln>
            <a:solidFill>
              <a:schemeClr val="tx1"/>
            </a:solidFill>
            <a:prstDash val="dash"/>
          </a:ln>
        </p:spPr>
        <p:txBody>
          <a:bodyPr wrap="square" rtlCol="0">
            <a:spAutoFit/>
          </a:bodyPr>
          <a:lstStyle/>
          <a:p>
            <a:pPr marL="171450" indent="-171450">
              <a:buFont typeface="Arial" panose="020B0604020202020204" pitchFamily="34" charset="0"/>
              <a:buChar char="•"/>
            </a:pPr>
            <a:r>
              <a:rPr lang="en-US" altLang="zh-CN" sz="1050" dirty="0">
                <a:ea typeface="Microsoft YaHei" panose="020B0503020204020204" pitchFamily="34" charset="-122"/>
              </a:rPr>
              <a:t>Global cache provides </a:t>
            </a:r>
            <a:r>
              <a:rPr lang="en-US" altLang="zh-CN" sz="1050" dirty="0">
                <a:solidFill>
                  <a:srgbClr val="FF0000"/>
                </a:solidFill>
                <a:ea typeface="Microsoft YaHei" panose="020B0503020204020204" pitchFamily="34" charset="-122"/>
              </a:rPr>
              <a:t>continuous mirroring </a:t>
            </a:r>
            <a:r>
              <a:rPr lang="en-US" altLang="zh-CN" sz="1050" dirty="0">
                <a:ea typeface="Microsoft YaHei" panose="020B0503020204020204" pitchFamily="34" charset="-122"/>
              </a:rPr>
              <a:t>technology</a:t>
            </a:r>
          </a:p>
          <a:p>
            <a:pPr marL="171450" indent="-171450">
              <a:buFont typeface="Arial" panose="020B0604020202020204" pitchFamily="34" charset="0"/>
              <a:buChar char="•"/>
            </a:pPr>
            <a:r>
              <a:rPr lang="en-US" altLang="zh-CN" sz="1050" dirty="0">
                <a:ea typeface="Microsoft YaHei" panose="020B0503020204020204" pitchFamily="34" charset="-122"/>
              </a:rPr>
              <a:t>Tolerates 7 controllers failure </a:t>
            </a:r>
            <a:r>
              <a:rPr lang="en-US" altLang="zh-CN" sz="1050" dirty="0">
                <a:solidFill>
                  <a:srgbClr val="FF0000"/>
                </a:solidFill>
                <a:ea typeface="Microsoft YaHei" panose="020B0503020204020204" pitchFamily="34" charset="-122"/>
              </a:rPr>
              <a:t>one by one </a:t>
            </a:r>
            <a:r>
              <a:rPr lang="en-US" altLang="zh-CN" sz="1050" dirty="0">
                <a:ea typeface="Microsoft YaHei" panose="020B0503020204020204" pitchFamily="34" charset="-122"/>
              </a:rPr>
              <a:t>of 8 controllers(2 engines)</a:t>
            </a:r>
          </a:p>
        </p:txBody>
      </p:sp>
      <p:sp>
        <p:nvSpPr>
          <p:cNvPr id="2" name="Rectangle 1"/>
          <p:cNvSpPr/>
          <p:nvPr/>
        </p:nvSpPr>
        <p:spPr>
          <a:xfrm>
            <a:off x="8412810" y="856538"/>
            <a:ext cx="2866875" cy="338554"/>
          </a:xfrm>
          <a:prstGeom prst="rect">
            <a:avLst/>
          </a:prstGeom>
        </p:spPr>
        <p:txBody>
          <a:bodyPr wrap="none">
            <a:spAutoFit/>
          </a:bodyPr>
          <a:lstStyle/>
          <a:p>
            <a:r>
              <a:rPr lang="en-US" altLang="zh-CN" sz="1600" dirty="0">
                <a:solidFill>
                  <a:schemeClr val="bg1">
                    <a:lumMod val="50000"/>
                  </a:schemeClr>
                </a:solidFill>
              </a:rPr>
              <a:t>Tolerance of 7 controllers failure</a:t>
            </a:r>
            <a:endParaRPr lang="zh-CN" altLang="en-US" sz="1600" dirty="0">
              <a:solidFill>
                <a:schemeClr val="bg1">
                  <a:lumMod val="50000"/>
                </a:schemeClr>
              </a:solidFill>
            </a:endParaRPr>
          </a:p>
        </p:txBody>
      </p:sp>
      <p:cxnSp>
        <p:nvCxnSpPr>
          <p:cNvPr id="350" name="直接连接符 349"/>
          <p:cNvCxnSpPr/>
          <p:nvPr/>
        </p:nvCxnSpPr>
        <p:spPr>
          <a:xfrm>
            <a:off x="8101041" y="1304968"/>
            <a:ext cx="0" cy="504923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73" name="文本框 32"/>
          <p:cNvSpPr txBox="1"/>
          <p:nvPr/>
        </p:nvSpPr>
        <p:spPr>
          <a:xfrm>
            <a:off x="4285922" y="5538990"/>
            <a:ext cx="3709840" cy="738664"/>
          </a:xfrm>
          <a:prstGeom prst="rect">
            <a:avLst/>
          </a:prstGeom>
          <a:noFill/>
          <a:ln>
            <a:solidFill>
              <a:schemeClr val="tx1"/>
            </a:solidFill>
            <a:prstDash val="dash"/>
          </a:ln>
        </p:spPr>
        <p:txBody>
          <a:bodyPr wrap="square" rtlCol="0">
            <a:spAutoFit/>
          </a:bodyPr>
          <a:lstStyle/>
          <a:p>
            <a:pPr marL="171450" indent="-171450">
              <a:buFont typeface="Arial" panose="020B0604020202020204" pitchFamily="34" charset="0"/>
              <a:buChar char="•"/>
            </a:pPr>
            <a:r>
              <a:rPr lang="en-US" altLang="zh-CN" sz="1050" dirty="0">
                <a:ea typeface="Microsoft YaHei" panose="020B0503020204020204" pitchFamily="34" charset="-122"/>
              </a:rPr>
              <a:t>Global Cache supports </a:t>
            </a:r>
            <a:r>
              <a:rPr lang="en-US" altLang="zh-CN" sz="1050" dirty="0">
                <a:solidFill>
                  <a:srgbClr val="FF0000"/>
                </a:solidFill>
                <a:ea typeface="Microsoft YaHei" panose="020B0503020204020204" pitchFamily="34" charset="-122"/>
              </a:rPr>
              <a:t>3 copies across two engines</a:t>
            </a:r>
            <a:r>
              <a:rPr lang="en-US" altLang="zh-CN" sz="1050" dirty="0">
                <a:ea typeface="Microsoft YaHei" panose="020B0503020204020204" pitchFamily="34" charset="-122"/>
              </a:rPr>
              <a:t>.</a:t>
            </a:r>
          </a:p>
          <a:p>
            <a:pPr marL="171450" indent="-171450">
              <a:buFont typeface="Arial" panose="020B0604020202020204" pitchFamily="34" charset="0"/>
              <a:buChar char="•"/>
            </a:pPr>
            <a:r>
              <a:rPr lang="en-US" altLang="zh-CN" sz="1050" dirty="0">
                <a:ea typeface="Microsoft YaHei" panose="020B0503020204020204" pitchFamily="34" charset="-122"/>
              </a:rPr>
              <a:t>One disk enclosure can be accessed by 8 controllers(2 engines)  through </a:t>
            </a:r>
            <a:r>
              <a:rPr lang="en-US" altLang="zh-CN" sz="1050" dirty="0">
                <a:solidFill>
                  <a:srgbClr val="FF0000"/>
                </a:solidFill>
                <a:ea typeface="Microsoft YaHei" panose="020B0503020204020204" pitchFamily="34" charset="-122"/>
              </a:rPr>
              <a:t>the shared back-end module</a:t>
            </a:r>
            <a:endParaRPr lang="en-US" altLang="zh-CN" sz="1050" dirty="0">
              <a:ea typeface="Microsoft YaHei" panose="020B0503020204020204" pitchFamily="34" charset="-122"/>
            </a:endParaRPr>
          </a:p>
          <a:p>
            <a:pPr marL="171450" indent="-171450">
              <a:buFont typeface="Arial" panose="020B0604020202020204" pitchFamily="34" charset="0"/>
              <a:buChar char="•"/>
            </a:pPr>
            <a:r>
              <a:rPr lang="en-US" altLang="zh-CN" sz="1050" dirty="0">
                <a:ea typeface="Microsoft YaHei" panose="020B0503020204020204" pitchFamily="34" charset="-122"/>
              </a:rPr>
              <a:t>Guarantee at least 1 cache copy available if one engine failed.</a:t>
            </a:r>
          </a:p>
        </p:txBody>
      </p:sp>
      <p:sp>
        <p:nvSpPr>
          <p:cNvPr id="4" name="Rectangle 3"/>
          <p:cNvSpPr/>
          <p:nvPr/>
        </p:nvSpPr>
        <p:spPr>
          <a:xfrm>
            <a:off x="4711581" y="870388"/>
            <a:ext cx="2585644" cy="338554"/>
          </a:xfrm>
          <a:prstGeom prst="rect">
            <a:avLst/>
          </a:prstGeom>
        </p:spPr>
        <p:txBody>
          <a:bodyPr wrap="none">
            <a:spAutoFit/>
          </a:bodyPr>
          <a:lstStyle/>
          <a:p>
            <a:r>
              <a:rPr lang="en-US" altLang="zh-CN" sz="1600" dirty="0">
                <a:solidFill>
                  <a:schemeClr val="bg1">
                    <a:lumMod val="50000"/>
                  </a:schemeClr>
                </a:solidFill>
              </a:rPr>
              <a:t>Tolerance of 1 engine failure </a:t>
            </a:r>
            <a:endParaRPr lang="zh-CN" altLang="en-US" sz="1600" dirty="0">
              <a:solidFill>
                <a:schemeClr val="bg1">
                  <a:lumMod val="50000"/>
                </a:schemeClr>
              </a:solidFill>
            </a:endParaRPr>
          </a:p>
        </p:txBody>
      </p:sp>
      <p:sp>
        <p:nvSpPr>
          <p:cNvPr id="282" name="矩形 281"/>
          <p:cNvSpPr/>
          <p:nvPr/>
        </p:nvSpPr>
        <p:spPr>
          <a:xfrm>
            <a:off x="963364" y="5075725"/>
            <a:ext cx="2394900" cy="363444"/>
          </a:xfrm>
          <a:prstGeom prst="rect">
            <a:avLst/>
          </a:prstGeom>
          <a:no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0" name="矩形 289"/>
          <p:cNvSpPr/>
          <p:nvPr/>
        </p:nvSpPr>
        <p:spPr>
          <a:xfrm>
            <a:off x="511272" y="1872512"/>
            <a:ext cx="1594776" cy="2042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666666"/>
                </a:solidFill>
                <a:latin typeface="Times New Roman" panose="02020603050405020304" pitchFamily="18" charset="0"/>
                <a:cs typeface="Times New Roman" panose="02020603050405020304" pitchFamily="18" charset="0"/>
              </a:rPr>
              <a:t>Shared Front-End</a:t>
            </a:r>
            <a:endParaRPr lang="zh-CN" altLang="en-US" sz="1200" dirty="0">
              <a:solidFill>
                <a:srgbClr val="666666"/>
              </a:solidFill>
              <a:latin typeface="Times New Roman" panose="02020603050405020304" pitchFamily="18" charset="0"/>
              <a:cs typeface="Times New Roman" panose="02020603050405020304" pitchFamily="18" charset="0"/>
            </a:endParaRPr>
          </a:p>
        </p:txBody>
      </p:sp>
      <p:sp>
        <p:nvSpPr>
          <p:cNvPr id="291" name="矩形 290"/>
          <p:cNvSpPr/>
          <p:nvPr/>
        </p:nvSpPr>
        <p:spPr>
          <a:xfrm>
            <a:off x="494880" y="4600303"/>
            <a:ext cx="1594776" cy="2042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666666"/>
                </a:solidFill>
                <a:latin typeface="Times New Roman" panose="02020603050405020304" pitchFamily="18" charset="0"/>
                <a:cs typeface="Times New Roman" panose="02020603050405020304" pitchFamily="18" charset="0"/>
              </a:rPr>
              <a:t>Shared Back-End</a:t>
            </a:r>
            <a:endParaRPr lang="zh-CN" altLang="en-US" sz="1200" dirty="0">
              <a:solidFill>
                <a:srgbClr val="666666"/>
              </a:solidFill>
              <a:latin typeface="Times New Roman" panose="02020603050405020304" pitchFamily="18" charset="0"/>
              <a:cs typeface="Times New Roman" panose="02020603050405020304" pitchFamily="18" charset="0"/>
            </a:endParaRPr>
          </a:p>
        </p:txBody>
      </p:sp>
      <p:sp>
        <p:nvSpPr>
          <p:cNvPr id="296" name="矩形 295"/>
          <p:cNvSpPr/>
          <p:nvPr/>
        </p:nvSpPr>
        <p:spPr>
          <a:xfrm>
            <a:off x="2312596" y="1872512"/>
            <a:ext cx="1594776" cy="2042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666666"/>
                </a:solidFill>
                <a:latin typeface="Times New Roman" panose="02020603050405020304" pitchFamily="18" charset="0"/>
                <a:cs typeface="Times New Roman" panose="02020603050405020304" pitchFamily="18" charset="0"/>
              </a:rPr>
              <a:t>Shared Front-End</a:t>
            </a:r>
            <a:endParaRPr lang="zh-CN" altLang="en-US" sz="1200" dirty="0">
              <a:solidFill>
                <a:srgbClr val="666666"/>
              </a:solidFill>
              <a:latin typeface="Times New Roman" panose="02020603050405020304" pitchFamily="18" charset="0"/>
              <a:cs typeface="Times New Roman" panose="02020603050405020304" pitchFamily="18" charset="0"/>
            </a:endParaRPr>
          </a:p>
        </p:txBody>
      </p:sp>
      <p:sp>
        <p:nvSpPr>
          <p:cNvPr id="297" name="矩形 296"/>
          <p:cNvSpPr/>
          <p:nvPr/>
        </p:nvSpPr>
        <p:spPr>
          <a:xfrm>
            <a:off x="2297787" y="4600303"/>
            <a:ext cx="1594776" cy="2042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666666"/>
                </a:solidFill>
                <a:latin typeface="Times New Roman" panose="02020603050405020304" pitchFamily="18" charset="0"/>
                <a:cs typeface="Times New Roman" panose="02020603050405020304" pitchFamily="18" charset="0"/>
              </a:rPr>
              <a:t>Shared Back-End</a:t>
            </a:r>
            <a:endParaRPr lang="zh-CN" altLang="en-US" sz="1200" dirty="0">
              <a:solidFill>
                <a:srgbClr val="666666"/>
              </a:solidFill>
              <a:latin typeface="Times New Roman" panose="02020603050405020304" pitchFamily="18" charset="0"/>
              <a:cs typeface="Times New Roman" panose="02020603050405020304" pitchFamily="18" charset="0"/>
            </a:endParaRPr>
          </a:p>
        </p:txBody>
      </p:sp>
      <p:grpSp>
        <p:nvGrpSpPr>
          <p:cNvPr id="314" name="组合 313"/>
          <p:cNvGrpSpPr/>
          <p:nvPr/>
        </p:nvGrpSpPr>
        <p:grpSpPr>
          <a:xfrm>
            <a:off x="1521203" y="1421622"/>
            <a:ext cx="1512490" cy="254066"/>
            <a:chOff x="2449513" y="1096964"/>
            <a:chExt cx="650875" cy="130175"/>
          </a:xfrm>
          <a:solidFill>
            <a:schemeClr val="bg1">
              <a:lumMod val="60000"/>
              <a:lumOff val="40000"/>
            </a:schemeClr>
          </a:solidFill>
        </p:grpSpPr>
        <p:sp>
          <p:nvSpPr>
            <p:cNvPr id="315"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16"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17"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18"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19"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20"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21"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22"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23"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24"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25"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26"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27"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28"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29"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30"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31"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32"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33"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34"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35"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36"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37"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38"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39"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40"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41"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42"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343"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grpSp>
      <p:cxnSp>
        <p:nvCxnSpPr>
          <p:cNvPr id="351" name="直接连接符 350"/>
          <p:cNvCxnSpPr/>
          <p:nvPr/>
        </p:nvCxnSpPr>
        <p:spPr>
          <a:xfrm>
            <a:off x="4189584" y="1280060"/>
            <a:ext cx="0" cy="504923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74" name="文本框 32"/>
          <p:cNvSpPr txBox="1"/>
          <p:nvPr/>
        </p:nvSpPr>
        <p:spPr>
          <a:xfrm>
            <a:off x="264388" y="5542129"/>
            <a:ext cx="3789058" cy="900246"/>
          </a:xfrm>
          <a:prstGeom prst="rect">
            <a:avLst/>
          </a:prstGeom>
          <a:noFill/>
          <a:ln>
            <a:solidFill>
              <a:schemeClr val="tx1"/>
            </a:solidFill>
            <a:prstDash val="dash"/>
          </a:ln>
        </p:spPr>
        <p:txBody>
          <a:bodyPr wrap="square" rtlCol="0">
            <a:spAutoFit/>
          </a:bodyPr>
          <a:lstStyle/>
          <a:p>
            <a:pPr marL="171450" indent="-171450">
              <a:buFont typeface="Arial" panose="020B0604020202020204" pitchFamily="34" charset="0"/>
              <a:buChar char="•"/>
            </a:pPr>
            <a:r>
              <a:rPr lang="en-US" altLang="zh-CN" sz="1050" dirty="0">
                <a:ea typeface="Microsoft YaHei" panose="020B0503020204020204" pitchFamily="34" charset="-122"/>
              </a:rPr>
              <a:t>Global Cache supports </a:t>
            </a:r>
            <a:r>
              <a:rPr lang="en-US" altLang="zh-CN" sz="1050" dirty="0">
                <a:solidFill>
                  <a:srgbClr val="FF0000"/>
                </a:solidFill>
                <a:ea typeface="Microsoft YaHei" panose="020B0503020204020204" pitchFamily="34" charset="-122"/>
              </a:rPr>
              <a:t>3 copies across two engines</a:t>
            </a:r>
            <a:r>
              <a:rPr lang="en-US" altLang="zh-CN" sz="1050" dirty="0">
                <a:ea typeface="Microsoft YaHei" panose="020B0503020204020204" pitchFamily="34" charset="-122"/>
              </a:rPr>
              <a:t>.</a:t>
            </a:r>
          </a:p>
          <a:p>
            <a:pPr marL="171450" indent="-171450">
              <a:buFont typeface="Arial" panose="020B0604020202020204" pitchFamily="34" charset="0"/>
              <a:buChar char="•"/>
            </a:pPr>
            <a:r>
              <a:rPr lang="en-US" altLang="zh-CN" sz="1050" dirty="0">
                <a:ea typeface="Microsoft YaHei" panose="020B0503020204020204" pitchFamily="34" charset="-122"/>
              </a:rPr>
              <a:t>Guarantee at least 1 cache copy available if 2 controllers failed simultaneously.</a:t>
            </a:r>
          </a:p>
          <a:p>
            <a:pPr marL="171450" indent="-171450">
              <a:buFont typeface="Arial" panose="020B0604020202020204" pitchFamily="34" charset="0"/>
              <a:buChar char="•"/>
            </a:pPr>
            <a:r>
              <a:rPr lang="en-US" altLang="zh-CN" sz="1050" dirty="0">
                <a:ea typeface="Microsoft YaHei" panose="020B0503020204020204" pitchFamily="34" charset="-122"/>
              </a:rPr>
              <a:t>Only one engine can also tolerate 2 controllers failure at the same time with </a:t>
            </a:r>
            <a:r>
              <a:rPr lang="en-US" altLang="zh-CN" sz="1050" dirty="0">
                <a:solidFill>
                  <a:srgbClr val="FF0000"/>
                </a:solidFill>
                <a:ea typeface="Microsoft YaHei" panose="020B0503020204020204" pitchFamily="34" charset="-122"/>
              </a:rPr>
              <a:t>3 copies Global Cache </a:t>
            </a:r>
          </a:p>
        </p:txBody>
      </p:sp>
      <p:sp>
        <p:nvSpPr>
          <p:cNvPr id="3" name="Rectangle 2"/>
          <p:cNvSpPr/>
          <p:nvPr/>
        </p:nvSpPr>
        <p:spPr>
          <a:xfrm>
            <a:off x="45128" y="856538"/>
            <a:ext cx="4167616" cy="338554"/>
          </a:xfrm>
          <a:prstGeom prst="rect">
            <a:avLst/>
          </a:prstGeom>
        </p:spPr>
        <p:txBody>
          <a:bodyPr wrap="none">
            <a:spAutoFit/>
          </a:bodyPr>
          <a:lstStyle/>
          <a:p>
            <a:r>
              <a:rPr lang="en-US" altLang="zh-CN" sz="1600" dirty="0">
                <a:solidFill>
                  <a:schemeClr val="bg1">
                    <a:lumMod val="50000"/>
                  </a:schemeClr>
                </a:solidFill>
              </a:rPr>
              <a:t>Tolerance of 2 controllers failure simultaneously</a:t>
            </a:r>
            <a:endParaRPr lang="zh-CN" altLang="en-US" sz="1600" dirty="0">
              <a:solidFill>
                <a:schemeClr val="bg1">
                  <a:lumMod val="50000"/>
                </a:schemeClr>
              </a:solidFill>
            </a:endParaRPr>
          </a:p>
        </p:txBody>
      </p:sp>
      <p:pic>
        <p:nvPicPr>
          <p:cNvPr id="285"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2949" y="5143261"/>
            <a:ext cx="267799" cy="261557"/>
          </a:xfrm>
          <a:prstGeom prst="rect">
            <a:avLst/>
          </a:prstGeom>
        </p:spPr>
      </p:pic>
      <p:pic>
        <p:nvPicPr>
          <p:cNvPr id="344" name="图片 2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7175" y="5143261"/>
            <a:ext cx="267799" cy="261557"/>
          </a:xfrm>
          <a:prstGeom prst="rect">
            <a:avLst/>
          </a:prstGeom>
        </p:spPr>
      </p:pic>
      <p:pic>
        <p:nvPicPr>
          <p:cNvPr id="345" name="图片 25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41401" y="5143261"/>
            <a:ext cx="267799" cy="261557"/>
          </a:xfrm>
          <a:prstGeom prst="rect">
            <a:avLst/>
          </a:prstGeom>
        </p:spPr>
      </p:pic>
      <p:pic>
        <p:nvPicPr>
          <p:cNvPr id="349" name="图片 25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15627" y="5143261"/>
            <a:ext cx="267799" cy="261557"/>
          </a:xfrm>
          <a:prstGeom prst="rect">
            <a:avLst/>
          </a:prstGeom>
        </p:spPr>
      </p:pic>
      <p:pic>
        <p:nvPicPr>
          <p:cNvPr id="359" name="图片 26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89853" y="5143261"/>
            <a:ext cx="267799" cy="261557"/>
          </a:xfrm>
          <a:prstGeom prst="rect">
            <a:avLst/>
          </a:prstGeom>
        </p:spPr>
      </p:pic>
      <p:pic>
        <p:nvPicPr>
          <p:cNvPr id="360" name="图片 26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64077" y="5143261"/>
            <a:ext cx="267799" cy="261557"/>
          </a:xfrm>
          <a:prstGeom prst="rect">
            <a:avLst/>
          </a:prstGeom>
        </p:spPr>
      </p:pic>
      <p:sp>
        <p:nvSpPr>
          <p:cNvPr id="8" name="Rectangle 7"/>
          <p:cNvSpPr/>
          <p:nvPr/>
        </p:nvSpPr>
        <p:spPr>
          <a:xfrm>
            <a:off x="201215" y="4977504"/>
            <a:ext cx="847540" cy="461665"/>
          </a:xfrm>
          <a:prstGeom prst="rect">
            <a:avLst/>
          </a:prstGeom>
        </p:spPr>
        <p:txBody>
          <a:bodyPr wrap="none">
            <a:spAutoFit/>
          </a:bodyPr>
          <a:lstStyle/>
          <a:p>
            <a:pPr algn="ctr"/>
            <a:r>
              <a:rPr lang="en-US" altLang="zh-CN" sz="1200">
                <a:ea typeface="Microsoft YaHei" panose="020B0503020204020204" pitchFamily="34" charset="-122"/>
              </a:rPr>
              <a:t>Intelligent </a:t>
            </a:r>
          </a:p>
          <a:p>
            <a:pPr algn="ctr"/>
            <a:r>
              <a:rPr lang="en-US" altLang="zh-CN" sz="1200" dirty="0">
                <a:ea typeface="Microsoft YaHei" panose="020B0503020204020204" pitchFamily="34" charset="-122"/>
              </a:rPr>
              <a:t>DAE </a:t>
            </a:r>
            <a:endParaRPr lang="zh-CN" altLang="en-US" sz="1200" dirty="0"/>
          </a:p>
        </p:txBody>
      </p:sp>
      <p:cxnSp>
        <p:nvCxnSpPr>
          <p:cNvPr id="14" name="Straight Connector 13"/>
          <p:cNvCxnSpPr>
            <a:stCxn id="290" idx="0"/>
            <a:endCxn id="319" idx="2"/>
          </p:cNvCxnSpPr>
          <p:nvPr/>
        </p:nvCxnSpPr>
        <p:spPr>
          <a:xfrm flipV="1">
            <a:off x="1308660" y="1650901"/>
            <a:ext cx="379821" cy="221611"/>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p:cNvCxnSpPr>
            <a:stCxn id="296" idx="0"/>
            <a:endCxn id="319" idx="0"/>
          </p:cNvCxnSpPr>
          <p:nvPr/>
        </p:nvCxnSpPr>
        <p:spPr>
          <a:xfrm flipH="1" flipV="1">
            <a:off x="2534405" y="1650901"/>
            <a:ext cx="575579" cy="221611"/>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86" name="Straight Connector 785"/>
          <p:cNvCxnSpPr>
            <a:stCxn id="291" idx="2"/>
            <a:endCxn id="282" idx="0"/>
          </p:cNvCxnSpPr>
          <p:nvPr/>
        </p:nvCxnSpPr>
        <p:spPr>
          <a:xfrm>
            <a:off x="1292268" y="4804557"/>
            <a:ext cx="868546" cy="27116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87" name="Straight Connector 786"/>
          <p:cNvCxnSpPr>
            <a:stCxn id="282" idx="0"/>
            <a:endCxn id="297" idx="2"/>
          </p:cNvCxnSpPr>
          <p:nvPr/>
        </p:nvCxnSpPr>
        <p:spPr>
          <a:xfrm flipV="1">
            <a:off x="2160814" y="4804557"/>
            <a:ext cx="934361" cy="27116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313431" y="1812013"/>
            <a:ext cx="1822093" cy="3062531"/>
          </a:xfrm>
          <a:prstGeom prst="rect">
            <a:avLst/>
          </a:prstGeom>
          <a:noFill/>
          <a:ln>
            <a:solidFill>
              <a:schemeClr val="bg1">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8" name="Rectangle 787"/>
          <p:cNvSpPr/>
          <p:nvPr/>
        </p:nvSpPr>
        <p:spPr>
          <a:xfrm>
            <a:off x="2242536" y="1821912"/>
            <a:ext cx="1822093" cy="3062531"/>
          </a:xfrm>
          <a:prstGeom prst="rect">
            <a:avLst/>
          </a:prstGeom>
          <a:noFill/>
          <a:ln>
            <a:solidFill>
              <a:schemeClr val="bg1">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1" name="矩形 71"/>
          <p:cNvSpPr/>
          <p:nvPr/>
        </p:nvSpPr>
        <p:spPr>
          <a:xfrm>
            <a:off x="393500" y="2148843"/>
            <a:ext cx="347843" cy="22603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162" name="矩形 74"/>
          <p:cNvSpPr/>
          <p:nvPr/>
        </p:nvSpPr>
        <p:spPr>
          <a:xfrm>
            <a:off x="1661450" y="2149709"/>
            <a:ext cx="347843" cy="2259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163" name="乘号 358"/>
          <p:cNvSpPr/>
          <p:nvPr/>
        </p:nvSpPr>
        <p:spPr>
          <a:xfrm>
            <a:off x="420616" y="2300332"/>
            <a:ext cx="289629" cy="1914980"/>
          </a:xfrm>
          <a:prstGeom prst="mathMultiply">
            <a:avLst>
              <a:gd name="adj1" fmla="val 20972"/>
            </a:avLst>
          </a:prstGeom>
          <a:solidFill>
            <a:srgbClr val="FF0000"/>
          </a:solidFill>
          <a:ln w="12700" cap="flat" cmpd="sng" algn="ctr">
            <a:solidFill>
              <a:srgbClr val="0070C0"/>
            </a:solidFill>
            <a:prstDash val="solid"/>
            <a:miter lim="800000"/>
          </a:ln>
          <a:effectLst/>
        </p:spPr>
        <p:txBody>
          <a:bodyPr rtlCol="0" anchor="ctr"/>
          <a:lstStyle/>
          <a:p>
            <a:pPr algn="ctr" defTabSz="914400">
              <a:defRPr/>
            </a:pPr>
            <a:endParaRPr lang="zh-CN" altLang="en-US" sz="1400" kern="0">
              <a:solidFill>
                <a:srgbClr val="66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65" name="矩形 72"/>
          <p:cNvSpPr/>
          <p:nvPr/>
        </p:nvSpPr>
        <p:spPr>
          <a:xfrm>
            <a:off x="819890" y="2150678"/>
            <a:ext cx="347843" cy="22585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166" name="矩形 73"/>
          <p:cNvSpPr/>
          <p:nvPr/>
        </p:nvSpPr>
        <p:spPr>
          <a:xfrm>
            <a:off x="1235060" y="2147874"/>
            <a:ext cx="347843" cy="22613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167" name="矩形 75"/>
          <p:cNvSpPr/>
          <p:nvPr/>
        </p:nvSpPr>
        <p:spPr>
          <a:xfrm>
            <a:off x="2344654" y="2148843"/>
            <a:ext cx="347843" cy="22603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168" name="矩形 76"/>
          <p:cNvSpPr/>
          <p:nvPr/>
        </p:nvSpPr>
        <p:spPr>
          <a:xfrm>
            <a:off x="2771044" y="2150678"/>
            <a:ext cx="347843" cy="22585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169" name="矩形 77"/>
          <p:cNvSpPr/>
          <p:nvPr/>
        </p:nvSpPr>
        <p:spPr>
          <a:xfrm>
            <a:off x="3186214" y="2147874"/>
            <a:ext cx="347843" cy="22613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170" name="矩形 78"/>
          <p:cNvSpPr/>
          <p:nvPr/>
        </p:nvSpPr>
        <p:spPr>
          <a:xfrm>
            <a:off x="3612603" y="2149709"/>
            <a:ext cx="347843" cy="2259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175" name="文本框 95"/>
          <p:cNvSpPr txBox="1"/>
          <p:nvPr/>
        </p:nvSpPr>
        <p:spPr>
          <a:xfrm>
            <a:off x="390059" y="4391004"/>
            <a:ext cx="347843" cy="246221"/>
          </a:xfrm>
          <a:prstGeom prst="rect">
            <a:avLst/>
          </a:prstGeom>
          <a:noFill/>
        </p:spPr>
        <p:txBody>
          <a:bodyPr wrap="square" rtlCol="0">
            <a:spAutoFit/>
          </a:bodyPr>
          <a:lstStyle/>
          <a:p>
            <a:pPr algn="ctr">
              <a:lnSpc>
                <a:spcPts val="1200"/>
              </a:lnSpc>
            </a:pPr>
            <a:r>
              <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A</a:t>
            </a:r>
          </a:p>
        </p:txBody>
      </p:sp>
      <p:sp>
        <p:nvSpPr>
          <p:cNvPr id="1176" name="文本框 96"/>
          <p:cNvSpPr txBox="1"/>
          <p:nvPr/>
        </p:nvSpPr>
        <p:spPr>
          <a:xfrm>
            <a:off x="812423" y="4391004"/>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B</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177" name="文本框 97"/>
          <p:cNvSpPr txBox="1"/>
          <p:nvPr/>
        </p:nvSpPr>
        <p:spPr>
          <a:xfrm>
            <a:off x="1234787" y="4391004"/>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C</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178" name="文本框 98"/>
          <p:cNvSpPr txBox="1"/>
          <p:nvPr/>
        </p:nvSpPr>
        <p:spPr>
          <a:xfrm>
            <a:off x="1657151" y="4391004"/>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D</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179" name="文本框 99"/>
          <p:cNvSpPr txBox="1"/>
          <p:nvPr/>
        </p:nvSpPr>
        <p:spPr>
          <a:xfrm>
            <a:off x="2348292" y="4382805"/>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E</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180" name="文本框 100"/>
          <p:cNvSpPr txBox="1"/>
          <p:nvPr/>
        </p:nvSpPr>
        <p:spPr>
          <a:xfrm>
            <a:off x="2770656" y="4382805"/>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F</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181" name="文本框 101"/>
          <p:cNvSpPr txBox="1"/>
          <p:nvPr/>
        </p:nvSpPr>
        <p:spPr>
          <a:xfrm>
            <a:off x="3178506" y="4382805"/>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G</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182" name="文本框 102"/>
          <p:cNvSpPr txBox="1"/>
          <p:nvPr/>
        </p:nvSpPr>
        <p:spPr>
          <a:xfrm>
            <a:off x="3615385" y="4382805"/>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H</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187" name="Group 1186"/>
          <p:cNvGrpSpPr/>
          <p:nvPr/>
        </p:nvGrpSpPr>
        <p:grpSpPr>
          <a:xfrm>
            <a:off x="850114" y="2166667"/>
            <a:ext cx="327603" cy="273280"/>
            <a:chOff x="4872897" y="858786"/>
            <a:chExt cx="327603" cy="273280"/>
          </a:xfrm>
        </p:grpSpPr>
        <p:sp>
          <p:nvSpPr>
            <p:cNvPr id="1188" name="矩形 80"/>
            <p:cNvSpPr/>
            <p:nvPr/>
          </p:nvSpPr>
          <p:spPr>
            <a:xfrm>
              <a:off x="4925228" y="943205"/>
              <a:ext cx="183999" cy="137227"/>
            </a:xfrm>
            <a:prstGeom prst="rect">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rgbClr val="FFFFFF"/>
                </a:solidFill>
                <a:latin typeface="Times New Roman" panose="02020603050405020304" pitchFamily="18" charset="0"/>
                <a:cs typeface="Times New Roman" panose="02020603050405020304" pitchFamily="18" charset="0"/>
              </a:endParaRPr>
            </a:p>
          </p:txBody>
        </p:sp>
        <p:sp>
          <p:nvSpPr>
            <p:cNvPr id="1189" name="文本框 169"/>
            <p:cNvSpPr txBox="1"/>
            <p:nvPr/>
          </p:nvSpPr>
          <p:spPr>
            <a:xfrm>
              <a:off x="4872897" y="858786"/>
              <a:ext cx="327603"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193" name="Group 1192"/>
          <p:cNvGrpSpPr/>
          <p:nvPr/>
        </p:nvGrpSpPr>
        <p:grpSpPr>
          <a:xfrm>
            <a:off x="2769143" y="2162944"/>
            <a:ext cx="327603" cy="297517"/>
            <a:chOff x="6791926" y="855063"/>
            <a:chExt cx="327603" cy="297517"/>
          </a:xfrm>
        </p:grpSpPr>
        <p:sp>
          <p:nvSpPr>
            <p:cNvPr id="1194" name="矩形 81"/>
            <p:cNvSpPr/>
            <p:nvPr/>
          </p:nvSpPr>
          <p:spPr>
            <a:xfrm>
              <a:off x="6862414" y="943205"/>
              <a:ext cx="183999" cy="137227"/>
            </a:xfrm>
            <a:prstGeom prst="rect">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195" name="文本框 170"/>
            <p:cNvSpPr txBox="1"/>
            <p:nvPr/>
          </p:nvSpPr>
          <p:spPr>
            <a:xfrm>
              <a:off x="6791926" y="855063"/>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196" name="Group 1195"/>
          <p:cNvGrpSpPr/>
          <p:nvPr/>
        </p:nvGrpSpPr>
        <p:grpSpPr>
          <a:xfrm>
            <a:off x="418931" y="2431152"/>
            <a:ext cx="327603" cy="273280"/>
            <a:chOff x="4441714" y="1123271"/>
            <a:chExt cx="327603" cy="273280"/>
          </a:xfrm>
        </p:grpSpPr>
        <p:sp>
          <p:nvSpPr>
            <p:cNvPr id="1197" name="矩形 82"/>
            <p:cNvSpPr/>
            <p:nvPr/>
          </p:nvSpPr>
          <p:spPr>
            <a:xfrm>
              <a:off x="4496744" y="1202679"/>
              <a:ext cx="179531" cy="1421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198" name="文本框 171"/>
            <p:cNvSpPr txBox="1"/>
            <p:nvPr/>
          </p:nvSpPr>
          <p:spPr>
            <a:xfrm>
              <a:off x="4441714" y="1123271"/>
              <a:ext cx="327603"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B’</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02" name="Group 1201"/>
          <p:cNvGrpSpPr/>
          <p:nvPr/>
        </p:nvGrpSpPr>
        <p:grpSpPr>
          <a:xfrm>
            <a:off x="2357139" y="2437988"/>
            <a:ext cx="327603" cy="297517"/>
            <a:chOff x="6379922" y="1130107"/>
            <a:chExt cx="327603" cy="297517"/>
          </a:xfrm>
        </p:grpSpPr>
        <p:sp>
          <p:nvSpPr>
            <p:cNvPr id="1203" name="矩形 84"/>
            <p:cNvSpPr/>
            <p:nvPr/>
          </p:nvSpPr>
          <p:spPr>
            <a:xfrm>
              <a:off x="6444115" y="1213213"/>
              <a:ext cx="179531" cy="1421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04" name="文本框 173"/>
            <p:cNvSpPr txBox="1"/>
            <p:nvPr/>
          </p:nvSpPr>
          <p:spPr>
            <a:xfrm>
              <a:off x="6379922" y="1130107"/>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B’’</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05" name="Group 1204"/>
          <p:cNvGrpSpPr/>
          <p:nvPr/>
        </p:nvGrpSpPr>
        <p:grpSpPr>
          <a:xfrm>
            <a:off x="1257746" y="2714179"/>
            <a:ext cx="327603" cy="297517"/>
            <a:chOff x="5280529" y="1406298"/>
            <a:chExt cx="327603" cy="297517"/>
          </a:xfrm>
        </p:grpSpPr>
        <p:sp>
          <p:nvSpPr>
            <p:cNvPr id="1206" name="矩形 85"/>
            <p:cNvSpPr/>
            <p:nvPr/>
          </p:nvSpPr>
          <p:spPr>
            <a:xfrm>
              <a:off x="5331582" y="1492411"/>
              <a:ext cx="179531" cy="14216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07" name="文本框 174"/>
            <p:cNvSpPr txBox="1"/>
            <p:nvPr/>
          </p:nvSpPr>
          <p:spPr>
            <a:xfrm>
              <a:off x="5280529" y="1406298"/>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C</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08" name="Group 1207"/>
          <p:cNvGrpSpPr/>
          <p:nvPr/>
        </p:nvGrpSpPr>
        <p:grpSpPr>
          <a:xfrm>
            <a:off x="1681640" y="2717905"/>
            <a:ext cx="327603" cy="273280"/>
            <a:chOff x="5694747" y="1410024"/>
            <a:chExt cx="327603" cy="273280"/>
          </a:xfrm>
        </p:grpSpPr>
        <p:sp>
          <p:nvSpPr>
            <p:cNvPr id="1209" name="矩形 86"/>
            <p:cNvSpPr/>
            <p:nvPr/>
          </p:nvSpPr>
          <p:spPr>
            <a:xfrm>
              <a:off x="5762952" y="1492411"/>
              <a:ext cx="179531" cy="14216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10" name="文本框 175"/>
            <p:cNvSpPr txBox="1"/>
            <p:nvPr/>
          </p:nvSpPr>
          <p:spPr>
            <a:xfrm>
              <a:off x="5694747" y="1410024"/>
              <a:ext cx="327603"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C’</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11" name="Group 1210"/>
          <p:cNvGrpSpPr/>
          <p:nvPr/>
        </p:nvGrpSpPr>
        <p:grpSpPr>
          <a:xfrm>
            <a:off x="3631368" y="2706732"/>
            <a:ext cx="327603" cy="297517"/>
            <a:chOff x="7654151" y="1398851"/>
            <a:chExt cx="327603" cy="297517"/>
          </a:xfrm>
        </p:grpSpPr>
        <p:sp>
          <p:nvSpPr>
            <p:cNvPr id="1212" name="矩形 87"/>
            <p:cNvSpPr/>
            <p:nvPr/>
          </p:nvSpPr>
          <p:spPr>
            <a:xfrm>
              <a:off x="7721129" y="1474278"/>
              <a:ext cx="179531" cy="14216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13" name="文本框 176"/>
            <p:cNvSpPr txBox="1"/>
            <p:nvPr/>
          </p:nvSpPr>
          <p:spPr>
            <a:xfrm>
              <a:off x="7654151" y="1398851"/>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C’’</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14" name="Group 1213"/>
          <p:cNvGrpSpPr/>
          <p:nvPr/>
        </p:nvGrpSpPr>
        <p:grpSpPr>
          <a:xfrm>
            <a:off x="1260195" y="2989325"/>
            <a:ext cx="355414" cy="273280"/>
            <a:chOff x="5282978" y="1681444"/>
            <a:chExt cx="355414" cy="273280"/>
          </a:xfrm>
        </p:grpSpPr>
        <p:sp>
          <p:nvSpPr>
            <p:cNvPr id="1215" name="矩形 90"/>
            <p:cNvSpPr/>
            <p:nvPr/>
          </p:nvSpPr>
          <p:spPr>
            <a:xfrm>
              <a:off x="5330820" y="1755758"/>
              <a:ext cx="179531" cy="1421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16" name="文本框 178"/>
            <p:cNvSpPr txBox="1"/>
            <p:nvPr/>
          </p:nvSpPr>
          <p:spPr>
            <a:xfrm>
              <a:off x="5282978" y="1681444"/>
              <a:ext cx="355414"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D’</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17" name="Group 1216"/>
          <p:cNvGrpSpPr/>
          <p:nvPr/>
        </p:nvGrpSpPr>
        <p:grpSpPr>
          <a:xfrm>
            <a:off x="1703328" y="2986078"/>
            <a:ext cx="355414" cy="297517"/>
            <a:chOff x="5726111" y="1678197"/>
            <a:chExt cx="355414" cy="297517"/>
          </a:xfrm>
        </p:grpSpPr>
        <p:sp>
          <p:nvSpPr>
            <p:cNvPr id="1218" name="矩形 89"/>
            <p:cNvSpPr/>
            <p:nvPr/>
          </p:nvSpPr>
          <p:spPr>
            <a:xfrm>
              <a:off x="5775366" y="1758204"/>
              <a:ext cx="179531" cy="1421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19" name="文本框 177"/>
            <p:cNvSpPr txBox="1"/>
            <p:nvPr/>
          </p:nvSpPr>
          <p:spPr>
            <a:xfrm>
              <a:off x="5726111" y="1678197"/>
              <a:ext cx="355414"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D</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20" name="Group 1219"/>
          <p:cNvGrpSpPr/>
          <p:nvPr/>
        </p:nvGrpSpPr>
        <p:grpSpPr>
          <a:xfrm>
            <a:off x="3192654" y="2986083"/>
            <a:ext cx="355414" cy="297517"/>
            <a:chOff x="7215437" y="1678202"/>
            <a:chExt cx="355414" cy="297517"/>
          </a:xfrm>
        </p:grpSpPr>
        <p:sp>
          <p:nvSpPr>
            <p:cNvPr id="1221" name="矩形 88"/>
            <p:cNvSpPr/>
            <p:nvPr/>
          </p:nvSpPr>
          <p:spPr>
            <a:xfrm>
              <a:off x="7291566" y="1758204"/>
              <a:ext cx="179531" cy="1421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22" name="文本框 179"/>
            <p:cNvSpPr txBox="1"/>
            <p:nvPr/>
          </p:nvSpPr>
          <p:spPr>
            <a:xfrm>
              <a:off x="7215437" y="1678202"/>
              <a:ext cx="355414"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D’’</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23" name="Group 1222"/>
          <p:cNvGrpSpPr/>
          <p:nvPr/>
        </p:nvGrpSpPr>
        <p:grpSpPr>
          <a:xfrm>
            <a:off x="2365431" y="3272299"/>
            <a:ext cx="327603" cy="297517"/>
            <a:chOff x="6388214" y="1964418"/>
            <a:chExt cx="327603" cy="297517"/>
          </a:xfrm>
        </p:grpSpPr>
        <p:sp>
          <p:nvSpPr>
            <p:cNvPr id="1224" name="矩形 104"/>
            <p:cNvSpPr/>
            <p:nvPr/>
          </p:nvSpPr>
          <p:spPr>
            <a:xfrm>
              <a:off x="6437891" y="2041805"/>
              <a:ext cx="179531" cy="1444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25" name="文本框 180"/>
            <p:cNvSpPr txBox="1"/>
            <p:nvPr/>
          </p:nvSpPr>
          <p:spPr>
            <a:xfrm>
              <a:off x="6388214" y="1964418"/>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E</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26" name="Group 1225"/>
          <p:cNvGrpSpPr/>
          <p:nvPr/>
        </p:nvGrpSpPr>
        <p:grpSpPr>
          <a:xfrm>
            <a:off x="2807573" y="3276021"/>
            <a:ext cx="327603" cy="273280"/>
            <a:chOff x="6830356" y="1968140"/>
            <a:chExt cx="327603" cy="273280"/>
          </a:xfrm>
        </p:grpSpPr>
        <p:sp>
          <p:nvSpPr>
            <p:cNvPr id="1227" name="矩形 105"/>
            <p:cNvSpPr/>
            <p:nvPr/>
          </p:nvSpPr>
          <p:spPr>
            <a:xfrm>
              <a:off x="6890338" y="2041805"/>
              <a:ext cx="179531" cy="1444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28" name="文本框 181"/>
            <p:cNvSpPr txBox="1"/>
            <p:nvPr/>
          </p:nvSpPr>
          <p:spPr>
            <a:xfrm>
              <a:off x="6830356" y="1968140"/>
              <a:ext cx="327603"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E’</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32" name="Group 1231"/>
          <p:cNvGrpSpPr/>
          <p:nvPr/>
        </p:nvGrpSpPr>
        <p:grpSpPr>
          <a:xfrm>
            <a:off x="2362453" y="3537556"/>
            <a:ext cx="327603" cy="273280"/>
            <a:chOff x="6385236" y="2229675"/>
            <a:chExt cx="327603" cy="273280"/>
          </a:xfrm>
        </p:grpSpPr>
        <p:sp>
          <p:nvSpPr>
            <p:cNvPr id="1233" name="矩形 107"/>
            <p:cNvSpPr/>
            <p:nvPr/>
          </p:nvSpPr>
          <p:spPr>
            <a:xfrm>
              <a:off x="6437891" y="2306374"/>
              <a:ext cx="179531" cy="14216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34" name="文本框 183"/>
            <p:cNvSpPr txBox="1"/>
            <p:nvPr/>
          </p:nvSpPr>
          <p:spPr>
            <a:xfrm>
              <a:off x="6385236" y="2229675"/>
              <a:ext cx="327603"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altLang="zh-CN"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35" name="Group 1234"/>
          <p:cNvGrpSpPr/>
          <p:nvPr/>
        </p:nvGrpSpPr>
        <p:grpSpPr>
          <a:xfrm>
            <a:off x="2816468" y="3537892"/>
            <a:ext cx="327603" cy="297517"/>
            <a:chOff x="6839251" y="2230011"/>
            <a:chExt cx="327603" cy="297517"/>
          </a:xfrm>
        </p:grpSpPr>
        <p:sp>
          <p:nvSpPr>
            <p:cNvPr id="1236" name="矩形 108"/>
            <p:cNvSpPr/>
            <p:nvPr/>
          </p:nvSpPr>
          <p:spPr>
            <a:xfrm>
              <a:off x="6885677" y="2311813"/>
              <a:ext cx="179531" cy="14216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37" name="文本框 184"/>
            <p:cNvSpPr txBox="1"/>
            <p:nvPr/>
          </p:nvSpPr>
          <p:spPr>
            <a:xfrm>
              <a:off x="6839251" y="2230011"/>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F</a:t>
              </a:r>
              <a:endParaRPr lang="en-US"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38" name="Group 1237"/>
          <p:cNvGrpSpPr/>
          <p:nvPr/>
        </p:nvGrpSpPr>
        <p:grpSpPr>
          <a:xfrm>
            <a:off x="425664" y="3537896"/>
            <a:ext cx="327603" cy="297517"/>
            <a:chOff x="4448447" y="2230015"/>
            <a:chExt cx="327603" cy="297517"/>
          </a:xfrm>
        </p:grpSpPr>
        <p:sp>
          <p:nvSpPr>
            <p:cNvPr id="1239" name="矩形 106"/>
            <p:cNvSpPr/>
            <p:nvPr/>
          </p:nvSpPr>
          <p:spPr>
            <a:xfrm>
              <a:off x="4507603" y="2307924"/>
              <a:ext cx="179531" cy="14216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40" name="文本框 185"/>
            <p:cNvSpPr txBox="1"/>
            <p:nvPr/>
          </p:nvSpPr>
          <p:spPr>
            <a:xfrm>
              <a:off x="4448447" y="2230015"/>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altLang="zh-CN"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41" name="Group 1240"/>
          <p:cNvGrpSpPr/>
          <p:nvPr/>
        </p:nvGrpSpPr>
        <p:grpSpPr>
          <a:xfrm>
            <a:off x="1664907" y="3820109"/>
            <a:ext cx="408986" cy="297517"/>
            <a:chOff x="5687690" y="2512228"/>
            <a:chExt cx="408986" cy="297517"/>
          </a:xfrm>
        </p:grpSpPr>
        <p:sp>
          <p:nvSpPr>
            <p:cNvPr id="1242" name="矩形 110"/>
            <p:cNvSpPr/>
            <p:nvPr/>
          </p:nvSpPr>
          <p:spPr>
            <a:xfrm>
              <a:off x="5762952" y="2591012"/>
              <a:ext cx="179531" cy="1421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43" name="文本框 186"/>
            <p:cNvSpPr txBox="1"/>
            <p:nvPr/>
          </p:nvSpPr>
          <p:spPr>
            <a:xfrm>
              <a:off x="5687690" y="2512228"/>
              <a:ext cx="408986"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G</a:t>
              </a:r>
              <a:r>
                <a:rPr lang="en-US" altLang="zh-CN"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44" name="Group 1243"/>
          <p:cNvGrpSpPr/>
          <p:nvPr/>
        </p:nvGrpSpPr>
        <p:grpSpPr>
          <a:xfrm>
            <a:off x="3633583" y="3816961"/>
            <a:ext cx="343745" cy="273280"/>
            <a:chOff x="7656366" y="2509080"/>
            <a:chExt cx="343745" cy="273280"/>
          </a:xfrm>
        </p:grpSpPr>
        <p:sp>
          <p:nvSpPr>
            <p:cNvPr id="1245" name="矩形 111"/>
            <p:cNvSpPr/>
            <p:nvPr/>
          </p:nvSpPr>
          <p:spPr>
            <a:xfrm>
              <a:off x="7721129" y="2588243"/>
              <a:ext cx="179531" cy="1421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46" name="文本框 187"/>
            <p:cNvSpPr txBox="1"/>
            <p:nvPr/>
          </p:nvSpPr>
          <p:spPr>
            <a:xfrm>
              <a:off x="7656366" y="2509080"/>
              <a:ext cx="343745"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G</a:t>
              </a:r>
              <a:r>
                <a:rPr lang="en-US" altLang="zh-CN"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47" name="Group 1246"/>
          <p:cNvGrpSpPr/>
          <p:nvPr/>
        </p:nvGrpSpPr>
        <p:grpSpPr>
          <a:xfrm>
            <a:off x="3213493" y="3816673"/>
            <a:ext cx="316274" cy="297517"/>
            <a:chOff x="7236276" y="2508792"/>
            <a:chExt cx="316274" cy="297517"/>
          </a:xfrm>
        </p:grpSpPr>
        <p:sp>
          <p:nvSpPr>
            <p:cNvPr id="1248" name="矩形 109"/>
            <p:cNvSpPr/>
            <p:nvPr/>
          </p:nvSpPr>
          <p:spPr>
            <a:xfrm>
              <a:off x="7289815" y="2591012"/>
              <a:ext cx="179531" cy="1421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49" name="文本框 188"/>
            <p:cNvSpPr txBox="1"/>
            <p:nvPr/>
          </p:nvSpPr>
          <p:spPr>
            <a:xfrm>
              <a:off x="7236276" y="2508792"/>
              <a:ext cx="316274"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G</a:t>
              </a:r>
              <a:endParaRPr lang="en-US"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50" name="Group 1249"/>
          <p:cNvGrpSpPr/>
          <p:nvPr/>
        </p:nvGrpSpPr>
        <p:grpSpPr>
          <a:xfrm>
            <a:off x="3646541" y="4081121"/>
            <a:ext cx="327603" cy="297517"/>
            <a:chOff x="7669324" y="2773240"/>
            <a:chExt cx="327603" cy="297517"/>
          </a:xfrm>
        </p:grpSpPr>
        <p:sp>
          <p:nvSpPr>
            <p:cNvPr id="1251" name="矩形 112"/>
            <p:cNvSpPr/>
            <p:nvPr/>
          </p:nvSpPr>
          <p:spPr>
            <a:xfrm>
              <a:off x="7718987" y="2856804"/>
              <a:ext cx="179531" cy="142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52" name="文本框 189"/>
            <p:cNvSpPr txBox="1"/>
            <p:nvPr/>
          </p:nvSpPr>
          <p:spPr>
            <a:xfrm>
              <a:off x="7669324" y="2773240"/>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H</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53" name="Group 1252"/>
          <p:cNvGrpSpPr/>
          <p:nvPr/>
        </p:nvGrpSpPr>
        <p:grpSpPr>
          <a:xfrm>
            <a:off x="3206980" y="4084215"/>
            <a:ext cx="358882" cy="273280"/>
            <a:chOff x="7229763" y="2776334"/>
            <a:chExt cx="358882" cy="273280"/>
          </a:xfrm>
        </p:grpSpPr>
        <p:sp>
          <p:nvSpPr>
            <p:cNvPr id="1254" name="矩形 113"/>
            <p:cNvSpPr/>
            <p:nvPr/>
          </p:nvSpPr>
          <p:spPr>
            <a:xfrm>
              <a:off x="7288516" y="2859970"/>
              <a:ext cx="179531" cy="142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55" name="文本框 190"/>
            <p:cNvSpPr txBox="1"/>
            <p:nvPr/>
          </p:nvSpPr>
          <p:spPr>
            <a:xfrm>
              <a:off x="7229763" y="2776334"/>
              <a:ext cx="358882"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H’</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56" name="Group 1255"/>
          <p:cNvGrpSpPr/>
          <p:nvPr/>
        </p:nvGrpSpPr>
        <p:grpSpPr>
          <a:xfrm>
            <a:off x="1241349" y="4085138"/>
            <a:ext cx="358882" cy="297517"/>
            <a:chOff x="5264132" y="2777257"/>
            <a:chExt cx="358882" cy="297517"/>
          </a:xfrm>
        </p:grpSpPr>
        <p:sp>
          <p:nvSpPr>
            <p:cNvPr id="1257" name="矩形 114"/>
            <p:cNvSpPr/>
            <p:nvPr/>
          </p:nvSpPr>
          <p:spPr>
            <a:xfrm>
              <a:off x="5339945" y="2856804"/>
              <a:ext cx="179531" cy="142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58" name="文本框 191"/>
            <p:cNvSpPr txBox="1"/>
            <p:nvPr/>
          </p:nvSpPr>
          <p:spPr>
            <a:xfrm>
              <a:off x="5264132" y="2777257"/>
              <a:ext cx="358882"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H’’</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367" name="矩形 71"/>
          <p:cNvSpPr/>
          <p:nvPr/>
        </p:nvSpPr>
        <p:spPr>
          <a:xfrm>
            <a:off x="4354359" y="2172360"/>
            <a:ext cx="347843" cy="22603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368" name="矩形 72"/>
          <p:cNvSpPr/>
          <p:nvPr/>
        </p:nvSpPr>
        <p:spPr>
          <a:xfrm>
            <a:off x="4780749" y="2174195"/>
            <a:ext cx="347843" cy="22585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369" name="矩形 73"/>
          <p:cNvSpPr/>
          <p:nvPr/>
        </p:nvSpPr>
        <p:spPr>
          <a:xfrm>
            <a:off x="5195919" y="2171391"/>
            <a:ext cx="347843" cy="22613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370" name="矩形 74"/>
          <p:cNvSpPr/>
          <p:nvPr/>
        </p:nvSpPr>
        <p:spPr>
          <a:xfrm>
            <a:off x="5622309" y="2173226"/>
            <a:ext cx="347843" cy="2259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371" name="乘号 358"/>
          <p:cNvSpPr/>
          <p:nvPr/>
        </p:nvSpPr>
        <p:spPr>
          <a:xfrm>
            <a:off x="4357895" y="1945241"/>
            <a:ext cx="1620722" cy="2768049"/>
          </a:xfrm>
          <a:prstGeom prst="mathMultiply">
            <a:avLst/>
          </a:prstGeom>
          <a:solidFill>
            <a:srgbClr val="FF0000"/>
          </a:solidFill>
          <a:ln w="12700" cap="flat" cmpd="sng" algn="ctr">
            <a:solidFill>
              <a:srgbClr val="0070C0"/>
            </a:solidFill>
            <a:prstDash val="solid"/>
            <a:miter lim="800000"/>
          </a:ln>
          <a:effectLst/>
        </p:spPr>
        <p:txBody>
          <a:bodyPr rtlCol="0" anchor="ctr"/>
          <a:lstStyle/>
          <a:p>
            <a:pPr algn="ctr" defTabSz="914400">
              <a:defRPr/>
            </a:pPr>
            <a:endParaRPr lang="zh-CN" altLang="en-US" sz="1400" kern="0">
              <a:solidFill>
                <a:srgbClr val="66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73" name="矩形 75"/>
          <p:cNvSpPr/>
          <p:nvPr/>
        </p:nvSpPr>
        <p:spPr>
          <a:xfrm>
            <a:off x="6305513" y="2172360"/>
            <a:ext cx="347843" cy="22603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374" name="矩形 76"/>
          <p:cNvSpPr/>
          <p:nvPr/>
        </p:nvSpPr>
        <p:spPr>
          <a:xfrm>
            <a:off x="6731903" y="2174195"/>
            <a:ext cx="347843" cy="22585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375" name="矩形 77"/>
          <p:cNvSpPr/>
          <p:nvPr/>
        </p:nvSpPr>
        <p:spPr>
          <a:xfrm>
            <a:off x="7147073" y="2171391"/>
            <a:ext cx="347843" cy="22613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376" name="矩形 78"/>
          <p:cNvSpPr/>
          <p:nvPr/>
        </p:nvSpPr>
        <p:spPr>
          <a:xfrm>
            <a:off x="7573462" y="2173226"/>
            <a:ext cx="347843" cy="2259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381" name="文本框 95"/>
          <p:cNvSpPr txBox="1"/>
          <p:nvPr/>
        </p:nvSpPr>
        <p:spPr>
          <a:xfrm>
            <a:off x="4350918" y="4414521"/>
            <a:ext cx="347843" cy="246221"/>
          </a:xfrm>
          <a:prstGeom prst="rect">
            <a:avLst/>
          </a:prstGeom>
          <a:noFill/>
        </p:spPr>
        <p:txBody>
          <a:bodyPr wrap="square" rtlCol="0">
            <a:spAutoFit/>
          </a:bodyPr>
          <a:lstStyle/>
          <a:p>
            <a:pPr algn="ctr">
              <a:lnSpc>
                <a:spcPts val="1200"/>
              </a:lnSpc>
            </a:pPr>
            <a:r>
              <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A</a:t>
            </a:r>
          </a:p>
        </p:txBody>
      </p:sp>
      <p:sp>
        <p:nvSpPr>
          <p:cNvPr id="1382" name="文本框 96"/>
          <p:cNvSpPr txBox="1"/>
          <p:nvPr/>
        </p:nvSpPr>
        <p:spPr>
          <a:xfrm>
            <a:off x="4773282" y="4414521"/>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B</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83" name="文本框 97"/>
          <p:cNvSpPr txBox="1"/>
          <p:nvPr/>
        </p:nvSpPr>
        <p:spPr>
          <a:xfrm>
            <a:off x="5195646" y="4414521"/>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C</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84" name="文本框 98"/>
          <p:cNvSpPr txBox="1"/>
          <p:nvPr/>
        </p:nvSpPr>
        <p:spPr>
          <a:xfrm>
            <a:off x="5618010" y="4414521"/>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D</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85" name="文本框 99"/>
          <p:cNvSpPr txBox="1"/>
          <p:nvPr/>
        </p:nvSpPr>
        <p:spPr>
          <a:xfrm>
            <a:off x="6309151" y="4406322"/>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E</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86" name="文本框 100"/>
          <p:cNvSpPr txBox="1"/>
          <p:nvPr/>
        </p:nvSpPr>
        <p:spPr>
          <a:xfrm>
            <a:off x="6731515" y="4406322"/>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F</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87" name="文本框 101"/>
          <p:cNvSpPr txBox="1"/>
          <p:nvPr/>
        </p:nvSpPr>
        <p:spPr>
          <a:xfrm>
            <a:off x="7139365" y="4406322"/>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G</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88" name="文本框 102"/>
          <p:cNvSpPr txBox="1"/>
          <p:nvPr/>
        </p:nvSpPr>
        <p:spPr>
          <a:xfrm>
            <a:off x="7576244" y="4406322"/>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H</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393" name="Group 1392"/>
          <p:cNvGrpSpPr/>
          <p:nvPr/>
        </p:nvGrpSpPr>
        <p:grpSpPr>
          <a:xfrm>
            <a:off x="4810973" y="2190184"/>
            <a:ext cx="327603" cy="273280"/>
            <a:chOff x="4872897" y="858786"/>
            <a:chExt cx="327603" cy="273280"/>
          </a:xfrm>
        </p:grpSpPr>
        <p:sp>
          <p:nvSpPr>
            <p:cNvPr id="1394" name="矩形 80"/>
            <p:cNvSpPr/>
            <p:nvPr/>
          </p:nvSpPr>
          <p:spPr>
            <a:xfrm>
              <a:off x="4925228" y="943205"/>
              <a:ext cx="183999" cy="137227"/>
            </a:xfrm>
            <a:prstGeom prst="rect">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rgbClr val="FFFFFF"/>
                </a:solidFill>
                <a:latin typeface="Times New Roman" panose="02020603050405020304" pitchFamily="18" charset="0"/>
                <a:cs typeface="Times New Roman" panose="02020603050405020304" pitchFamily="18" charset="0"/>
              </a:endParaRPr>
            </a:p>
          </p:txBody>
        </p:sp>
        <p:sp>
          <p:nvSpPr>
            <p:cNvPr id="1395" name="文本框 169"/>
            <p:cNvSpPr txBox="1"/>
            <p:nvPr/>
          </p:nvSpPr>
          <p:spPr>
            <a:xfrm>
              <a:off x="4872897" y="858786"/>
              <a:ext cx="327603"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396" name="Group 1395"/>
          <p:cNvGrpSpPr/>
          <p:nvPr/>
        </p:nvGrpSpPr>
        <p:grpSpPr>
          <a:xfrm>
            <a:off x="4384299" y="2186456"/>
            <a:ext cx="327603" cy="297517"/>
            <a:chOff x="4446223" y="855058"/>
            <a:chExt cx="327603" cy="297517"/>
          </a:xfrm>
        </p:grpSpPr>
        <p:sp>
          <p:nvSpPr>
            <p:cNvPr id="1397" name="矩形 79"/>
            <p:cNvSpPr/>
            <p:nvPr/>
          </p:nvSpPr>
          <p:spPr>
            <a:xfrm>
              <a:off x="4496744" y="945491"/>
              <a:ext cx="183999" cy="135056"/>
            </a:xfrm>
            <a:prstGeom prst="rect">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rgbClr val="FFFFFF"/>
                </a:solidFill>
                <a:latin typeface="Times New Roman" panose="02020603050405020304" pitchFamily="18" charset="0"/>
                <a:cs typeface="Times New Roman" panose="02020603050405020304" pitchFamily="18" charset="0"/>
              </a:endParaRPr>
            </a:p>
          </p:txBody>
        </p:sp>
        <p:sp>
          <p:nvSpPr>
            <p:cNvPr id="1398" name="文本框 168"/>
            <p:cNvSpPr txBox="1"/>
            <p:nvPr/>
          </p:nvSpPr>
          <p:spPr>
            <a:xfrm>
              <a:off x="4446223" y="855058"/>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399" name="Group 1398"/>
          <p:cNvGrpSpPr/>
          <p:nvPr/>
        </p:nvGrpSpPr>
        <p:grpSpPr>
          <a:xfrm>
            <a:off x="6730002" y="2186461"/>
            <a:ext cx="327603" cy="297517"/>
            <a:chOff x="6791926" y="855063"/>
            <a:chExt cx="327603" cy="297517"/>
          </a:xfrm>
        </p:grpSpPr>
        <p:sp>
          <p:nvSpPr>
            <p:cNvPr id="1400" name="矩形 81"/>
            <p:cNvSpPr/>
            <p:nvPr/>
          </p:nvSpPr>
          <p:spPr>
            <a:xfrm>
              <a:off x="6862414" y="943205"/>
              <a:ext cx="183999" cy="137227"/>
            </a:xfrm>
            <a:prstGeom prst="rect">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01" name="文本框 170"/>
            <p:cNvSpPr txBox="1"/>
            <p:nvPr/>
          </p:nvSpPr>
          <p:spPr>
            <a:xfrm>
              <a:off x="6791926" y="855063"/>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02" name="Group 1401"/>
          <p:cNvGrpSpPr/>
          <p:nvPr/>
        </p:nvGrpSpPr>
        <p:grpSpPr>
          <a:xfrm>
            <a:off x="4379790" y="2454669"/>
            <a:ext cx="327603" cy="273280"/>
            <a:chOff x="4441714" y="1123271"/>
            <a:chExt cx="327603" cy="273280"/>
          </a:xfrm>
        </p:grpSpPr>
        <p:sp>
          <p:nvSpPr>
            <p:cNvPr id="1403" name="矩形 82"/>
            <p:cNvSpPr/>
            <p:nvPr/>
          </p:nvSpPr>
          <p:spPr>
            <a:xfrm>
              <a:off x="4496744" y="1202679"/>
              <a:ext cx="179531" cy="1421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04" name="文本框 171"/>
            <p:cNvSpPr txBox="1"/>
            <p:nvPr/>
          </p:nvSpPr>
          <p:spPr>
            <a:xfrm>
              <a:off x="4441714" y="1123271"/>
              <a:ext cx="327603"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B’</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05" name="Group 1404"/>
          <p:cNvGrpSpPr/>
          <p:nvPr/>
        </p:nvGrpSpPr>
        <p:grpSpPr>
          <a:xfrm>
            <a:off x="6317998" y="2461505"/>
            <a:ext cx="327603" cy="297517"/>
            <a:chOff x="6379922" y="1130107"/>
            <a:chExt cx="327603" cy="297517"/>
          </a:xfrm>
        </p:grpSpPr>
        <p:sp>
          <p:nvSpPr>
            <p:cNvPr id="1406" name="矩形 84"/>
            <p:cNvSpPr/>
            <p:nvPr/>
          </p:nvSpPr>
          <p:spPr>
            <a:xfrm>
              <a:off x="6444115" y="1213213"/>
              <a:ext cx="179531" cy="1421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07" name="文本框 173"/>
            <p:cNvSpPr txBox="1"/>
            <p:nvPr/>
          </p:nvSpPr>
          <p:spPr>
            <a:xfrm>
              <a:off x="6379922" y="1130107"/>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B’’</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08" name="Group 1407"/>
          <p:cNvGrpSpPr/>
          <p:nvPr/>
        </p:nvGrpSpPr>
        <p:grpSpPr>
          <a:xfrm>
            <a:off x="4819359" y="2454056"/>
            <a:ext cx="327603" cy="297517"/>
            <a:chOff x="4881283" y="1122658"/>
            <a:chExt cx="327603" cy="297517"/>
          </a:xfrm>
        </p:grpSpPr>
        <p:sp>
          <p:nvSpPr>
            <p:cNvPr id="1409" name="矩形 83"/>
            <p:cNvSpPr/>
            <p:nvPr/>
          </p:nvSpPr>
          <p:spPr>
            <a:xfrm>
              <a:off x="4921192" y="1203734"/>
              <a:ext cx="179531" cy="1421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10" name="文本框 172"/>
            <p:cNvSpPr txBox="1"/>
            <p:nvPr/>
          </p:nvSpPr>
          <p:spPr>
            <a:xfrm>
              <a:off x="4881283" y="1122658"/>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B</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11" name="Group 1410"/>
          <p:cNvGrpSpPr/>
          <p:nvPr/>
        </p:nvGrpSpPr>
        <p:grpSpPr>
          <a:xfrm>
            <a:off x="5642499" y="2741422"/>
            <a:ext cx="327603" cy="273280"/>
            <a:chOff x="5694747" y="1410024"/>
            <a:chExt cx="327603" cy="273280"/>
          </a:xfrm>
        </p:grpSpPr>
        <p:sp>
          <p:nvSpPr>
            <p:cNvPr id="1412" name="矩形 86"/>
            <p:cNvSpPr/>
            <p:nvPr/>
          </p:nvSpPr>
          <p:spPr>
            <a:xfrm>
              <a:off x="5762952" y="1492411"/>
              <a:ext cx="179531" cy="14216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13" name="文本框 175"/>
            <p:cNvSpPr txBox="1"/>
            <p:nvPr/>
          </p:nvSpPr>
          <p:spPr>
            <a:xfrm>
              <a:off x="5694747" y="1410024"/>
              <a:ext cx="327603"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C’</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14" name="Group 1413"/>
          <p:cNvGrpSpPr/>
          <p:nvPr/>
        </p:nvGrpSpPr>
        <p:grpSpPr>
          <a:xfrm>
            <a:off x="5218605" y="2737696"/>
            <a:ext cx="327603" cy="297517"/>
            <a:chOff x="5280529" y="1406298"/>
            <a:chExt cx="327603" cy="297517"/>
          </a:xfrm>
        </p:grpSpPr>
        <p:sp>
          <p:nvSpPr>
            <p:cNvPr id="1415" name="矩形 85"/>
            <p:cNvSpPr/>
            <p:nvPr/>
          </p:nvSpPr>
          <p:spPr>
            <a:xfrm>
              <a:off x="5331582" y="1492411"/>
              <a:ext cx="179531" cy="14216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16" name="文本框 174"/>
            <p:cNvSpPr txBox="1"/>
            <p:nvPr/>
          </p:nvSpPr>
          <p:spPr>
            <a:xfrm>
              <a:off x="5280529" y="1406298"/>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C</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17" name="Group 1416"/>
          <p:cNvGrpSpPr/>
          <p:nvPr/>
        </p:nvGrpSpPr>
        <p:grpSpPr>
          <a:xfrm>
            <a:off x="7592227" y="2730249"/>
            <a:ext cx="327603" cy="297517"/>
            <a:chOff x="7654151" y="1398851"/>
            <a:chExt cx="327603" cy="297517"/>
          </a:xfrm>
        </p:grpSpPr>
        <p:sp>
          <p:nvSpPr>
            <p:cNvPr id="1418" name="矩形 87"/>
            <p:cNvSpPr/>
            <p:nvPr/>
          </p:nvSpPr>
          <p:spPr>
            <a:xfrm>
              <a:off x="7721129" y="1474278"/>
              <a:ext cx="179531" cy="14216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19" name="文本框 176"/>
            <p:cNvSpPr txBox="1"/>
            <p:nvPr/>
          </p:nvSpPr>
          <p:spPr>
            <a:xfrm>
              <a:off x="7654151" y="1398851"/>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C’’</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20" name="Group 1419"/>
          <p:cNvGrpSpPr/>
          <p:nvPr/>
        </p:nvGrpSpPr>
        <p:grpSpPr>
          <a:xfrm>
            <a:off x="5221054" y="3012842"/>
            <a:ext cx="355414" cy="273280"/>
            <a:chOff x="5282978" y="1681444"/>
            <a:chExt cx="355414" cy="273280"/>
          </a:xfrm>
        </p:grpSpPr>
        <p:sp>
          <p:nvSpPr>
            <p:cNvPr id="1421" name="矩形 90"/>
            <p:cNvSpPr/>
            <p:nvPr/>
          </p:nvSpPr>
          <p:spPr>
            <a:xfrm>
              <a:off x="5330820" y="1755758"/>
              <a:ext cx="179531" cy="1421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22" name="文本框 178"/>
            <p:cNvSpPr txBox="1"/>
            <p:nvPr/>
          </p:nvSpPr>
          <p:spPr>
            <a:xfrm>
              <a:off x="5282978" y="1681444"/>
              <a:ext cx="355414"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D’</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23" name="Group 1422"/>
          <p:cNvGrpSpPr/>
          <p:nvPr/>
        </p:nvGrpSpPr>
        <p:grpSpPr>
          <a:xfrm>
            <a:off x="5664187" y="3009595"/>
            <a:ext cx="355414" cy="297517"/>
            <a:chOff x="5726111" y="1678197"/>
            <a:chExt cx="355414" cy="297517"/>
          </a:xfrm>
        </p:grpSpPr>
        <p:sp>
          <p:nvSpPr>
            <p:cNvPr id="1424" name="矩形 89"/>
            <p:cNvSpPr/>
            <p:nvPr/>
          </p:nvSpPr>
          <p:spPr>
            <a:xfrm>
              <a:off x="5775366" y="1758204"/>
              <a:ext cx="179531" cy="1421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25" name="文本框 177"/>
            <p:cNvSpPr txBox="1"/>
            <p:nvPr/>
          </p:nvSpPr>
          <p:spPr>
            <a:xfrm>
              <a:off x="5726111" y="1678197"/>
              <a:ext cx="355414"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D</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26" name="Group 1425"/>
          <p:cNvGrpSpPr/>
          <p:nvPr/>
        </p:nvGrpSpPr>
        <p:grpSpPr>
          <a:xfrm>
            <a:off x="7153513" y="3009600"/>
            <a:ext cx="355414" cy="297517"/>
            <a:chOff x="7215437" y="1678202"/>
            <a:chExt cx="355414" cy="297517"/>
          </a:xfrm>
        </p:grpSpPr>
        <p:sp>
          <p:nvSpPr>
            <p:cNvPr id="1427" name="矩形 88"/>
            <p:cNvSpPr/>
            <p:nvPr/>
          </p:nvSpPr>
          <p:spPr>
            <a:xfrm>
              <a:off x="7291566" y="1758204"/>
              <a:ext cx="179531" cy="1421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28" name="文本框 179"/>
            <p:cNvSpPr txBox="1"/>
            <p:nvPr/>
          </p:nvSpPr>
          <p:spPr>
            <a:xfrm>
              <a:off x="7215437" y="1678202"/>
              <a:ext cx="355414"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D’’</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29" name="Group 1428"/>
          <p:cNvGrpSpPr/>
          <p:nvPr/>
        </p:nvGrpSpPr>
        <p:grpSpPr>
          <a:xfrm>
            <a:off x="6326290" y="3295816"/>
            <a:ext cx="327603" cy="297517"/>
            <a:chOff x="6388214" y="1964418"/>
            <a:chExt cx="327603" cy="297517"/>
          </a:xfrm>
        </p:grpSpPr>
        <p:sp>
          <p:nvSpPr>
            <p:cNvPr id="1430" name="矩形 104"/>
            <p:cNvSpPr/>
            <p:nvPr/>
          </p:nvSpPr>
          <p:spPr>
            <a:xfrm>
              <a:off x="6437891" y="2041805"/>
              <a:ext cx="179531" cy="1444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31" name="文本框 180"/>
            <p:cNvSpPr txBox="1"/>
            <p:nvPr/>
          </p:nvSpPr>
          <p:spPr>
            <a:xfrm>
              <a:off x="6388214" y="1964418"/>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E</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32" name="Group 1431"/>
          <p:cNvGrpSpPr/>
          <p:nvPr/>
        </p:nvGrpSpPr>
        <p:grpSpPr>
          <a:xfrm>
            <a:off x="6768432" y="3299538"/>
            <a:ext cx="327603" cy="273280"/>
            <a:chOff x="6830356" y="1968140"/>
            <a:chExt cx="327603" cy="273280"/>
          </a:xfrm>
        </p:grpSpPr>
        <p:sp>
          <p:nvSpPr>
            <p:cNvPr id="1433" name="矩形 105"/>
            <p:cNvSpPr/>
            <p:nvPr/>
          </p:nvSpPr>
          <p:spPr>
            <a:xfrm>
              <a:off x="6890338" y="2041805"/>
              <a:ext cx="179531" cy="1444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34" name="文本框 181"/>
            <p:cNvSpPr txBox="1"/>
            <p:nvPr/>
          </p:nvSpPr>
          <p:spPr>
            <a:xfrm>
              <a:off x="6830356" y="1968140"/>
              <a:ext cx="327603"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E’</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35" name="Group 1434"/>
          <p:cNvGrpSpPr/>
          <p:nvPr/>
        </p:nvGrpSpPr>
        <p:grpSpPr>
          <a:xfrm>
            <a:off x="4789417" y="3288370"/>
            <a:ext cx="327603" cy="297517"/>
            <a:chOff x="4851341" y="1956972"/>
            <a:chExt cx="327603" cy="297517"/>
          </a:xfrm>
        </p:grpSpPr>
        <p:sp>
          <p:nvSpPr>
            <p:cNvPr id="1436" name="矩形 103"/>
            <p:cNvSpPr/>
            <p:nvPr/>
          </p:nvSpPr>
          <p:spPr>
            <a:xfrm>
              <a:off x="4918817" y="2044092"/>
              <a:ext cx="179531" cy="1421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37" name="文本框 182"/>
            <p:cNvSpPr txBox="1"/>
            <p:nvPr/>
          </p:nvSpPr>
          <p:spPr>
            <a:xfrm>
              <a:off x="4851341" y="1956972"/>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E’’</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38" name="Group 1437"/>
          <p:cNvGrpSpPr/>
          <p:nvPr/>
        </p:nvGrpSpPr>
        <p:grpSpPr>
          <a:xfrm>
            <a:off x="6323312" y="3561073"/>
            <a:ext cx="327603" cy="273280"/>
            <a:chOff x="6385236" y="2229675"/>
            <a:chExt cx="327603" cy="273280"/>
          </a:xfrm>
        </p:grpSpPr>
        <p:sp>
          <p:nvSpPr>
            <p:cNvPr id="1439" name="矩形 107"/>
            <p:cNvSpPr/>
            <p:nvPr/>
          </p:nvSpPr>
          <p:spPr>
            <a:xfrm>
              <a:off x="6437891" y="2306374"/>
              <a:ext cx="179531" cy="14216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40" name="文本框 183"/>
            <p:cNvSpPr txBox="1"/>
            <p:nvPr/>
          </p:nvSpPr>
          <p:spPr>
            <a:xfrm>
              <a:off x="6385236" y="2229675"/>
              <a:ext cx="327603"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altLang="zh-CN"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41" name="Group 1440"/>
          <p:cNvGrpSpPr/>
          <p:nvPr/>
        </p:nvGrpSpPr>
        <p:grpSpPr>
          <a:xfrm>
            <a:off x="6777327" y="3561409"/>
            <a:ext cx="327603" cy="297517"/>
            <a:chOff x="6839251" y="2230011"/>
            <a:chExt cx="327603" cy="297517"/>
          </a:xfrm>
        </p:grpSpPr>
        <p:sp>
          <p:nvSpPr>
            <p:cNvPr id="1442" name="矩形 108"/>
            <p:cNvSpPr/>
            <p:nvPr/>
          </p:nvSpPr>
          <p:spPr>
            <a:xfrm>
              <a:off x="6885677" y="2311813"/>
              <a:ext cx="179531" cy="14216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43" name="文本框 184"/>
            <p:cNvSpPr txBox="1"/>
            <p:nvPr/>
          </p:nvSpPr>
          <p:spPr>
            <a:xfrm>
              <a:off x="6839251" y="2230011"/>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F</a:t>
              </a:r>
              <a:endParaRPr lang="en-US"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44" name="Group 1443"/>
          <p:cNvGrpSpPr/>
          <p:nvPr/>
        </p:nvGrpSpPr>
        <p:grpSpPr>
          <a:xfrm>
            <a:off x="4386523" y="3561413"/>
            <a:ext cx="327603" cy="297517"/>
            <a:chOff x="4448447" y="2230015"/>
            <a:chExt cx="327603" cy="297517"/>
          </a:xfrm>
        </p:grpSpPr>
        <p:sp>
          <p:nvSpPr>
            <p:cNvPr id="1445" name="矩形 106"/>
            <p:cNvSpPr/>
            <p:nvPr/>
          </p:nvSpPr>
          <p:spPr>
            <a:xfrm>
              <a:off x="4507603" y="2307924"/>
              <a:ext cx="179531" cy="14216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46" name="文本框 185"/>
            <p:cNvSpPr txBox="1"/>
            <p:nvPr/>
          </p:nvSpPr>
          <p:spPr>
            <a:xfrm>
              <a:off x="4448447" y="2230015"/>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altLang="zh-CN"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47" name="Group 1446"/>
          <p:cNvGrpSpPr/>
          <p:nvPr/>
        </p:nvGrpSpPr>
        <p:grpSpPr>
          <a:xfrm>
            <a:off x="5625766" y="3843626"/>
            <a:ext cx="408986" cy="297517"/>
            <a:chOff x="5687690" y="2512228"/>
            <a:chExt cx="408986" cy="297517"/>
          </a:xfrm>
        </p:grpSpPr>
        <p:sp>
          <p:nvSpPr>
            <p:cNvPr id="1448" name="矩形 110"/>
            <p:cNvSpPr/>
            <p:nvPr/>
          </p:nvSpPr>
          <p:spPr>
            <a:xfrm>
              <a:off x="5762952" y="2591012"/>
              <a:ext cx="179531" cy="1421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49" name="文本框 186"/>
            <p:cNvSpPr txBox="1"/>
            <p:nvPr/>
          </p:nvSpPr>
          <p:spPr>
            <a:xfrm>
              <a:off x="5687690" y="2512228"/>
              <a:ext cx="408986"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G</a:t>
              </a:r>
              <a:r>
                <a:rPr lang="en-US" altLang="zh-CN"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50" name="Group 1449"/>
          <p:cNvGrpSpPr/>
          <p:nvPr/>
        </p:nvGrpSpPr>
        <p:grpSpPr>
          <a:xfrm>
            <a:off x="7594442" y="3840478"/>
            <a:ext cx="343745" cy="273280"/>
            <a:chOff x="7656366" y="2509080"/>
            <a:chExt cx="343745" cy="273280"/>
          </a:xfrm>
        </p:grpSpPr>
        <p:sp>
          <p:nvSpPr>
            <p:cNvPr id="1451" name="矩形 111"/>
            <p:cNvSpPr/>
            <p:nvPr/>
          </p:nvSpPr>
          <p:spPr>
            <a:xfrm>
              <a:off x="7721129" y="2588243"/>
              <a:ext cx="179531" cy="1421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52" name="文本框 187"/>
            <p:cNvSpPr txBox="1"/>
            <p:nvPr/>
          </p:nvSpPr>
          <p:spPr>
            <a:xfrm>
              <a:off x="7656366" y="2509080"/>
              <a:ext cx="343745"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G</a:t>
              </a:r>
              <a:r>
                <a:rPr lang="en-US" altLang="zh-CN"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53" name="Group 1452"/>
          <p:cNvGrpSpPr/>
          <p:nvPr/>
        </p:nvGrpSpPr>
        <p:grpSpPr>
          <a:xfrm>
            <a:off x="7174352" y="3840190"/>
            <a:ext cx="316274" cy="297517"/>
            <a:chOff x="7236276" y="2508792"/>
            <a:chExt cx="316274" cy="297517"/>
          </a:xfrm>
        </p:grpSpPr>
        <p:sp>
          <p:nvSpPr>
            <p:cNvPr id="1454" name="矩形 109"/>
            <p:cNvSpPr/>
            <p:nvPr/>
          </p:nvSpPr>
          <p:spPr>
            <a:xfrm>
              <a:off x="7289815" y="2591012"/>
              <a:ext cx="179531" cy="1421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55" name="文本框 188"/>
            <p:cNvSpPr txBox="1"/>
            <p:nvPr/>
          </p:nvSpPr>
          <p:spPr>
            <a:xfrm>
              <a:off x="7236276" y="2508792"/>
              <a:ext cx="316274"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G</a:t>
              </a:r>
              <a:endParaRPr lang="en-US"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56" name="Group 1455"/>
          <p:cNvGrpSpPr/>
          <p:nvPr/>
        </p:nvGrpSpPr>
        <p:grpSpPr>
          <a:xfrm>
            <a:off x="7607400" y="4104638"/>
            <a:ext cx="327603" cy="297517"/>
            <a:chOff x="7669324" y="2773240"/>
            <a:chExt cx="327603" cy="297517"/>
          </a:xfrm>
        </p:grpSpPr>
        <p:sp>
          <p:nvSpPr>
            <p:cNvPr id="1457" name="矩形 112"/>
            <p:cNvSpPr/>
            <p:nvPr/>
          </p:nvSpPr>
          <p:spPr>
            <a:xfrm>
              <a:off x="7718987" y="2856804"/>
              <a:ext cx="179531" cy="142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58" name="文本框 189"/>
            <p:cNvSpPr txBox="1"/>
            <p:nvPr/>
          </p:nvSpPr>
          <p:spPr>
            <a:xfrm>
              <a:off x="7669324" y="2773240"/>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H</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59" name="Group 1458"/>
          <p:cNvGrpSpPr/>
          <p:nvPr/>
        </p:nvGrpSpPr>
        <p:grpSpPr>
          <a:xfrm>
            <a:off x="7167839" y="4107732"/>
            <a:ext cx="358882" cy="273280"/>
            <a:chOff x="7229763" y="2776334"/>
            <a:chExt cx="358882" cy="273280"/>
          </a:xfrm>
        </p:grpSpPr>
        <p:sp>
          <p:nvSpPr>
            <p:cNvPr id="1460" name="矩形 113"/>
            <p:cNvSpPr/>
            <p:nvPr/>
          </p:nvSpPr>
          <p:spPr>
            <a:xfrm>
              <a:off x="7288516" y="2859970"/>
              <a:ext cx="179531" cy="142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61" name="文本框 190"/>
            <p:cNvSpPr txBox="1"/>
            <p:nvPr/>
          </p:nvSpPr>
          <p:spPr>
            <a:xfrm>
              <a:off x="7229763" y="2776334"/>
              <a:ext cx="358882"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H’</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462" name="Group 1461"/>
          <p:cNvGrpSpPr/>
          <p:nvPr/>
        </p:nvGrpSpPr>
        <p:grpSpPr>
          <a:xfrm>
            <a:off x="5202208" y="4108655"/>
            <a:ext cx="358882" cy="297517"/>
            <a:chOff x="5264132" y="2777257"/>
            <a:chExt cx="358882" cy="297517"/>
          </a:xfrm>
        </p:grpSpPr>
        <p:sp>
          <p:nvSpPr>
            <p:cNvPr id="1463" name="矩形 114"/>
            <p:cNvSpPr/>
            <p:nvPr/>
          </p:nvSpPr>
          <p:spPr>
            <a:xfrm>
              <a:off x="5339945" y="2856804"/>
              <a:ext cx="179531" cy="142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64" name="文本框 191"/>
            <p:cNvSpPr txBox="1"/>
            <p:nvPr/>
          </p:nvSpPr>
          <p:spPr>
            <a:xfrm>
              <a:off x="5264132" y="2777257"/>
              <a:ext cx="358882"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H’’</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473" name="矩形 289"/>
          <p:cNvSpPr/>
          <p:nvPr/>
        </p:nvSpPr>
        <p:spPr>
          <a:xfrm>
            <a:off x="4458893" y="1866914"/>
            <a:ext cx="1594776" cy="2042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666666"/>
                </a:solidFill>
                <a:latin typeface="Times New Roman" panose="02020603050405020304" pitchFamily="18" charset="0"/>
                <a:cs typeface="Times New Roman" panose="02020603050405020304" pitchFamily="18" charset="0"/>
              </a:rPr>
              <a:t>Shared Front-End</a:t>
            </a:r>
            <a:endParaRPr lang="zh-CN" altLang="en-US" sz="1200" dirty="0">
              <a:solidFill>
                <a:srgbClr val="666666"/>
              </a:solidFill>
              <a:latin typeface="Times New Roman" panose="02020603050405020304" pitchFamily="18" charset="0"/>
              <a:cs typeface="Times New Roman" panose="02020603050405020304" pitchFamily="18" charset="0"/>
            </a:endParaRPr>
          </a:p>
        </p:txBody>
      </p:sp>
      <p:sp>
        <p:nvSpPr>
          <p:cNvPr id="1474" name="矩形 295"/>
          <p:cNvSpPr/>
          <p:nvPr/>
        </p:nvSpPr>
        <p:spPr>
          <a:xfrm>
            <a:off x="6260217" y="1866914"/>
            <a:ext cx="1594776" cy="2042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666666"/>
                </a:solidFill>
                <a:latin typeface="Times New Roman" panose="02020603050405020304" pitchFamily="18" charset="0"/>
                <a:cs typeface="Times New Roman" panose="02020603050405020304" pitchFamily="18" charset="0"/>
              </a:rPr>
              <a:t>Shared Front-End</a:t>
            </a:r>
            <a:endParaRPr lang="zh-CN" altLang="en-US" sz="1200" dirty="0">
              <a:solidFill>
                <a:srgbClr val="666666"/>
              </a:solidFill>
              <a:latin typeface="Times New Roman" panose="02020603050405020304" pitchFamily="18" charset="0"/>
              <a:cs typeface="Times New Roman" panose="02020603050405020304" pitchFamily="18" charset="0"/>
            </a:endParaRPr>
          </a:p>
        </p:txBody>
      </p:sp>
      <p:grpSp>
        <p:nvGrpSpPr>
          <p:cNvPr id="1475" name="组合 313"/>
          <p:cNvGrpSpPr/>
          <p:nvPr/>
        </p:nvGrpSpPr>
        <p:grpSpPr>
          <a:xfrm>
            <a:off x="5468824" y="1416024"/>
            <a:ext cx="1512490" cy="254066"/>
            <a:chOff x="2449513" y="1096964"/>
            <a:chExt cx="650875" cy="130175"/>
          </a:xfrm>
          <a:solidFill>
            <a:schemeClr val="bg1">
              <a:lumMod val="60000"/>
              <a:lumOff val="40000"/>
            </a:schemeClr>
          </a:solidFill>
        </p:grpSpPr>
        <p:sp>
          <p:nvSpPr>
            <p:cNvPr id="1476"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77"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78"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79"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80"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81"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82"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83"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84"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85"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86"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87"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88"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89"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90"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91"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92"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93"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94"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95"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96"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97"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98"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499"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500"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501"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502"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503"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504"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grpSp>
      <p:cxnSp>
        <p:nvCxnSpPr>
          <p:cNvPr id="1505" name="Straight Connector 1504"/>
          <p:cNvCxnSpPr>
            <a:stCxn id="1473" idx="0"/>
            <a:endCxn id="1480" idx="2"/>
          </p:cNvCxnSpPr>
          <p:nvPr/>
        </p:nvCxnSpPr>
        <p:spPr>
          <a:xfrm flipV="1">
            <a:off x="5256281" y="1645303"/>
            <a:ext cx="379821" cy="221611"/>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06" name="Straight Connector 1505"/>
          <p:cNvCxnSpPr>
            <a:stCxn id="1474" idx="0"/>
            <a:endCxn id="1480" idx="0"/>
          </p:cNvCxnSpPr>
          <p:nvPr/>
        </p:nvCxnSpPr>
        <p:spPr>
          <a:xfrm flipH="1" flipV="1">
            <a:off x="6482026" y="1645303"/>
            <a:ext cx="575579" cy="221611"/>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07" name="矩形 281"/>
          <p:cNvSpPr/>
          <p:nvPr/>
        </p:nvSpPr>
        <p:spPr>
          <a:xfrm>
            <a:off x="4920174" y="5071302"/>
            <a:ext cx="2394900" cy="363444"/>
          </a:xfrm>
          <a:prstGeom prst="rect">
            <a:avLst/>
          </a:prstGeom>
          <a:no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08" name="矩形 290"/>
          <p:cNvSpPr/>
          <p:nvPr/>
        </p:nvSpPr>
        <p:spPr>
          <a:xfrm>
            <a:off x="4451690" y="4595880"/>
            <a:ext cx="1594776" cy="2042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666666"/>
                </a:solidFill>
                <a:latin typeface="Times New Roman" panose="02020603050405020304" pitchFamily="18" charset="0"/>
                <a:cs typeface="Times New Roman" panose="02020603050405020304" pitchFamily="18" charset="0"/>
              </a:rPr>
              <a:t>Shared Back-End</a:t>
            </a:r>
            <a:endParaRPr lang="zh-CN" altLang="en-US" sz="1200" dirty="0">
              <a:solidFill>
                <a:srgbClr val="666666"/>
              </a:solidFill>
              <a:latin typeface="Times New Roman" panose="02020603050405020304" pitchFamily="18" charset="0"/>
              <a:cs typeface="Times New Roman" panose="02020603050405020304" pitchFamily="18" charset="0"/>
            </a:endParaRPr>
          </a:p>
        </p:txBody>
      </p:sp>
      <p:sp>
        <p:nvSpPr>
          <p:cNvPr id="1509" name="矩形 296"/>
          <p:cNvSpPr/>
          <p:nvPr/>
        </p:nvSpPr>
        <p:spPr>
          <a:xfrm>
            <a:off x="6254597" y="4595880"/>
            <a:ext cx="1594776" cy="2042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666666"/>
                </a:solidFill>
                <a:latin typeface="Times New Roman" panose="02020603050405020304" pitchFamily="18" charset="0"/>
                <a:cs typeface="Times New Roman" panose="02020603050405020304" pitchFamily="18" charset="0"/>
              </a:rPr>
              <a:t>Shared Back-End</a:t>
            </a:r>
            <a:endParaRPr lang="zh-CN" altLang="en-US" sz="1200" dirty="0">
              <a:solidFill>
                <a:srgbClr val="666666"/>
              </a:solidFill>
              <a:latin typeface="Times New Roman" panose="02020603050405020304" pitchFamily="18" charset="0"/>
              <a:cs typeface="Times New Roman" panose="02020603050405020304" pitchFamily="18" charset="0"/>
            </a:endParaRPr>
          </a:p>
        </p:txBody>
      </p:sp>
      <p:pic>
        <p:nvPicPr>
          <p:cNvPr id="1510"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49759" y="5138838"/>
            <a:ext cx="267799" cy="261557"/>
          </a:xfrm>
          <a:prstGeom prst="rect">
            <a:avLst/>
          </a:prstGeom>
        </p:spPr>
      </p:pic>
      <p:pic>
        <p:nvPicPr>
          <p:cNvPr id="1511" name="图片 2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23985" y="5138838"/>
            <a:ext cx="267799" cy="261557"/>
          </a:xfrm>
          <a:prstGeom prst="rect">
            <a:avLst/>
          </a:prstGeom>
        </p:spPr>
      </p:pic>
      <p:pic>
        <p:nvPicPr>
          <p:cNvPr id="1512" name="图片 25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98211" y="5138838"/>
            <a:ext cx="267799" cy="261557"/>
          </a:xfrm>
          <a:prstGeom prst="rect">
            <a:avLst/>
          </a:prstGeom>
        </p:spPr>
      </p:pic>
      <p:pic>
        <p:nvPicPr>
          <p:cNvPr id="1513" name="图片 25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72437" y="5138838"/>
            <a:ext cx="267799" cy="261557"/>
          </a:xfrm>
          <a:prstGeom prst="rect">
            <a:avLst/>
          </a:prstGeom>
        </p:spPr>
      </p:pic>
      <p:pic>
        <p:nvPicPr>
          <p:cNvPr id="1514" name="图片 26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46663" y="5138838"/>
            <a:ext cx="267799" cy="261557"/>
          </a:xfrm>
          <a:prstGeom prst="rect">
            <a:avLst/>
          </a:prstGeom>
        </p:spPr>
      </p:pic>
      <p:pic>
        <p:nvPicPr>
          <p:cNvPr id="1515" name="图片 26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20887" y="5138838"/>
            <a:ext cx="267799" cy="261557"/>
          </a:xfrm>
          <a:prstGeom prst="rect">
            <a:avLst/>
          </a:prstGeom>
        </p:spPr>
      </p:pic>
      <p:sp>
        <p:nvSpPr>
          <p:cNvPr id="1516" name="Rectangle 1515"/>
          <p:cNvSpPr/>
          <p:nvPr/>
        </p:nvSpPr>
        <p:spPr>
          <a:xfrm>
            <a:off x="4166338" y="4948142"/>
            <a:ext cx="847540" cy="461665"/>
          </a:xfrm>
          <a:prstGeom prst="rect">
            <a:avLst/>
          </a:prstGeom>
        </p:spPr>
        <p:txBody>
          <a:bodyPr wrap="none">
            <a:spAutoFit/>
          </a:bodyPr>
          <a:lstStyle/>
          <a:p>
            <a:pPr algn="ctr"/>
            <a:r>
              <a:rPr lang="en-US" altLang="zh-CN" sz="1200" dirty="0">
                <a:ea typeface="Microsoft YaHei" panose="020B0503020204020204" pitchFamily="34" charset="-122"/>
              </a:rPr>
              <a:t>Intelligent </a:t>
            </a:r>
          </a:p>
          <a:p>
            <a:pPr algn="ctr"/>
            <a:r>
              <a:rPr lang="en-US" altLang="zh-CN" sz="1200" dirty="0">
                <a:ea typeface="Microsoft YaHei" panose="020B0503020204020204" pitchFamily="34" charset="-122"/>
              </a:rPr>
              <a:t>DAE </a:t>
            </a:r>
            <a:endParaRPr lang="zh-CN" altLang="en-US" sz="1200" dirty="0"/>
          </a:p>
        </p:txBody>
      </p:sp>
      <p:cxnSp>
        <p:nvCxnSpPr>
          <p:cNvPr id="1517" name="Straight Connector 1516"/>
          <p:cNvCxnSpPr>
            <a:stCxn id="1508" idx="2"/>
            <a:endCxn id="1507" idx="0"/>
          </p:cNvCxnSpPr>
          <p:nvPr/>
        </p:nvCxnSpPr>
        <p:spPr>
          <a:xfrm>
            <a:off x="5249078" y="4800134"/>
            <a:ext cx="868546" cy="27116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18" name="Straight Connector 1517"/>
          <p:cNvCxnSpPr>
            <a:stCxn id="1507" idx="0"/>
            <a:endCxn id="1509" idx="2"/>
          </p:cNvCxnSpPr>
          <p:nvPr/>
        </p:nvCxnSpPr>
        <p:spPr>
          <a:xfrm flipV="1">
            <a:off x="6117624" y="4800134"/>
            <a:ext cx="934361" cy="27116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19" name="Rectangle 1518"/>
          <p:cNvSpPr/>
          <p:nvPr/>
        </p:nvSpPr>
        <p:spPr>
          <a:xfrm>
            <a:off x="4272654" y="1806364"/>
            <a:ext cx="1822093" cy="3062531"/>
          </a:xfrm>
          <a:prstGeom prst="rect">
            <a:avLst/>
          </a:prstGeom>
          <a:noFill/>
          <a:ln>
            <a:solidFill>
              <a:schemeClr val="bg1">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0" name="Rectangle 1519"/>
          <p:cNvSpPr/>
          <p:nvPr/>
        </p:nvSpPr>
        <p:spPr>
          <a:xfrm>
            <a:off x="6201759" y="1816263"/>
            <a:ext cx="1822093" cy="3062531"/>
          </a:xfrm>
          <a:prstGeom prst="rect">
            <a:avLst/>
          </a:prstGeom>
          <a:noFill/>
          <a:ln>
            <a:solidFill>
              <a:schemeClr val="bg1">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1" name="矩形 77"/>
          <p:cNvSpPr/>
          <p:nvPr/>
        </p:nvSpPr>
        <p:spPr>
          <a:xfrm>
            <a:off x="11182478" y="2176470"/>
            <a:ext cx="347843" cy="22613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22" name="乘号 358"/>
          <p:cNvSpPr/>
          <p:nvPr/>
        </p:nvSpPr>
        <p:spPr>
          <a:xfrm>
            <a:off x="11216288" y="2380936"/>
            <a:ext cx="289629" cy="1914980"/>
          </a:xfrm>
          <a:prstGeom prst="mathMultiply">
            <a:avLst>
              <a:gd name="adj1" fmla="val 20972"/>
            </a:avLst>
          </a:prstGeom>
          <a:solidFill>
            <a:srgbClr val="FF0000"/>
          </a:solidFill>
          <a:ln w="12700" cap="flat" cmpd="sng" algn="ctr">
            <a:solidFill>
              <a:srgbClr val="0070C0"/>
            </a:solidFill>
            <a:prstDash val="solid"/>
            <a:miter lim="800000"/>
          </a:ln>
          <a:effectLst/>
        </p:spPr>
        <p:txBody>
          <a:bodyPr rtlCol="0" anchor="ctr"/>
          <a:lstStyle/>
          <a:p>
            <a:pPr algn="ctr" defTabSz="914400">
              <a:defRPr/>
            </a:pPr>
            <a:endParaRPr lang="zh-CN" altLang="en-US" sz="1400" kern="0">
              <a:solidFill>
                <a:srgbClr val="66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23" name="矩形 76"/>
          <p:cNvSpPr/>
          <p:nvPr/>
        </p:nvSpPr>
        <p:spPr>
          <a:xfrm>
            <a:off x="10767308" y="2179274"/>
            <a:ext cx="347843" cy="22585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24" name="乘号 358"/>
          <p:cNvSpPr/>
          <p:nvPr/>
        </p:nvSpPr>
        <p:spPr>
          <a:xfrm>
            <a:off x="10798062" y="2376209"/>
            <a:ext cx="289629" cy="1914980"/>
          </a:xfrm>
          <a:prstGeom prst="mathMultiply">
            <a:avLst>
              <a:gd name="adj1" fmla="val 20972"/>
            </a:avLst>
          </a:prstGeom>
          <a:solidFill>
            <a:srgbClr val="FF0000"/>
          </a:solidFill>
          <a:ln w="12700" cap="flat" cmpd="sng" algn="ctr">
            <a:solidFill>
              <a:srgbClr val="0070C0"/>
            </a:solidFill>
            <a:prstDash val="solid"/>
            <a:miter lim="800000"/>
          </a:ln>
          <a:effectLst/>
        </p:spPr>
        <p:txBody>
          <a:bodyPr rtlCol="0" anchor="ctr"/>
          <a:lstStyle/>
          <a:p>
            <a:pPr algn="ctr" defTabSz="914400">
              <a:defRPr/>
            </a:pPr>
            <a:endParaRPr lang="zh-CN" altLang="en-US" sz="1400" kern="0">
              <a:solidFill>
                <a:srgbClr val="66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25" name="矩形 75"/>
          <p:cNvSpPr/>
          <p:nvPr/>
        </p:nvSpPr>
        <p:spPr>
          <a:xfrm>
            <a:off x="10340918" y="2177439"/>
            <a:ext cx="347843" cy="22603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26" name="乘号 358"/>
          <p:cNvSpPr/>
          <p:nvPr/>
        </p:nvSpPr>
        <p:spPr>
          <a:xfrm>
            <a:off x="10377703" y="2385211"/>
            <a:ext cx="289629" cy="1914980"/>
          </a:xfrm>
          <a:prstGeom prst="mathMultiply">
            <a:avLst>
              <a:gd name="adj1" fmla="val 20972"/>
            </a:avLst>
          </a:prstGeom>
          <a:solidFill>
            <a:srgbClr val="FF0000"/>
          </a:solidFill>
          <a:ln w="12700" cap="flat" cmpd="sng" algn="ctr">
            <a:solidFill>
              <a:srgbClr val="0070C0"/>
            </a:solidFill>
            <a:prstDash val="solid"/>
            <a:miter lim="800000"/>
          </a:ln>
          <a:effectLst/>
        </p:spPr>
        <p:txBody>
          <a:bodyPr rtlCol="0" anchor="ctr"/>
          <a:lstStyle/>
          <a:p>
            <a:pPr algn="ctr" defTabSz="914400">
              <a:defRPr/>
            </a:pPr>
            <a:endParaRPr lang="zh-CN" altLang="en-US" sz="1400" kern="0">
              <a:solidFill>
                <a:srgbClr val="66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27" name="矩形 73"/>
          <p:cNvSpPr/>
          <p:nvPr/>
        </p:nvSpPr>
        <p:spPr>
          <a:xfrm>
            <a:off x="9123550" y="2192857"/>
            <a:ext cx="347843" cy="22613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28" name="乘号 358"/>
          <p:cNvSpPr/>
          <p:nvPr/>
        </p:nvSpPr>
        <p:spPr>
          <a:xfrm>
            <a:off x="9171685" y="2396033"/>
            <a:ext cx="289629" cy="1914980"/>
          </a:xfrm>
          <a:prstGeom prst="mathMultiply">
            <a:avLst>
              <a:gd name="adj1" fmla="val 20972"/>
            </a:avLst>
          </a:prstGeom>
          <a:solidFill>
            <a:srgbClr val="FF0000"/>
          </a:solidFill>
          <a:ln w="12700" cap="flat" cmpd="sng" algn="ctr">
            <a:solidFill>
              <a:srgbClr val="0070C0"/>
            </a:solidFill>
            <a:prstDash val="solid"/>
            <a:miter lim="800000"/>
          </a:ln>
          <a:effectLst/>
        </p:spPr>
        <p:txBody>
          <a:bodyPr rtlCol="0" anchor="ctr"/>
          <a:lstStyle/>
          <a:p>
            <a:pPr algn="ctr" defTabSz="914400">
              <a:defRPr/>
            </a:pPr>
            <a:endParaRPr lang="zh-CN" altLang="en-US" sz="1400" kern="0">
              <a:solidFill>
                <a:srgbClr val="66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29" name="矩形 78"/>
          <p:cNvSpPr/>
          <p:nvPr/>
        </p:nvSpPr>
        <p:spPr>
          <a:xfrm>
            <a:off x="11608867" y="2171929"/>
            <a:ext cx="347843" cy="2259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30" name="文本框 99"/>
          <p:cNvSpPr txBox="1"/>
          <p:nvPr/>
        </p:nvSpPr>
        <p:spPr>
          <a:xfrm>
            <a:off x="10344556" y="4411401"/>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E</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531" name="文本框 100"/>
          <p:cNvSpPr txBox="1"/>
          <p:nvPr/>
        </p:nvSpPr>
        <p:spPr>
          <a:xfrm>
            <a:off x="10766920" y="4411401"/>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F</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532" name="文本框 101"/>
          <p:cNvSpPr txBox="1"/>
          <p:nvPr/>
        </p:nvSpPr>
        <p:spPr>
          <a:xfrm>
            <a:off x="11174770" y="4411401"/>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G</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533" name="文本框 102"/>
          <p:cNvSpPr txBox="1"/>
          <p:nvPr/>
        </p:nvSpPr>
        <p:spPr>
          <a:xfrm>
            <a:off x="11611649" y="4411401"/>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H</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534" name="Group 1533"/>
          <p:cNvGrpSpPr/>
          <p:nvPr/>
        </p:nvGrpSpPr>
        <p:grpSpPr>
          <a:xfrm>
            <a:off x="10361695" y="3300895"/>
            <a:ext cx="327603" cy="297517"/>
            <a:chOff x="6388214" y="1964418"/>
            <a:chExt cx="327603" cy="297517"/>
          </a:xfrm>
        </p:grpSpPr>
        <p:sp>
          <p:nvSpPr>
            <p:cNvPr id="1535" name="矩形 104"/>
            <p:cNvSpPr/>
            <p:nvPr/>
          </p:nvSpPr>
          <p:spPr>
            <a:xfrm>
              <a:off x="6437891" y="2041805"/>
              <a:ext cx="179531" cy="1444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36" name="文本框 180"/>
            <p:cNvSpPr txBox="1"/>
            <p:nvPr/>
          </p:nvSpPr>
          <p:spPr>
            <a:xfrm>
              <a:off x="6388214" y="1964418"/>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E</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537" name="Group 1536"/>
          <p:cNvGrpSpPr/>
          <p:nvPr/>
        </p:nvGrpSpPr>
        <p:grpSpPr>
          <a:xfrm>
            <a:off x="10803837" y="3304617"/>
            <a:ext cx="327603" cy="273280"/>
            <a:chOff x="6830356" y="1968140"/>
            <a:chExt cx="327603" cy="273280"/>
          </a:xfrm>
        </p:grpSpPr>
        <p:sp>
          <p:nvSpPr>
            <p:cNvPr id="1538" name="矩形 105"/>
            <p:cNvSpPr/>
            <p:nvPr/>
          </p:nvSpPr>
          <p:spPr>
            <a:xfrm>
              <a:off x="6890338" y="2041805"/>
              <a:ext cx="179531" cy="1444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39" name="文本框 181"/>
            <p:cNvSpPr txBox="1"/>
            <p:nvPr/>
          </p:nvSpPr>
          <p:spPr>
            <a:xfrm>
              <a:off x="6830356" y="1968140"/>
              <a:ext cx="327603"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E’</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540" name="Group 1539"/>
          <p:cNvGrpSpPr/>
          <p:nvPr/>
        </p:nvGrpSpPr>
        <p:grpSpPr>
          <a:xfrm>
            <a:off x="10358717" y="3566152"/>
            <a:ext cx="327603" cy="273280"/>
            <a:chOff x="6385236" y="2229675"/>
            <a:chExt cx="327603" cy="273280"/>
          </a:xfrm>
        </p:grpSpPr>
        <p:sp>
          <p:nvSpPr>
            <p:cNvPr id="1541" name="矩形 107"/>
            <p:cNvSpPr/>
            <p:nvPr/>
          </p:nvSpPr>
          <p:spPr>
            <a:xfrm>
              <a:off x="6437891" y="2306374"/>
              <a:ext cx="179531" cy="14216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42" name="文本框 183"/>
            <p:cNvSpPr txBox="1"/>
            <p:nvPr/>
          </p:nvSpPr>
          <p:spPr>
            <a:xfrm>
              <a:off x="6385236" y="2229675"/>
              <a:ext cx="327603"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F</a:t>
              </a:r>
              <a:r>
                <a:rPr lang="en-US" altLang="zh-CN"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543" name="Group 1542"/>
          <p:cNvGrpSpPr/>
          <p:nvPr/>
        </p:nvGrpSpPr>
        <p:grpSpPr>
          <a:xfrm>
            <a:off x="10812732" y="3566488"/>
            <a:ext cx="327603" cy="297517"/>
            <a:chOff x="6839251" y="2230011"/>
            <a:chExt cx="327603" cy="297517"/>
          </a:xfrm>
        </p:grpSpPr>
        <p:sp>
          <p:nvSpPr>
            <p:cNvPr id="1544" name="矩形 108"/>
            <p:cNvSpPr/>
            <p:nvPr/>
          </p:nvSpPr>
          <p:spPr>
            <a:xfrm>
              <a:off x="6885677" y="2311813"/>
              <a:ext cx="179531" cy="14216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45" name="文本框 184"/>
            <p:cNvSpPr txBox="1"/>
            <p:nvPr/>
          </p:nvSpPr>
          <p:spPr>
            <a:xfrm>
              <a:off x="6839251" y="2230011"/>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F</a:t>
              </a:r>
              <a:endParaRPr lang="en-US"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546" name="Group 1545"/>
          <p:cNvGrpSpPr/>
          <p:nvPr/>
        </p:nvGrpSpPr>
        <p:grpSpPr>
          <a:xfrm>
            <a:off x="11629847" y="3845557"/>
            <a:ext cx="343745" cy="273280"/>
            <a:chOff x="7656366" y="2509080"/>
            <a:chExt cx="343745" cy="273280"/>
          </a:xfrm>
        </p:grpSpPr>
        <p:sp>
          <p:nvSpPr>
            <p:cNvPr id="1547" name="矩形 111"/>
            <p:cNvSpPr/>
            <p:nvPr/>
          </p:nvSpPr>
          <p:spPr>
            <a:xfrm>
              <a:off x="7721129" y="2588243"/>
              <a:ext cx="179531" cy="1421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48" name="文本框 187"/>
            <p:cNvSpPr txBox="1"/>
            <p:nvPr/>
          </p:nvSpPr>
          <p:spPr>
            <a:xfrm>
              <a:off x="7656366" y="2509080"/>
              <a:ext cx="343745"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G</a:t>
              </a:r>
              <a:r>
                <a:rPr lang="en-US" altLang="zh-CN"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en-US"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549" name="Group 1548"/>
          <p:cNvGrpSpPr/>
          <p:nvPr/>
        </p:nvGrpSpPr>
        <p:grpSpPr>
          <a:xfrm>
            <a:off x="11209757" y="3845269"/>
            <a:ext cx="316274" cy="297517"/>
            <a:chOff x="7236276" y="2508792"/>
            <a:chExt cx="316274" cy="297517"/>
          </a:xfrm>
        </p:grpSpPr>
        <p:sp>
          <p:nvSpPr>
            <p:cNvPr id="1550" name="矩形 109"/>
            <p:cNvSpPr/>
            <p:nvPr/>
          </p:nvSpPr>
          <p:spPr>
            <a:xfrm>
              <a:off x="7289815" y="2591012"/>
              <a:ext cx="179531" cy="1421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51" name="文本框 188"/>
            <p:cNvSpPr txBox="1"/>
            <p:nvPr/>
          </p:nvSpPr>
          <p:spPr>
            <a:xfrm>
              <a:off x="7236276" y="2508792"/>
              <a:ext cx="316274"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G</a:t>
              </a:r>
              <a:endParaRPr lang="en-US" sz="900"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552" name="Group 1551"/>
          <p:cNvGrpSpPr/>
          <p:nvPr/>
        </p:nvGrpSpPr>
        <p:grpSpPr>
          <a:xfrm>
            <a:off x="11642805" y="4109717"/>
            <a:ext cx="327603" cy="297517"/>
            <a:chOff x="7669324" y="2773240"/>
            <a:chExt cx="327603" cy="297517"/>
          </a:xfrm>
        </p:grpSpPr>
        <p:sp>
          <p:nvSpPr>
            <p:cNvPr id="1553" name="矩形 112"/>
            <p:cNvSpPr/>
            <p:nvPr/>
          </p:nvSpPr>
          <p:spPr>
            <a:xfrm>
              <a:off x="7718987" y="2856804"/>
              <a:ext cx="179531" cy="142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54" name="文本框 189"/>
            <p:cNvSpPr txBox="1"/>
            <p:nvPr/>
          </p:nvSpPr>
          <p:spPr>
            <a:xfrm>
              <a:off x="7669324" y="2773240"/>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H</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555" name="Group 1554"/>
          <p:cNvGrpSpPr/>
          <p:nvPr/>
        </p:nvGrpSpPr>
        <p:grpSpPr>
          <a:xfrm>
            <a:off x="11203244" y="4112811"/>
            <a:ext cx="358882" cy="273280"/>
            <a:chOff x="7229763" y="2776334"/>
            <a:chExt cx="358882" cy="273280"/>
          </a:xfrm>
        </p:grpSpPr>
        <p:sp>
          <p:nvSpPr>
            <p:cNvPr id="1556" name="矩形 113"/>
            <p:cNvSpPr/>
            <p:nvPr/>
          </p:nvSpPr>
          <p:spPr>
            <a:xfrm>
              <a:off x="7288516" y="2859970"/>
              <a:ext cx="179531" cy="142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57" name="文本框 190"/>
            <p:cNvSpPr txBox="1"/>
            <p:nvPr/>
          </p:nvSpPr>
          <p:spPr>
            <a:xfrm>
              <a:off x="7229763" y="2776334"/>
              <a:ext cx="358882"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H’</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558" name="矩形 71"/>
          <p:cNvSpPr/>
          <p:nvPr/>
        </p:nvSpPr>
        <p:spPr>
          <a:xfrm>
            <a:off x="8281990" y="2193826"/>
            <a:ext cx="347843" cy="22603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59" name="乘号 358"/>
          <p:cNvSpPr/>
          <p:nvPr/>
        </p:nvSpPr>
        <p:spPr>
          <a:xfrm>
            <a:off x="8326407" y="2408838"/>
            <a:ext cx="289629" cy="1914980"/>
          </a:xfrm>
          <a:prstGeom prst="mathMultiply">
            <a:avLst>
              <a:gd name="adj1" fmla="val 20972"/>
            </a:avLst>
          </a:prstGeom>
          <a:solidFill>
            <a:srgbClr val="FF0000"/>
          </a:solidFill>
          <a:ln w="12700" cap="flat" cmpd="sng" algn="ctr">
            <a:solidFill>
              <a:srgbClr val="0070C0"/>
            </a:solidFill>
            <a:prstDash val="solid"/>
            <a:miter lim="800000"/>
          </a:ln>
          <a:effectLst/>
        </p:spPr>
        <p:txBody>
          <a:bodyPr rtlCol="0" anchor="ctr"/>
          <a:lstStyle/>
          <a:p>
            <a:pPr algn="ctr" defTabSz="914400">
              <a:defRPr/>
            </a:pPr>
            <a:endParaRPr lang="zh-CN" altLang="en-US" sz="1400" kern="0">
              <a:solidFill>
                <a:srgbClr val="66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60" name="矩形 72"/>
          <p:cNvSpPr/>
          <p:nvPr/>
        </p:nvSpPr>
        <p:spPr>
          <a:xfrm>
            <a:off x="8708380" y="2195661"/>
            <a:ext cx="347843" cy="22585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61" name="乘号 358"/>
          <p:cNvSpPr/>
          <p:nvPr/>
        </p:nvSpPr>
        <p:spPr>
          <a:xfrm>
            <a:off x="8744137" y="2408838"/>
            <a:ext cx="289629" cy="1914980"/>
          </a:xfrm>
          <a:prstGeom prst="mathMultiply">
            <a:avLst>
              <a:gd name="adj1" fmla="val 20972"/>
            </a:avLst>
          </a:prstGeom>
          <a:solidFill>
            <a:srgbClr val="FF0000"/>
          </a:solidFill>
          <a:ln w="12700" cap="flat" cmpd="sng" algn="ctr">
            <a:solidFill>
              <a:srgbClr val="0070C0"/>
            </a:solidFill>
            <a:prstDash val="solid"/>
            <a:miter lim="800000"/>
          </a:ln>
          <a:effectLst/>
        </p:spPr>
        <p:txBody>
          <a:bodyPr rtlCol="0" anchor="ctr"/>
          <a:lstStyle/>
          <a:p>
            <a:pPr algn="ctr" defTabSz="914400">
              <a:defRPr/>
            </a:pPr>
            <a:endParaRPr lang="zh-CN" altLang="en-US" sz="1400" kern="0">
              <a:solidFill>
                <a:srgbClr val="66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62" name="矩形 74"/>
          <p:cNvSpPr/>
          <p:nvPr/>
        </p:nvSpPr>
        <p:spPr>
          <a:xfrm>
            <a:off x="9549940" y="2194692"/>
            <a:ext cx="347843" cy="2259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63" name="乘号 358"/>
          <p:cNvSpPr/>
          <p:nvPr/>
        </p:nvSpPr>
        <p:spPr>
          <a:xfrm>
            <a:off x="9565590" y="2394663"/>
            <a:ext cx="289629" cy="1914980"/>
          </a:xfrm>
          <a:prstGeom prst="mathMultiply">
            <a:avLst>
              <a:gd name="adj1" fmla="val 20972"/>
            </a:avLst>
          </a:prstGeom>
          <a:solidFill>
            <a:srgbClr val="FF0000"/>
          </a:solidFill>
          <a:ln w="12700" cap="flat" cmpd="sng" algn="ctr">
            <a:solidFill>
              <a:srgbClr val="0070C0"/>
            </a:solidFill>
            <a:prstDash val="solid"/>
            <a:miter lim="800000"/>
          </a:ln>
          <a:effectLst/>
        </p:spPr>
        <p:txBody>
          <a:bodyPr rtlCol="0" anchor="ctr"/>
          <a:lstStyle/>
          <a:p>
            <a:pPr algn="ctr" defTabSz="914400">
              <a:defRPr/>
            </a:pPr>
            <a:endParaRPr lang="zh-CN" altLang="en-US" sz="1400" kern="0">
              <a:solidFill>
                <a:srgbClr val="66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64" name="文本框 95"/>
          <p:cNvSpPr txBox="1"/>
          <p:nvPr/>
        </p:nvSpPr>
        <p:spPr>
          <a:xfrm>
            <a:off x="8278549" y="4435987"/>
            <a:ext cx="347843" cy="246221"/>
          </a:xfrm>
          <a:prstGeom prst="rect">
            <a:avLst/>
          </a:prstGeom>
          <a:noFill/>
        </p:spPr>
        <p:txBody>
          <a:bodyPr wrap="square" rtlCol="0">
            <a:spAutoFit/>
          </a:bodyPr>
          <a:lstStyle/>
          <a:p>
            <a:pPr algn="ctr">
              <a:lnSpc>
                <a:spcPts val="1200"/>
              </a:lnSpc>
            </a:pPr>
            <a:r>
              <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A</a:t>
            </a:r>
          </a:p>
        </p:txBody>
      </p:sp>
      <p:sp>
        <p:nvSpPr>
          <p:cNvPr id="1565" name="文本框 96"/>
          <p:cNvSpPr txBox="1"/>
          <p:nvPr/>
        </p:nvSpPr>
        <p:spPr>
          <a:xfrm>
            <a:off x="8700913" y="4435987"/>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B</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566" name="文本框 97"/>
          <p:cNvSpPr txBox="1"/>
          <p:nvPr/>
        </p:nvSpPr>
        <p:spPr>
          <a:xfrm>
            <a:off x="9123277" y="4435987"/>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C</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567" name="文本框 98"/>
          <p:cNvSpPr txBox="1"/>
          <p:nvPr/>
        </p:nvSpPr>
        <p:spPr>
          <a:xfrm>
            <a:off x="9545641" y="4435987"/>
            <a:ext cx="347843" cy="246221"/>
          </a:xfrm>
          <a:prstGeom prst="rect">
            <a:avLst/>
          </a:prstGeom>
          <a:noFill/>
        </p:spPr>
        <p:txBody>
          <a:bodyPr wrap="square" rtlCol="0">
            <a:spAutoFit/>
          </a:bodyPr>
          <a:lstStyle/>
          <a:p>
            <a:pPr algn="ctr">
              <a:lnSpc>
                <a:spcPts val="1200"/>
              </a:lnSpc>
            </a:pPr>
            <a:r>
              <a:rPr lang="en-US" altLang="zh-CN"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rPr>
              <a:t>D</a:t>
            </a:r>
            <a:endParaRPr lang="en-US" sz="1000" dirty="0">
              <a:solidFill>
                <a:srgbClr val="1D1D1A"/>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568" name="Group 1567"/>
          <p:cNvGrpSpPr/>
          <p:nvPr/>
        </p:nvGrpSpPr>
        <p:grpSpPr>
          <a:xfrm>
            <a:off x="8763451" y="2224761"/>
            <a:ext cx="327603" cy="273280"/>
            <a:chOff x="4872897" y="858786"/>
            <a:chExt cx="327603" cy="273280"/>
          </a:xfrm>
        </p:grpSpPr>
        <p:sp>
          <p:nvSpPr>
            <p:cNvPr id="1569" name="矩形 80"/>
            <p:cNvSpPr/>
            <p:nvPr/>
          </p:nvSpPr>
          <p:spPr>
            <a:xfrm>
              <a:off x="4925228" y="943205"/>
              <a:ext cx="183999" cy="137227"/>
            </a:xfrm>
            <a:prstGeom prst="rect">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rgbClr val="FFFFFF"/>
                </a:solidFill>
                <a:latin typeface="Times New Roman" panose="02020603050405020304" pitchFamily="18" charset="0"/>
                <a:cs typeface="Times New Roman" panose="02020603050405020304" pitchFamily="18" charset="0"/>
              </a:endParaRPr>
            </a:p>
          </p:txBody>
        </p:sp>
        <p:sp>
          <p:nvSpPr>
            <p:cNvPr id="1570" name="文本框 169"/>
            <p:cNvSpPr txBox="1"/>
            <p:nvPr/>
          </p:nvSpPr>
          <p:spPr>
            <a:xfrm>
              <a:off x="4872897" y="858786"/>
              <a:ext cx="327603"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571" name="Group 1570"/>
          <p:cNvGrpSpPr/>
          <p:nvPr/>
        </p:nvGrpSpPr>
        <p:grpSpPr>
          <a:xfrm>
            <a:off x="8336777" y="2221033"/>
            <a:ext cx="327603" cy="297517"/>
            <a:chOff x="4446223" y="855058"/>
            <a:chExt cx="327603" cy="297517"/>
          </a:xfrm>
        </p:grpSpPr>
        <p:sp>
          <p:nvSpPr>
            <p:cNvPr id="1572" name="矩形 79"/>
            <p:cNvSpPr/>
            <p:nvPr/>
          </p:nvSpPr>
          <p:spPr>
            <a:xfrm>
              <a:off x="4496744" y="945491"/>
              <a:ext cx="183999" cy="135056"/>
            </a:xfrm>
            <a:prstGeom prst="rect">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rgbClr val="FFFFFF"/>
                </a:solidFill>
                <a:latin typeface="Times New Roman" panose="02020603050405020304" pitchFamily="18" charset="0"/>
                <a:cs typeface="Times New Roman" panose="02020603050405020304" pitchFamily="18" charset="0"/>
              </a:endParaRPr>
            </a:p>
          </p:txBody>
        </p:sp>
        <p:sp>
          <p:nvSpPr>
            <p:cNvPr id="1573" name="文本框 168"/>
            <p:cNvSpPr txBox="1"/>
            <p:nvPr/>
          </p:nvSpPr>
          <p:spPr>
            <a:xfrm>
              <a:off x="4446223" y="855058"/>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574" name="Group 1573"/>
          <p:cNvGrpSpPr/>
          <p:nvPr/>
        </p:nvGrpSpPr>
        <p:grpSpPr>
          <a:xfrm>
            <a:off x="8332268" y="2489246"/>
            <a:ext cx="327603" cy="273280"/>
            <a:chOff x="4441714" y="1123271"/>
            <a:chExt cx="327603" cy="273280"/>
          </a:xfrm>
        </p:grpSpPr>
        <p:sp>
          <p:nvSpPr>
            <p:cNvPr id="1575" name="矩形 82"/>
            <p:cNvSpPr/>
            <p:nvPr/>
          </p:nvSpPr>
          <p:spPr>
            <a:xfrm>
              <a:off x="4496744" y="1202679"/>
              <a:ext cx="179531" cy="1421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76" name="文本框 171"/>
            <p:cNvSpPr txBox="1"/>
            <p:nvPr/>
          </p:nvSpPr>
          <p:spPr>
            <a:xfrm>
              <a:off x="4441714" y="1123271"/>
              <a:ext cx="327603"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B’</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577" name="Group 1576"/>
          <p:cNvGrpSpPr/>
          <p:nvPr/>
        </p:nvGrpSpPr>
        <p:grpSpPr>
          <a:xfrm>
            <a:off x="8771837" y="2488633"/>
            <a:ext cx="327603" cy="297517"/>
            <a:chOff x="4881283" y="1122658"/>
            <a:chExt cx="327603" cy="297517"/>
          </a:xfrm>
        </p:grpSpPr>
        <p:sp>
          <p:nvSpPr>
            <p:cNvPr id="1578" name="矩形 83"/>
            <p:cNvSpPr/>
            <p:nvPr/>
          </p:nvSpPr>
          <p:spPr>
            <a:xfrm>
              <a:off x="4921192" y="1203734"/>
              <a:ext cx="179531" cy="1421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79" name="文本框 172"/>
            <p:cNvSpPr txBox="1"/>
            <p:nvPr/>
          </p:nvSpPr>
          <p:spPr>
            <a:xfrm>
              <a:off x="4881283" y="1122658"/>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B</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580" name="Group 1579"/>
          <p:cNvGrpSpPr/>
          <p:nvPr/>
        </p:nvGrpSpPr>
        <p:grpSpPr>
          <a:xfrm>
            <a:off x="9594977" y="2775999"/>
            <a:ext cx="327603" cy="273280"/>
            <a:chOff x="5694747" y="1410024"/>
            <a:chExt cx="327603" cy="273280"/>
          </a:xfrm>
        </p:grpSpPr>
        <p:sp>
          <p:nvSpPr>
            <p:cNvPr id="1581" name="矩形 86"/>
            <p:cNvSpPr/>
            <p:nvPr/>
          </p:nvSpPr>
          <p:spPr>
            <a:xfrm>
              <a:off x="5762952" y="1492411"/>
              <a:ext cx="179531" cy="14216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82" name="文本框 175"/>
            <p:cNvSpPr txBox="1"/>
            <p:nvPr/>
          </p:nvSpPr>
          <p:spPr>
            <a:xfrm>
              <a:off x="5694747" y="1410024"/>
              <a:ext cx="327603"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C’</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583" name="Group 1582"/>
          <p:cNvGrpSpPr/>
          <p:nvPr/>
        </p:nvGrpSpPr>
        <p:grpSpPr>
          <a:xfrm>
            <a:off x="9171083" y="2772273"/>
            <a:ext cx="327603" cy="297517"/>
            <a:chOff x="5280529" y="1406298"/>
            <a:chExt cx="327603" cy="297517"/>
          </a:xfrm>
        </p:grpSpPr>
        <p:sp>
          <p:nvSpPr>
            <p:cNvPr id="1584" name="矩形 85"/>
            <p:cNvSpPr/>
            <p:nvPr/>
          </p:nvSpPr>
          <p:spPr>
            <a:xfrm>
              <a:off x="5331582" y="1492411"/>
              <a:ext cx="179531" cy="14216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85" name="文本框 174"/>
            <p:cNvSpPr txBox="1"/>
            <p:nvPr/>
          </p:nvSpPr>
          <p:spPr>
            <a:xfrm>
              <a:off x="5280529" y="1406298"/>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C</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586" name="Group 1585"/>
          <p:cNvGrpSpPr/>
          <p:nvPr/>
        </p:nvGrpSpPr>
        <p:grpSpPr>
          <a:xfrm>
            <a:off x="9173532" y="3047419"/>
            <a:ext cx="355414" cy="273280"/>
            <a:chOff x="5282978" y="1681444"/>
            <a:chExt cx="355414" cy="273280"/>
          </a:xfrm>
        </p:grpSpPr>
        <p:sp>
          <p:nvSpPr>
            <p:cNvPr id="1587" name="矩形 90"/>
            <p:cNvSpPr/>
            <p:nvPr/>
          </p:nvSpPr>
          <p:spPr>
            <a:xfrm>
              <a:off x="5330820" y="1755758"/>
              <a:ext cx="179531" cy="1421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88" name="文本框 178"/>
            <p:cNvSpPr txBox="1"/>
            <p:nvPr/>
          </p:nvSpPr>
          <p:spPr>
            <a:xfrm>
              <a:off x="5282978" y="1681444"/>
              <a:ext cx="355414" cy="273280"/>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D’</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589" name="Group 1588"/>
          <p:cNvGrpSpPr/>
          <p:nvPr/>
        </p:nvGrpSpPr>
        <p:grpSpPr>
          <a:xfrm>
            <a:off x="9605513" y="3049748"/>
            <a:ext cx="355414" cy="297517"/>
            <a:chOff x="5726111" y="1678197"/>
            <a:chExt cx="355414" cy="297517"/>
          </a:xfrm>
        </p:grpSpPr>
        <p:sp>
          <p:nvSpPr>
            <p:cNvPr id="1590" name="矩形 89"/>
            <p:cNvSpPr/>
            <p:nvPr/>
          </p:nvSpPr>
          <p:spPr>
            <a:xfrm>
              <a:off x="5775366" y="1758204"/>
              <a:ext cx="179531" cy="1421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591" name="文本框 177"/>
            <p:cNvSpPr txBox="1"/>
            <p:nvPr/>
          </p:nvSpPr>
          <p:spPr>
            <a:xfrm>
              <a:off x="5726111" y="1678197"/>
              <a:ext cx="355414"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D</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592" name="矩形 289"/>
          <p:cNvSpPr/>
          <p:nvPr/>
        </p:nvSpPr>
        <p:spPr>
          <a:xfrm>
            <a:off x="8323242" y="1866914"/>
            <a:ext cx="1594776" cy="2042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666666"/>
                </a:solidFill>
                <a:latin typeface="Times New Roman" panose="02020603050405020304" pitchFamily="18" charset="0"/>
                <a:cs typeface="Times New Roman" panose="02020603050405020304" pitchFamily="18" charset="0"/>
              </a:rPr>
              <a:t>Shared Front-End</a:t>
            </a:r>
            <a:endParaRPr lang="zh-CN" altLang="en-US" sz="1200" dirty="0">
              <a:solidFill>
                <a:srgbClr val="666666"/>
              </a:solidFill>
              <a:latin typeface="Times New Roman" panose="02020603050405020304" pitchFamily="18" charset="0"/>
              <a:cs typeface="Times New Roman" panose="02020603050405020304" pitchFamily="18" charset="0"/>
            </a:endParaRPr>
          </a:p>
        </p:txBody>
      </p:sp>
      <p:sp>
        <p:nvSpPr>
          <p:cNvPr id="1593" name="矩形 295"/>
          <p:cNvSpPr/>
          <p:nvPr/>
        </p:nvSpPr>
        <p:spPr>
          <a:xfrm>
            <a:off x="10290826" y="1866914"/>
            <a:ext cx="1594776" cy="2042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666666"/>
                </a:solidFill>
                <a:latin typeface="Times New Roman" panose="02020603050405020304" pitchFamily="18" charset="0"/>
                <a:cs typeface="Times New Roman" panose="02020603050405020304" pitchFamily="18" charset="0"/>
              </a:rPr>
              <a:t>Shared Front-End</a:t>
            </a:r>
            <a:endParaRPr lang="zh-CN" altLang="en-US" sz="1200" dirty="0">
              <a:solidFill>
                <a:srgbClr val="666666"/>
              </a:solidFill>
              <a:latin typeface="Times New Roman" panose="02020603050405020304" pitchFamily="18" charset="0"/>
              <a:cs typeface="Times New Roman" panose="02020603050405020304" pitchFamily="18" charset="0"/>
            </a:endParaRPr>
          </a:p>
        </p:txBody>
      </p:sp>
      <p:grpSp>
        <p:nvGrpSpPr>
          <p:cNvPr id="1594" name="组合 313"/>
          <p:cNvGrpSpPr/>
          <p:nvPr/>
        </p:nvGrpSpPr>
        <p:grpSpPr>
          <a:xfrm>
            <a:off x="9383051" y="1416024"/>
            <a:ext cx="1512490" cy="254066"/>
            <a:chOff x="2449513" y="1096964"/>
            <a:chExt cx="650875" cy="130175"/>
          </a:xfrm>
          <a:solidFill>
            <a:schemeClr val="bg1">
              <a:lumMod val="60000"/>
              <a:lumOff val="40000"/>
            </a:schemeClr>
          </a:solidFill>
        </p:grpSpPr>
        <p:sp>
          <p:nvSpPr>
            <p:cNvPr id="1595"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596"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597"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598"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599"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00"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01"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02"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03"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04"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05"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06"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07"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08"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09"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10"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11"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12"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13"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14"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15"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16"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17"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18"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19"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20"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21"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22"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sp>
          <p:nvSpPr>
            <p:cNvPr id="1623"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solidFill>
                <a:schemeClr val="bg1">
                  <a:lumMod val="60000"/>
                  <a:lumOff val="40000"/>
                </a:schemeClr>
              </a:solidFill>
              <a:prstDash val="solid"/>
              <a:round/>
              <a:headEnd/>
              <a:tailEnd/>
            </a:ln>
          </p:spPr>
          <p:txBody>
            <a:bodyPr/>
            <a:lstStyle/>
            <a:p>
              <a:pPr defTabSz="543689">
                <a:defRPr/>
              </a:pPr>
              <a:endParaRPr lang="zh-CN" altLang="en-US" sz="2800">
                <a:ea typeface="微软雅黑" panose="020B0503020204020204" pitchFamily="34" charset="-122"/>
                <a:cs typeface="Arial" panose="020B0604020202020204" pitchFamily="34" charset="0"/>
              </a:endParaRPr>
            </a:p>
          </p:txBody>
        </p:sp>
      </p:grpSp>
      <p:cxnSp>
        <p:nvCxnSpPr>
          <p:cNvPr id="1624" name="Straight Connector 1623"/>
          <p:cNvCxnSpPr>
            <a:stCxn id="1592" idx="0"/>
            <a:endCxn id="1599" idx="2"/>
          </p:cNvCxnSpPr>
          <p:nvPr/>
        </p:nvCxnSpPr>
        <p:spPr>
          <a:xfrm flipV="1">
            <a:off x="9120630" y="1645303"/>
            <a:ext cx="429699" cy="221611"/>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25" name="Straight Connector 1624"/>
          <p:cNvCxnSpPr>
            <a:stCxn id="1593" idx="0"/>
            <a:endCxn id="1599" idx="0"/>
          </p:cNvCxnSpPr>
          <p:nvPr/>
        </p:nvCxnSpPr>
        <p:spPr>
          <a:xfrm flipH="1" flipV="1">
            <a:off x="10396253" y="1645303"/>
            <a:ext cx="691961" cy="221611"/>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26" name="矩形 281"/>
          <p:cNvSpPr/>
          <p:nvPr/>
        </p:nvSpPr>
        <p:spPr>
          <a:xfrm>
            <a:off x="8864176" y="5094188"/>
            <a:ext cx="2394900" cy="363444"/>
          </a:xfrm>
          <a:prstGeom prst="rect">
            <a:avLst/>
          </a:prstGeom>
          <a:no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27" name="矩形 290"/>
          <p:cNvSpPr/>
          <p:nvPr/>
        </p:nvSpPr>
        <p:spPr>
          <a:xfrm>
            <a:off x="8395692" y="4618766"/>
            <a:ext cx="1594776" cy="2042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666666"/>
                </a:solidFill>
                <a:latin typeface="Times New Roman" panose="02020603050405020304" pitchFamily="18" charset="0"/>
                <a:cs typeface="Times New Roman" panose="02020603050405020304" pitchFamily="18" charset="0"/>
              </a:rPr>
              <a:t>Shared Back-End</a:t>
            </a:r>
            <a:endParaRPr lang="zh-CN" altLang="en-US" sz="1200" dirty="0">
              <a:solidFill>
                <a:srgbClr val="666666"/>
              </a:solidFill>
              <a:latin typeface="Times New Roman" panose="02020603050405020304" pitchFamily="18" charset="0"/>
              <a:cs typeface="Times New Roman" panose="02020603050405020304" pitchFamily="18" charset="0"/>
            </a:endParaRPr>
          </a:p>
        </p:txBody>
      </p:sp>
      <p:sp>
        <p:nvSpPr>
          <p:cNvPr id="1628" name="矩形 296"/>
          <p:cNvSpPr/>
          <p:nvPr/>
        </p:nvSpPr>
        <p:spPr>
          <a:xfrm>
            <a:off x="10198599" y="4618766"/>
            <a:ext cx="1594776" cy="2042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666666"/>
                </a:solidFill>
                <a:latin typeface="Times New Roman" panose="02020603050405020304" pitchFamily="18" charset="0"/>
                <a:cs typeface="Times New Roman" panose="02020603050405020304" pitchFamily="18" charset="0"/>
              </a:rPr>
              <a:t>Shared Back-End</a:t>
            </a:r>
            <a:endParaRPr lang="zh-CN" altLang="en-US" sz="1200" dirty="0">
              <a:solidFill>
                <a:srgbClr val="666666"/>
              </a:solidFill>
              <a:latin typeface="Times New Roman" panose="02020603050405020304" pitchFamily="18" charset="0"/>
              <a:cs typeface="Times New Roman" panose="02020603050405020304" pitchFamily="18" charset="0"/>
            </a:endParaRPr>
          </a:p>
        </p:txBody>
      </p:sp>
      <p:pic>
        <p:nvPicPr>
          <p:cNvPr id="1629"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93761" y="5161724"/>
            <a:ext cx="267799" cy="261557"/>
          </a:xfrm>
          <a:prstGeom prst="rect">
            <a:avLst/>
          </a:prstGeom>
        </p:spPr>
      </p:pic>
      <p:pic>
        <p:nvPicPr>
          <p:cNvPr id="1630" name="图片 2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67987" y="5161724"/>
            <a:ext cx="267799" cy="261557"/>
          </a:xfrm>
          <a:prstGeom prst="rect">
            <a:avLst/>
          </a:prstGeom>
        </p:spPr>
      </p:pic>
      <p:pic>
        <p:nvPicPr>
          <p:cNvPr id="1631" name="图片 25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42213" y="5161724"/>
            <a:ext cx="267799" cy="261557"/>
          </a:xfrm>
          <a:prstGeom prst="rect">
            <a:avLst/>
          </a:prstGeom>
        </p:spPr>
      </p:pic>
      <p:pic>
        <p:nvPicPr>
          <p:cNvPr id="1632" name="图片 25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16439" y="5161724"/>
            <a:ext cx="267799" cy="261557"/>
          </a:xfrm>
          <a:prstGeom prst="rect">
            <a:avLst/>
          </a:prstGeom>
        </p:spPr>
      </p:pic>
      <p:pic>
        <p:nvPicPr>
          <p:cNvPr id="1633" name="图片 26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90665" y="5161724"/>
            <a:ext cx="267799" cy="261557"/>
          </a:xfrm>
          <a:prstGeom prst="rect">
            <a:avLst/>
          </a:prstGeom>
        </p:spPr>
      </p:pic>
      <p:pic>
        <p:nvPicPr>
          <p:cNvPr id="1634" name="图片 26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4889" y="5161724"/>
            <a:ext cx="267799" cy="261557"/>
          </a:xfrm>
          <a:prstGeom prst="rect">
            <a:avLst/>
          </a:prstGeom>
        </p:spPr>
      </p:pic>
      <p:sp>
        <p:nvSpPr>
          <p:cNvPr id="1635" name="Rectangle 1634"/>
          <p:cNvSpPr/>
          <p:nvPr/>
        </p:nvSpPr>
        <p:spPr>
          <a:xfrm>
            <a:off x="8102027" y="4995967"/>
            <a:ext cx="847540" cy="461665"/>
          </a:xfrm>
          <a:prstGeom prst="rect">
            <a:avLst/>
          </a:prstGeom>
        </p:spPr>
        <p:txBody>
          <a:bodyPr wrap="none">
            <a:spAutoFit/>
          </a:bodyPr>
          <a:lstStyle/>
          <a:p>
            <a:pPr algn="ctr"/>
            <a:r>
              <a:rPr lang="en-US" altLang="zh-CN" sz="1200">
                <a:ea typeface="Microsoft YaHei" panose="020B0503020204020204" pitchFamily="34" charset="-122"/>
              </a:rPr>
              <a:t>Intelligent </a:t>
            </a:r>
          </a:p>
          <a:p>
            <a:pPr algn="ctr"/>
            <a:r>
              <a:rPr lang="en-US" altLang="zh-CN" sz="1200" dirty="0">
                <a:ea typeface="Microsoft YaHei" panose="020B0503020204020204" pitchFamily="34" charset="-122"/>
              </a:rPr>
              <a:t>DAE </a:t>
            </a:r>
            <a:endParaRPr lang="zh-CN" altLang="en-US" sz="1200" dirty="0"/>
          </a:p>
        </p:txBody>
      </p:sp>
      <p:cxnSp>
        <p:nvCxnSpPr>
          <p:cNvPr id="1636" name="Straight Connector 1635"/>
          <p:cNvCxnSpPr>
            <a:stCxn id="1627" idx="2"/>
            <a:endCxn id="1626" idx="0"/>
          </p:cNvCxnSpPr>
          <p:nvPr/>
        </p:nvCxnSpPr>
        <p:spPr>
          <a:xfrm>
            <a:off x="9193080" y="4823020"/>
            <a:ext cx="868546" cy="27116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37" name="Straight Connector 1636"/>
          <p:cNvCxnSpPr>
            <a:stCxn id="1626" idx="0"/>
            <a:endCxn id="1628" idx="2"/>
          </p:cNvCxnSpPr>
          <p:nvPr/>
        </p:nvCxnSpPr>
        <p:spPr>
          <a:xfrm flipV="1">
            <a:off x="10061626" y="4823020"/>
            <a:ext cx="934361" cy="27116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50" name="Rectangle 1649"/>
          <p:cNvSpPr/>
          <p:nvPr/>
        </p:nvSpPr>
        <p:spPr>
          <a:xfrm>
            <a:off x="8205512" y="1806364"/>
            <a:ext cx="1822093" cy="3062531"/>
          </a:xfrm>
          <a:prstGeom prst="rect">
            <a:avLst/>
          </a:prstGeom>
          <a:noFill/>
          <a:ln>
            <a:solidFill>
              <a:schemeClr val="bg1">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1" name="Rectangle 1650"/>
          <p:cNvSpPr/>
          <p:nvPr/>
        </p:nvSpPr>
        <p:spPr>
          <a:xfrm>
            <a:off x="10217747" y="1816263"/>
            <a:ext cx="1822093" cy="3062531"/>
          </a:xfrm>
          <a:prstGeom prst="rect">
            <a:avLst/>
          </a:prstGeom>
          <a:noFill/>
          <a:ln>
            <a:solidFill>
              <a:schemeClr val="bg1">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4" name="乘号 358"/>
          <p:cNvSpPr/>
          <p:nvPr/>
        </p:nvSpPr>
        <p:spPr>
          <a:xfrm>
            <a:off x="851918" y="2303307"/>
            <a:ext cx="289629" cy="1914980"/>
          </a:xfrm>
          <a:prstGeom prst="mathMultiply">
            <a:avLst>
              <a:gd name="adj1" fmla="val 20972"/>
            </a:avLst>
          </a:prstGeom>
          <a:solidFill>
            <a:srgbClr val="FF0000"/>
          </a:solidFill>
          <a:ln w="12700" cap="flat" cmpd="sng" algn="ctr">
            <a:solidFill>
              <a:srgbClr val="0070C0"/>
            </a:solidFill>
            <a:prstDash val="solid"/>
            <a:miter lim="800000"/>
          </a:ln>
          <a:effectLst/>
        </p:spPr>
        <p:txBody>
          <a:bodyPr rtlCol="0" anchor="ctr"/>
          <a:lstStyle/>
          <a:p>
            <a:pPr algn="ctr" defTabSz="914400">
              <a:defRPr/>
            </a:pPr>
            <a:endParaRPr lang="zh-CN" altLang="en-US" sz="1400" kern="0">
              <a:solidFill>
                <a:srgbClr val="666666"/>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199" name="Group 1198"/>
          <p:cNvGrpSpPr/>
          <p:nvPr/>
        </p:nvGrpSpPr>
        <p:grpSpPr>
          <a:xfrm>
            <a:off x="858500" y="2430539"/>
            <a:ext cx="327603" cy="297517"/>
            <a:chOff x="4881283" y="1122658"/>
            <a:chExt cx="327603" cy="297517"/>
          </a:xfrm>
        </p:grpSpPr>
        <p:sp>
          <p:nvSpPr>
            <p:cNvPr id="1200" name="矩形 83"/>
            <p:cNvSpPr/>
            <p:nvPr/>
          </p:nvSpPr>
          <p:spPr>
            <a:xfrm>
              <a:off x="4921192" y="1203734"/>
              <a:ext cx="179531" cy="1421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01" name="文本框 172"/>
            <p:cNvSpPr txBox="1"/>
            <p:nvPr/>
          </p:nvSpPr>
          <p:spPr>
            <a:xfrm>
              <a:off x="4881283" y="1122658"/>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B</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190" name="Group 1189"/>
          <p:cNvGrpSpPr/>
          <p:nvPr/>
        </p:nvGrpSpPr>
        <p:grpSpPr>
          <a:xfrm>
            <a:off x="423440" y="2162939"/>
            <a:ext cx="327603" cy="297517"/>
            <a:chOff x="4446223" y="855058"/>
            <a:chExt cx="327603" cy="297517"/>
          </a:xfrm>
        </p:grpSpPr>
        <p:sp>
          <p:nvSpPr>
            <p:cNvPr id="1191" name="矩形 79"/>
            <p:cNvSpPr/>
            <p:nvPr/>
          </p:nvSpPr>
          <p:spPr>
            <a:xfrm>
              <a:off x="4496744" y="945491"/>
              <a:ext cx="183999" cy="135056"/>
            </a:xfrm>
            <a:prstGeom prst="rect">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rgbClr val="FFFFFF"/>
                </a:solidFill>
                <a:latin typeface="Times New Roman" panose="02020603050405020304" pitchFamily="18" charset="0"/>
                <a:cs typeface="Times New Roman" panose="02020603050405020304" pitchFamily="18" charset="0"/>
              </a:endParaRPr>
            </a:p>
          </p:txBody>
        </p:sp>
        <p:sp>
          <p:nvSpPr>
            <p:cNvPr id="1192" name="文本框 168"/>
            <p:cNvSpPr txBox="1"/>
            <p:nvPr/>
          </p:nvSpPr>
          <p:spPr>
            <a:xfrm>
              <a:off x="4446223" y="855058"/>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A</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29" name="Group 1228"/>
          <p:cNvGrpSpPr/>
          <p:nvPr/>
        </p:nvGrpSpPr>
        <p:grpSpPr>
          <a:xfrm>
            <a:off x="828558" y="3264853"/>
            <a:ext cx="327603" cy="297517"/>
            <a:chOff x="4851341" y="1956972"/>
            <a:chExt cx="327603" cy="297517"/>
          </a:xfrm>
        </p:grpSpPr>
        <p:sp>
          <p:nvSpPr>
            <p:cNvPr id="1230" name="矩形 103"/>
            <p:cNvSpPr/>
            <p:nvPr/>
          </p:nvSpPr>
          <p:spPr>
            <a:xfrm>
              <a:off x="4918817" y="2044092"/>
              <a:ext cx="179531" cy="1421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231" name="文本框 182"/>
            <p:cNvSpPr txBox="1"/>
            <p:nvPr/>
          </p:nvSpPr>
          <p:spPr>
            <a:xfrm>
              <a:off x="4851341" y="1956972"/>
              <a:ext cx="327603" cy="297517"/>
            </a:xfrm>
            <a:prstGeom prst="rect">
              <a:avLst/>
            </a:prstGeom>
            <a:noFill/>
          </p:spPr>
          <p:txBody>
            <a:bodyPr wrap="square" rtlCol="0">
              <a:spAutoFit/>
            </a:bodyPr>
            <a:lstStyle/>
            <a:p>
              <a:pPr>
                <a:lnSpc>
                  <a:spcPts val="1600"/>
                </a:lnSpc>
              </a:pPr>
              <a:r>
                <a:rPr lang="en-US" altLang="zh-CN"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E’’</a:t>
              </a:r>
              <a:endParaRPr lang="en-US" sz="900" b="1" dirty="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412" name="Group 411"/>
          <p:cNvGrpSpPr/>
          <p:nvPr/>
        </p:nvGrpSpPr>
        <p:grpSpPr>
          <a:xfrm>
            <a:off x="8450407" y="5749"/>
            <a:ext cx="3749963" cy="208267"/>
            <a:chOff x="8450407" y="5749"/>
            <a:chExt cx="3749963" cy="208267"/>
          </a:xfrm>
        </p:grpSpPr>
        <p:sp>
          <p:nvSpPr>
            <p:cNvPr id="413" name="Process 255"/>
            <p:cNvSpPr/>
            <p:nvPr/>
          </p:nvSpPr>
          <p:spPr>
            <a:xfrm>
              <a:off x="9669607" y="5749"/>
              <a:ext cx="1311563" cy="20825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414" name="Process 259"/>
            <p:cNvSpPr/>
            <p:nvPr/>
          </p:nvSpPr>
          <p:spPr>
            <a:xfrm>
              <a:off x="8450407" y="6771"/>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415" name="Process 260"/>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spTree>
    <p:extLst>
      <p:ext uri="{BB962C8B-B14F-4D97-AF65-F5344CB8AC3E}">
        <p14:creationId xmlns:p14="http://schemas.microsoft.com/office/powerpoint/2010/main" val="324789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63"/>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nodeType="afterEffect">
                                  <p:stCondLst>
                                    <p:cond delay="1000"/>
                                  </p:stCondLst>
                                  <p:childTnLst>
                                    <p:animMotion origin="layout" path="M 1.72849E-6 2.96296E-6 L 0.19406 0.00069 " pathEditMode="relative" rAng="0" ptsTypes="AA">
                                      <p:cBhvr>
                                        <p:cTn id="11" dur="2000" fill="hold"/>
                                        <p:tgtEl>
                                          <p:spTgt spid="1190"/>
                                        </p:tgtEl>
                                        <p:attrNameLst>
                                          <p:attrName>ppt_x</p:attrName>
                                          <p:attrName>ppt_y</p:attrName>
                                        </p:attrNameLst>
                                      </p:cBhvr>
                                      <p:rCtr x="9697" y="23"/>
                                    </p:animMotion>
                                  </p:childTnLst>
                                </p:cTn>
                              </p:par>
                              <p:par>
                                <p:cTn id="12" presetID="42" presetClass="path" presetSubtype="0" accel="50000" decel="50000" fill="hold" nodeType="withEffect">
                                  <p:stCondLst>
                                    <p:cond delay="1000"/>
                                  </p:stCondLst>
                                  <p:childTnLst>
                                    <p:animMotion origin="layout" path="M -1.42392E-6 4.07407E-6 L 0.12391 0.00069 " pathEditMode="relative" rAng="0" ptsTypes="AA">
                                      <p:cBhvr>
                                        <p:cTn id="13" dur="2000" fill="hold"/>
                                        <p:tgtEl>
                                          <p:spTgt spid="1199"/>
                                        </p:tgtEl>
                                        <p:attrNameLst>
                                          <p:attrName>ppt_x</p:attrName>
                                          <p:attrName>ppt_y</p:attrName>
                                        </p:attrNameLst>
                                      </p:cBhvr>
                                      <p:rCtr x="6195" y="23"/>
                                    </p:animMotion>
                                  </p:childTnLst>
                                </p:cTn>
                              </p:par>
                            </p:childTnLst>
                          </p:cTn>
                        </p:par>
                        <p:par>
                          <p:cTn id="14" fill="hold">
                            <p:stCondLst>
                              <p:cond delay="3000"/>
                            </p:stCondLst>
                            <p:childTnLst>
                              <p:par>
                                <p:cTn id="15" presetID="42" presetClass="path" presetSubtype="0" accel="50000" decel="50000" fill="hold" nodeType="afterEffect">
                                  <p:stCondLst>
                                    <p:cond delay="0"/>
                                  </p:stCondLst>
                                  <p:childTnLst>
                                    <p:animMotion origin="layout" path="M 0.15905 0.00185 L 0.12456 0.00185 " pathEditMode="relative" rAng="0" ptsTypes="AA">
                                      <p:cBhvr>
                                        <p:cTn id="16" dur="2000" fill="hold"/>
                                        <p:tgtEl>
                                          <p:spTgt spid="1187"/>
                                        </p:tgtEl>
                                        <p:attrNameLst>
                                          <p:attrName>ppt_x</p:attrName>
                                          <p:attrName>ppt_y</p:attrName>
                                        </p:attrNameLst>
                                      </p:cBhvr>
                                      <p:rCtr x="-1731" y="0"/>
                                    </p:animMotion>
                                  </p:childTnLst>
                                </p:cTn>
                              </p:par>
                              <p:par>
                                <p:cTn id="17" presetID="42" presetClass="path" presetSubtype="0" accel="50000" decel="50000" fill="hold" nodeType="withEffect">
                                  <p:stCondLst>
                                    <p:cond delay="0"/>
                                  </p:stCondLst>
                                  <p:childTnLst>
                                    <p:animMotion origin="layout" path="M 0.15996 0.00232 L 0.19367 0.00231 " pathEditMode="relative" rAng="0" ptsTypes="AA">
                                      <p:cBhvr>
                                        <p:cTn id="18" dur="2000" fill="hold"/>
                                        <p:tgtEl>
                                          <p:spTgt spid="1196"/>
                                        </p:tgtEl>
                                        <p:attrNameLst>
                                          <p:attrName>ppt_x</p:attrName>
                                          <p:attrName>ppt_y</p:attrName>
                                        </p:attrNameLst>
                                      </p:cBhvr>
                                      <p:rCtr x="1731" y="23"/>
                                    </p:animMotion>
                                  </p:childTnLst>
                                </p:cTn>
                              </p:par>
                              <p:par>
                                <p:cTn id="19" presetID="42" presetClass="path" presetSubtype="0" accel="50000" decel="50000" fill="hold" nodeType="withEffect">
                                  <p:stCondLst>
                                    <p:cond delay="0"/>
                                  </p:stCondLst>
                                  <p:childTnLst>
                                    <p:animMotion origin="layout" path="M -8.85071E-7 2.96296E-6 L -0.12417 -0.00116 " pathEditMode="relative" rAng="0" ptsTypes="AA">
                                      <p:cBhvr>
                                        <p:cTn id="20" dur="2000" fill="hold"/>
                                        <p:tgtEl>
                                          <p:spTgt spid="1193"/>
                                        </p:tgtEl>
                                        <p:attrNameLst>
                                          <p:attrName>ppt_x</p:attrName>
                                          <p:attrName>ppt_y</p:attrName>
                                        </p:attrNameLst>
                                      </p:cBhvr>
                                      <p:rCtr x="-6209" y="-69"/>
                                    </p:animMotion>
                                  </p:childTnLst>
                                </p:cTn>
                              </p:par>
                              <p:par>
                                <p:cTn id="21" presetID="42" presetClass="path" presetSubtype="0" accel="50000" decel="50000" fill="hold" nodeType="withEffect">
                                  <p:stCondLst>
                                    <p:cond delay="0"/>
                                  </p:stCondLst>
                                  <p:childTnLst>
                                    <p:animMotion origin="layout" path="M -9.5015E-8 -3.33333E-6 L -0.05623 0.00116 " pathEditMode="relative" rAng="0" ptsTypes="AA">
                                      <p:cBhvr>
                                        <p:cTn id="22" dur="2000" fill="hold"/>
                                        <p:tgtEl>
                                          <p:spTgt spid="1202"/>
                                        </p:tgtEl>
                                        <p:attrNameLst>
                                          <p:attrName>ppt_x</p:attrName>
                                          <p:attrName>ppt_y</p:attrName>
                                        </p:attrNameLst>
                                      </p:cBhvr>
                                      <p:rCtr x="-2811" y="46"/>
                                    </p:animMotion>
                                  </p:childTnLst>
                                </p:cTn>
                              </p:par>
                              <p:par>
                                <p:cTn id="23" presetID="42" presetClass="path" presetSubtype="0" accel="50000" decel="50000" fill="hold" nodeType="withEffect">
                                  <p:stCondLst>
                                    <p:cond delay="0"/>
                                  </p:stCondLst>
                                  <p:childTnLst>
                                    <p:animMotion origin="layout" path="M 0.19471 0.00023 L 0.06794 0.00255 " pathEditMode="relative" rAng="0" ptsTypes="AA">
                                      <p:cBhvr>
                                        <p:cTn id="24" dur="2000" fill="hold"/>
                                        <p:tgtEl>
                                          <p:spTgt spid="1238"/>
                                        </p:tgtEl>
                                        <p:attrNameLst>
                                          <p:attrName>ppt_x</p:attrName>
                                          <p:attrName>ppt_y</p:attrName>
                                        </p:attrNameLst>
                                      </p:cBhvr>
                                      <p:rCtr x="-6339" y="116"/>
                                    </p:animMotion>
                                  </p:childTnLst>
                                </p:cTn>
                              </p:par>
                              <p:par>
                                <p:cTn id="25" presetID="42" presetClass="path" presetSubtype="0" accel="50000" decel="50000" fill="hold" nodeType="withEffect">
                                  <p:stCondLst>
                                    <p:cond delay="0"/>
                                  </p:stCondLst>
                                  <p:childTnLst>
                                    <p:animMotion origin="layout" path="M 0.12534 -0.00047 L 0.07015 -0.0051 " pathEditMode="relative" rAng="0" ptsTypes="AA">
                                      <p:cBhvr>
                                        <p:cTn id="26" dur="2000" fill="hold"/>
                                        <p:tgtEl>
                                          <p:spTgt spid="1229"/>
                                        </p:tgtEl>
                                        <p:attrNameLst>
                                          <p:attrName>ppt_x</p:attrName>
                                          <p:attrName>ppt_y</p:attrName>
                                        </p:attrNameLst>
                                      </p:cBhvr>
                                      <p:rCtr x="-2759" y="-231"/>
                                    </p:animMotion>
                                  </p:childTnLst>
                                </p:cTn>
                              </p:par>
                            </p:childTnLst>
                          </p:cTn>
                        </p:par>
                        <p:par>
                          <p:cTn id="27" fill="hold">
                            <p:stCondLst>
                              <p:cond delay="5000"/>
                            </p:stCondLst>
                            <p:childTnLst>
                              <p:par>
                                <p:cTn id="28" presetID="1" presetClass="entr" presetSubtype="0" fill="hold" grpId="0" nodeType="afterEffect">
                                  <p:stCondLst>
                                    <p:cond delay="0"/>
                                  </p:stCondLst>
                                  <p:childTnLst>
                                    <p:set>
                                      <p:cBhvr>
                                        <p:cTn id="29" dur="1" fill="hold">
                                          <p:stCondLst>
                                            <p:cond delay="0"/>
                                          </p:stCondLst>
                                        </p:cTn>
                                        <p:tgtEl>
                                          <p:spTgt spid="37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71"/>
                                        </p:tgtEl>
                                        <p:attrNameLst>
                                          <p:attrName>style.visibility</p:attrName>
                                        </p:attrNameLst>
                                      </p:cBhvr>
                                      <p:to>
                                        <p:strVal val="visible"/>
                                      </p:to>
                                    </p:set>
                                    <p:animEffect transition="in" filter="fade">
                                      <p:cBhvr>
                                        <p:cTn id="38" dur="500"/>
                                        <p:tgtEl>
                                          <p:spTgt spid="1371"/>
                                        </p:tgtEl>
                                      </p:cBhvr>
                                    </p:animEffect>
                                  </p:childTnLst>
                                </p:cTn>
                              </p:par>
                            </p:childTnLst>
                          </p:cTn>
                        </p:par>
                        <p:par>
                          <p:cTn id="39" fill="hold">
                            <p:stCondLst>
                              <p:cond delay="500"/>
                            </p:stCondLst>
                            <p:childTnLst>
                              <p:par>
                                <p:cTn id="40" presetID="42" presetClass="path" presetSubtype="0" accel="50000" decel="50000" fill="hold" nodeType="afterEffect">
                                  <p:stCondLst>
                                    <p:cond delay="0"/>
                                  </p:stCondLst>
                                  <p:childTnLst>
                                    <p:animMotion origin="layout" path="M -1.21046E-6 7.40741E-7 L 0.19368 7.40741E-7 " pathEditMode="relative" rAng="0" ptsTypes="AA">
                                      <p:cBhvr>
                                        <p:cTn id="41" dur="2000" fill="hold"/>
                                        <p:tgtEl>
                                          <p:spTgt spid="1396"/>
                                        </p:tgtEl>
                                        <p:attrNameLst>
                                          <p:attrName>ppt_x</p:attrName>
                                          <p:attrName>ppt_y</p:attrName>
                                        </p:attrNameLst>
                                      </p:cBhvr>
                                      <p:rCtr x="9684" y="0"/>
                                    </p:animMotion>
                                  </p:childTnLst>
                                </p:cTn>
                              </p:par>
                              <p:par>
                                <p:cTn id="42" presetID="42" presetClass="path" presetSubtype="0" accel="50000" decel="50000" fill="hold" nodeType="withEffect">
                                  <p:stCondLst>
                                    <p:cond delay="0"/>
                                  </p:stCondLst>
                                  <p:childTnLst>
                                    <p:animMotion origin="layout" path="M -4.36288E-6 1.85185E-6 L 0.12404 1.85185E-6 " pathEditMode="relative" rAng="0" ptsTypes="AA">
                                      <p:cBhvr>
                                        <p:cTn id="43" dur="2000" fill="hold"/>
                                        <p:tgtEl>
                                          <p:spTgt spid="1408"/>
                                        </p:tgtEl>
                                        <p:attrNameLst>
                                          <p:attrName>ppt_x</p:attrName>
                                          <p:attrName>ppt_y</p:attrName>
                                        </p:attrNameLst>
                                      </p:cBhvr>
                                      <p:rCtr x="6195" y="0"/>
                                    </p:animMotion>
                                  </p:childTnLst>
                                </p:cTn>
                              </p:par>
                              <p:par>
                                <p:cTn id="44" presetID="42" presetClass="path" presetSubtype="0" accel="50000" decel="50000" fill="hold" nodeType="withEffect">
                                  <p:stCondLst>
                                    <p:cond delay="0"/>
                                  </p:stCondLst>
                                  <p:childTnLst>
                                    <p:animMotion origin="layout" path="M -3.89301E-6 -3.33333E-6 L 0.19615 -0.00324 " pathEditMode="relative" rAng="0" ptsTypes="AA">
                                      <p:cBhvr>
                                        <p:cTn id="45" dur="2000" fill="hold"/>
                                        <p:tgtEl>
                                          <p:spTgt spid="1414"/>
                                        </p:tgtEl>
                                        <p:attrNameLst>
                                          <p:attrName>ppt_x</p:attrName>
                                          <p:attrName>ppt_y</p:attrName>
                                        </p:attrNameLst>
                                      </p:cBhvr>
                                      <p:rCtr x="9801" y="-162"/>
                                    </p:animMotion>
                                  </p:childTnLst>
                                </p:cTn>
                              </p:par>
                              <p:par>
                                <p:cTn id="46" presetID="42" presetClass="path" presetSubtype="0" accel="50000" decel="50000" fill="hold" nodeType="withEffect">
                                  <p:stCondLst>
                                    <p:cond delay="0"/>
                                  </p:stCondLst>
                                  <p:childTnLst>
                                    <p:animMotion origin="layout" path="M 4.34726E-7 3.33333E-6 L 0.1243 0.00069 " pathEditMode="relative" rAng="0" ptsTypes="AA">
                                      <p:cBhvr>
                                        <p:cTn id="47" dur="2000" fill="hold"/>
                                        <p:tgtEl>
                                          <p:spTgt spid="1423"/>
                                        </p:tgtEl>
                                        <p:attrNameLst>
                                          <p:attrName>ppt_x</p:attrName>
                                          <p:attrName>ppt_y</p:attrName>
                                        </p:attrNameLst>
                                      </p:cBhvr>
                                      <p:rCtr x="6209" y="23"/>
                                    </p:animMotion>
                                  </p:childTnLst>
                                </p:cTn>
                              </p:par>
                            </p:childTnLst>
                          </p:cTn>
                        </p:par>
                        <p:par>
                          <p:cTn id="48" fill="hold">
                            <p:stCondLst>
                              <p:cond delay="2500"/>
                            </p:stCondLst>
                            <p:childTnLst>
                              <p:par>
                                <p:cTn id="49" presetID="42" presetClass="path" presetSubtype="0" accel="50000" decel="50000" fill="hold" nodeType="afterEffect">
                                  <p:stCondLst>
                                    <p:cond delay="0"/>
                                  </p:stCondLst>
                                  <p:childTnLst>
                                    <p:animMotion origin="layout" path="M 0.15867 0.00115 L 0.12482 -0.00046 " pathEditMode="relative" rAng="0" ptsTypes="AA">
                                      <p:cBhvr>
                                        <p:cTn id="50" dur="2000" fill="hold"/>
                                        <p:tgtEl>
                                          <p:spTgt spid="1393"/>
                                        </p:tgtEl>
                                        <p:attrNameLst>
                                          <p:attrName>ppt_x</p:attrName>
                                          <p:attrName>ppt_y</p:attrName>
                                        </p:attrNameLst>
                                      </p:cBhvr>
                                      <p:rCtr x="-1718" y="-46"/>
                                    </p:animMotion>
                                  </p:childTnLst>
                                </p:cTn>
                              </p:par>
                              <p:par>
                                <p:cTn id="51" presetID="42" presetClass="path" presetSubtype="0" accel="50000" decel="50000" fill="hold" nodeType="withEffect">
                                  <p:stCondLst>
                                    <p:cond delay="0"/>
                                  </p:stCondLst>
                                  <p:childTnLst>
                                    <p:animMotion origin="layout" path="M -3.82403E-6 7.40741E-7 L 0.03528 0.00093 " pathEditMode="relative" rAng="0" ptsTypes="AA">
                                      <p:cBhvr>
                                        <p:cTn id="52" dur="2000" fill="hold"/>
                                        <p:tgtEl>
                                          <p:spTgt spid="1399"/>
                                        </p:tgtEl>
                                        <p:attrNameLst>
                                          <p:attrName>ppt_x</p:attrName>
                                          <p:attrName>ppt_y</p:attrName>
                                        </p:attrNameLst>
                                      </p:cBhvr>
                                      <p:rCtr x="1757" y="46"/>
                                    </p:animMotion>
                                  </p:childTnLst>
                                </p:cTn>
                              </p:par>
                              <p:par>
                                <p:cTn id="53" presetID="42" presetClass="path" presetSubtype="0" accel="50000" decel="50000" fill="hold" nodeType="withEffect">
                                  <p:stCondLst>
                                    <p:cond delay="0"/>
                                  </p:stCondLst>
                                  <p:childTnLst>
                                    <p:animMotion origin="layout" path="M 0.16009 0.00162 L 0.19368 0.00069 " pathEditMode="relative" rAng="0" ptsTypes="AA">
                                      <p:cBhvr>
                                        <p:cTn id="54" dur="2000" fill="hold"/>
                                        <p:tgtEl>
                                          <p:spTgt spid="1402"/>
                                        </p:tgtEl>
                                        <p:attrNameLst>
                                          <p:attrName>ppt_x</p:attrName>
                                          <p:attrName>ppt_y</p:attrName>
                                        </p:attrNameLst>
                                      </p:cBhvr>
                                      <p:rCtr x="1731" y="-46"/>
                                    </p:animMotion>
                                  </p:childTnLst>
                                </p:cTn>
                              </p:par>
                              <p:par>
                                <p:cTn id="55" presetID="42" presetClass="path" presetSubtype="0" accel="50000" decel="50000" fill="hold" nodeType="withEffect">
                                  <p:stCondLst>
                                    <p:cond delay="0"/>
                                  </p:stCondLst>
                                  <p:childTnLst>
                                    <p:animMotion origin="layout" path="M -3.03397E-6 4.44444E-6 L 0.10478 0.00023 " pathEditMode="relative" rAng="0" ptsTypes="AA">
                                      <p:cBhvr>
                                        <p:cTn id="56" dur="2000" fill="hold"/>
                                        <p:tgtEl>
                                          <p:spTgt spid="1405"/>
                                        </p:tgtEl>
                                        <p:attrNameLst>
                                          <p:attrName>ppt_x</p:attrName>
                                          <p:attrName>ppt_y</p:attrName>
                                        </p:attrNameLst>
                                      </p:cBhvr>
                                      <p:rCtr x="5232" y="0"/>
                                    </p:animMotion>
                                  </p:childTnLst>
                                </p:cTn>
                              </p:par>
                              <p:par>
                                <p:cTn id="57" presetID="42" presetClass="path" presetSubtype="0" accel="50000" decel="50000" fill="hold" nodeType="withEffect">
                                  <p:stCondLst>
                                    <p:cond delay="0"/>
                                  </p:stCondLst>
                                  <p:childTnLst>
                                    <p:animMotion origin="layout" path="M 0.16139 -0.00208 L 0.12326 -0.00116 " pathEditMode="relative" rAng="0" ptsTypes="AA">
                                      <p:cBhvr>
                                        <p:cTn id="58" dur="2000" fill="hold"/>
                                        <p:tgtEl>
                                          <p:spTgt spid="1411"/>
                                        </p:tgtEl>
                                        <p:attrNameLst>
                                          <p:attrName>ppt_x</p:attrName>
                                          <p:attrName>ppt_y</p:attrName>
                                        </p:attrNameLst>
                                      </p:cBhvr>
                                      <p:rCtr x="-1900" y="69"/>
                                    </p:animMotion>
                                  </p:childTnLst>
                                </p:cTn>
                              </p:par>
                              <p:par>
                                <p:cTn id="59" presetID="42" presetClass="path" presetSubtype="0" accel="50000" decel="50000" fill="hold" nodeType="withEffect">
                                  <p:stCondLst>
                                    <p:cond delay="0"/>
                                  </p:stCondLst>
                                  <p:childTnLst>
                                    <p:animMotion origin="layout" path="M 5.01106E-7 4.07407E-6 L -0.10582 0.00301 " pathEditMode="relative" rAng="0" ptsTypes="AA">
                                      <p:cBhvr>
                                        <p:cTn id="60" dur="2000" fill="hold"/>
                                        <p:tgtEl>
                                          <p:spTgt spid="1417"/>
                                        </p:tgtEl>
                                        <p:attrNameLst>
                                          <p:attrName>ppt_x</p:attrName>
                                          <p:attrName>ppt_y</p:attrName>
                                        </p:attrNameLst>
                                      </p:cBhvr>
                                      <p:rCtr x="-5297" y="139"/>
                                    </p:animMotion>
                                  </p:childTnLst>
                                </p:cTn>
                              </p:par>
                              <p:par>
                                <p:cTn id="61" presetID="42" presetClass="path" presetSubtype="0" accel="50000" decel="50000" fill="hold" nodeType="withEffect">
                                  <p:stCondLst>
                                    <p:cond delay="0"/>
                                  </p:stCondLst>
                                  <p:childTnLst>
                                    <p:animMotion origin="layout" path="M 0.16061 0.00186 L 0.19588 0.00023 " pathEditMode="relative" rAng="0" ptsTypes="AA">
                                      <p:cBhvr>
                                        <p:cTn id="62" dur="2000" fill="hold"/>
                                        <p:tgtEl>
                                          <p:spTgt spid="1420"/>
                                        </p:tgtEl>
                                        <p:attrNameLst>
                                          <p:attrName>ppt_x</p:attrName>
                                          <p:attrName>ppt_y</p:attrName>
                                        </p:attrNameLst>
                                      </p:cBhvr>
                                      <p:rCtr x="1757" y="-46"/>
                                    </p:animMotion>
                                  </p:childTnLst>
                                </p:cTn>
                              </p:par>
                              <p:par>
                                <p:cTn id="63" presetID="42" presetClass="path" presetSubtype="0" accel="50000" decel="50000" fill="hold" nodeType="withEffect">
                                  <p:stCondLst>
                                    <p:cond delay="0"/>
                                  </p:stCondLst>
                                  <p:childTnLst>
                                    <p:animMotion origin="layout" path="M 2.70858E-6 3.33333E-6 L -0.03332 -0.00047 " pathEditMode="relative" rAng="0" ptsTypes="AA">
                                      <p:cBhvr>
                                        <p:cTn id="64" dur="2000" fill="hold"/>
                                        <p:tgtEl>
                                          <p:spTgt spid="1426"/>
                                        </p:tgtEl>
                                        <p:attrNameLst>
                                          <p:attrName>ppt_x</p:attrName>
                                          <p:attrName>ppt_y</p:attrName>
                                        </p:attrNameLst>
                                      </p:cBhvr>
                                      <p:rCtr x="-1666" y="-23"/>
                                    </p:animMotion>
                                  </p:childTnLst>
                                </p:cTn>
                              </p:par>
                              <p:par>
                                <p:cTn id="65" presetID="42" presetClass="path" presetSubtype="0" accel="50000" decel="50000" fill="hold" nodeType="withEffect">
                                  <p:stCondLst>
                                    <p:cond delay="0"/>
                                  </p:stCondLst>
                                  <p:childTnLst>
                                    <p:animMotion origin="layout" path="M 0.12456 -0.00093 L 0.22986 -0.00093 " pathEditMode="relative" rAng="0" ptsTypes="AA">
                                      <p:cBhvr>
                                        <p:cTn id="66" dur="2000" fill="hold"/>
                                        <p:tgtEl>
                                          <p:spTgt spid="1435"/>
                                        </p:tgtEl>
                                        <p:attrNameLst>
                                          <p:attrName>ppt_x</p:attrName>
                                          <p:attrName>ppt_y</p:attrName>
                                        </p:attrNameLst>
                                      </p:cBhvr>
                                      <p:rCtr x="5258" y="0"/>
                                    </p:animMotion>
                                  </p:childTnLst>
                                </p:cTn>
                              </p:par>
                              <p:par>
                                <p:cTn id="67" presetID="42" presetClass="path" presetSubtype="0" accel="50000" decel="50000" fill="hold" nodeType="withEffect">
                                  <p:stCondLst>
                                    <p:cond delay="0"/>
                                  </p:stCondLst>
                                  <p:childTnLst>
                                    <p:animMotion origin="layout" path="M 0.19537 0.00139 L 0.22908 -2.22222E-6 " pathEditMode="relative" rAng="0" ptsTypes="AA">
                                      <p:cBhvr>
                                        <p:cTn id="68" dur="2000" fill="hold"/>
                                        <p:tgtEl>
                                          <p:spTgt spid="1444"/>
                                        </p:tgtEl>
                                        <p:attrNameLst>
                                          <p:attrName>ppt_x</p:attrName>
                                          <p:attrName>ppt_y</p:attrName>
                                        </p:attrNameLst>
                                      </p:cBhvr>
                                      <p:rCtr x="1679" y="-69"/>
                                    </p:animMotion>
                                  </p:childTnLst>
                                </p:cTn>
                              </p:par>
                              <p:par>
                                <p:cTn id="69" presetID="42" presetClass="path" presetSubtype="0" accel="50000" decel="50000" fill="hold" nodeType="withEffect">
                                  <p:stCondLst>
                                    <p:cond delay="0"/>
                                  </p:stCondLst>
                                  <p:childTnLst>
                                    <p:animMotion origin="layout" path="M 0.12534 -0.00162 L 0.09267 0.00046 " pathEditMode="relative" rAng="0" ptsTypes="AA">
                                      <p:cBhvr>
                                        <p:cTn id="70" dur="2000" fill="hold"/>
                                        <p:tgtEl>
                                          <p:spTgt spid="1447"/>
                                        </p:tgtEl>
                                        <p:attrNameLst>
                                          <p:attrName>ppt_x</p:attrName>
                                          <p:attrName>ppt_y</p:attrName>
                                        </p:attrNameLst>
                                      </p:cBhvr>
                                      <p:rCtr x="-1640" y="93"/>
                                    </p:animMotion>
                                  </p:childTnLst>
                                </p:cTn>
                              </p:par>
                              <p:par>
                                <p:cTn id="71" presetID="42" presetClass="path" presetSubtype="0" accel="50000" decel="50000" fill="hold" nodeType="withEffect">
                                  <p:stCondLst>
                                    <p:cond delay="0"/>
                                  </p:stCondLst>
                                  <p:childTnLst>
                                    <p:animMotion origin="layout" path="M 0.19589 0.00023 L 0.08851 0.00023 " pathEditMode="relative" rAng="0" ptsTypes="AA">
                                      <p:cBhvr>
                                        <p:cTn id="72" dur="2000" fill="hold"/>
                                        <p:tgtEl>
                                          <p:spTgt spid="1462"/>
                                        </p:tgtEl>
                                        <p:attrNameLst>
                                          <p:attrName>ppt_x</p:attrName>
                                          <p:attrName>ppt_y</p:attrName>
                                        </p:attrNameLst>
                                      </p:cBhvr>
                                      <p:rCtr x="-5376" y="0"/>
                                    </p:animMotion>
                                  </p:childTnLst>
                                </p:cTn>
                              </p:par>
                            </p:childTnLst>
                          </p:cTn>
                        </p:par>
                        <p:par>
                          <p:cTn id="73" fill="hold">
                            <p:stCondLst>
                              <p:cond delay="4500"/>
                            </p:stCondLst>
                            <p:childTnLst>
                              <p:par>
                                <p:cTn id="74" presetID="1" presetClass="entr" presetSubtype="0" fill="hold" grpId="0" nodeType="afterEffect">
                                  <p:stCondLst>
                                    <p:cond delay="0"/>
                                  </p:stCondLst>
                                  <p:childTnLst>
                                    <p:set>
                                      <p:cBhvr>
                                        <p:cTn id="75" dur="1" fill="hold">
                                          <p:stCondLst>
                                            <p:cond delay="0"/>
                                          </p:stCondLst>
                                        </p:cTn>
                                        <p:tgtEl>
                                          <p:spTgt spid="373"/>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4"/>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1559"/>
                                        </p:tgtEl>
                                        <p:attrNameLst>
                                          <p:attrName>style.visibility</p:attrName>
                                        </p:attrNameLst>
                                      </p:cBhvr>
                                      <p:to>
                                        <p:strVal val="visible"/>
                                      </p:to>
                                    </p:set>
                                  </p:childTnLst>
                                </p:cTn>
                              </p:par>
                            </p:childTnLst>
                          </p:cTn>
                        </p:par>
                        <p:par>
                          <p:cTn id="84" fill="hold">
                            <p:stCondLst>
                              <p:cond delay="0"/>
                            </p:stCondLst>
                            <p:childTnLst>
                              <p:par>
                                <p:cTn id="85" presetID="42" presetClass="path" presetSubtype="0" accel="50000" decel="50000" fill="hold" nodeType="afterEffect">
                                  <p:stCondLst>
                                    <p:cond delay="0"/>
                                  </p:stCondLst>
                                  <p:childTnLst>
                                    <p:animMotion origin="layout" path="M -3.36197E-6 -3.7037E-7 L 0.03502 -0.00116 " pathEditMode="relative" rAng="0" ptsTypes="AA">
                                      <p:cBhvr>
                                        <p:cTn id="86" dur="2000" fill="hold"/>
                                        <p:tgtEl>
                                          <p:spTgt spid="1571"/>
                                        </p:tgtEl>
                                        <p:attrNameLst>
                                          <p:attrName>ppt_x</p:attrName>
                                          <p:attrName>ppt_y</p:attrName>
                                        </p:attrNameLst>
                                      </p:cBhvr>
                                      <p:rCtr x="1744" y="-69"/>
                                    </p:animMotion>
                                  </p:childTnLst>
                                </p:cTn>
                              </p:par>
                            </p:childTnLst>
                          </p:cTn>
                        </p:par>
                        <p:par>
                          <p:cTn id="87" fill="hold">
                            <p:stCondLst>
                              <p:cond delay="2000"/>
                            </p:stCondLst>
                            <p:childTnLst>
                              <p:par>
                                <p:cTn id="88" presetID="42" presetClass="path" presetSubtype="0" accel="50000" decel="50000" fill="hold" nodeType="afterEffect">
                                  <p:stCondLst>
                                    <p:cond delay="0"/>
                                  </p:stCondLst>
                                  <p:childTnLst>
                                    <p:animMotion origin="layout" path="M 4.43056E-6 -2.96296E-6 L 0.0695 0.00139 " pathEditMode="relative" rAng="0" ptsTypes="AA">
                                      <p:cBhvr>
                                        <p:cTn id="89" dur="2000" fill="hold"/>
                                        <p:tgtEl>
                                          <p:spTgt spid="1568"/>
                                        </p:tgtEl>
                                        <p:attrNameLst>
                                          <p:attrName>ppt_x</p:attrName>
                                          <p:attrName>ppt_y</p:attrName>
                                        </p:attrNameLst>
                                      </p:cBhvr>
                                      <p:rCtr x="3475" y="69"/>
                                    </p:animMotion>
                                  </p:childTnLst>
                                </p:cTn>
                              </p:par>
                              <p:par>
                                <p:cTn id="90" presetID="42" presetClass="path" presetSubtype="0" accel="50000" decel="50000" fill="hold" nodeType="withEffect">
                                  <p:stCondLst>
                                    <p:cond delay="0"/>
                                  </p:stCondLst>
                                  <p:childTnLst>
                                    <p:animMotion origin="layout" path="M 0.0358 0.00046 L 0.06886 0.00023 " pathEditMode="relative" rAng="0" ptsTypes="AA">
                                      <p:cBhvr>
                                        <p:cTn id="91" dur="2000" fill="hold"/>
                                        <p:tgtEl>
                                          <p:spTgt spid="1574"/>
                                        </p:tgtEl>
                                        <p:attrNameLst>
                                          <p:attrName>ppt_x</p:attrName>
                                          <p:attrName>ppt_y</p:attrName>
                                        </p:attrNameLst>
                                      </p:cBhvr>
                                      <p:rCtr x="1653" y="-23"/>
                                    </p:animMotion>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563"/>
                                        </p:tgtEl>
                                        <p:attrNameLst>
                                          <p:attrName>style.visibility</p:attrName>
                                        </p:attrNameLst>
                                      </p:cBhvr>
                                      <p:to>
                                        <p:strVal val="visible"/>
                                      </p:to>
                                    </p:set>
                                  </p:childTnLst>
                                </p:cTn>
                              </p:par>
                            </p:childTnLst>
                          </p:cTn>
                        </p:par>
                        <p:par>
                          <p:cTn id="96" fill="hold">
                            <p:stCondLst>
                              <p:cond delay="0"/>
                            </p:stCondLst>
                            <p:childTnLst>
                              <p:par>
                                <p:cTn id="97" presetID="42" presetClass="path" presetSubtype="0" accel="50000" decel="50000" fill="hold" nodeType="afterEffect">
                                  <p:stCondLst>
                                    <p:cond delay="0"/>
                                  </p:stCondLst>
                                  <p:childTnLst>
                                    <p:animMotion origin="layout" path="M -6.14343E-7 4.81481E-6 L -0.0354 -0.00186 " pathEditMode="relative" rAng="0" ptsTypes="AA">
                                      <p:cBhvr>
                                        <p:cTn id="98" dur="2000" fill="hold"/>
                                        <p:tgtEl>
                                          <p:spTgt spid="1589"/>
                                        </p:tgtEl>
                                        <p:attrNameLst>
                                          <p:attrName>ppt_x</p:attrName>
                                          <p:attrName>ppt_y</p:attrName>
                                        </p:attrNameLst>
                                      </p:cBhvr>
                                      <p:rCtr x="-1770" y="-93"/>
                                    </p:animMotion>
                                  </p:childTnLst>
                                </p:cTn>
                              </p:par>
                            </p:childTnLst>
                          </p:cTn>
                        </p:par>
                        <p:par>
                          <p:cTn id="99" fill="hold">
                            <p:stCondLst>
                              <p:cond delay="2000"/>
                            </p:stCondLst>
                            <p:childTnLst>
                              <p:par>
                                <p:cTn id="100" presetID="35" presetClass="path" presetSubtype="0" accel="50000" decel="50000" fill="hold" nodeType="afterEffect">
                                  <p:stCondLst>
                                    <p:cond delay="0"/>
                                  </p:stCondLst>
                                  <p:childTnLst>
                                    <p:animMotion origin="layout" path="M 3.8006E-6 2.01662E-17 L 0.03214 0.00047 " pathEditMode="relative" rAng="0" ptsTypes="AA">
                                      <p:cBhvr>
                                        <p:cTn id="101" dur="2000" fill="hold"/>
                                        <p:tgtEl>
                                          <p:spTgt spid="1568"/>
                                        </p:tgtEl>
                                        <p:attrNameLst>
                                          <p:attrName>ppt_x</p:attrName>
                                          <p:attrName>ppt_y</p:attrName>
                                        </p:attrNameLst>
                                      </p:cBhvr>
                                      <p:rCtr x="1575" y="46"/>
                                    </p:animMotion>
                                  </p:childTnLst>
                                </p:cTn>
                              </p:par>
                              <p:par>
                                <p:cTn id="102" presetID="42" presetClass="path" presetSubtype="0" accel="50000" decel="50000" fill="hold" nodeType="withEffect">
                                  <p:stCondLst>
                                    <p:cond delay="0"/>
                                  </p:stCondLst>
                                  <p:childTnLst>
                                    <p:animMotion origin="layout" path="M -0.03671 0.00162 L -0.07003 0.00046 " pathEditMode="relative" rAng="0" ptsTypes="AA">
                                      <p:cBhvr>
                                        <p:cTn id="103" dur="2000" fill="hold"/>
                                        <p:tgtEl>
                                          <p:spTgt spid="1580"/>
                                        </p:tgtEl>
                                        <p:attrNameLst>
                                          <p:attrName>ppt_x</p:attrName>
                                          <p:attrName>ppt_y</p:attrName>
                                        </p:attrNameLst>
                                      </p:cBhvr>
                                      <p:rCtr x="-1666" y="-69"/>
                                    </p:animMotion>
                                  </p:childTnLst>
                                </p:cTn>
                              </p:par>
                              <p:par>
                                <p:cTn id="104" presetID="42" presetClass="path" presetSubtype="0" accel="50000" decel="50000" fill="hold" nodeType="withEffect">
                                  <p:stCondLst>
                                    <p:cond delay="0"/>
                                  </p:stCondLst>
                                  <p:childTnLst>
                                    <p:animMotion origin="layout" path="M 2.38058E-6 -1.85185E-6 L -0.03384 -1.85185E-6 " pathEditMode="relative" rAng="0" ptsTypes="AA">
                                      <p:cBhvr>
                                        <p:cTn id="105" dur="2000" fill="hold"/>
                                        <p:tgtEl>
                                          <p:spTgt spid="1586"/>
                                        </p:tgtEl>
                                        <p:attrNameLst>
                                          <p:attrName>ppt_x</p:attrName>
                                          <p:attrName>ppt_y</p:attrName>
                                        </p:attrNameLst>
                                      </p:cBhvr>
                                      <p:rCtr x="-1692" y="0"/>
                                    </p:animMotion>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1561"/>
                                        </p:tgtEl>
                                        <p:attrNameLst>
                                          <p:attrName>style.visibility</p:attrName>
                                        </p:attrNameLst>
                                      </p:cBhvr>
                                      <p:to>
                                        <p:strVal val="visible"/>
                                      </p:to>
                                    </p:set>
                                  </p:childTnLst>
                                </p:cTn>
                              </p:par>
                              <p:par>
                                <p:cTn id="110" presetID="42" presetClass="path" presetSubtype="0" accel="50000" decel="50000" fill="hold" nodeType="withEffect">
                                  <p:stCondLst>
                                    <p:cond delay="0"/>
                                  </p:stCondLst>
                                  <p:childTnLst>
                                    <p:animMotion origin="layout" path="M 0.03502 -0.00162 L 0.06716 -0.00069 " pathEditMode="relative" rAng="0" ptsTypes="AA">
                                      <p:cBhvr>
                                        <p:cTn id="111" dur="2000" fill="hold"/>
                                        <p:tgtEl>
                                          <p:spTgt spid="1571"/>
                                        </p:tgtEl>
                                        <p:attrNameLst>
                                          <p:attrName>ppt_x</p:attrName>
                                          <p:attrName>ppt_y</p:attrName>
                                        </p:attrNameLst>
                                      </p:cBhvr>
                                      <p:rCtr x="1601" y="46"/>
                                    </p:animMotion>
                                  </p:childTnLst>
                                </p:cTn>
                              </p:par>
                              <p:par>
                                <p:cTn id="112" presetID="42" presetClass="path" presetSubtype="0" accel="50000" decel="50000" fill="hold" nodeType="withEffect">
                                  <p:stCondLst>
                                    <p:cond delay="0"/>
                                  </p:stCondLst>
                                  <p:childTnLst>
                                    <p:animMotion origin="layout" path="M 3.48562E-6 -7.40741E-7 L 0.03358 0.00046 " pathEditMode="relative" rAng="0" ptsTypes="AA">
                                      <p:cBhvr>
                                        <p:cTn id="113" dur="2000" fill="hold"/>
                                        <p:tgtEl>
                                          <p:spTgt spid="1577"/>
                                        </p:tgtEl>
                                        <p:attrNameLst>
                                          <p:attrName>ppt_x</p:attrName>
                                          <p:attrName>ppt_y</p:attrName>
                                        </p:attrNameLst>
                                      </p:cBhvr>
                                      <p:rCtr x="1679" y="23"/>
                                    </p:animMotion>
                                  </p:childTnLst>
                                </p:cTn>
                              </p:par>
                            </p:childTnLst>
                          </p:cTn>
                        </p:par>
                        <p:par>
                          <p:cTn id="114" fill="hold">
                            <p:stCondLst>
                              <p:cond delay="2000"/>
                            </p:stCondLst>
                            <p:childTnLst>
                              <p:par>
                                <p:cTn id="115" presetID="63" presetClass="path" presetSubtype="0" accel="50000" decel="50000" fill="hold" nodeType="afterEffect">
                                  <p:stCondLst>
                                    <p:cond delay="0"/>
                                  </p:stCondLst>
                                  <p:childTnLst>
                                    <p:animMotion origin="layout" path="M 0.03214 0.00047 L 0.16855 0.00116 " pathEditMode="relative" rAng="0" ptsTypes="AA">
                                      <p:cBhvr>
                                        <p:cTn id="116" dur="2000" fill="hold"/>
                                        <p:tgtEl>
                                          <p:spTgt spid="1568"/>
                                        </p:tgtEl>
                                        <p:attrNameLst>
                                          <p:attrName>ppt_x</p:attrName>
                                          <p:attrName>ppt_y</p:attrName>
                                        </p:attrNameLst>
                                      </p:cBhvr>
                                      <p:rCtr x="6820" y="23"/>
                                    </p:animMotion>
                                  </p:childTnLst>
                                </p:cTn>
                              </p:par>
                              <p:par>
                                <p:cTn id="117" presetID="63" presetClass="path" presetSubtype="0" accel="50000" decel="50000" fill="hold" nodeType="withEffect">
                                  <p:stCondLst>
                                    <p:cond delay="0"/>
                                  </p:stCondLst>
                                  <p:childTnLst>
                                    <p:animMotion origin="layout" path="M 0.06886 0.00023 L 0.1666 -0.00116 " pathEditMode="relative" rAng="0" ptsTypes="AA">
                                      <p:cBhvr>
                                        <p:cTn id="118" dur="2000" fill="hold"/>
                                        <p:tgtEl>
                                          <p:spTgt spid="1574"/>
                                        </p:tgtEl>
                                        <p:attrNameLst>
                                          <p:attrName>ppt_x</p:attrName>
                                          <p:attrName>ppt_y</p:attrName>
                                        </p:attrNameLst>
                                      </p:cBhvr>
                                      <p:rCtr x="4881" y="-69"/>
                                    </p:animMotion>
                                  </p:childTnLst>
                                </p:cTn>
                              </p:par>
                              <p:par>
                                <p:cTn id="119" presetID="63" presetClass="path" presetSubtype="0" accel="50000" decel="50000" fill="hold" nodeType="withEffect">
                                  <p:stCondLst>
                                    <p:cond delay="0"/>
                                  </p:stCondLst>
                                  <p:childTnLst>
                                    <p:animMotion origin="layout" path="M -0.03606 -0.00093 L 0.16673 -0.00093 " pathEditMode="relative" rAng="0" ptsTypes="AA">
                                      <p:cBhvr>
                                        <p:cTn id="120" dur="2000" fill="hold"/>
                                        <p:tgtEl>
                                          <p:spTgt spid="1580"/>
                                        </p:tgtEl>
                                        <p:attrNameLst>
                                          <p:attrName>ppt_x</p:attrName>
                                          <p:attrName>ppt_y</p:attrName>
                                        </p:attrNameLst>
                                      </p:cBhvr>
                                      <p:rCtr x="10139" y="0"/>
                                    </p:animMotion>
                                  </p:childTnLst>
                                </p:cTn>
                              </p:par>
                              <p:par>
                                <p:cTn id="121" presetID="63" presetClass="path" presetSubtype="0" accel="50000" decel="50000" fill="hold" nodeType="withEffect">
                                  <p:stCondLst>
                                    <p:cond delay="0"/>
                                  </p:stCondLst>
                                  <p:childTnLst>
                                    <p:animMotion origin="layout" path="M 2.38058E-6 -1.85185E-6 L 0.16725 -0.00347 " pathEditMode="relative" rAng="0" ptsTypes="AA">
                                      <p:cBhvr>
                                        <p:cTn id="122" dur="2000" fill="hold"/>
                                        <p:tgtEl>
                                          <p:spTgt spid="1586"/>
                                        </p:tgtEl>
                                        <p:attrNameLst>
                                          <p:attrName>ppt_x</p:attrName>
                                          <p:attrName>ppt_y</p:attrName>
                                        </p:attrNameLst>
                                      </p:cBhvr>
                                      <p:rCtr x="8356" y="-185"/>
                                    </p:animMotion>
                                  </p:childTnLst>
                                </p:cTn>
                              </p:par>
                            </p:childTnLst>
                          </p:cTn>
                        </p:par>
                        <p:par>
                          <p:cTn id="123" fill="hold">
                            <p:stCondLst>
                              <p:cond delay="4000"/>
                            </p:stCondLst>
                            <p:childTnLst>
                              <p:par>
                                <p:cTn id="124" presetID="1" presetClass="entr" presetSubtype="0" fill="hold" grpId="0" nodeType="afterEffect">
                                  <p:stCondLst>
                                    <p:cond delay="0"/>
                                  </p:stCondLst>
                                  <p:childTnLst>
                                    <p:set>
                                      <p:cBhvr>
                                        <p:cTn id="125" dur="1" fill="hold">
                                          <p:stCondLst>
                                            <p:cond delay="0"/>
                                          </p:stCondLst>
                                        </p:cTn>
                                        <p:tgtEl>
                                          <p:spTgt spid="1528"/>
                                        </p:tgtEl>
                                        <p:attrNameLst>
                                          <p:attrName>style.visibility</p:attrName>
                                        </p:attrNameLst>
                                      </p:cBhvr>
                                      <p:to>
                                        <p:strVal val="visible"/>
                                      </p:to>
                                    </p:set>
                                  </p:childTnLst>
                                </p:cTn>
                              </p:par>
                            </p:childTnLst>
                          </p:cTn>
                        </p:par>
                        <p:par>
                          <p:cTn id="126" fill="hold">
                            <p:stCondLst>
                              <p:cond delay="4000"/>
                            </p:stCondLst>
                            <p:childTnLst>
                              <p:par>
                                <p:cTn id="127" presetID="63" presetClass="path" presetSubtype="0" accel="50000" decel="50000" fill="hold" nodeType="afterEffect">
                                  <p:stCondLst>
                                    <p:cond delay="0"/>
                                  </p:stCondLst>
                                  <p:childTnLst>
                                    <p:animMotion origin="layout" path="M 0.06716 -0.00069 L 0.20279 -3.7037E-7 " pathEditMode="relative" rAng="0" ptsTypes="AA">
                                      <p:cBhvr>
                                        <p:cTn id="128" dur="2000" fill="hold"/>
                                        <p:tgtEl>
                                          <p:spTgt spid="1571"/>
                                        </p:tgtEl>
                                        <p:attrNameLst>
                                          <p:attrName>ppt_x</p:attrName>
                                          <p:attrName>ppt_y</p:attrName>
                                        </p:attrNameLst>
                                      </p:cBhvr>
                                      <p:rCtr x="6781" y="23"/>
                                    </p:animMotion>
                                  </p:childTnLst>
                                </p:cTn>
                              </p:par>
                              <p:par>
                                <p:cTn id="129" presetID="63" presetClass="path" presetSubtype="0" accel="50000" decel="50000" fill="hold" nodeType="withEffect">
                                  <p:stCondLst>
                                    <p:cond delay="0"/>
                                  </p:stCondLst>
                                  <p:childTnLst>
                                    <p:animMotion origin="layout" path="M -0.0354 -0.00186 L 0.13185 -0.00556 " pathEditMode="relative" rAng="0" ptsTypes="AA">
                                      <p:cBhvr>
                                        <p:cTn id="130" dur="2000" fill="hold"/>
                                        <p:tgtEl>
                                          <p:spTgt spid="1589"/>
                                        </p:tgtEl>
                                        <p:attrNameLst>
                                          <p:attrName>ppt_x</p:attrName>
                                          <p:attrName>ppt_y</p:attrName>
                                        </p:attrNameLst>
                                      </p:cBhvr>
                                      <p:rCtr x="8356" y="-185"/>
                                    </p:animMotion>
                                  </p:childTnLst>
                                </p:cTn>
                              </p:par>
                              <p:par>
                                <p:cTn id="131" presetID="63" presetClass="path" presetSubtype="0" accel="50000" decel="50000" fill="hold" nodeType="withEffect">
                                  <p:stCondLst>
                                    <p:cond delay="0"/>
                                  </p:stCondLst>
                                  <p:childTnLst>
                                    <p:animMotion origin="layout" path="M 0.0328 -0.00139 L 0.1312 -0.00185 " pathEditMode="relative" rAng="0" ptsTypes="AA">
                                      <p:cBhvr>
                                        <p:cTn id="132" dur="2000" fill="hold"/>
                                        <p:tgtEl>
                                          <p:spTgt spid="1577"/>
                                        </p:tgtEl>
                                        <p:attrNameLst>
                                          <p:attrName>ppt_x</p:attrName>
                                          <p:attrName>ppt_y</p:attrName>
                                        </p:attrNameLst>
                                      </p:cBhvr>
                                      <p:rCtr x="4920" y="-23"/>
                                    </p:animMotion>
                                  </p:childTnLst>
                                </p:cTn>
                              </p:par>
                              <p:par>
                                <p:cTn id="133" presetID="63" presetClass="path" presetSubtype="0" accel="50000" decel="50000" fill="hold" nodeType="withEffect">
                                  <p:stCondLst>
                                    <p:cond delay="0"/>
                                  </p:stCondLst>
                                  <p:childTnLst>
                                    <p:animMotion origin="layout" path="M 3.95549E-6 4.07407E-6 L 0.20135 -0.00209 " pathEditMode="relative" rAng="0" ptsTypes="AA">
                                      <p:cBhvr>
                                        <p:cTn id="134" dur="2000" fill="hold"/>
                                        <p:tgtEl>
                                          <p:spTgt spid="1583"/>
                                        </p:tgtEl>
                                        <p:attrNameLst>
                                          <p:attrName>ppt_x</p:attrName>
                                          <p:attrName>ppt_y</p:attrName>
                                        </p:attrNameLst>
                                      </p:cBhvr>
                                      <p:rCtr x="10061" y="-116"/>
                                    </p:animMotion>
                                  </p:childTnLst>
                                </p:cTn>
                              </p:par>
                            </p:childTnLst>
                          </p:cTn>
                        </p:par>
                        <p:par>
                          <p:cTn id="135" fill="hold">
                            <p:stCondLst>
                              <p:cond delay="6000"/>
                            </p:stCondLst>
                            <p:childTnLst>
                              <p:par>
                                <p:cTn id="136" presetID="35" presetClass="path" presetSubtype="0" accel="50000" decel="50000" fill="hold" nodeType="afterEffect">
                                  <p:stCondLst>
                                    <p:cond delay="0"/>
                                  </p:stCondLst>
                                  <p:childTnLst>
                                    <p:animMotion origin="layout" path="M 0.16855 0.00116 L 0.13211 0.00255 " pathEditMode="relative" rAng="0" ptsTypes="AA">
                                      <p:cBhvr>
                                        <p:cTn id="137" dur="2000" fill="hold"/>
                                        <p:tgtEl>
                                          <p:spTgt spid="1568"/>
                                        </p:tgtEl>
                                        <p:attrNameLst>
                                          <p:attrName>ppt_x</p:attrName>
                                          <p:attrName>ppt_y</p:attrName>
                                        </p:attrNameLst>
                                      </p:cBhvr>
                                      <p:rCtr x="-1822" y="69"/>
                                    </p:animMotion>
                                  </p:childTnLst>
                                </p:cTn>
                              </p:par>
                              <p:par>
                                <p:cTn id="138" presetID="63" presetClass="path" presetSubtype="0" accel="50000" decel="50000" fill="hold" nodeType="withEffect">
                                  <p:stCondLst>
                                    <p:cond delay="0"/>
                                  </p:stCondLst>
                                  <p:childTnLst>
                                    <p:animMotion origin="layout" path="M 0.1666 -0.00116 L 0.20357 0.00069 " pathEditMode="relative" rAng="0" ptsTypes="AA">
                                      <p:cBhvr>
                                        <p:cTn id="139" dur="2000" fill="hold"/>
                                        <p:tgtEl>
                                          <p:spTgt spid="1574"/>
                                        </p:tgtEl>
                                        <p:attrNameLst>
                                          <p:attrName>ppt_x</p:attrName>
                                          <p:attrName>ppt_y</p:attrName>
                                        </p:attrNameLst>
                                      </p:cBhvr>
                                      <p:rCtr x="1848" y="93"/>
                                    </p:animMotion>
                                  </p:childTnLst>
                                </p:cTn>
                              </p:par>
                              <p:par>
                                <p:cTn id="140" presetID="35" presetClass="path" presetSubtype="0" accel="50000" decel="50000" fill="hold" nodeType="withEffect">
                                  <p:stCondLst>
                                    <p:cond delay="0"/>
                                  </p:stCondLst>
                                  <p:childTnLst>
                                    <p:animMotion origin="layout" path="M 0.16673 -0.00093 L 0.13211 1.48148E-6 " pathEditMode="relative" rAng="0" ptsTypes="AA">
                                      <p:cBhvr>
                                        <p:cTn id="141" dur="2000" fill="hold"/>
                                        <p:tgtEl>
                                          <p:spTgt spid="1580"/>
                                        </p:tgtEl>
                                        <p:attrNameLst>
                                          <p:attrName>ppt_x</p:attrName>
                                          <p:attrName>ppt_y</p:attrName>
                                        </p:attrNameLst>
                                      </p:cBhvr>
                                      <p:rCtr x="-1731" y="46"/>
                                    </p:animMotion>
                                  </p:childTnLst>
                                </p:cTn>
                              </p:par>
                              <p:par>
                                <p:cTn id="142" presetID="63" presetClass="path" presetSubtype="0" accel="50000" decel="50000" fill="hold" nodeType="withEffect">
                                  <p:stCondLst>
                                    <p:cond delay="0"/>
                                  </p:stCondLst>
                                  <p:childTnLst>
                                    <p:animMotion origin="layout" path="M 0.16725 -0.00347 L 0.20226 -0.00463 " pathEditMode="relative" rAng="0" ptsTypes="AA">
                                      <p:cBhvr>
                                        <p:cTn id="143" dur="2000" fill="hold"/>
                                        <p:tgtEl>
                                          <p:spTgt spid="1586"/>
                                        </p:tgtEl>
                                        <p:attrNameLst>
                                          <p:attrName>ppt_x</p:attrName>
                                          <p:attrName>ppt_y</p:attrName>
                                        </p:attrNameLst>
                                      </p:cBhvr>
                                      <p:rCtr x="1744" y="-69"/>
                                    </p:animMotion>
                                  </p:childTnLst>
                                </p:cTn>
                              </p:par>
                            </p:childTnLst>
                          </p:cTn>
                        </p:par>
                        <p:par>
                          <p:cTn id="144" fill="hold">
                            <p:stCondLst>
                              <p:cond delay="8000"/>
                            </p:stCondLst>
                            <p:childTnLst>
                              <p:par>
                                <p:cTn id="145" presetID="1" presetClass="entr" presetSubtype="0" fill="hold" grpId="0" nodeType="afterEffect">
                                  <p:stCondLst>
                                    <p:cond delay="0"/>
                                  </p:stCondLst>
                                  <p:childTnLst>
                                    <p:set>
                                      <p:cBhvr>
                                        <p:cTn id="146" dur="1" fill="hold">
                                          <p:stCondLst>
                                            <p:cond delay="0"/>
                                          </p:stCondLst>
                                        </p:cTn>
                                        <p:tgtEl>
                                          <p:spTgt spid="1526"/>
                                        </p:tgtEl>
                                        <p:attrNameLst>
                                          <p:attrName>style.visibility</p:attrName>
                                        </p:attrNameLst>
                                      </p:cBhvr>
                                      <p:to>
                                        <p:strVal val="visible"/>
                                      </p:to>
                                    </p:set>
                                  </p:childTnLst>
                                </p:cTn>
                              </p:par>
                            </p:childTnLst>
                          </p:cTn>
                        </p:par>
                        <p:par>
                          <p:cTn id="147" fill="hold">
                            <p:stCondLst>
                              <p:cond delay="8000"/>
                            </p:stCondLst>
                            <p:childTnLst>
                              <p:par>
                                <p:cTn id="148" presetID="63" presetClass="path" presetSubtype="0" accel="50000" decel="50000" fill="hold" nodeType="afterEffect">
                                  <p:stCondLst>
                                    <p:cond delay="0"/>
                                  </p:stCondLst>
                                  <p:childTnLst>
                                    <p:animMotion origin="layout" path="M 0.13054 -0.00278 L 0.16894 -0.00093 " pathEditMode="relative" rAng="0" ptsTypes="AA">
                                      <p:cBhvr>
                                        <p:cTn id="149" dur="2000" fill="hold"/>
                                        <p:tgtEl>
                                          <p:spTgt spid="1577"/>
                                        </p:tgtEl>
                                        <p:attrNameLst>
                                          <p:attrName>ppt_x</p:attrName>
                                          <p:attrName>ppt_y</p:attrName>
                                        </p:attrNameLst>
                                      </p:cBhvr>
                                      <p:rCtr x="1913" y="93"/>
                                    </p:animMotion>
                                  </p:childTnLst>
                                </p:cTn>
                              </p:par>
                              <p:par>
                                <p:cTn id="150" presetID="63" presetClass="path" presetSubtype="0" accel="50000" decel="50000" fill="hold" nodeType="withEffect">
                                  <p:stCondLst>
                                    <p:cond delay="0"/>
                                  </p:stCondLst>
                                  <p:childTnLst>
                                    <p:animMotion origin="layout" path="M -4.16244E-6 7.40741E-7 L 0.03697 7.40741E-7 " pathEditMode="relative" rAng="0" ptsTypes="AA">
                                      <p:cBhvr>
                                        <p:cTn id="151" dur="2000" fill="hold"/>
                                        <p:tgtEl>
                                          <p:spTgt spid="1534"/>
                                        </p:tgtEl>
                                        <p:attrNameLst>
                                          <p:attrName>ppt_x</p:attrName>
                                          <p:attrName>ppt_y</p:attrName>
                                        </p:attrNameLst>
                                      </p:cBhvr>
                                      <p:rCtr x="1848" y="0"/>
                                    </p:animMotion>
                                  </p:childTnLst>
                                </p:cTn>
                              </p:par>
                            </p:childTnLst>
                          </p:cTn>
                        </p:par>
                        <p:par>
                          <p:cTn id="152" fill="hold">
                            <p:stCondLst>
                              <p:cond delay="10000"/>
                            </p:stCondLst>
                            <p:childTnLst>
                              <p:par>
                                <p:cTn id="153" presetID="63" presetClass="path" presetSubtype="0" accel="50000" decel="50000" fill="hold" nodeType="afterEffect">
                                  <p:stCondLst>
                                    <p:cond delay="0"/>
                                  </p:stCondLst>
                                  <p:childTnLst>
                                    <p:animMotion origin="layout" path="M 0.16855 0.00116 L 0.20161 0.00348 " pathEditMode="relative" rAng="0" ptsTypes="AA">
                                      <p:cBhvr>
                                        <p:cTn id="154" dur="2000" fill="hold"/>
                                        <p:tgtEl>
                                          <p:spTgt spid="1568"/>
                                        </p:tgtEl>
                                        <p:attrNameLst>
                                          <p:attrName>ppt_x</p:attrName>
                                          <p:attrName>ppt_y</p:attrName>
                                        </p:attrNameLst>
                                      </p:cBhvr>
                                      <p:rCtr x="1653" y="23"/>
                                    </p:animMotion>
                                  </p:childTnLst>
                                </p:cTn>
                              </p:par>
                              <p:par>
                                <p:cTn id="155" presetID="63" presetClass="path" presetSubtype="0" accel="50000" decel="50000" fill="hold" nodeType="withEffect">
                                  <p:stCondLst>
                                    <p:cond delay="0"/>
                                  </p:stCondLst>
                                  <p:childTnLst>
                                    <p:animMotion origin="layout" path="M 0.20357 0.00069 L 0.27255 0.00069 " pathEditMode="relative" rAng="0" ptsTypes="AA">
                                      <p:cBhvr>
                                        <p:cTn id="156" dur="2000" fill="hold"/>
                                        <p:tgtEl>
                                          <p:spTgt spid="1574"/>
                                        </p:tgtEl>
                                        <p:attrNameLst>
                                          <p:attrName>ppt_x</p:attrName>
                                          <p:attrName>ppt_y</p:attrName>
                                        </p:attrNameLst>
                                      </p:cBhvr>
                                      <p:rCtr x="3449" y="0"/>
                                    </p:animMotion>
                                  </p:childTnLst>
                                </p:cTn>
                              </p:par>
                              <p:par>
                                <p:cTn id="157" presetID="63" presetClass="path" presetSubtype="0" accel="50000" decel="50000" fill="hold" nodeType="withEffect">
                                  <p:stCondLst>
                                    <p:cond delay="0"/>
                                  </p:stCondLst>
                                  <p:childTnLst>
                                    <p:animMotion origin="layout" path="M 1.8977E-6 -1.85185E-6 L 0.06872 -0.00023 " pathEditMode="relative" rAng="0" ptsTypes="AA">
                                      <p:cBhvr>
                                        <p:cTn id="158" dur="2000" fill="hold"/>
                                        <p:tgtEl>
                                          <p:spTgt spid="1537"/>
                                        </p:tgtEl>
                                        <p:attrNameLst>
                                          <p:attrName>ppt_x</p:attrName>
                                          <p:attrName>ppt_y</p:attrName>
                                        </p:attrNameLst>
                                      </p:cBhvr>
                                      <p:rCtr x="3436" y="-23"/>
                                    </p:animMotion>
                                  </p:childTnLst>
                                </p:cTn>
                              </p:par>
                              <p:par>
                                <p:cTn id="159" presetID="63" presetClass="path" presetSubtype="0" accel="50000" decel="50000" fill="hold" nodeType="withEffect">
                                  <p:stCondLst>
                                    <p:cond delay="0"/>
                                  </p:stCondLst>
                                  <p:childTnLst>
                                    <p:animMotion origin="layout" path="M 0.03762 0.00024 L 0.06951 0.00024 " pathEditMode="relative" rAng="0" ptsTypes="AA">
                                      <p:cBhvr>
                                        <p:cTn id="160" dur="2000" fill="hold"/>
                                        <p:tgtEl>
                                          <p:spTgt spid="1540"/>
                                        </p:tgtEl>
                                        <p:attrNameLst>
                                          <p:attrName>ppt_x</p:attrName>
                                          <p:attrName>ppt_y</p:attrName>
                                        </p:attrNameLst>
                                      </p:cBhvr>
                                      <p:rCtr x="1588" y="0"/>
                                    </p:animMotion>
                                  </p:childTnLst>
                                </p:cTn>
                              </p:par>
                            </p:childTnLst>
                          </p:cTn>
                        </p:par>
                        <p:par>
                          <p:cTn id="161" fill="hold">
                            <p:stCondLst>
                              <p:cond delay="12000"/>
                            </p:stCondLst>
                            <p:childTnLst>
                              <p:par>
                                <p:cTn id="162" presetID="1" presetClass="entr" presetSubtype="0" fill="hold" grpId="0" nodeType="afterEffect">
                                  <p:stCondLst>
                                    <p:cond delay="0"/>
                                  </p:stCondLst>
                                  <p:childTnLst>
                                    <p:set>
                                      <p:cBhvr>
                                        <p:cTn id="163" dur="1" fill="hold">
                                          <p:stCondLst>
                                            <p:cond delay="0"/>
                                          </p:stCondLst>
                                        </p:cTn>
                                        <p:tgtEl>
                                          <p:spTgt spid="1524"/>
                                        </p:tgtEl>
                                        <p:attrNameLst>
                                          <p:attrName>style.visibility</p:attrName>
                                        </p:attrNameLst>
                                      </p:cBhvr>
                                      <p:to>
                                        <p:strVal val="visible"/>
                                      </p:to>
                                    </p:set>
                                  </p:childTnLst>
                                </p:cTn>
                              </p:par>
                            </p:childTnLst>
                          </p:cTn>
                        </p:par>
                        <p:par>
                          <p:cTn id="164" fill="hold">
                            <p:stCondLst>
                              <p:cond delay="12000"/>
                            </p:stCondLst>
                            <p:childTnLst>
                              <p:par>
                                <p:cTn id="165" presetID="63" presetClass="path" presetSubtype="0" accel="50000" decel="50000" fill="hold" nodeType="afterEffect">
                                  <p:stCondLst>
                                    <p:cond delay="0"/>
                                  </p:stCondLst>
                                  <p:childTnLst>
                                    <p:animMotion origin="layout" path="M 0.20357 -3.7037E-7 L 0.23702 0.00093 " pathEditMode="relative" rAng="0" ptsTypes="AA">
                                      <p:cBhvr>
                                        <p:cTn id="166" dur="2000" fill="hold"/>
                                        <p:tgtEl>
                                          <p:spTgt spid="1571"/>
                                        </p:tgtEl>
                                        <p:attrNameLst>
                                          <p:attrName>ppt_x</p:attrName>
                                          <p:attrName>ppt_y</p:attrName>
                                        </p:attrNameLst>
                                      </p:cBhvr>
                                      <p:rCtr x="1666" y="46"/>
                                    </p:animMotion>
                                  </p:childTnLst>
                                </p:cTn>
                              </p:par>
                              <p:par>
                                <p:cTn id="167" presetID="63" presetClass="path" presetSubtype="0" accel="50000" decel="50000" fill="hold" nodeType="withEffect">
                                  <p:stCondLst>
                                    <p:cond delay="0"/>
                                  </p:stCondLst>
                                  <p:childTnLst>
                                    <p:animMotion origin="layout" path="M 0.16751 -0.00093 L 0.23649 -0.00093 " pathEditMode="relative" rAng="0" ptsTypes="AA">
                                      <p:cBhvr>
                                        <p:cTn id="168" dur="2000" fill="hold"/>
                                        <p:tgtEl>
                                          <p:spTgt spid="1577"/>
                                        </p:tgtEl>
                                        <p:attrNameLst>
                                          <p:attrName>ppt_x</p:attrName>
                                          <p:attrName>ppt_y</p:attrName>
                                        </p:attrNameLst>
                                      </p:cBhvr>
                                      <p:rCtr x="3449" y="0"/>
                                    </p:animMotion>
                                  </p:childTnLst>
                                </p:cTn>
                              </p:par>
                              <p:par>
                                <p:cTn id="169" presetID="63" presetClass="path" presetSubtype="0" accel="50000" decel="50000" fill="hold" nodeType="withEffect">
                                  <p:stCondLst>
                                    <p:cond delay="0"/>
                                  </p:stCondLst>
                                  <p:childTnLst>
                                    <p:animMotion origin="layout" path="M 0.03697 7.40741E-7 L 0.10504 -0.00023 " pathEditMode="relative" rAng="0" ptsTypes="AA">
                                      <p:cBhvr>
                                        <p:cTn id="170" dur="2000" fill="hold"/>
                                        <p:tgtEl>
                                          <p:spTgt spid="1534"/>
                                        </p:tgtEl>
                                        <p:attrNameLst>
                                          <p:attrName>ppt_x</p:attrName>
                                          <p:attrName>ppt_y</p:attrName>
                                        </p:attrNameLst>
                                      </p:cBhvr>
                                      <p:rCtr x="3397" y="-23"/>
                                    </p:animMotion>
                                  </p:childTnLst>
                                </p:cTn>
                              </p:par>
                              <p:par>
                                <p:cTn id="171" presetID="63" presetClass="path" presetSubtype="0" accel="50000" decel="50000" fill="hold" nodeType="withEffect">
                                  <p:stCondLst>
                                    <p:cond delay="0"/>
                                  </p:stCondLst>
                                  <p:childTnLst>
                                    <p:animMotion origin="layout" path="M 1.11024E-6 3.33333E-6 L 0.03371 -0.00023 " pathEditMode="relative" rAng="0" ptsTypes="AA">
                                      <p:cBhvr>
                                        <p:cTn id="172" dur="2000" fill="hold"/>
                                        <p:tgtEl>
                                          <p:spTgt spid="1543"/>
                                        </p:tgtEl>
                                        <p:attrNameLst>
                                          <p:attrName>ppt_x</p:attrName>
                                          <p:attrName>ppt_y</p:attrName>
                                        </p:attrNameLst>
                                      </p:cBhvr>
                                      <p:rCtr x="1679" y="-23"/>
                                    </p:animMotion>
                                  </p:childTnLst>
                                </p:cTn>
                              </p:par>
                            </p:childTnLst>
                          </p:cTn>
                        </p:par>
                        <p:par>
                          <p:cTn id="173" fill="hold">
                            <p:stCondLst>
                              <p:cond delay="14000"/>
                            </p:stCondLst>
                            <p:childTnLst>
                              <p:par>
                                <p:cTn id="174" presetID="63" presetClass="path" presetSubtype="0" accel="50000" decel="50000" fill="hold" nodeType="afterEffect">
                                  <p:stCondLst>
                                    <p:cond delay="0"/>
                                  </p:stCondLst>
                                  <p:childTnLst>
                                    <p:animMotion origin="layout" path="M 0.20161 0.00348 L 0.23701 0.00232 " pathEditMode="relative" rAng="0" ptsTypes="AA">
                                      <p:cBhvr>
                                        <p:cTn id="175" dur="2000" fill="hold"/>
                                        <p:tgtEl>
                                          <p:spTgt spid="1568"/>
                                        </p:tgtEl>
                                        <p:attrNameLst>
                                          <p:attrName>ppt_x</p:attrName>
                                          <p:attrName>ppt_y</p:attrName>
                                        </p:attrNameLst>
                                      </p:cBhvr>
                                      <p:rCtr x="1770" y="-69"/>
                                    </p:animMotion>
                                  </p:childTnLst>
                                </p:cTn>
                              </p:par>
                              <p:par>
                                <p:cTn id="176" presetID="63" presetClass="path" presetSubtype="0" accel="50000" decel="50000" fill="hold" nodeType="withEffect">
                                  <p:stCondLst>
                                    <p:cond delay="0"/>
                                  </p:stCondLst>
                                  <p:childTnLst>
                                    <p:animMotion origin="layout" path="M 0.27255 0.00069 L 0.23741 -0.00046 " pathEditMode="relative" rAng="0" ptsTypes="AA">
                                      <p:cBhvr>
                                        <p:cTn id="177" dur="2000" fill="hold"/>
                                        <p:tgtEl>
                                          <p:spTgt spid="1574"/>
                                        </p:tgtEl>
                                        <p:attrNameLst>
                                          <p:attrName>ppt_x</p:attrName>
                                          <p:attrName>ppt_y</p:attrName>
                                        </p:attrNameLst>
                                      </p:cBhvr>
                                      <p:rCtr x="-1757" y="-69"/>
                                    </p:animMotion>
                                  </p:childTnLst>
                                </p:cTn>
                              </p:par>
                              <p:par>
                                <p:cTn id="178" presetID="63" presetClass="path" presetSubtype="0" accel="50000" decel="50000" fill="hold" nodeType="withEffect">
                                  <p:stCondLst>
                                    <p:cond delay="0"/>
                                  </p:stCondLst>
                                  <p:childTnLst>
                                    <p:animMotion origin="layout" path="M 0.06872 -0.00023 L 0.03293 -0.00023 " pathEditMode="relative" rAng="0" ptsTypes="AA">
                                      <p:cBhvr>
                                        <p:cTn id="179" dur="2000" fill="hold"/>
                                        <p:tgtEl>
                                          <p:spTgt spid="1537"/>
                                        </p:tgtEl>
                                        <p:attrNameLst>
                                          <p:attrName>ppt_x</p:attrName>
                                          <p:attrName>ppt_y</p:attrName>
                                        </p:attrNameLst>
                                      </p:cBhvr>
                                      <p:rCtr x="-1796" y="0"/>
                                    </p:animMotion>
                                  </p:childTnLst>
                                </p:cTn>
                              </p:par>
                              <p:par>
                                <p:cTn id="180" presetID="63" presetClass="path" presetSubtype="0" accel="50000" decel="50000" fill="hold" nodeType="withEffect">
                                  <p:stCondLst>
                                    <p:cond delay="0"/>
                                  </p:stCondLst>
                                  <p:childTnLst>
                                    <p:animMotion origin="layout" path="M 0.06951 0.00024 L 0.10491 -0.00069 " pathEditMode="relative" rAng="0" ptsTypes="AA">
                                      <p:cBhvr>
                                        <p:cTn id="181" dur="2000" fill="hold"/>
                                        <p:tgtEl>
                                          <p:spTgt spid="1540"/>
                                        </p:tgtEl>
                                        <p:attrNameLst>
                                          <p:attrName>ppt_x</p:attrName>
                                          <p:attrName>ppt_y</p:attrName>
                                        </p:attrNameLst>
                                      </p:cBhvr>
                                      <p:rCtr x="1770" y="-46"/>
                                    </p:animMotion>
                                  </p:childTnLst>
                                </p:cTn>
                              </p:par>
                            </p:childTnLst>
                          </p:cTn>
                        </p:par>
                        <p:par>
                          <p:cTn id="182" fill="hold">
                            <p:stCondLst>
                              <p:cond delay="16000"/>
                            </p:stCondLst>
                            <p:childTnLst>
                              <p:par>
                                <p:cTn id="183" presetID="1" presetClass="entr" presetSubtype="0" fill="hold" grpId="0" nodeType="afterEffect">
                                  <p:stCondLst>
                                    <p:cond delay="0"/>
                                  </p:stCondLst>
                                  <p:childTnLst>
                                    <p:set>
                                      <p:cBhvr>
                                        <p:cTn id="184" dur="1" fill="hold">
                                          <p:stCondLst>
                                            <p:cond delay="0"/>
                                          </p:stCondLst>
                                        </p:cTn>
                                        <p:tgtEl>
                                          <p:spTgt spid="1522"/>
                                        </p:tgtEl>
                                        <p:attrNameLst>
                                          <p:attrName>style.visibility</p:attrName>
                                        </p:attrNameLst>
                                      </p:cBhvr>
                                      <p:to>
                                        <p:strVal val="visible"/>
                                      </p:to>
                                    </p:set>
                                  </p:childTnLst>
                                </p:cTn>
                              </p:par>
                            </p:childTnLst>
                          </p:cTn>
                        </p:par>
                        <p:par>
                          <p:cTn id="185" fill="hold">
                            <p:stCondLst>
                              <p:cond delay="16000"/>
                            </p:stCondLst>
                            <p:childTnLst>
                              <p:par>
                                <p:cTn id="186" presetID="63" presetClass="path" presetSubtype="0" accel="50000" decel="50000" fill="hold" nodeType="afterEffect">
                                  <p:stCondLst>
                                    <p:cond delay="0"/>
                                  </p:stCondLst>
                                  <p:childTnLst>
                                    <p:animMotion origin="layout" path="M 0.23663 0.00232 L 0.27229 0.00232 " pathEditMode="relative" rAng="0" ptsTypes="AA">
                                      <p:cBhvr>
                                        <p:cTn id="187" dur="2000" fill="hold"/>
                                        <p:tgtEl>
                                          <p:spTgt spid="1571"/>
                                        </p:tgtEl>
                                        <p:attrNameLst>
                                          <p:attrName>ppt_x</p:attrName>
                                          <p:attrName>ppt_y</p:attrName>
                                        </p:attrNameLst>
                                      </p:cBhvr>
                                      <p:rCtr x="1783" y="0"/>
                                    </p:animMotion>
                                  </p:childTnLst>
                                </p:cTn>
                              </p:par>
                              <p:par>
                                <p:cTn id="188" presetID="63" presetClass="path" presetSubtype="0" accel="50000" decel="50000" fill="hold" nodeType="withEffect">
                                  <p:stCondLst>
                                    <p:cond delay="0"/>
                                  </p:stCondLst>
                                  <p:childTnLst>
                                    <p:animMotion origin="layout" path="M 0.13185 -0.00556 L 0.16478 -0.00649 " pathEditMode="relative" rAng="0" ptsTypes="AA">
                                      <p:cBhvr>
                                        <p:cTn id="189" dur="2000" fill="hold"/>
                                        <p:tgtEl>
                                          <p:spTgt spid="1589"/>
                                        </p:tgtEl>
                                        <p:attrNameLst>
                                          <p:attrName>ppt_x</p:attrName>
                                          <p:attrName>ppt_y</p:attrName>
                                        </p:attrNameLst>
                                      </p:cBhvr>
                                      <p:rCtr x="1640" y="-46"/>
                                    </p:animMotion>
                                  </p:childTnLst>
                                </p:cTn>
                              </p:par>
                              <p:par>
                                <p:cTn id="190" presetID="63" presetClass="path" presetSubtype="0" accel="50000" decel="50000" fill="hold" nodeType="withEffect">
                                  <p:stCondLst>
                                    <p:cond delay="0"/>
                                  </p:stCondLst>
                                  <p:childTnLst>
                                    <p:animMotion origin="layout" path="M 0.16725 -0.00347 L 0.20278 -0.0044 " pathEditMode="relative" rAng="0" ptsTypes="AA">
                                      <p:cBhvr>
                                        <p:cTn id="191" dur="2000" fill="hold"/>
                                        <p:tgtEl>
                                          <p:spTgt spid="1586"/>
                                        </p:tgtEl>
                                        <p:attrNameLst>
                                          <p:attrName>ppt_x</p:attrName>
                                          <p:attrName>ppt_y</p:attrName>
                                        </p:attrNameLst>
                                      </p:cBhvr>
                                      <p:rCtr x="1770" y="-46"/>
                                    </p:animMotion>
                                  </p:childTnLst>
                                </p:cTn>
                              </p:par>
                              <p:par>
                                <p:cTn id="192" presetID="63" presetClass="path" presetSubtype="0" accel="50000" decel="50000" fill="hold" nodeType="withEffect">
                                  <p:stCondLst>
                                    <p:cond delay="0"/>
                                  </p:stCondLst>
                                  <p:childTnLst>
                                    <p:animMotion origin="layout" path="M 0.03228 -0.00139 L 0.06807 3.33333E-6 " pathEditMode="relative" rAng="0" ptsTypes="AA">
                                      <p:cBhvr>
                                        <p:cTn id="193" dur="2000" fill="hold"/>
                                        <p:tgtEl>
                                          <p:spTgt spid="1543"/>
                                        </p:tgtEl>
                                        <p:attrNameLst>
                                          <p:attrName>ppt_x</p:attrName>
                                          <p:attrName>ppt_y</p:attrName>
                                        </p:attrNameLst>
                                      </p:cBhvr>
                                      <p:rCtr x="1783" y="69"/>
                                    </p:animMotion>
                                  </p:childTnLst>
                                </p:cTn>
                              </p:par>
                              <p:par>
                                <p:cTn id="194" presetID="63" presetClass="path" presetSubtype="0" accel="50000" decel="50000" fill="hold" nodeType="withEffect">
                                  <p:stCondLst>
                                    <p:cond delay="0"/>
                                  </p:stCondLst>
                                  <p:childTnLst>
                                    <p:animMotion origin="layout" path="M 2.36756E-6 2.59259E-6 L 0.03488 -0.00139 " pathEditMode="relative" rAng="0" ptsTypes="AA">
                                      <p:cBhvr>
                                        <p:cTn id="195" dur="2000" fill="hold"/>
                                        <p:tgtEl>
                                          <p:spTgt spid="1549"/>
                                        </p:tgtEl>
                                        <p:attrNameLst>
                                          <p:attrName>ppt_x</p:attrName>
                                          <p:attrName>ppt_y</p:attrName>
                                        </p:attrNameLst>
                                      </p:cBhvr>
                                      <p:rCtr x="1744" y="-69"/>
                                    </p:animMotion>
                                  </p:childTnLst>
                                </p:cTn>
                              </p:par>
                              <p:par>
                                <p:cTn id="196" presetID="1" presetClass="exit" presetSubtype="0" fill="hold" nodeType="withEffect">
                                  <p:stCondLst>
                                    <p:cond delay="0"/>
                                  </p:stCondLst>
                                  <p:childTnLst>
                                    <p:set>
                                      <p:cBhvr>
                                        <p:cTn id="197" dur="1" fill="hold">
                                          <p:stCondLst>
                                            <p:cond delay="0"/>
                                          </p:stCondLst>
                                        </p:cTn>
                                        <p:tgtEl>
                                          <p:spTgt spid="1568"/>
                                        </p:tgtEl>
                                        <p:attrNameLst>
                                          <p:attrName>style.visibility</p:attrName>
                                        </p:attrNameLst>
                                      </p:cBhvr>
                                      <p:to>
                                        <p:strVal val="hidden"/>
                                      </p:to>
                                    </p:set>
                                  </p:childTnLst>
                                </p:cTn>
                              </p:par>
                              <p:par>
                                <p:cTn id="198" presetID="1" presetClass="exit" presetSubtype="0" fill="hold" nodeType="withEffect">
                                  <p:stCondLst>
                                    <p:cond delay="0"/>
                                  </p:stCondLst>
                                  <p:childTnLst>
                                    <p:set>
                                      <p:cBhvr>
                                        <p:cTn id="199" dur="1" fill="hold">
                                          <p:stCondLst>
                                            <p:cond delay="0"/>
                                          </p:stCondLst>
                                        </p:cTn>
                                        <p:tgtEl>
                                          <p:spTgt spid="1574"/>
                                        </p:tgtEl>
                                        <p:attrNameLst>
                                          <p:attrName>style.visibility</p:attrName>
                                        </p:attrNameLst>
                                      </p:cBhvr>
                                      <p:to>
                                        <p:strVal val="hidden"/>
                                      </p:to>
                                    </p:set>
                                  </p:childTnLst>
                                </p:cTn>
                              </p:par>
                              <p:par>
                                <p:cTn id="200" presetID="1" presetClass="exit" presetSubtype="0" fill="hold" nodeType="withEffect">
                                  <p:stCondLst>
                                    <p:cond delay="0"/>
                                  </p:stCondLst>
                                  <p:childTnLst>
                                    <p:set>
                                      <p:cBhvr>
                                        <p:cTn id="201" dur="1" fill="hold">
                                          <p:stCondLst>
                                            <p:cond delay="0"/>
                                          </p:stCondLst>
                                        </p:cTn>
                                        <p:tgtEl>
                                          <p:spTgt spid="1580"/>
                                        </p:tgtEl>
                                        <p:attrNameLst>
                                          <p:attrName>style.visibility</p:attrName>
                                        </p:attrNameLst>
                                      </p:cBhvr>
                                      <p:to>
                                        <p:strVal val="hidden"/>
                                      </p:to>
                                    </p:set>
                                  </p:childTnLst>
                                </p:cTn>
                              </p:par>
                              <p:par>
                                <p:cTn id="202" presetID="1" presetClass="exit" presetSubtype="0" fill="hold" nodeType="withEffect">
                                  <p:stCondLst>
                                    <p:cond delay="0"/>
                                  </p:stCondLst>
                                  <p:childTnLst>
                                    <p:set>
                                      <p:cBhvr>
                                        <p:cTn id="203" dur="1" fill="hold">
                                          <p:stCondLst>
                                            <p:cond delay="0"/>
                                          </p:stCondLst>
                                        </p:cTn>
                                        <p:tgtEl>
                                          <p:spTgt spid="1586"/>
                                        </p:tgtEl>
                                        <p:attrNameLst>
                                          <p:attrName>style.visibility</p:attrName>
                                        </p:attrNameLst>
                                      </p:cBhvr>
                                      <p:to>
                                        <p:strVal val="hidden"/>
                                      </p:to>
                                    </p:set>
                                  </p:childTnLst>
                                </p:cTn>
                              </p:par>
                              <p:par>
                                <p:cTn id="204" presetID="1" presetClass="exit" presetSubtype="0" fill="hold" nodeType="withEffect">
                                  <p:stCondLst>
                                    <p:cond delay="0"/>
                                  </p:stCondLst>
                                  <p:childTnLst>
                                    <p:set>
                                      <p:cBhvr>
                                        <p:cTn id="205" dur="1" fill="hold">
                                          <p:stCondLst>
                                            <p:cond delay="0"/>
                                          </p:stCondLst>
                                        </p:cTn>
                                        <p:tgtEl>
                                          <p:spTgt spid="1537"/>
                                        </p:tgtEl>
                                        <p:attrNameLst>
                                          <p:attrName>style.visibility</p:attrName>
                                        </p:attrNameLst>
                                      </p:cBhvr>
                                      <p:to>
                                        <p:strVal val="hidden"/>
                                      </p:to>
                                    </p:set>
                                  </p:childTnLst>
                                </p:cTn>
                              </p:par>
                              <p:par>
                                <p:cTn id="206" presetID="1" presetClass="exit" presetSubtype="0" fill="hold" nodeType="withEffect">
                                  <p:stCondLst>
                                    <p:cond delay="0"/>
                                  </p:stCondLst>
                                  <p:childTnLst>
                                    <p:set>
                                      <p:cBhvr>
                                        <p:cTn id="207" dur="1" fill="hold">
                                          <p:stCondLst>
                                            <p:cond delay="0"/>
                                          </p:stCondLst>
                                        </p:cTn>
                                        <p:tgtEl>
                                          <p:spTgt spid="1540"/>
                                        </p:tgtEl>
                                        <p:attrNameLst>
                                          <p:attrName>style.visibility</p:attrName>
                                        </p:attrNameLst>
                                      </p:cBhvr>
                                      <p:to>
                                        <p:strVal val="hidden"/>
                                      </p:to>
                                    </p:set>
                                  </p:childTnLst>
                                </p:cTn>
                              </p:par>
                              <p:par>
                                <p:cTn id="208" presetID="1" presetClass="exit" presetSubtype="0" fill="hold" nodeType="withEffect">
                                  <p:stCondLst>
                                    <p:cond delay="0"/>
                                  </p:stCondLst>
                                  <p:childTnLst>
                                    <p:set>
                                      <p:cBhvr>
                                        <p:cTn id="209" dur="1" fill="hold">
                                          <p:stCondLst>
                                            <p:cond delay="0"/>
                                          </p:stCondLst>
                                        </p:cTn>
                                        <p:tgtEl>
                                          <p:spTgt spid="1546"/>
                                        </p:tgtEl>
                                        <p:attrNameLst>
                                          <p:attrName>style.visibility</p:attrName>
                                        </p:attrNameLst>
                                      </p:cBhvr>
                                      <p:to>
                                        <p:strVal val="hidden"/>
                                      </p:to>
                                    </p:set>
                                  </p:childTnLst>
                                </p:cTn>
                              </p:par>
                              <p:par>
                                <p:cTn id="210" presetID="1" presetClass="exit" presetSubtype="0" fill="hold" nodeType="withEffect">
                                  <p:stCondLst>
                                    <p:cond delay="0"/>
                                  </p:stCondLst>
                                  <p:childTnLst>
                                    <p:set>
                                      <p:cBhvr>
                                        <p:cTn id="211" dur="1" fill="hold">
                                          <p:stCondLst>
                                            <p:cond delay="0"/>
                                          </p:stCondLst>
                                        </p:cTn>
                                        <p:tgtEl>
                                          <p:spTgt spid="1555"/>
                                        </p:tgtEl>
                                        <p:attrNameLst>
                                          <p:attrName>style.visibility</p:attrName>
                                        </p:attrNameLst>
                                      </p:cBhvr>
                                      <p:to>
                                        <p:strVal val="hidden"/>
                                      </p:to>
                                    </p:set>
                                  </p:childTnLst>
                                </p:cTn>
                              </p:par>
                            </p:childTnLst>
                          </p:cTn>
                        </p:par>
                        <p:par>
                          <p:cTn id="212" fill="hold">
                            <p:stCondLst>
                              <p:cond delay="18000"/>
                            </p:stCondLst>
                            <p:childTnLst>
                              <p:par>
                                <p:cTn id="213" presetID="1" presetClass="entr" presetSubtype="0" fill="hold" grpId="0" nodeType="afterEffect">
                                  <p:stCondLst>
                                    <p:cond delay="0"/>
                                  </p:stCondLst>
                                  <p:childTnLst>
                                    <p:set>
                                      <p:cBhvr>
                                        <p:cTn id="214" dur="1" fill="hold">
                                          <p:stCondLst>
                                            <p:cond delay="0"/>
                                          </p:stCondLst>
                                        </p:cTn>
                                        <p:tgtEl>
                                          <p:spTgt spid="370"/>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 grpId="0" animBg="1"/>
      <p:bldP spid="2" grpId="0"/>
      <p:bldP spid="373" grpId="0" animBg="1"/>
      <p:bldP spid="4" grpId="0"/>
      <p:bldP spid="374" grpId="0" animBg="1"/>
      <p:bldP spid="3" grpId="0"/>
      <p:bldP spid="1163" grpId="0" animBg="1"/>
      <p:bldP spid="1371" grpId="0" animBg="1"/>
      <p:bldP spid="1522" grpId="0" animBg="1"/>
      <p:bldP spid="1524" grpId="0" animBg="1"/>
      <p:bldP spid="1526" grpId="0" animBg="1"/>
      <p:bldP spid="1528" grpId="0" animBg="1"/>
      <p:bldP spid="1559" grpId="0" animBg="1"/>
      <p:bldP spid="1561" grpId="0" animBg="1"/>
      <p:bldP spid="1563" grpId="0" animBg="1"/>
      <p:bldP spid="116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矩形 53"/>
          <p:cNvSpPr/>
          <p:nvPr/>
        </p:nvSpPr>
        <p:spPr>
          <a:xfrm>
            <a:off x="8221511" y="2524151"/>
            <a:ext cx="1475162" cy="18978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54" name="矩形 53"/>
          <p:cNvSpPr/>
          <p:nvPr/>
        </p:nvSpPr>
        <p:spPr>
          <a:xfrm>
            <a:off x="9911560" y="2489951"/>
            <a:ext cx="1475162" cy="18978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7" name="矩形 6"/>
          <p:cNvSpPr/>
          <p:nvPr/>
        </p:nvSpPr>
        <p:spPr>
          <a:xfrm>
            <a:off x="4411008" y="2535314"/>
            <a:ext cx="1475162" cy="18638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0" name="矩形 139"/>
          <p:cNvSpPr/>
          <p:nvPr/>
        </p:nvSpPr>
        <p:spPr>
          <a:xfrm>
            <a:off x="3153858" y="2524151"/>
            <a:ext cx="535346" cy="18753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41" name="矩形 140"/>
          <p:cNvSpPr/>
          <p:nvPr/>
        </p:nvSpPr>
        <p:spPr>
          <a:xfrm>
            <a:off x="2470164" y="2524151"/>
            <a:ext cx="535346" cy="18753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13" name="矩形 112"/>
          <p:cNvSpPr/>
          <p:nvPr/>
        </p:nvSpPr>
        <p:spPr>
          <a:xfrm>
            <a:off x="1742337" y="2524152"/>
            <a:ext cx="535346" cy="18753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4" name="矩形 3"/>
          <p:cNvSpPr/>
          <p:nvPr/>
        </p:nvSpPr>
        <p:spPr>
          <a:xfrm>
            <a:off x="155493" y="154521"/>
            <a:ext cx="5406561" cy="535531"/>
          </a:xfrm>
          <a:prstGeom prst="rect">
            <a:avLst/>
          </a:prstGeom>
        </p:spPr>
        <p:txBody>
          <a:bodyPr/>
          <a:lstStyle/>
          <a:p>
            <a:pPr marL="296950" indent="-296950" defTabSz="1187798">
              <a:lnSpc>
                <a:spcPct val="90000"/>
              </a:lnSpc>
              <a:spcBef>
                <a:spcPts val="1299"/>
              </a:spcBef>
            </a:pPr>
            <a:r>
              <a:rPr lang="en-US" altLang="zh-CN" sz="2800" dirty="0">
                <a:latin typeface="微软雅黑" panose="020B0503020204020204" pitchFamily="34" charset="-122"/>
                <a:ea typeface="微软雅黑" panose="020B0503020204020204" pitchFamily="34" charset="-122"/>
              </a:rPr>
              <a:t>The</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best Active-Active design </a:t>
            </a:r>
          </a:p>
        </p:txBody>
      </p:sp>
      <p:sp>
        <p:nvSpPr>
          <p:cNvPr id="6" name="矩形 5"/>
          <p:cNvSpPr/>
          <p:nvPr/>
        </p:nvSpPr>
        <p:spPr>
          <a:xfrm>
            <a:off x="6175931" y="2524151"/>
            <a:ext cx="1475162" cy="18753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0" name="矩形 9"/>
          <p:cNvSpPr/>
          <p:nvPr/>
        </p:nvSpPr>
        <p:spPr>
          <a:xfrm>
            <a:off x="4510772" y="2652516"/>
            <a:ext cx="223009"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3" name="矩形 12"/>
          <p:cNvSpPr/>
          <p:nvPr/>
        </p:nvSpPr>
        <p:spPr>
          <a:xfrm>
            <a:off x="5197076" y="2641166"/>
            <a:ext cx="239681"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14" name="直接箭头连接符 13"/>
          <p:cNvCxnSpPr>
            <a:stCxn id="10" idx="2"/>
            <a:endCxn id="8" idx="0"/>
          </p:cNvCxnSpPr>
          <p:nvPr/>
        </p:nvCxnSpPr>
        <p:spPr>
          <a:xfrm flipH="1">
            <a:off x="4621748" y="2834121"/>
            <a:ext cx="529" cy="27240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5" name="直接箭头连接符 14"/>
          <p:cNvCxnSpPr>
            <a:stCxn id="330" idx="2"/>
            <a:endCxn id="179" idx="0"/>
          </p:cNvCxnSpPr>
          <p:nvPr/>
        </p:nvCxnSpPr>
        <p:spPr>
          <a:xfrm>
            <a:off x="4951363" y="2834121"/>
            <a:ext cx="6247" cy="272407"/>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7" name="直接箭头连接符 16"/>
          <p:cNvCxnSpPr>
            <a:stCxn id="331" idx="2"/>
            <a:endCxn id="12" idx="0"/>
          </p:cNvCxnSpPr>
          <p:nvPr/>
        </p:nvCxnSpPr>
        <p:spPr>
          <a:xfrm>
            <a:off x="5659254" y="2822771"/>
            <a:ext cx="3009" cy="28375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20" name="直接箭头连接符 19"/>
          <p:cNvCxnSpPr>
            <a:stCxn id="13" idx="2"/>
            <a:endCxn id="11" idx="0"/>
          </p:cNvCxnSpPr>
          <p:nvPr/>
        </p:nvCxnSpPr>
        <p:spPr>
          <a:xfrm>
            <a:off x="5316917" y="2822771"/>
            <a:ext cx="2897" cy="28375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28" name="直接箭头连接符 27"/>
          <p:cNvCxnSpPr>
            <a:stCxn id="10" idx="0"/>
          </p:cNvCxnSpPr>
          <p:nvPr/>
        </p:nvCxnSpPr>
        <p:spPr>
          <a:xfrm flipH="1" flipV="1">
            <a:off x="4620167" y="2141750"/>
            <a:ext cx="2110" cy="510766"/>
          </a:xfrm>
          <a:prstGeom prst="straightConnector1">
            <a:avLst/>
          </a:prstGeom>
          <a:noFill/>
          <a:ln w="6350" cap="flat" cmpd="sng" algn="ctr">
            <a:solidFill>
              <a:srgbClr val="4A66AC"/>
            </a:solidFill>
            <a:prstDash val="solid"/>
            <a:miter lim="800000"/>
            <a:tailEnd type="arrow"/>
          </a:ln>
          <a:effectLst/>
        </p:spPr>
      </p:cxnSp>
      <p:cxnSp>
        <p:nvCxnSpPr>
          <p:cNvPr id="29" name="直接箭头连接符 28"/>
          <p:cNvCxnSpPr/>
          <p:nvPr/>
        </p:nvCxnSpPr>
        <p:spPr>
          <a:xfrm flipH="1" flipV="1">
            <a:off x="5315814" y="2122240"/>
            <a:ext cx="1" cy="510766"/>
          </a:xfrm>
          <a:prstGeom prst="straightConnector1">
            <a:avLst/>
          </a:prstGeom>
          <a:noFill/>
          <a:ln w="6350" cap="flat" cmpd="sng" algn="ctr">
            <a:solidFill>
              <a:srgbClr val="4A66AC"/>
            </a:solidFill>
            <a:prstDash val="solid"/>
            <a:miter lim="800000"/>
            <a:tailEnd type="arrow"/>
          </a:ln>
          <a:effectLst/>
        </p:spPr>
      </p:cxnSp>
      <p:sp>
        <p:nvSpPr>
          <p:cNvPr id="30" name="矩形 29"/>
          <p:cNvSpPr/>
          <p:nvPr/>
        </p:nvSpPr>
        <p:spPr>
          <a:xfrm>
            <a:off x="6268132" y="3095179"/>
            <a:ext cx="237077" cy="812986"/>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31" name="矩形 30"/>
          <p:cNvSpPr/>
          <p:nvPr/>
        </p:nvSpPr>
        <p:spPr>
          <a:xfrm>
            <a:off x="6610581" y="3095179"/>
            <a:ext cx="237077" cy="812986"/>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33" name="矩形 32"/>
          <p:cNvSpPr/>
          <p:nvPr/>
        </p:nvSpPr>
        <p:spPr>
          <a:xfrm>
            <a:off x="6966198" y="3095179"/>
            <a:ext cx="237077" cy="812986"/>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34" name="矩形 33"/>
          <p:cNvSpPr/>
          <p:nvPr/>
        </p:nvSpPr>
        <p:spPr>
          <a:xfrm>
            <a:off x="7308647" y="3095179"/>
            <a:ext cx="237077" cy="812986"/>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46" name="直接箭头连接符 45"/>
          <p:cNvCxnSpPr>
            <a:stCxn id="276" idx="2"/>
            <a:endCxn id="339" idx="0"/>
          </p:cNvCxnSpPr>
          <p:nvPr/>
        </p:nvCxnSpPr>
        <p:spPr>
          <a:xfrm>
            <a:off x="6391238" y="4295986"/>
            <a:ext cx="497563" cy="18803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48" name="直接箭头连接符 47"/>
          <p:cNvCxnSpPr>
            <a:stCxn id="33" idx="2"/>
            <a:endCxn id="277" idx="0"/>
          </p:cNvCxnSpPr>
          <p:nvPr/>
        </p:nvCxnSpPr>
        <p:spPr>
          <a:xfrm>
            <a:off x="7084737" y="3908165"/>
            <a:ext cx="10047" cy="20353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49" name="直接箭头连接符 48"/>
          <p:cNvCxnSpPr>
            <a:stCxn id="277" idx="2"/>
          </p:cNvCxnSpPr>
          <p:nvPr/>
        </p:nvCxnSpPr>
        <p:spPr>
          <a:xfrm flipH="1">
            <a:off x="6885036" y="4293309"/>
            <a:ext cx="209748" cy="178162"/>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8" name="矩形 7"/>
          <p:cNvSpPr/>
          <p:nvPr/>
        </p:nvSpPr>
        <p:spPr>
          <a:xfrm>
            <a:off x="4503209" y="3106529"/>
            <a:ext cx="237077" cy="801636"/>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1" name="矩形 10"/>
          <p:cNvSpPr/>
          <p:nvPr/>
        </p:nvSpPr>
        <p:spPr>
          <a:xfrm>
            <a:off x="5201275" y="3106529"/>
            <a:ext cx="237077" cy="801636"/>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79" name="矩形 178"/>
          <p:cNvSpPr/>
          <p:nvPr/>
        </p:nvSpPr>
        <p:spPr>
          <a:xfrm>
            <a:off x="4839071" y="3106528"/>
            <a:ext cx="237077" cy="801637"/>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2" name="矩形 11"/>
          <p:cNvSpPr/>
          <p:nvPr/>
        </p:nvSpPr>
        <p:spPr>
          <a:xfrm>
            <a:off x="5543724" y="3106529"/>
            <a:ext cx="237077" cy="801636"/>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56" name="矩形 55"/>
          <p:cNvSpPr/>
          <p:nvPr/>
        </p:nvSpPr>
        <p:spPr>
          <a:xfrm>
            <a:off x="8304692" y="3123555"/>
            <a:ext cx="237077" cy="795960"/>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57" name="矩形 56"/>
          <p:cNvSpPr/>
          <p:nvPr/>
        </p:nvSpPr>
        <p:spPr>
          <a:xfrm>
            <a:off x="8647141" y="3123555"/>
            <a:ext cx="237077" cy="795960"/>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58" name="矩形 57"/>
          <p:cNvSpPr/>
          <p:nvPr/>
        </p:nvSpPr>
        <p:spPr>
          <a:xfrm>
            <a:off x="8436400" y="2669542"/>
            <a:ext cx="368790"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59" name="矩形 58"/>
          <p:cNvSpPr/>
          <p:nvPr/>
        </p:nvSpPr>
        <p:spPr>
          <a:xfrm>
            <a:off x="9002758" y="3123555"/>
            <a:ext cx="237077" cy="795960"/>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60" name="矩形 59"/>
          <p:cNvSpPr/>
          <p:nvPr/>
        </p:nvSpPr>
        <p:spPr>
          <a:xfrm>
            <a:off x="9345207" y="3123555"/>
            <a:ext cx="237077" cy="795960"/>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61" name="矩形 60"/>
          <p:cNvSpPr/>
          <p:nvPr/>
        </p:nvSpPr>
        <p:spPr>
          <a:xfrm>
            <a:off x="9015927" y="2658192"/>
            <a:ext cx="368790"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62" name="直接箭头连接符 61"/>
          <p:cNvCxnSpPr>
            <a:stCxn id="58" idx="2"/>
            <a:endCxn id="56" idx="0"/>
          </p:cNvCxnSpPr>
          <p:nvPr/>
        </p:nvCxnSpPr>
        <p:spPr>
          <a:xfrm flipH="1">
            <a:off x="8423231" y="2851147"/>
            <a:ext cx="197564" cy="27240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63" name="直接箭头连接符 62"/>
          <p:cNvCxnSpPr>
            <a:stCxn id="58" idx="2"/>
            <a:endCxn id="57" idx="0"/>
          </p:cNvCxnSpPr>
          <p:nvPr/>
        </p:nvCxnSpPr>
        <p:spPr>
          <a:xfrm>
            <a:off x="8620795" y="2851147"/>
            <a:ext cx="144885" cy="27240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64" name="直接箭头连接符 63"/>
          <p:cNvCxnSpPr>
            <a:stCxn id="58" idx="2"/>
            <a:endCxn id="59" idx="0"/>
          </p:cNvCxnSpPr>
          <p:nvPr/>
        </p:nvCxnSpPr>
        <p:spPr>
          <a:xfrm>
            <a:off x="8620795" y="2851147"/>
            <a:ext cx="500502" cy="27240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65" name="直接箭头连接符 64"/>
          <p:cNvCxnSpPr>
            <a:stCxn id="58" idx="2"/>
            <a:endCxn id="60" idx="0"/>
          </p:cNvCxnSpPr>
          <p:nvPr/>
        </p:nvCxnSpPr>
        <p:spPr>
          <a:xfrm>
            <a:off x="8620795" y="2851147"/>
            <a:ext cx="842951" cy="27240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66" name="直接箭头连接符 65"/>
          <p:cNvCxnSpPr>
            <a:stCxn id="61" idx="2"/>
            <a:endCxn id="56" idx="0"/>
          </p:cNvCxnSpPr>
          <p:nvPr/>
        </p:nvCxnSpPr>
        <p:spPr>
          <a:xfrm flipH="1">
            <a:off x="8423231" y="2839797"/>
            <a:ext cx="777091" cy="28375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67" name="直接箭头连接符 66"/>
          <p:cNvCxnSpPr>
            <a:stCxn id="61" idx="2"/>
            <a:endCxn id="57" idx="0"/>
          </p:cNvCxnSpPr>
          <p:nvPr/>
        </p:nvCxnSpPr>
        <p:spPr>
          <a:xfrm flipH="1">
            <a:off x="8765680" y="2839797"/>
            <a:ext cx="434642" cy="28375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68" name="直接箭头连接符 67"/>
          <p:cNvCxnSpPr>
            <a:stCxn id="61" idx="2"/>
            <a:endCxn id="59" idx="0"/>
          </p:cNvCxnSpPr>
          <p:nvPr/>
        </p:nvCxnSpPr>
        <p:spPr>
          <a:xfrm flipH="1">
            <a:off x="9121297" y="2839797"/>
            <a:ext cx="79025" cy="28375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69" name="直接箭头连接符 68"/>
          <p:cNvCxnSpPr>
            <a:stCxn id="61" idx="2"/>
            <a:endCxn id="60" idx="0"/>
          </p:cNvCxnSpPr>
          <p:nvPr/>
        </p:nvCxnSpPr>
        <p:spPr>
          <a:xfrm>
            <a:off x="9200322" y="2839797"/>
            <a:ext cx="263424" cy="28375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72" name="直接箭头连接符 71"/>
          <p:cNvCxnSpPr>
            <a:stCxn id="348" idx="2"/>
          </p:cNvCxnSpPr>
          <p:nvPr/>
        </p:nvCxnSpPr>
        <p:spPr>
          <a:xfrm>
            <a:off x="8653018" y="4320159"/>
            <a:ext cx="1159493" cy="19548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73" name="直接箭头连接符 72"/>
          <p:cNvCxnSpPr>
            <a:stCxn id="349" idx="2"/>
          </p:cNvCxnSpPr>
          <p:nvPr/>
        </p:nvCxnSpPr>
        <p:spPr>
          <a:xfrm>
            <a:off x="9232545" y="4308809"/>
            <a:ext cx="579966" cy="20683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74" name="直接箭头连接符 73"/>
          <p:cNvCxnSpPr>
            <a:stCxn id="59" idx="2"/>
            <a:endCxn id="348" idx="0"/>
          </p:cNvCxnSpPr>
          <p:nvPr/>
        </p:nvCxnSpPr>
        <p:spPr>
          <a:xfrm flipH="1">
            <a:off x="8653018" y="3919515"/>
            <a:ext cx="468279" cy="21903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75" name="直接箭头连接符 74"/>
          <p:cNvCxnSpPr>
            <a:stCxn id="57" idx="2"/>
            <a:endCxn id="348" idx="0"/>
          </p:cNvCxnSpPr>
          <p:nvPr/>
        </p:nvCxnSpPr>
        <p:spPr>
          <a:xfrm flipH="1">
            <a:off x="8653018" y="3919515"/>
            <a:ext cx="112662" cy="21903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76" name="直接箭头连接符 75"/>
          <p:cNvCxnSpPr/>
          <p:nvPr/>
        </p:nvCxnSpPr>
        <p:spPr>
          <a:xfrm flipH="1" flipV="1">
            <a:off x="8633967" y="2158776"/>
            <a:ext cx="1" cy="510766"/>
          </a:xfrm>
          <a:prstGeom prst="straightConnector1">
            <a:avLst/>
          </a:prstGeom>
          <a:noFill/>
          <a:ln w="6350" cap="flat" cmpd="sng" algn="ctr">
            <a:solidFill>
              <a:srgbClr val="4A66AC"/>
            </a:solidFill>
            <a:prstDash val="solid"/>
            <a:miter lim="800000"/>
            <a:tailEnd type="arrow"/>
          </a:ln>
          <a:effectLst/>
        </p:spPr>
      </p:cxnSp>
      <p:cxnSp>
        <p:nvCxnSpPr>
          <p:cNvPr id="77" name="直接箭头连接符 76"/>
          <p:cNvCxnSpPr/>
          <p:nvPr/>
        </p:nvCxnSpPr>
        <p:spPr>
          <a:xfrm flipH="1" flipV="1">
            <a:off x="9213495" y="2136074"/>
            <a:ext cx="1" cy="510766"/>
          </a:xfrm>
          <a:prstGeom prst="straightConnector1">
            <a:avLst/>
          </a:prstGeom>
          <a:noFill/>
          <a:ln w="6350" cap="flat" cmpd="sng" algn="ctr">
            <a:solidFill>
              <a:srgbClr val="4A66AC"/>
            </a:solidFill>
            <a:prstDash val="solid"/>
            <a:miter lim="800000"/>
            <a:tailEnd type="arrow"/>
          </a:ln>
          <a:effectLst/>
        </p:spPr>
      </p:cxnSp>
      <p:sp>
        <p:nvSpPr>
          <p:cNvPr id="78" name="矩形 77"/>
          <p:cNvSpPr/>
          <p:nvPr/>
        </p:nvSpPr>
        <p:spPr>
          <a:xfrm>
            <a:off x="10069615" y="3112205"/>
            <a:ext cx="237077" cy="795960"/>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79" name="矩形 78"/>
          <p:cNvSpPr/>
          <p:nvPr/>
        </p:nvSpPr>
        <p:spPr>
          <a:xfrm>
            <a:off x="10412064" y="3112205"/>
            <a:ext cx="237077" cy="795960"/>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80" name="矩形 79"/>
          <p:cNvSpPr/>
          <p:nvPr/>
        </p:nvSpPr>
        <p:spPr>
          <a:xfrm>
            <a:off x="10201323" y="2658192"/>
            <a:ext cx="368790"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81" name="矩形 80"/>
          <p:cNvSpPr/>
          <p:nvPr/>
        </p:nvSpPr>
        <p:spPr>
          <a:xfrm>
            <a:off x="10767681" y="3112205"/>
            <a:ext cx="237077" cy="795960"/>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82" name="矩形 81"/>
          <p:cNvSpPr/>
          <p:nvPr/>
        </p:nvSpPr>
        <p:spPr>
          <a:xfrm>
            <a:off x="11110131" y="3112205"/>
            <a:ext cx="237077" cy="795960"/>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83" name="矩形 82"/>
          <p:cNvSpPr/>
          <p:nvPr/>
        </p:nvSpPr>
        <p:spPr>
          <a:xfrm>
            <a:off x="10780849" y="2646841"/>
            <a:ext cx="368790"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84" name="直接箭头连接符 83"/>
          <p:cNvCxnSpPr>
            <a:stCxn id="80" idx="2"/>
            <a:endCxn id="78" idx="0"/>
          </p:cNvCxnSpPr>
          <p:nvPr/>
        </p:nvCxnSpPr>
        <p:spPr>
          <a:xfrm flipH="1">
            <a:off x="10188154" y="2839797"/>
            <a:ext cx="197564" cy="27240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5" name="直接箭头连接符 84"/>
          <p:cNvCxnSpPr>
            <a:stCxn id="80" idx="2"/>
            <a:endCxn id="79" idx="0"/>
          </p:cNvCxnSpPr>
          <p:nvPr/>
        </p:nvCxnSpPr>
        <p:spPr>
          <a:xfrm>
            <a:off x="10385718" y="2839797"/>
            <a:ext cx="144885" cy="27240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6" name="直接箭头连接符 85"/>
          <p:cNvCxnSpPr>
            <a:stCxn id="80" idx="2"/>
            <a:endCxn id="81" idx="0"/>
          </p:cNvCxnSpPr>
          <p:nvPr/>
        </p:nvCxnSpPr>
        <p:spPr>
          <a:xfrm>
            <a:off x="10385718" y="2839797"/>
            <a:ext cx="500502" cy="27240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7" name="直接箭头连接符 86"/>
          <p:cNvCxnSpPr>
            <a:stCxn id="80" idx="2"/>
            <a:endCxn id="82" idx="0"/>
          </p:cNvCxnSpPr>
          <p:nvPr/>
        </p:nvCxnSpPr>
        <p:spPr>
          <a:xfrm>
            <a:off x="10385718" y="2839797"/>
            <a:ext cx="842952" cy="27240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8" name="直接箭头连接符 87"/>
          <p:cNvCxnSpPr>
            <a:stCxn id="83" idx="2"/>
            <a:endCxn id="78" idx="0"/>
          </p:cNvCxnSpPr>
          <p:nvPr/>
        </p:nvCxnSpPr>
        <p:spPr>
          <a:xfrm flipH="1">
            <a:off x="10188154" y="2828446"/>
            <a:ext cx="777090" cy="28375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9" name="直接箭头连接符 88"/>
          <p:cNvCxnSpPr>
            <a:stCxn id="83" idx="2"/>
            <a:endCxn id="79" idx="0"/>
          </p:cNvCxnSpPr>
          <p:nvPr/>
        </p:nvCxnSpPr>
        <p:spPr>
          <a:xfrm flipH="1">
            <a:off x="10530603" y="2828446"/>
            <a:ext cx="434641" cy="28375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0" name="直接箭头连接符 89"/>
          <p:cNvCxnSpPr>
            <a:stCxn id="83" idx="2"/>
            <a:endCxn id="81" idx="0"/>
          </p:cNvCxnSpPr>
          <p:nvPr/>
        </p:nvCxnSpPr>
        <p:spPr>
          <a:xfrm flipH="1">
            <a:off x="10886220" y="2828446"/>
            <a:ext cx="79024" cy="28375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1" name="直接箭头连接符 90"/>
          <p:cNvCxnSpPr>
            <a:stCxn id="83" idx="2"/>
            <a:endCxn id="82" idx="0"/>
          </p:cNvCxnSpPr>
          <p:nvPr/>
        </p:nvCxnSpPr>
        <p:spPr>
          <a:xfrm>
            <a:off x="10965244" y="2828446"/>
            <a:ext cx="263426" cy="28375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2" name="直接箭头连接符 91"/>
          <p:cNvCxnSpPr/>
          <p:nvPr/>
        </p:nvCxnSpPr>
        <p:spPr>
          <a:xfrm flipH="1" flipV="1">
            <a:off x="10398889" y="2147425"/>
            <a:ext cx="1" cy="510766"/>
          </a:xfrm>
          <a:prstGeom prst="straightConnector1">
            <a:avLst/>
          </a:prstGeom>
          <a:noFill/>
          <a:ln w="6350" cap="flat" cmpd="sng" algn="ctr">
            <a:solidFill>
              <a:srgbClr val="4A66AC"/>
            </a:solidFill>
            <a:prstDash val="solid"/>
            <a:miter lim="800000"/>
            <a:tailEnd type="arrow"/>
          </a:ln>
          <a:effectLst/>
        </p:spPr>
      </p:cxnSp>
      <p:cxnSp>
        <p:nvCxnSpPr>
          <p:cNvPr id="93" name="直接箭头连接符 92"/>
          <p:cNvCxnSpPr/>
          <p:nvPr/>
        </p:nvCxnSpPr>
        <p:spPr>
          <a:xfrm flipH="1" flipV="1">
            <a:off x="10978417" y="2124724"/>
            <a:ext cx="1" cy="510766"/>
          </a:xfrm>
          <a:prstGeom prst="straightConnector1">
            <a:avLst/>
          </a:prstGeom>
          <a:noFill/>
          <a:ln w="6350" cap="flat" cmpd="sng" algn="ctr">
            <a:solidFill>
              <a:srgbClr val="4A66AC"/>
            </a:solidFill>
            <a:prstDash val="solid"/>
            <a:miter lim="800000"/>
            <a:tailEnd type="arrow"/>
          </a:ln>
          <a:effectLst/>
        </p:spPr>
      </p:cxnSp>
      <p:cxnSp>
        <p:nvCxnSpPr>
          <p:cNvPr id="95" name="直接箭头连接符 94"/>
          <p:cNvCxnSpPr>
            <a:stCxn id="59" idx="2"/>
            <a:endCxn id="349" idx="0"/>
          </p:cNvCxnSpPr>
          <p:nvPr/>
        </p:nvCxnSpPr>
        <p:spPr>
          <a:xfrm>
            <a:off x="9121297" y="3919515"/>
            <a:ext cx="111248" cy="20768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6" name="直接箭头连接符 95"/>
          <p:cNvCxnSpPr>
            <a:stCxn id="79" idx="2"/>
            <a:endCxn id="350" idx="0"/>
          </p:cNvCxnSpPr>
          <p:nvPr/>
        </p:nvCxnSpPr>
        <p:spPr>
          <a:xfrm flipH="1">
            <a:off x="10417941" y="3908165"/>
            <a:ext cx="112662" cy="21903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7" name="直接箭头连接符 96"/>
          <p:cNvCxnSpPr>
            <a:stCxn id="351" idx="2"/>
          </p:cNvCxnSpPr>
          <p:nvPr/>
        </p:nvCxnSpPr>
        <p:spPr>
          <a:xfrm flipH="1">
            <a:off x="9812511" y="4297458"/>
            <a:ext cx="1184956" cy="21818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8" name="直接箭头连接符 97"/>
          <p:cNvCxnSpPr>
            <a:stCxn id="350" idx="2"/>
          </p:cNvCxnSpPr>
          <p:nvPr/>
        </p:nvCxnSpPr>
        <p:spPr>
          <a:xfrm flipH="1">
            <a:off x="9812511" y="4308809"/>
            <a:ext cx="605430" cy="206838"/>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102" name="TextBox 279"/>
          <p:cNvSpPr txBox="1"/>
          <p:nvPr/>
        </p:nvSpPr>
        <p:spPr>
          <a:xfrm>
            <a:off x="-16564" y="2622890"/>
            <a:ext cx="1070693" cy="307666"/>
          </a:xfrm>
          <a:prstGeom prst="rect">
            <a:avLst/>
          </a:prstGeom>
          <a:noFill/>
          <a:ln>
            <a:noFill/>
          </a:ln>
        </p:spPr>
        <p:txBody>
          <a:bodyPr wrap="square" rtlCol="0">
            <a:spAutoFit/>
          </a:bodyPr>
          <a:lstStyle/>
          <a:p>
            <a:pPr algn="ctr" defTabSz="914309">
              <a:defRPr/>
            </a:pPr>
            <a:r>
              <a:rPr lang="en-US" altLang="zh-CN" sz="1400" kern="0" dirty="0">
                <a:ea typeface="微软雅黑" panose="020B0503020204020204" pitchFamily="34" charset="-122"/>
              </a:rPr>
              <a:t>Front-End</a:t>
            </a:r>
            <a:endParaRPr lang="zh-CN" altLang="en-US" sz="1400" kern="0" dirty="0">
              <a:ea typeface="微软雅黑" panose="020B0503020204020204" pitchFamily="34" charset="-122"/>
            </a:endParaRPr>
          </a:p>
        </p:txBody>
      </p:sp>
      <p:sp>
        <p:nvSpPr>
          <p:cNvPr id="103" name="TextBox 280"/>
          <p:cNvSpPr txBox="1"/>
          <p:nvPr/>
        </p:nvSpPr>
        <p:spPr>
          <a:xfrm>
            <a:off x="7299" y="4420865"/>
            <a:ext cx="1070693" cy="307666"/>
          </a:xfrm>
          <a:prstGeom prst="rect">
            <a:avLst/>
          </a:prstGeom>
          <a:noFill/>
          <a:ln>
            <a:noFill/>
          </a:ln>
        </p:spPr>
        <p:txBody>
          <a:bodyPr wrap="square" rtlCol="0">
            <a:spAutoFit/>
          </a:bodyPr>
          <a:lstStyle/>
          <a:p>
            <a:pPr algn="ctr" defTabSz="914309">
              <a:defRPr/>
            </a:pPr>
            <a:r>
              <a:rPr lang="en-US" altLang="zh-CN" sz="1400" kern="0" dirty="0">
                <a:ea typeface="微软雅黑" panose="020B0503020204020204" pitchFamily="34" charset="-122"/>
              </a:rPr>
              <a:t>Back-End</a:t>
            </a:r>
            <a:endParaRPr lang="zh-CN" altLang="en-US" sz="1400" kern="0" dirty="0">
              <a:ea typeface="微软雅黑" panose="020B0503020204020204" pitchFamily="34" charset="-122"/>
            </a:endParaRPr>
          </a:p>
        </p:txBody>
      </p:sp>
      <p:sp>
        <p:nvSpPr>
          <p:cNvPr id="106" name="TextBox 283"/>
          <p:cNvSpPr txBox="1"/>
          <p:nvPr/>
        </p:nvSpPr>
        <p:spPr>
          <a:xfrm>
            <a:off x="914400" y="1401289"/>
            <a:ext cx="2948970" cy="461665"/>
          </a:xfrm>
          <a:prstGeom prst="rect">
            <a:avLst/>
          </a:prstGeom>
          <a:solidFill>
            <a:schemeClr val="tx1">
              <a:lumMod val="10000"/>
              <a:lumOff val="90000"/>
            </a:schemeClr>
          </a:solidFill>
        </p:spPr>
        <p:txBody>
          <a:bodyPr wrap="square" rtlCol="0">
            <a:spAutoFit/>
          </a:bodyPr>
          <a:lstStyle/>
          <a:p>
            <a:pPr algn="ctr" defTabSz="914309">
              <a:defRPr/>
            </a:pPr>
            <a:r>
              <a:rPr lang="en-US" altLang="zh-CN" sz="1200" kern="0" dirty="0">
                <a:ea typeface="微软雅黑" panose="020B0503020204020204" pitchFamily="34" charset="-122"/>
              </a:rPr>
              <a:t>IO interface belongs to one controller, controller fails causes link switch over.</a:t>
            </a:r>
            <a:endParaRPr lang="zh-CN" altLang="en-US" sz="1200" kern="0" dirty="0">
              <a:ea typeface="微软雅黑" panose="020B0503020204020204" pitchFamily="34" charset="-122"/>
            </a:endParaRPr>
          </a:p>
        </p:txBody>
      </p:sp>
      <p:sp>
        <p:nvSpPr>
          <p:cNvPr id="108" name="TextBox 285"/>
          <p:cNvSpPr txBox="1"/>
          <p:nvPr/>
        </p:nvSpPr>
        <p:spPr>
          <a:xfrm>
            <a:off x="8255727" y="1368107"/>
            <a:ext cx="3042563" cy="461665"/>
          </a:xfrm>
          <a:prstGeom prst="rect">
            <a:avLst/>
          </a:prstGeom>
          <a:solidFill>
            <a:schemeClr val="tx1">
              <a:lumMod val="10000"/>
              <a:lumOff val="90000"/>
            </a:schemeClr>
          </a:solidFill>
        </p:spPr>
        <p:txBody>
          <a:bodyPr wrap="square" rtlCol="0">
            <a:spAutoFit/>
          </a:bodyPr>
          <a:lstStyle>
            <a:defPPr>
              <a:defRPr lang="en-US"/>
            </a:defPPr>
            <a:lvl1pPr defTabSz="914309">
              <a:defRPr sz="1400" kern="0">
                <a:ea typeface="微软雅黑" panose="020B0503020204020204" pitchFamily="34" charset="-122"/>
              </a:defRPr>
            </a:lvl1pPr>
          </a:lstStyle>
          <a:p>
            <a:pPr algn="ctr"/>
            <a:r>
              <a:rPr lang="en-US" altLang="zh-CN" sz="1200" dirty="0"/>
              <a:t>Shared front-end, controller failure is transparent to the host</a:t>
            </a:r>
          </a:p>
        </p:txBody>
      </p:sp>
      <p:sp>
        <p:nvSpPr>
          <p:cNvPr id="109" name="TextBox 286"/>
          <p:cNvSpPr txBox="1"/>
          <p:nvPr/>
        </p:nvSpPr>
        <p:spPr>
          <a:xfrm>
            <a:off x="914401" y="5236487"/>
            <a:ext cx="2948970" cy="738664"/>
          </a:xfrm>
          <a:prstGeom prst="rect">
            <a:avLst/>
          </a:prstGeom>
          <a:solidFill>
            <a:schemeClr val="tx1">
              <a:lumMod val="10000"/>
              <a:lumOff val="90000"/>
            </a:schemeClr>
          </a:solidFill>
        </p:spPr>
        <p:txBody>
          <a:bodyPr wrap="square" rtlCol="0">
            <a:spAutoFit/>
          </a:bodyPr>
          <a:lstStyle/>
          <a:p>
            <a:pPr defTabSz="914309">
              <a:defRPr/>
            </a:pPr>
            <a:r>
              <a:rPr lang="en-US" altLang="zh-CN" sz="1400" kern="0" dirty="0">
                <a:ea typeface="微软雅黑" panose="020B0503020204020204" pitchFamily="34" charset="-122"/>
              </a:rPr>
              <a:t>Disk enclosure shared with dual-controller, dual-controller(one engine) failure causes service interruption.</a:t>
            </a:r>
            <a:endParaRPr lang="zh-CN" altLang="en-US" sz="1400" kern="0" dirty="0">
              <a:ea typeface="微软雅黑" panose="020B0503020204020204" pitchFamily="34" charset="-122"/>
            </a:endParaRPr>
          </a:p>
        </p:txBody>
      </p:sp>
      <p:sp>
        <p:nvSpPr>
          <p:cNvPr id="110" name="TextBox 287"/>
          <p:cNvSpPr txBox="1"/>
          <p:nvPr/>
        </p:nvSpPr>
        <p:spPr>
          <a:xfrm>
            <a:off x="4635195" y="5236486"/>
            <a:ext cx="2791992" cy="738664"/>
          </a:xfrm>
          <a:prstGeom prst="rect">
            <a:avLst/>
          </a:prstGeom>
          <a:solidFill>
            <a:schemeClr val="tx1">
              <a:lumMod val="10000"/>
              <a:lumOff val="90000"/>
            </a:schemeClr>
          </a:solidFill>
        </p:spPr>
        <p:txBody>
          <a:bodyPr wrap="square" rtlCol="0">
            <a:spAutoFit/>
          </a:bodyPr>
          <a:lstStyle/>
          <a:p>
            <a:pPr defTabSz="914309">
              <a:defRPr/>
            </a:pPr>
            <a:r>
              <a:rPr lang="en-US" altLang="zh-CN" sz="1400" kern="0" dirty="0">
                <a:ea typeface="微软雅黑" panose="020B0503020204020204" pitchFamily="34" charset="-122"/>
              </a:rPr>
              <a:t>Disk enclosure shared with four-controller, 4 controller failure(one engine) causes service interruption.</a:t>
            </a:r>
          </a:p>
        </p:txBody>
      </p:sp>
      <p:sp>
        <p:nvSpPr>
          <p:cNvPr id="111" name="TextBox 288"/>
          <p:cNvSpPr txBox="1"/>
          <p:nvPr/>
        </p:nvSpPr>
        <p:spPr>
          <a:xfrm>
            <a:off x="8041909" y="5218712"/>
            <a:ext cx="3698151" cy="1384995"/>
          </a:xfrm>
          <a:prstGeom prst="rect">
            <a:avLst/>
          </a:prstGeom>
          <a:solidFill>
            <a:schemeClr val="tx1">
              <a:lumMod val="10000"/>
              <a:lumOff val="90000"/>
            </a:schemeClr>
          </a:solidFill>
        </p:spPr>
        <p:txBody>
          <a:bodyPr wrap="square" rtlCol="0">
            <a:spAutoFit/>
          </a:bodyPr>
          <a:lstStyle>
            <a:defPPr>
              <a:defRPr lang="en-US"/>
            </a:defPPr>
            <a:lvl1pPr defTabSz="914309">
              <a:defRPr sz="1400" kern="0">
                <a:ea typeface="微软雅黑" panose="020B0503020204020204" pitchFamily="34" charset="-122"/>
              </a:defRPr>
            </a:lvl1pPr>
          </a:lstStyle>
          <a:p>
            <a:r>
              <a:rPr lang="en-US" altLang="zh-CN" dirty="0"/>
              <a:t>Global cache provides continuous mirroring technology and 3 copies across 2 engines</a:t>
            </a:r>
          </a:p>
          <a:p>
            <a:r>
              <a:rPr lang="en-US" altLang="zh-CN" dirty="0"/>
              <a:t>Disk enclosure shared with 8 controllers.</a:t>
            </a:r>
          </a:p>
          <a:p>
            <a:r>
              <a:rPr lang="en-US" altLang="zh-CN" dirty="0"/>
              <a:t>No service interruption: any 2 controllers failed at the same time; 1 engine failed; 7 controllers failure one by one of 8 controllers(2 engines)</a:t>
            </a:r>
          </a:p>
        </p:txBody>
      </p:sp>
      <p:sp>
        <p:nvSpPr>
          <p:cNvPr id="114" name="矩形 113"/>
          <p:cNvSpPr/>
          <p:nvPr/>
        </p:nvSpPr>
        <p:spPr>
          <a:xfrm>
            <a:off x="1058643" y="2524152"/>
            <a:ext cx="535346" cy="18753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Times New Roman" panose="02020603050405020304" pitchFamily="18" charset="0"/>
              <a:cs typeface="Times New Roman" panose="02020603050405020304" pitchFamily="18" charset="0"/>
            </a:endParaRPr>
          </a:p>
        </p:txBody>
      </p:sp>
      <p:sp>
        <p:nvSpPr>
          <p:cNvPr id="116" name="矩形 115"/>
          <p:cNvSpPr/>
          <p:nvPr/>
        </p:nvSpPr>
        <p:spPr>
          <a:xfrm>
            <a:off x="1116693" y="3128247"/>
            <a:ext cx="150188" cy="779917"/>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17" name="矩形 116"/>
          <p:cNvSpPr/>
          <p:nvPr/>
        </p:nvSpPr>
        <p:spPr>
          <a:xfrm>
            <a:off x="1110242" y="2685585"/>
            <a:ext cx="18059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118" name="直接箭头连接符 117"/>
          <p:cNvCxnSpPr>
            <a:stCxn id="117" idx="2"/>
            <a:endCxn id="116" idx="0"/>
          </p:cNvCxnSpPr>
          <p:nvPr/>
        </p:nvCxnSpPr>
        <p:spPr>
          <a:xfrm flipH="1">
            <a:off x="1191787" y="2867190"/>
            <a:ext cx="8754" cy="261057"/>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119" name="矩形 118"/>
          <p:cNvSpPr/>
          <p:nvPr/>
        </p:nvSpPr>
        <p:spPr>
          <a:xfrm>
            <a:off x="1368242" y="3128247"/>
            <a:ext cx="150188" cy="779917"/>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20" name="矩形 119"/>
          <p:cNvSpPr/>
          <p:nvPr/>
        </p:nvSpPr>
        <p:spPr>
          <a:xfrm>
            <a:off x="1361790" y="2685585"/>
            <a:ext cx="18059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121" name="直接箭头连接符 120"/>
          <p:cNvCxnSpPr>
            <a:stCxn id="120" idx="2"/>
            <a:endCxn id="119" idx="0"/>
          </p:cNvCxnSpPr>
          <p:nvPr/>
        </p:nvCxnSpPr>
        <p:spPr>
          <a:xfrm flipH="1">
            <a:off x="1443336" y="2867190"/>
            <a:ext cx="8753" cy="261057"/>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23" name="直接箭头连接符 122"/>
          <p:cNvCxnSpPr>
            <a:stCxn id="190" idx="2"/>
          </p:cNvCxnSpPr>
          <p:nvPr/>
        </p:nvCxnSpPr>
        <p:spPr>
          <a:xfrm>
            <a:off x="1206992" y="4308585"/>
            <a:ext cx="119325" cy="193054"/>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24" name="直接箭头连接符 123"/>
          <p:cNvCxnSpPr>
            <a:stCxn id="191" idx="2"/>
          </p:cNvCxnSpPr>
          <p:nvPr/>
        </p:nvCxnSpPr>
        <p:spPr>
          <a:xfrm flipH="1">
            <a:off x="1326317" y="4308585"/>
            <a:ext cx="132223" cy="193054"/>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125" name="矩形 124"/>
          <p:cNvSpPr/>
          <p:nvPr/>
        </p:nvSpPr>
        <p:spPr>
          <a:xfrm>
            <a:off x="1800387" y="3128247"/>
            <a:ext cx="161248" cy="779917"/>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26" name="矩形 125"/>
          <p:cNvSpPr/>
          <p:nvPr/>
        </p:nvSpPr>
        <p:spPr>
          <a:xfrm>
            <a:off x="1793937" y="2685585"/>
            <a:ext cx="18059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127" name="直接箭头连接符 126"/>
          <p:cNvCxnSpPr>
            <a:stCxn id="126" idx="2"/>
            <a:endCxn id="125" idx="0"/>
          </p:cNvCxnSpPr>
          <p:nvPr/>
        </p:nvCxnSpPr>
        <p:spPr>
          <a:xfrm flipH="1">
            <a:off x="1881011" y="2867190"/>
            <a:ext cx="3225" cy="261057"/>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128" name="矩形 127"/>
          <p:cNvSpPr/>
          <p:nvPr/>
        </p:nvSpPr>
        <p:spPr>
          <a:xfrm>
            <a:off x="2051935" y="3128247"/>
            <a:ext cx="161248" cy="779917"/>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29" name="矩形 128"/>
          <p:cNvSpPr/>
          <p:nvPr/>
        </p:nvSpPr>
        <p:spPr>
          <a:xfrm>
            <a:off x="2045484" y="2685585"/>
            <a:ext cx="18059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130" name="直接箭头连接符 129"/>
          <p:cNvCxnSpPr>
            <a:stCxn id="129" idx="2"/>
            <a:endCxn id="128" idx="0"/>
          </p:cNvCxnSpPr>
          <p:nvPr/>
        </p:nvCxnSpPr>
        <p:spPr>
          <a:xfrm flipH="1">
            <a:off x="2132559" y="2867190"/>
            <a:ext cx="3224" cy="261057"/>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31" name="直接箭头连接符 130"/>
          <p:cNvCxnSpPr>
            <a:stCxn id="192" idx="2"/>
          </p:cNvCxnSpPr>
          <p:nvPr/>
        </p:nvCxnSpPr>
        <p:spPr>
          <a:xfrm>
            <a:off x="1890687" y="4308585"/>
            <a:ext cx="106424" cy="193054"/>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32" name="直接箭头连接符 131"/>
          <p:cNvCxnSpPr>
            <a:stCxn id="193" idx="2"/>
          </p:cNvCxnSpPr>
          <p:nvPr/>
        </p:nvCxnSpPr>
        <p:spPr>
          <a:xfrm flipH="1">
            <a:off x="1997111" y="4308585"/>
            <a:ext cx="145123" cy="193054"/>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33" name="直接箭头连接符 132"/>
          <p:cNvCxnSpPr>
            <a:stCxn id="117" idx="0"/>
          </p:cNvCxnSpPr>
          <p:nvPr/>
        </p:nvCxnSpPr>
        <p:spPr>
          <a:xfrm flipH="1" flipV="1">
            <a:off x="1200541" y="2174819"/>
            <a:ext cx="0" cy="510765"/>
          </a:xfrm>
          <a:prstGeom prst="straightConnector1">
            <a:avLst/>
          </a:prstGeom>
          <a:noFill/>
          <a:ln w="6350" cap="flat" cmpd="sng" algn="ctr">
            <a:solidFill>
              <a:srgbClr val="4A66AC"/>
            </a:solidFill>
            <a:prstDash val="solid"/>
            <a:miter lim="800000"/>
            <a:tailEnd type="arrow"/>
          </a:ln>
          <a:effectLst/>
        </p:spPr>
      </p:cxnSp>
      <p:cxnSp>
        <p:nvCxnSpPr>
          <p:cNvPr id="134" name="直接箭头连接符 133"/>
          <p:cNvCxnSpPr/>
          <p:nvPr/>
        </p:nvCxnSpPr>
        <p:spPr>
          <a:xfrm flipH="1" flipV="1">
            <a:off x="1458540" y="2186169"/>
            <a:ext cx="0" cy="510765"/>
          </a:xfrm>
          <a:prstGeom prst="straightConnector1">
            <a:avLst/>
          </a:prstGeom>
          <a:noFill/>
          <a:ln w="6350" cap="flat" cmpd="sng" algn="ctr">
            <a:solidFill>
              <a:srgbClr val="4A66AC"/>
            </a:solidFill>
            <a:prstDash val="solid"/>
            <a:miter lim="800000"/>
            <a:tailEnd type="arrow"/>
          </a:ln>
          <a:effectLst/>
        </p:spPr>
      </p:cxnSp>
      <p:cxnSp>
        <p:nvCxnSpPr>
          <p:cNvPr id="135" name="直接箭头连接符 134"/>
          <p:cNvCxnSpPr/>
          <p:nvPr/>
        </p:nvCxnSpPr>
        <p:spPr>
          <a:xfrm flipH="1" flipV="1">
            <a:off x="1890687" y="2174819"/>
            <a:ext cx="0" cy="510765"/>
          </a:xfrm>
          <a:prstGeom prst="straightConnector1">
            <a:avLst/>
          </a:prstGeom>
          <a:noFill/>
          <a:ln w="6350" cap="flat" cmpd="sng" algn="ctr">
            <a:solidFill>
              <a:srgbClr val="4A66AC"/>
            </a:solidFill>
            <a:prstDash val="solid"/>
            <a:miter lim="800000"/>
            <a:tailEnd type="arrow"/>
          </a:ln>
          <a:effectLst/>
        </p:spPr>
      </p:cxnSp>
      <p:cxnSp>
        <p:nvCxnSpPr>
          <p:cNvPr id="136" name="直接箭头连接符 135"/>
          <p:cNvCxnSpPr/>
          <p:nvPr/>
        </p:nvCxnSpPr>
        <p:spPr>
          <a:xfrm flipH="1" flipV="1">
            <a:off x="2135785" y="2163468"/>
            <a:ext cx="0" cy="510765"/>
          </a:xfrm>
          <a:prstGeom prst="straightConnector1">
            <a:avLst/>
          </a:prstGeom>
          <a:noFill/>
          <a:ln w="6350" cap="flat" cmpd="sng" algn="ctr">
            <a:solidFill>
              <a:srgbClr val="4A66AC"/>
            </a:solidFill>
            <a:prstDash val="solid"/>
            <a:miter lim="800000"/>
            <a:tailEnd type="arrow"/>
          </a:ln>
          <a:effectLst/>
        </p:spPr>
      </p:cxnSp>
      <p:sp>
        <p:nvSpPr>
          <p:cNvPr id="143" name="矩形 142"/>
          <p:cNvSpPr/>
          <p:nvPr/>
        </p:nvSpPr>
        <p:spPr>
          <a:xfrm>
            <a:off x="2528214" y="3128246"/>
            <a:ext cx="151004" cy="779918"/>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44" name="矩形 143"/>
          <p:cNvSpPr/>
          <p:nvPr/>
        </p:nvSpPr>
        <p:spPr>
          <a:xfrm>
            <a:off x="2521763" y="2685584"/>
            <a:ext cx="18059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145" name="直接箭头连接符 144"/>
          <p:cNvCxnSpPr>
            <a:stCxn id="144" idx="2"/>
            <a:endCxn id="143" idx="0"/>
          </p:cNvCxnSpPr>
          <p:nvPr/>
        </p:nvCxnSpPr>
        <p:spPr>
          <a:xfrm flipH="1">
            <a:off x="2603716" y="2867189"/>
            <a:ext cx="8346" cy="261057"/>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146" name="矩形 145"/>
          <p:cNvSpPr/>
          <p:nvPr/>
        </p:nvSpPr>
        <p:spPr>
          <a:xfrm>
            <a:off x="2779763" y="3128246"/>
            <a:ext cx="151004" cy="779918"/>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47" name="矩形 146"/>
          <p:cNvSpPr/>
          <p:nvPr/>
        </p:nvSpPr>
        <p:spPr>
          <a:xfrm>
            <a:off x="2773311" y="2685584"/>
            <a:ext cx="18059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148" name="直接箭头连接符 147"/>
          <p:cNvCxnSpPr>
            <a:stCxn id="147" idx="2"/>
            <a:endCxn id="146" idx="0"/>
          </p:cNvCxnSpPr>
          <p:nvPr/>
        </p:nvCxnSpPr>
        <p:spPr>
          <a:xfrm flipH="1">
            <a:off x="2855265" y="2867189"/>
            <a:ext cx="8345" cy="261057"/>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50" name="直接箭头连接符 149"/>
          <p:cNvCxnSpPr>
            <a:stCxn id="194" idx="2"/>
          </p:cNvCxnSpPr>
          <p:nvPr/>
        </p:nvCxnSpPr>
        <p:spPr>
          <a:xfrm>
            <a:off x="2618513" y="4308584"/>
            <a:ext cx="119324" cy="193054"/>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51" name="直接箭头连接符 150"/>
          <p:cNvCxnSpPr>
            <a:stCxn id="195" idx="2"/>
          </p:cNvCxnSpPr>
          <p:nvPr/>
        </p:nvCxnSpPr>
        <p:spPr>
          <a:xfrm flipH="1">
            <a:off x="2737837" y="4308584"/>
            <a:ext cx="132224" cy="193054"/>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152" name="矩形 151"/>
          <p:cNvSpPr/>
          <p:nvPr/>
        </p:nvSpPr>
        <p:spPr>
          <a:xfrm>
            <a:off x="3211908" y="3128246"/>
            <a:ext cx="151004" cy="779918"/>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53" name="矩形 152"/>
          <p:cNvSpPr/>
          <p:nvPr/>
        </p:nvSpPr>
        <p:spPr>
          <a:xfrm>
            <a:off x="3205458" y="2685584"/>
            <a:ext cx="18059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154" name="直接箭头连接符 153"/>
          <p:cNvCxnSpPr>
            <a:stCxn id="153" idx="2"/>
            <a:endCxn id="152" idx="0"/>
          </p:cNvCxnSpPr>
          <p:nvPr/>
        </p:nvCxnSpPr>
        <p:spPr>
          <a:xfrm flipH="1">
            <a:off x="3287410" y="2867189"/>
            <a:ext cx="8347" cy="261057"/>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155" name="矩形 154"/>
          <p:cNvSpPr/>
          <p:nvPr/>
        </p:nvSpPr>
        <p:spPr>
          <a:xfrm>
            <a:off x="3463456" y="3128246"/>
            <a:ext cx="168141" cy="779918"/>
          </a:xfrm>
          <a:prstGeom prst="rect">
            <a:avLst/>
          </a:prstGeom>
          <a:noFill/>
          <a:ln w="12700" cap="flat" cmpd="sng" algn="ctr">
            <a:solidFill>
              <a:srgbClr val="4A66AC">
                <a:shade val="50000"/>
              </a:srgbClr>
            </a:solid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56" name="矩形 155"/>
          <p:cNvSpPr/>
          <p:nvPr/>
        </p:nvSpPr>
        <p:spPr>
          <a:xfrm>
            <a:off x="3457005" y="2685584"/>
            <a:ext cx="18059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157" name="直接箭头连接符 156"/>
          <p:cNvCxnSpPr>
            <a:stCxn id="156" idx="2"/>
            <a:endCxn id="155" idx="0"/>
          </p:cNvCxnSpPr>
          <p:nvPr/>
        </p:nvCxnSpPr>
        <p:spPr>
          <a:xfrm>
            <a:off x="3547304" y="2867189"/>
            <a:ext cx="223" cy="261057"/>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58" name="直接箭头连接符 157"/>
          <p:cNvCxnSpPr>
            <a:stCxn id="196" idx="2"/>
          </p:cNvCxnSpPr>
          <p:nvPr/>
        </p:nvCxnSpPr>
        <p:spPr>
          <a:xfrm>
            <a:off x="3302208" y="4308584"/>
            <a:ext cx="106424" cy="193054"/>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59" name="直接箭头连接符 158"/>
          <p:cNvCxnSpPr>
            <a:stCxn id="155" idx="2"/>
            <a:endCxn id="197" idx="0"/>
          </p:cNvCxnSpPr>
          <p:nvPr/>
        </p:nvCxnSpPr>
        <p:spPr>
          <a:xfrm>
            <a:off x="3547527" y="3908164"/>
            <a:ext cx="6228" cy="218815"/>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60" name="直接箭头连接符 159"/>
          <p:cNvCxnSpPr>
            <a:stCxn id="144" idx="0"/>
          </p:cNvCxnSpPr>
          <p:nvPr/>
        </p:nvCxnSpPr>
        <p:spPr>
          <a:xfrm flipH="1" flipV="1">
            <a:off x="2612062" y="2174818"/>
            <a:ext cx="0" cy="510765"/>
          </a:xfrm>
          <a:prstGeom prst="straightConnector1">
            <a:avLst/>
          </a:prstGeom>
          <a:noFill/>
          <a:ln w="6350" cap="flat" cmpd="sng" algn="ctr">
            <a:solidFill>
              <a:srgbClr val="4A66AC"/>
            </a:solidFill>
            <a:prstDash val="solid"/>
            <a:miter lim="800000"/>
            <a:tailEnd type="arrow"/>
          </a:ln>
          <a:effectLst/>
        </p:spPr>
      </p:cxnSp>
      <p:cxnSp>
        <p:nvCxnSpPr>
          <p:cNvPr id="161" name="直接箭头连接符 160"/>
          <p:cNvCxnSpPr/>
          <p:nvPr/>
        </p:nvCxnSpPr>
        <p:spPr>
          <a:xfrm flipH="1" flipV="1">
            <a:off x="2870061" y="2186168"/>
            <a:ext cx="0" cy="510765"/>
          </a:xfrm>
          <a:prstGeom prst="straightConnector1">
            <a:avLst/>
          </a:prstGeom>
          <a:noFill/>
          <a:ln w="6350" cap="flat" cmpd="sng" algn="ctr">
            <a:solidFill>
              <a:srgbClr val="4A66AC"/>
            </a:solidFill>
            <a:prstDash val="solid"/>
            <a:miter lim="800000"/>
            <a:tailEnd type="arrow"/>
          </a:ln>
          <a:effectLst/>
        </p:spPr>
      </p:cxnSp>
      <p:cxnSp>
        <p:nvCxnSpPr>
          <p:cNvPr id="162" name="直接箭头连接符 161"/>
          <p:cNvCxnSpPr/>
          <p:nvPr/>
        </p:nvCxnSpPr>
        <p:spPr>
          <a:xfrm flipH="1" flipV="1">
            <a:off x="3302207" y="2174818"/>
            <a:ext cx="0" cy="510765"/>
          </a:xfrm>
          <a:prstGeom prst="straightConnector1">
            <a:avLst/>
          </a:prstGeom>
          <a:noFill/>
          <a:ln w="6350" cap="flat" cmpd="sng" algn="ctr">
            <a:solidFill>
              <a:srgbClr val="4A66AC"/>
            </a:solidFill>
            <a:prstDash val="solid"/>
            <a:miter lim="800000"/>
            <a:tailEnd type="arrow"/>
          </a:ln>
          <a:effectLst/>
        </p:spPr>
      </p:cxnSp>
      <p:cxnSp>
        <p:nvCxnSpPr>
          <p:cNvPr id="163" name="直接箭头连接符 162"/>
          <p:cNvCxnSpPr/>
          <p:nvPr/>
        </p:nvCxnSpPr>
        <p:spPr>
          <a:xfrm flipH="1" flipV="1">
            <a:off x="3547306" y="2163467"/>
            <a:ext cx="0" cy="510765"/>
          </a:xfrm>
          <a:prstGeom prst="straightConnector1">
            <a:avLst/>
          </a:prstGeom>
          <a:noFill/>
          <a:ln w="6350" cap="flat" cmpd="sng" algn="ctr">
            <a:solidFill>
              <a:srgbClr val="4A66AC"/>
            </a:solidFill>
            <a:prstDash val="solid"/>
            <a:miter lim="800000"/>
            <a:tailEnd type="arrow"/>
          </a:ln>
          <a:effectLst/>
        </p:spPr>
      </p:cxnSp>
      <p:sp>
        <p:nvSpPr>
          <p:cNvPr id="174" name="矩形 173"/>
          <p:cNvSpPr/>
          <p:nvPr/>
        </p:nvSpPr>
        <p:spPr>
          <a:xfrm flipV="1">
            <a:off x="914399" y="3981336"/>
            <a:ext cx="10607041" cy="943354"/>
          </a:xfrm>
          <a:prstGeom prst="rect">
            <a:avLst/>
          </a:prstGeom>
          <a:noFill/>
          <a:ln w="12700" cap="flat" cmpd="sng" algn="ctr">
            <a:solidFill>
              <a:srgbClr val="FF0000"/>
            </a:solidFill>
            <a:prstDash val="dash"/>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75" name="矩形 174"/>
          <p:cNvSpPr/>
          <p:nvPr/>
        </p:nvSpPr>
        <p:spPr>
          <a:xfrm flipV="1">
            <a:off x="914399" y="2398432"/>
            <a:ext cx="10607041" cy="551824"/>
          </a:xfrm>
          <a:prstGeom prst="rect">
            <a:avLst/>
          </a:prstGeom>
          <a:noFill/>
          <a:ln w="12700" cap="flat" cmpd="sng" algn="ctr">
            <a:solidFill>
              <a:srgbClr val="FF0000"/>
            </a:solidFill>
            <a:prstDash val="dash"/>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2" name="文本框 1"/>
          <p:cNvSpPr txBox="1"/>
          <p:nvPr/>
        </p:nvSpPr>
        <p:spPr>
          <a:xfrm>
            <a:off x="1269407" y="825790"/>
            <a:ext cx="2070503" cy="584775"/>
          </a:xfrm>
          <a:prstGeom prst="rect">
            <a:avLst/>
          </a:prstGeom>
          <a:noFill/>
        </p:spPr>
        <p:txBody>
          <a:bodyPr wrap="none" rtlCol="0">
            <a:spAutoFit/>
          </a:bodyPr>
          <a:lstStyle/>
          <a:p>
            <a:pPr algn="ctr"/>
            <a:r>
              <a:rPr lang="en-US" altLang="zh-CN" sz="1600" dirty="0"/>
              <a:t>Vendor1:</a:t>
            </a:r>
          </a:p>
          <a:p>
            <a:r>
              <a:rPr lang="en-US" altLang="zh-CN" sz="1600" dirty="0"/>
              <a:t>2 Controllers Scale-out</a:t>
            </a:r>
            <a:endParaRPr lang="zh-CN" altLang="en-US" sz="1600" dirty="0"/>
          </a:p>
        </p:txBody>
      </p:sp>
      <p:sp>
        <p:nvSpPr>
          <p:cNvPr id="184" name="文本框 183"/>
          <p:cNvSpPr txBox="1"/>
          <p:nvPr/>
        </p:nvSpPr>
        <p:spPr>
          <a:xfrm>
            <a:off x="4675842" y="825790"/>
            <a:ext cx="2277290" cy="584775"/>
          </a:xfrm>
          <a:prstGeom prst="rect">
            <a:avLst/>
          </a:prstGeom>
          <a:noFill/>
        </p:spPr>
        <p:txBody>
          <a:bodyPr wrap="none" rtlCol="0">
            <a:spAutoFit/>
          </a:bodyPr>
          <a:lstStyle/>
          <a:p>
            <a:pPr algn="ctr"/>
            <a:r>
              <a:rPr lang="en-US" altLang="zh-CN" sz="1600" dirty="0"/>
              <a:t>Vendor2:</a:t>
            </a:r>
          </a:p>
          <a:p>
            <a:r>
              <a:rPr lang="en-US" altLang="zh-CN" sz="1600" dirty="0"/>
              <a:t>4~8 Controllers Scale-out</a:t>
            </a:r>
            <a:endParaRPr lang="zh-CN" altLang="en-US" sz="1600" dirty="0"/>
          </a:p>
        </p:txBody>
      </p:sp>
      <p:grpSp>
        <p:nvGrpSpPr>
          <p:cNvPr id="53" name="Group 52"/>
          <p:cNvGrpSpPr/>
          <p:nvPr/>
        </p:nvGrpSpPr>
        <p:grpSpPr>
          <a:xfrm>
            <a:off x="1639911" y="3330303"/>
            <a:ext cx="648631" cy="267763"/>
            <a:chOff x="1639911" y="3469231"/>
            <a:chExt cx="648631" cy="267763"/>
          </a:xfrm>
        </p:grpSpPr>
        <p:sp>
          <p:nvSpPr>
            <p:cNvPr id="176" name="矩形 175"/>
            <p:cNvSpPr/>
            <p:nvPr/>
          </p:nvSpPr>
          <p:spPr>
            <a:xfrm>
              <a:off x="1753196" y="3469231"/>
              <a:ext cx="535346" cy="19444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乘号 187"/>
            <p:cNvSpPr/>
            <p:nvPr/>
          </p:nvSpPr>
          <p:spPr bwMode="auto">
            <a:xfrm>
              <a:off x="1639911" y="3485552"/>
              <a:ext cx="319272" cy="251442"/>
            </a:xfrm>
            <a:prstGeom prst="mathMultiply">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ea typeface="华文细黑" pitchFamily="2" charset="-122"/>
              </a:endParaRPr>
            </a:p>
          </p:txBody>
        </p:sp>
      </p:grpSp>
      <p:sp>
        <p:nvSpPr>
          <p:cNvPr id="169" name="矩形 168"/>
          <p:cNvSpPr/>
          <p:nvPr/>
        </p:nvSpPr>
        <p:spPr>
          <a:xfrm>
            <a:off x="9071655" y="3628997"/>
            <a:ext cx="98292" cy="11265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a:off x="9422591" y="3625459"/>
            <a:ext cx="98292" cy="11265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10819846" y="3625961"/>
            <a:ext cx="98292" cy="11265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圆角矩形 171"/>
          <p:cNvSpPr/>
          <p:nvPr/>
        </p:nvSpPr>
        <p:spPr>
          <a:xfrm>
            <a:off x="9023709" y="3582010"/>
            <a:ext cx="1962489" cy="19287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文本框 183"/>
          <p:cNvSpPr txBox="1"/>
          <p:nvPr/>
        </p:nvSpPr>
        <p:spPr>
          <a:xfrm>
            <a:off x="9106456" y="911655"/>
            <a:ext cx="1743812" cy="338554"/>
          </a:xfrm>
          <a:prstGeom prst="rect">
            <a:avLst/>
          </a:prstGeom>
          <a:noFill/>
        </p:spPr>
        <p:txBody>
          <a:bodyPr wrap="none" rtlCol="0">
            <a:spAutoFit/>
          </a:bodyPr>
          <a:lstStyle/>
          <a:p>
            <a:pPr algn="ctr"/>
            <a:r>
              <a:rPr lang="en-US" altLang="zh-CN" sz="1600" dirty="0"/>
              <a:t>Huawei</a:t>
            </a:r>
            <a:r>
              <a:rPr lang="zh-CN" altLang="en-US" sz="1600" dirty="0"/>
              <a:t> </a:t>
            </a:r>
            <a:r>
              <a:rPr lang="en-US" altLang="zh-CN" sz="1600" dirty="0"/>
              <a:t>Dorado</a:t>
            </a:r>
            <a:r>
              <a:rPr lang="zh-CN" altLang="en-US" sz="1600" dirty="0"/>
              <a:t> </a:t>
            </a:r>
            <a:r>
              <a:rPr lang="en-US" altLang="zh-CN" sz="1600" dirty="0"/>
              <a:t>V6</a:t>
            </a:r>
          </a:p>
        </p:txBody>
      </p:sp>
      <p:sp>
        <p:nvSpPr>
          <p:cNvPr id="190" name="矩形 116"/>
          <p:cNvSpPr/>
          <p:nvPr/>
        </p:nvSpPr>
        <p:spPr>
          <a:xfrm>
            <a:off x="1116693" y="4126980"/>
            <a:ext cx="18059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91" name="矩形 119"/>
          <p:cNvSpPr/>
          <p:nvPr/>
        </p:nvSpPr>
        <p:spPr>
          <a:xfrm>
            <a:off x="1368241" y="4126980"/>
            <a:ext cx="18059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92" name="矩形 125"/>
          <p:cNvSpPr/>
          <p:nvPr/>
        </p:nvSpPr>
        <p:spPr>
          <a:xfrm>
            <a:off x="1800388" y="4126980"/>
            <a:ext cx="18059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93" name="矩形 128"/>
          <p:cNvSpPr/>
          <p:nvPr/>
        </p:nvSpPr>
        <p:spPr>
          <a:xfrm>
            <a:off x="2051935" y="4126980"/>
            <a:ext cx="18059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94" name="矩形 143"/>
          <p:cNvSpPr/>
          <p:nvPr/>
        </p:nvSpPr>
        <p:spPr>
          <a:xfrm>
            <a:off x="2528214" y="4126979"/>
            <a:ext cx="18059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95" name="矩形 146"/>
          <p:cNvSpPr/>
          <p:nvPr/>
        </p:nvSpPr>
        <p:spPr>
          <a:xfrm>
            <a:off x="2779762" y="4126979"/>
            <a:ext cx="18059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96" name="矩形 152"/>
          <p:cNvSpPr/>
          <p:nvPr/>
        </p:nvSpPr>
        <p:spPr>
          <a:xfrm>
            <a:off x="3211909" y="4126979"/>
            <a:ext cx="18059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197" name="矩形 155"/>
          <p:cNvSpPr/>
          <p:nvPr/>
        </p:nvSpPr>
        <p:spPr>
          <a:xfrm>
            <a:off x="3463456" y="4126979"/>
            <a:ext cx="18059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198" name="直接箭头连接符 122"/>
          <p:cNvCxnSpPr>
            <a:stCxn id="116" idx="2"/>
            <a:endCxn id="190" idx="0"/>
          </p:cNvCxnSpPr>
          <p:nvPr/>
        </p:nvCxnSpPr>
        <p:spPr>
          <a:xfrm>
            <a:off x="1191787" y="3908164"/>
            <a:ext cx="15205" cy="218816"/>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99" name="直接箭头连接符 123"/>
          <p:cNvCxnSpPr>
            <a:stCxn id="119" idx="2"/>
            <a:endCxn id="191" idx="0"/>
          </p:cNvCxnSpPr>
          <p:nvPr/>
        </p:nvCxnSpPr>
        <p:spPr>
          <a:xfrm>
            <a:off x="1443336" y="3908164"/>
            <a:ext cx="15204" cy="218816"/>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200" name="直接箭头连接符 130"/>
          <p:cNvCxnSpPr>
            <a:endCxn id="192" idx="0"/>
          </p:cNvCxnSpPr>
          <p:nvPr/>
        </p:nvCxnSpPr>
        <p:spPr>
          <a:xfrm>
            <a:off x="1881011" y="3924485"/>
            <a:ext cx="9676" cy="202495"/>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201" name="直接箭头连接符 131"/>
          <p:cNvCxnSpPr>
            <a:stCxn id="128" idx="2"/>
            <a:endCxn id="193" idx="0"/>
          </p:cNvCxnSpPr>
          <p:nvPr/>
        </p:nvCxnSpPr>
        <p:spPr>
          <a:xfrm>
            <a:off x="2132559" y="3908164"/>
            <a:ext cx="9675" cy="218816"/>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202" name="直接箭头连接符 149"/>
          <p:cNvCxnSpPr>
            <a:stCxn id="143" idx="2"/>
            <a:endCxn id="194" idx="0"/>
          </p:cNvCxnSpPr>
          <p:nvPr/>
        </p:nvCxnSpPr>
        <p:spPr>
          <a:xfrm>
            <a:off x="2603716" y="3908164"/>
            <a:ext cx="14797" cy="218815"/>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203" name="直接箭头连接符 150"/>
          <p:cNvCxnSpPr>
            <a:stCxn id="146" idx="2"/>
            <a:endCxn id="195" idx="0"/>
          </p:cNvCxnSpPr>
          <p:nvPr/>
        </p:nvCxnSpPr>
        <p:spPr>
          <a:xfrm>
            <a:off x="2855265" y="3908164"/>
            <a:ext cx="14796" cy="218815"/>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204" name="直接箭头连接符 157"/>
          <p:cNvCxnSpPr>
            <a:stCxn id="152" idx="2"/>
            <a:endCxn id="196" idx="0"/>
          </p:cNvCxnSpPr>
          <p:nvPr/>
        </p:nvCxnSpPr>
        <p:spPr>
          <a:xfrm>
            <a:off x="3287410" y="3908164"/>
            <a:ext cx="14798" cy="218815"/>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205" name="直接箭头连接符 158"/>
          <p:cNvCxnSpPr>
            <a:stCxn id="197" idx="2"/>
          </p:cNvCxnSpPr>
          <p:nvPr/>
        </p:nvCxnSpPr>
        <p:spPr>
          <a:xfrm flipH="1">
            <a:off x="3408632" y="4308584"/>
            <a:ext cx="145123" cy="193054"/>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276" name="矩形 9"/>
          <p:cNvSpPr/>
          <p:nvPr/>
        </p:nvSpPr>
        <p:spPr>
          <a:xfrm>
            <a:off x="6287005" y="4114381"/>
            <a:ext cx="208465"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277" name="矩形 12"/>
          <p:cNvSpPr/>
          <p:nvPr/>
        </p:nvSpPr>
        <p:spPr>
          <a:xfrm>
            <a:off x="6990210" y="4111704"/>
            <a:ext cx="20914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302" name="直接箭头连接符 45"/>
          <p:cNvCxnSpPr>
            <a:stCxn id="30" idx="2"/>
            <a:endCxn id="276" idx="0"/>
          </p:cNvCxnSpPr>
          <p:nvPr/>
        </p:nvCxnSpPr>
        <p:spPr>
          <a:xfrm>
            <a:off x="6386671" y="3908165"/>
            <a:ext cx="4567" cy="206216"/>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03" name="直接箭头连接符 46"/>
          <p:cNvCxnSpPr>
            <a:stCxn id="31" idx="2"/>
            <a:endCxn id="366" idx="0"/>
          </p:cNvCxnSpPr>
          <p:nvPr/>
        </p:nvCxnSpPr>
        <p:spPr>
          <a:xfrm>
            <a:off x="6729120" y="3908165"/>
            <a:ext cx="6292" cy="20125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19" name="直接箭头连接符 47"/>
          <p:cNvCxnSpPr>
            <a:stCxn id="34" idx="2"/>
            <a:endCxn id="367" idx="0"/>
          </p:cNvCxnSpPr>
          <p:nvPr/>
        </p:nvCxnSpPr>
        <p:spPr>
          <a:xfrm>
            <a:off x="7427186" y="3908165"/>
            <a:ext cx="2938" cy="198582"/>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348" name="矩形 57"/>
          <p:cNvSpPr/>
          <p:nvPr/>
        </p:nvSpPr>
        <p:spPr>
          <a:xfrm>
            <a:off x="8468623" y="4138554"/>
            <a:ext cx="368790"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349" name="矩形 60"/>
          <p:cNvSpPr/>
          <p:nvPr/>
        </p:nvSpPr>
        <p:spPr>
          <a:xfrm>
            <a:off x="9048150" y="4127204"/>
            <a:ext cx="368790"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350" name="矩形 79"/>
          <p:cNvSpPr/>
          <p:nvPr/>
        </p:nvSpPr>
        <p:spPr>
          <a:xfrm>
            <a:off x="10233546" y="4127204"/>
            <a:ext cx="368790"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351" name="矩形 82"/>
          <p:cNvSpPr/>
          <p:nvPr/>
        </p:nvSpPr>
        <p:spPr>
          <a:xfrm>
            <a:off x="10813072" y="4115853"/>
            <a:ext cx="368790"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352" name="直接箭头连接符 71"/>
          <p:cNvCxnSpPr>
            <a:stCxn id="56" idx="2"/>
            <a:endCxn id="348" idx="0"/>
          </p:cNvCxnSpPr>
          <p:nvPr/>
        </p:nvCxnSpPr>
        <p:spPr>
          <a:xfrm>
            <a:off x="8423231" y="3919515"/>
            <a:ext cx="229787" cy="21903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53" name="直接箭头连接符 72"/>
          <p:cNvCxnSpPr>
            <a:stCxn id="57" idx="2"/>
            <a:endCxn id="349" idx="0"/>
          </p:cNvCxnSpPr>
          <p:nvPr/>
        </p:nvCxnSpPr>
        <p:spPr>
          <a:xfrm>
            <a:off x="8765680" y="3919515"/>
            <a:ext cx="466865" cy="20768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54" name="直接箭头连接符 73"/>
          <p:cNvCxnSpPr>
            <a:stCxn id="56" idx="2"/>
            <a:endCxn id="349" idx="0"/>
          </p:cNvCxnSpPr>
          <p:nvPr/>
        </p:nvCxnSpPr>
        <p:spPr>
          <a:xfrm>
            <a:off x="8423231" y="3919515"/>
            <a:ext cx="809314" cy="20768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55" name="直接箭头连接符 74"/>
          <p:cNvCxnSpPr>
            <a:stCxn id="60" idx="2"/>
            <a:endCxn id="349" idx="0"/>
          </p:cNvCxnSpPr>
          <p:nvPr/>
        </p:nvCxnSpPr>
        <p:spPr>
          <a:xfrm flipH="1">
            <a:off x="9232545" y="3919515"/>
            <a:ext cx="231201" cy="20768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56" name="直接箭头连接符 94"/>
          <p:cNvCxnSpPr>
            <a:stCxn id="81" idx="2"/>
            <a:endCxn id="351" idx="0"/>
          </p:cNvCxnSpPr>
          <p:nvPr/>
        </p:nvCxnSpPr>
        <p:spPr>
          <a:xfrm>
            <a:off x="10886220" y="3908165"/>
            <a:ext cx="111247" cy="20768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57" name="直接箭头连接符 95"/>
          <p:cNvCxnSpPr>
            <a:stCxn id="81" idx="2"/>
            <a:endCxn id="350" idx="0"/>
          </p:cNvCxnSpPr>
          <p:nvPr/>
        </p:nvCxnSpPr>
        <p:spPr>
          <a:xfrm flipH="1">
            <a:off x="10417941" y="3908165"/>
            <a:ext cx="468279" cy="21903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58" name="直接箭头连接符 96"/>
          <p:cNvCxnSpPr>
            <a:stCxn id="78" idx="2"/>
            <a:endCxn id="350" idx="0"/>
          </p:cNvCxnSpPr>
          <p:nvPr/>
        </p:nvCxnSpPr>
        <p:spPr>
          <a:xfrm>
            <a:off x="10188154" y="3908165"/>
            <a:ext cx="229787" cy="21903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59" name="直接箭头连接符 97"/>
          <p:cNvCxnSpPr>
            <a:stCxn id="82" idx="2"/>
            <a:endCxn id="351" idx="0"/>
          </p:cNvCxnSpPr>
          <p:nvPr/>
        </p:nvCxnSpPr>
        <p:spPr>
          <a:xfrm flipH="1">
            <a:off x="10997467" y="3908165"/>
            <a:ext cx="231203" cy="20768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89" name="直接箭头连接符 95"/>
          <p:cNvCxnSpPr>
            <a:stCxn id="78" idx="2"/>
            <a:endCxn id="351" idx="0"/>
          </p:cNvCxnSpPr>
          <p:nvPr/>
        </p:nvCxnSpPr>
        <p:spPr>
          <a:xfrm>
            <a:off x="10188154" y="3908165"/>
            <a:ext cx="809313" cy="20768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91" name="直接箭头连接符 95"/>
          <p:cNvCxnSpPr>
            <a:stCxn id="79" idx="2"/>
            <a:endCxn id="351" idx="0"/>
          </p:cNvCxnSpPr>
          <p:nvPr/>
        </p:nvCxnSpPr>
        <p:spPr>
          <a:xfrm>
            <a:off x="10530603" y="3908165"/>
            <a:ext cx="466864" cy="20768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92" name="直接箭头连接符 96"/>
          <p:cNvCxnSpPr>
            <a:stCxn id="60" idx="2"/>
            <a:endCxn id="348" idx="0"/>
          </p:cNvCxnSpPr>
          <p:nvPr/>
        </p:nvCxnSpPr>
        <p:spPr>
          <a:xfrm flipH="1">
            <a:off x="8653018" y="3919515"/>
            <a:ext cx="810728" cy="21903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99" name="直接箭头连接符 97"/>
          <p:cNvCxnSpPr>
            <a:stCxn id="82" idx="2"/>
            <a:endCxn id="350" idx="0"/>
          </p:cNvCxnSpPr>
          <p:nvPr/>
        </p:nvCxnSpPr>
        <p:spPr>
          <a:xfrm flipH="1">
            <a:off x="10417941" y="3908165"/>
            <a:ext cx="810729" cy="219039"/>
          </a:xfrm>
          <a:prstGeom prst="straightConnector1">
            <a:avLst/>
          </a:prstGeom>
          <a:noFill/>
          <a:ln w="6350" cap="flat" cmpd="sng" algn="ctr">
            <a:solidFill>
              <a:srgbClr val="4A66AC"/>
            </a:solidFill>
            <a:prstDash val="solid"/>
            <a:miter lim="800000"/>
            <a:headEnd type="arrow" w="med" len="med"/>
            <a:tailEnd type="arrow" w="med" len="med"/>
          </a:ln>
          <a:effectLst/>
        </p:spPr>
      </p:cxnSp>
      <p:grpSp>
        <p:nvGrpSpPr>
          <p:cNvPr id="52" name="Group 51"/>
          <p:cNvGrpSpPr/>
          <p:nvPr/>
        </p:nvGrpSpPr>
        <p:grpSpPr>
          <a:xfrm>
            <a:off x="966522" y="3266834"/>
            <a:ext cx="375377" cy="318135"/>
            <a:chOff x="966522" y="3358275"/>
            <a:chExt cx="375377" cy="318135"/>
          </a:xfrm>
        </p:grpSpPr>
        <p:sp>
          <p:nvSpPr>
            <p:cNvPr id="226" name="矩形 175"/>
            <p:cNvSpPr/>
            <p:nvPr/>
          </p:nvSpPr>
          <p:spPr>
            <a:xfrm>
              <a:off x="1043292" y="3358275"/>
              <a:ext cx="298607" cy="17039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乘号 179"/>
            <p:cNvSpPr/>
            <p:nvPr/>
          </p:nvSpPr>
          <p:spPr bwMode="auto">
            <a:xfrm>
              <a:off x="966522" y="3398960"/>
              <a:ext cx="278624" cy="277450"/>
            </a:xfrm>
            <a:prstGeom prst="mathMultiply">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ea typeface="华文细黑" pitchFamily="2" charset="-122"/>
              </a:endParaRPr>
            </a:p>
          </p:txBody>
        </p:sp>
      </p:grpSp>
      <p:grpSp>
        <p:nvGrpSpPr>
          <p:cNvPr id="227" name="Group 226"/>
          <p:cNvGrpSpPr/>
          <p:nvPr/>
        </p:nvGrpSpPr>
        <p:grpSpPr>
          <a:xfrm>
            <a:off x="4371494" y="3210103"/>
            <a:ext cx="375377" cy="318135"/>
            <a:chOff x="966522" y="3358275"/>
            <a:chExt cx="375377" cy="318135"/>
          </a:xfrm>
        </p:grpSpPr>
        <p:sp>
          <p:nvSpPr>
            <p:cNvPr id="228" name="矩形 175"/>
            <p:cNvSpPr/>
            <p:nvPr/>
          </p:nvSpPr>
          <p:spPr>
            <a:xfrm>
              <a:off x="1043292" y="3358275"/>
              <a:ext cx="298607" cy="17039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乘号 179"/>
            <p:cNvSpPr/>
            <p:nvPr/>
          </p:nvSpPr>
          <p:spPr bwMode="auto">
            <a:xfrm>
              <a:off x="966522" y="3398960"/>
              <a:ext cx="278624" cy="277450"/>
            </a:xfrm>
            <a:prstGeom prst="mathMultiply">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ea typeface="华文细黑" pitchFamily="2" charset="-122"/>
              </a:endParaRPr>
            </a:p>
          </p:txBody>
        </p:sp>
      </p:grpSp>
      <p:grpSp>
        <p:nvGrpSpPr>
          <p:cNvPr id="230" name="Group 229"/>
          <p:cNvGrpSpPr/>
          <p:nvPr/>
        </p:nvGrpSpPr>
        <p:grpSpPr>
          <a:xfrm>
            <a:off x="8157347" y="3179610"/>
            <a:ext cx="375377" cy="318135"/>
            <a:chOff x="966522" y="3358275"/>
            <a:chExt cx="375377" cy="318135"/>
          </a:xfrm>
        </p:grpSpPr>
        <p:sp>
          <p:nvSpPr>
            <p:cNvPr id="231" name="矩形 175"/>
            <p:cNvSpPr/>
            <p:nvPr/>
          </p:nvSpPr>
          <p:spPr>
            <a:xfrm>
              <a:off x="1043292" y="3358275"/>
              <a:ext cx="298607" cy="17039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乘号 179"/>
            <p:cNvSpPr/>
            <p:nvPr/>
          </p:nvSpPr>
          <p:spPr bwMode="auto">
            <a:xfrm>
              <a:off x="966522" y="3398960"/>
              <a:ext cx="278624" cy="277450"/>
            </a:xfrm>
            <a:prstGeom prst="mathMultiply">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ea typeface="华文细黑" pitchFamily="2" charset="-122"/>
              </a:endParaRPr>
            </a:p>
          </p:txBody>
        </p:sp>
      </p:grpSp>
      <p:grpSp>
        <p:nvGrpSpPr>
          <p:cNvPr id="239" name="Group 238"/>
          <p:cNvGrpSpPr/>
          <p:nvPr/>
        </p:nvGrpSpPr>
        <p:grpSpPr>
          <a:xfrm>
            <a:off x="8963442" y="3330303"/>
            <a:ext cx="648631" cy="267763"/>
            <a:chOff x="1639911" y="3469231"/>
            <a:chExt cx="648631" cy="267763"/>
          </a:xfrm>
        </p:grpSpPr>
        <p:sp>
          <p:nvSpPr>
            <p:cNvPr id="240" name="矩形 175"/>
            <p:cNvSpPr/>
            <p:nvPr/>
          </p:nvSpPr>
          <p:spPr>
            <a:xfrm>
              <a:off x="1753196" y="3469231"/>
              <a:ext cx="535346" cy="1944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乘号 187"/>
            <p:cNvSpPr/>
            <p:nvPr/>
          </p:nvSpPr>
          <p:spPr bwMode="auto">
            <a:xfrm>
              <a:off x="1639911" y="3485552"/>
              <a:ext cx="319272" cy="251442"/>
            </a:xfrm>
            <a:prstGeom prst="mathMultiply">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ea typeface="华文细黑" pitchFamily="2" charset="-122"/>
              </a:endParaRPr>
            </a:p>
          </p:txBody>
        </p:sp>
      </p:grpSp>
      <p:grpSp>
        <p:nvGrpSpPr>
          <p:cNvPr id="242" name="Group 241"/>
          <p:cNvGrpSpPr/>
          <p:nvPr/>
        </p:nvGrpSpPr>
        <p:grpSpPr>
          <a:xfrm>
            <a:off x="5117485" y="3330303"/>
            <a:ext cx="648631" cy="267763"/>
            <a:chOff x="1639911" y="3469231"/>
            <a:chExt cx="648631" cy="267763"/>
          </a:xfrm>
        </p:grpSpPr>
        <p:sp>
          <p:nvSpPr>
            <p:cNvPr id="243" name="矩形 175"/>
            <p:cNvSpPr/>
            <p:nvPr/>
          </p:nvSpPr>
          <p:spPr>
            <a:xfrm>
              <a:off x="1753196" y="3469231"/>
              <a:ext cx="535346" cy="1944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乘号 187"/>
            <p:cNvSpPr/>
            <p:nvPr/>
          </p:nvSpPr>
          <p:spPr bwMode="auto">
            <a:xfrm>
              <a:off x="1639911" y="3485552"/>
              <a:ext cx="319272" cy="251442"/>
            </a:xfrm>
            <a:prstGeom prst="mathMultiply">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ea typeface="华文细黑" pitchFamily="2" charset="-122"/>
              </a:endParaRPr>
            </a:p>
          </p:txBody>
        </p:sp>
      </p:grpSp>
      <p:grpSp>
        <p:nvGrpSpPr>
          <p:cNvPr id="249" name="Group 248"/>
          <p:cNvGrpSpPr/>
          <p:nvPr/>
        </p:nvGrpSpPr>
        <p:grpSpPr>
          <a:xfrm>
            <a:off x="8192006" y="3799236"/>
            <a:ext cx="1508265" cy="256574"/>
            <a:chOff x="4398011" y="3961207"/>
            <a:chExt cx="1508265" cy="256574"/>
          </a:xfrm>
        </p:grpSpPr>
        <p:sp>
          <p:nvSpPr>
            <p:cNvPr id="250" name="矩形 185"/>
            <p:cNvSpPr/>
            <p:nvPr/>
          </p:nvSpPr>
          <p:spPr>
            <a:xfrm>
              <a:off x="4431114" y="3975831"/>
              <a:ext cx="1475162" cy="24195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乘号 186"/>
            <p:cNvSpPr/>
            <p:nvPr/>
          </p:nvSpPr>
          <p:spPr bwMode="auto">
            <a:xfrm>
              <a:off x="4398011" y="3961207"/>
              <a:ext cx="319272" cy="254891"/>
            </a:xfrm>
            <a:prstGeom prst="mathMultiply">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ea typeface="华文细黑" pitchFamily="2" charset="-122"/>
              </a:endParaRPr>
            </a:p>
          </p:txBody>
        </p:sp>
      </p:grpSp>
      <p:sp>
        <p:nvSpPr>
          <p:cNvPr id="238" name="TextBox 279"/>
          <p:cNvSpPr txBox="1"/>
          <p:nvPr/>
        </p:nvSpPr>
        <p:spPr>
          <a:xfrm>
            <a:off x="-24403" y="3388416"/>
            <a:ext cx="1070693" cy="307777"/>
          </a:xfrm>
          <a:prstGeom prst="rect">
            <a:avLst/>
          </a:prstGeom>
          <a:noFill/>
          <a:ln>
            <a:noFill/>
          </a:ln>
        </p:spPr>
        <p:txBody>
          <a:bodyPr wrap="square" rtlCol="0">
            <a:spAutoFit/>
          </a:bodyPr>
          <a:lstStyle/>
          <a:p>
            <a:pPr algn="ctr" defTabSz="914309">
              <a:defRPr/>
            </a:pPr>
            <a:r>
              <a:rPr lang="en-US" altLang="zh-CN" sz="1400" kern="0" dirty="0">
                <a:ea typeface="微软雅黑" panose="020B0503020204020204" pitchFamily="34" charset="-122"/>
              </a:rPr>
              <a:t>Controller</a:t>
            </a:r>
          </a:p>
        </p:txBody>
      </p:sp>
      <p:pic>
        <p:nvPicPr>
          <p:cNvPr id="267"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75030" y="4504108"/>
            <a:ext cx="233368" cy="227928"/>
          </a:xfrm>
          <a:prstGeom prst="rect">
            <a:avLst/>
          </a:prstGeom>
        </p:spPr>
      </p:pic>
      <p:pic>
        <p:nvPicPr>
          <p:cNvPr id="268"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05914" y="4516656"/>
            <a:ext cx="233368" cy="227928"/>
          </a:xfrm>
          <a:prstGeom prst="rect">
            <a:avLst/>
          </a:prstGeom>
        </p:spPr>
      </p:pic>
      <p:pic>
        <p:nvPicPr>
          <p:cNvPr id="269"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54731" y="4536382"/>
            <a:ext cx="233368" cy="227928"/>
          </a:xfrm>
          <a:prstGeom prst="rect">
            <a:avLst/>
          </a:prstGeom>
        </p:spPr>
      </p:pic>
      <p:pic>
        <p:nvPicPr>
          <p:cNvPr id="270"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85615" y="4559686"/>
            <a:ext cx="233368" cy="227928"/>
          </a:xfrm>
          <a:prstGeom prst="rect">
            <a:avLst/>
          </a:prstGeom>
        </p:spPr>
      </p:pic>
      <p:pic>
        <p:nvPicPr>
          <p:cNvPr id="271"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58486" y="4591960"/>
            <a:ext cx="233368" cy="227928"/>
          </a:xfrm>
          <a:prstGeom prst="rect">
            <a:avLst/>
          </a:prstGeom>
        </p:spPr>
      </p:pic>
      <p:pic>
        <p:nvPicPr>
          <p:cNvPr id="272"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89370" y="4604508"/>
            <a:ext cx="233368" cy="227928"/>
          </a:xfrm>
          <a:prstGeom prst="rect">
            <a:avLst/>
          </a:prstGeom>
        </p:spPr>
      </p:pic>
      <p:pic>
        <p:nvPicPr>
          <p:cNvPr id="273"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38187" y="4624234"/>
            <a:ext cx="233368" cy="227928"/>
          </a:xfrm>
          <a:prstGeom prst="rect">
            <a:avLst/>
          </a:prstGeom>
        </p:spPr>
      </p:pic>
      <p:pic>
        <p:nvPicPr>
          <p:cNvPr id="282"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69071" y="4647538"/>
            <a:ext cx="233368" cy="227928"/>
          </a:xfrm>
          <a:prstGeom prst="rect">
            <a:avLst/>
          </a:prstGeom>
        </p:spPr>
      </p:pic>
      <p:pic>
        <p:nvPicPr>
          <p:cNvPr id="291"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3998" y="4517638"/>
            <a:ext cx="233368" cy="227928"/>
          </a:xfrm>
          <a:prstGeom prst="rect">
            <a:avLst/>
          </a:prstGeom>
        </p:spPr>
      </p:pic>
      <p:pic>
        <p:nvPicPr>
          <p:cNvPr id="292"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4882" y="4530186"/>
            <a:ext cx="233368" cy="227928"/>
          </a:xfrm>
          <a:prstGeom prst="rect">
            <a:avLst/>
          </a:prstGeom>
        </p:spPr>
      </p:pic>
      <p:pic>
        <p:nvPicPr>
          <p:cNvPr id="293"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03699" y="4549912"/>
            <a:ext cx="233368" cy="227928"/>
          </a:xfrm>
          <a:prstGeom prst="rect">
            <a:avLst/>
          </a:prstGeom>
        </p:spPr>
      </p:pic>
      <p:pic>
        <p:nvPicPr>
          <p:cNvPr id="295"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454" y="4605490"/>
            <a:ext cx="233368" cy="227928"/>
          </a:xfrm>
          <a:prstGeom prst="rect">
            <a:avLst/>
          </a:prstGeom>
        </p:spPr>
      </p:pic>
      <p:pic>
        <p:nvPicPr>
          <p:cNvPr id="296"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8338" y="4618038"/>
            <a:ext cx="233368" cy="227928"/>
          </a:xfrm>
          <a:prstGeom prst="rect">
            <a:avLst/>
          </a:prstGeom>
        </p:spPr>
      </p:pic>
      <p:pic>
        <p:nvPicPr>
          <p:cNvPr id="297"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87155" y="4637764"/>
            <a:ext cx="233368" cy="227928"/>
          </a:xfrm>
          <a:prstGeom prst="rect">
            <a:avLst/>
          </a:prstGeom>
        </p:spPr>
      </p:pic>
      <p:pic>
        <p:nvPicPr>
          <p:cNvPr id="298"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5039" y="4519426"/>
            <a:ext cx="233368" cy="227928"/>
          </a:xfrm>
          <a:prstGeom prst="rect">
            <a:avLst/>
          </a:prstGeom>
        </p:spPr>
      </p:pic>
      <p:pic>
        <p:nvPicPr>
          <p:cNvPr id="299"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55923" y="4531974"/>
            <a:ext cx="233368" cy="227928"/>
          </a:xfrm>
          <a:prstGeom prst="rect">
            <a:avLst/>
          </a:prstGeom>
        </p:spPr>
      </p:pic>
      <p:pic>
        <p:nvPicPr>
          <p:cNvPr id="300"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04740" y="4551700"/>
            <a:ext cx="233368" cy="227928"/>
          </a:xfrm>
          <a:prstGeom prst="rect">
            <a:avLst/>
          </a:prstGeom>
        </p:spPr>
      </p:pic>
      <p:pic>
        <p:nvPicPr>
          <p:cNvPr id="301"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08495" y="4607278"/>
            <a:ext cx="233368" cy="227928"/>
          </a:xfrm>
          <a:prstGeom prst="rect">
            <a:avLst/>
          </a:prstGeom>
        </p:spPr>
      </p:pic>
      <p:pic>
        <p:nvPicPr>
          <p:cNvPr id="306"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9379" y="4619826"/>
            <a:ext cx="233368" cy="227928"/>
          </a:xfrm>
          <a:prstGeom prst="rect">
            <a:avLst/>
          </a:prstGeom>
        </p:spPr>
      </p:pic>
      <p:pic>
        <p:nvPicPr>
          <p:cNvPr id="307"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88196" y="4639552"/>
            <a:ext cx="233368" cy="227928"/>
          </a:xfrm>
          <a:prstGeom prst="rect">
            <a:avLst/>
          </a:prstGeom>
        </p:spPr>
      </p:pic>
      <p:pic>
        <p:nvPicPr>
          <p:cNvPr id="308"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55706" y="4518901"/>
            <a:ext cx="233368" cy="227928"/>
          </a:xfrm>
          <a:prstGeom prst="rect">
            <a:avLst/>
          </a:prstGeom>
        </p:spPr>
      </p:pic>
      <p:pic>
        <p:nvPicPr>
          <p:cNvPr id="309"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86590" y="4531449"/>
            <a:ext cx="233368" cy="227928"/>
          </a:xfrm>
          <a:prstGeom prst="rect">
            <a:avLst/>
          </a:prstGeom>
        </p:spPr>
      </p:pic>
      <p:pic>
        <p:nvPicPr>
          <p:cNvPr id="310"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35407" y="4551175"/>
            <a:ext cx="233368" cy="227928"/>
          </a:xfrm>
          <a:prstGeom prst="rect">
            <a:avLst/>
          </a:prstGeom>
        </p:spPr>
      </p:pic>
      <p:pic>
        <p:nvPicPr>
          <p:cNvPr id="311"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9162" y="4606753"/>
            <a:ext cx="233368" cy="227928"/>
          </a:xfrm>
          <a:prstGeom prst="rect">
            <a:avLst/>
          </a:prstGeom>
        </p:spPr>
      </p:pic>
      <p:pic>
        <p:nvPicPr>
          <p:cNvPr id="312"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70046" y="4619301"/>
            <a:ext cx="233368" cy="227928"/>
          </a:xfrm>
          <a:prstGeom prst="rect">
            <a:avLst/>
          </a:prstGeom>
        </p:spPr>
      </p:pic>
      <p:pic>
        <p:nvPicPr>
          <p:cNvPr id="313"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18863" y="4639027"/>
            <a:ext cx="233368" cy="227928"/>
          </a:xfrm>
          <a:prstGeom prst="rect">
            <a:avLst/>
          </a:prstGeom>
        </p:spPr>
      </p:pic>
      <p:pic>
        <p:nvPicPr>
          <p:cNvPr id="314"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56747" y="4520689"/>
            <a:ext cx="233368" cy="227928"/>
          </a:xfrm>
          <a:prstGeom prst="rect">
            <a:avLst/>
          </a:prstGeom>
        </p:spPr>
      </p:pic>
      <p:pic>
        <p:nvPicPr>
          <p:cNvPr id="315"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7631" y="4533237"/>
            <a:ext cx="233368" cy="227928"/>
          </a:xfrm>
          <a:prstGeom prst="rect">
            <a:avLst/>
          </a:prstGeom>
        </p:spPr>
      </p:pic>
      <p:pic>
        <p:nvPicPr>
          <p:cNvPr id="316"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36448" y="4552963"/>
            <a:ext cx="233368" cy="227928"/>
          </a:xfrm>
          <a:prstGeom prst="rect">
            <a:avLst/>
          </a:prstGeom>
        </p:spPr>
      </p:pic>
      <p:pic>
        <p:nvPicPr>
          <p:cNvPr id="317"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40203" y="4608541"/>
            <a:ext cx="233368" cy="227928"/>
          </a:xfrm>
          <a:prstGeom prst="rect">
            <a:avLst/>
          </a:prstGeom>
        </p:spPr>
      </p:pic>
      <p:pic>
        <p:nvPicPr>
          <p:cNvPr id="320"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71087" y="4621089"/>
            <a:ext cx="233368" cy="227928"/>
          </a:xfrm>
          <a:prstGeom prst="rect">
            <a:avLst/>
          </a:prstGeom>
        </p:spPr>
      </p:pic>
      <p:pic>
        <p:nvPicPr>
          <p:cNvPr id="321"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19904" y="4640815"/>
            <a:ext cx="233368" cy="227928"/>
          </a:xfrm>
          <a:prstGeom prst="rect">
            <a:avLst/>
          </a:prstGeom>
        </p:spPr>
      </p:pic>
      <p:pic>
        <p:nvPicPr>
          <p:cNvPr id="322"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99710" y="4483858"/>
            <a:ext cx="233368" cy="227928"/>
          </a:xfrm>
          <a:prstGeom prst="rect">
            <a:avLst/>
          </a:prstGeom>
        </p:spPr>
      </p:pic>
      <p:pic>
        <p:nvPicPr>
          <p:cNvPr id="323"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30594" y="4496406"/>
            <a:ext cx="233368" cy="227928"/>
          </a:xfrm>
          <a:prstGeom prst="rect">
            <a:avLst/>
          </a:prstGeom>
        </p:spPr>
      </p:pic>
      <p:pic>
        <p:nvPicPr>
          <p:cNvPr id="324"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79411" y="4516132"/>
            <a:ext cx="233368" cy="227928"/>
          </a:xfrm>
          <a:prstGeom prst="rect">
            <a:avLst/>
          </a:prstGeom>
        </p:spPr>
      </p:pic>
      <p:pic>
        <p:nvPicPr>
          <p:cNvPr id="325"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10295" y="4539436"/>
            <a:ext cx="233368" cy="227928"/>
          </a:xfrm>
          <a:prstGeom prst="rect">
            <a:avLst/>
          </a:prstGeom>
        </p:spPr>
      </p:pic>
      <p:pic>
        <p:nvPicPr>
          <p:cNvPr id="326"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83166" y="4571710"/>
            <a:ext cx="233368" cy="227928"/>
          </a:xfrm>
          <a:prstGeom prst="rect">
            <a:avLst/>
          </a:prstGeom>
        </p:spPr>
      </p:pic>
      <p:pic>
        <p:nvPicPr>
          <p:cNvPr id="327"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14050" y="4584258"/>
            <a:ext cx="233368" cy="227928"/>
          </a:xfrm>
          <a:prstGeom prst="rect">
            <a:avLst/>
          </a:prstGeom>
        </p:spPr>
      </p:pic>
      <p:pic>
        <p:nvPicPr>
          <p:cNvPr id="328"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62867" y="4603984"/>
            <a:ext cx="233368" cy="227928"/>
          </a:xfrm>
          <a:prstGeom prst="rect">
            <a:avLst/>
          </a:prstGeom>
        </p:spPr>
      </p:pic>
      <p:pic>
        <p:nvPicPr>
          <p:cNvPr id="329"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93751" y="4627288"/>
            <a:ext cx="233368" cy="227928"/>
          </a:xfrm>
          <a:prstGeom prst="rect">
            <a:avLst/>
          </a:prstGeom>
        </p:spPr>
      </p:pic>
      <p:pic>
        <p:nvPicPr>
          <p:cNvPr id="338"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41233" y="4471471"/>
            <a:ext cx="233368" cy="227928"/>
          </a:xfrm>
          <a:prstGeom prst="rect">
            <a:avLst/>
          </a:prstGeom>
        </p:spPr>
      </p:pic>
      <p:pic>
        <p:nvPicPr>
          <p:cNvPr id="339"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72117" y="4484019"/>
            <a:ext cx="233368" cy="227928"/>
          </a:xfrm>
          <a:prstGeom prst="rect">
            <a:avLst/>
          </a:prstGeom>
        </p:spPr>
      </p:pic>
      <p:pic>
        <p:nvPicPr>
          <p:cNvPr id="340"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20934" y="4503745"/>
            <a:ext cx="233368" cy="227928"/>
          </a:xfrm>
          <a:prstGeom prst="rect">
            <a:avLst/>
          </a:prstGeom>
        </p:spPr>
      </p:pic>
      <p:pic>
        <p:nvPicPr>
          <p:cNvPr id="341"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51818" y="4527049"/>
            <a:ext cx="233368" cy="227928"/>
          </a:xfrm>
          <a:prstGeom prst="rect">
            <a:avLst/>
          </a:prstGeom>
        </p:spPr>
      </p:pic>
      <p:pic>
        <p:nvPicPr>
          <p:cNvPr id="342"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24689" y="4559323"/>
            <a:ext cx="233368" cy="227928"/>
          </a:xfrm>
          <a:prstGeom prst="rect">
            <a:avLst/>
          </a:prstGeom>
        </p:spPr>
      </p:pic>
      <p:pic>
        <p:nvPicPr>
          <p:cNvPr id="343"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55573" y="4571871"/>
            <a:ext cx="233368" cy="227928"/>
          </a:xfrm>
          <a:prstGeom prst="rect">
            <a:avLst/>
          </a:prstGeom>
        </p:spPr>
      </p:pic>
      <p:pic>
        <p:nvPicPr>
          <p:cNvPr id="344"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04390" y="4591597"/>
            <a:ext cx="233368" cy="227928"/>
          </a:xfrm>
          <a:prstGeom prst="rect">
            <a:avLst/>
          </a:prstGeom>
        </p:spPr>
      </p:pic>
      <p:pic>
        <p:nvPicPr>
          <p:cNvPr id="345" name="图片 2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35274" y="4614901"/>
            <a:ext cx="233368" cy="227928"/>
          </a:xfrm>
          <a:prstGeom prst="rect">
            <a:avLst/>
          </a:prstGeom>
        </p:spPr>
      </p:pic>
      <p:sp>
        <p:nvSpPr>
          <p:cNvPr id="330" name="矩形 9"/>
          <p:cNvSpPr/>
          <p:nvPr/>
        </p:nvSpPr>
        <p:spPr>
          <a:xfrm>
            <a:off x="4839858" y="2652516"/>
            <a:ext cx="223009"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331" name="矩形 12"/>
          <p:cNvSpPr/>
          <p:nvPr/>
        </p:nvSpPr>
        <p:spPr>
          <a:xfrm>
            <a:off x="5539413" y="2641166"/>
            <a:ext cx="239681"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332" name="直接箭头连接符 27"/>
          <p:cNvCxnSpPr/>
          <p:nvPr/>
        </p:nvCxnSpPr>
        <p:spPr>
          <a:xfrm flipH="1" flipV="1">
            <a:off x="4952638" y="2137587"/>
            <a:ext cx="2110" cy="510766"/>
          </a:xfrm>
          <a:prstGeom prst="straightConnector1">
            <a:avLst/>
          </a:prstGeom>
          <a:noFill/>
          <a:ln w="6350" cap="flat" cmpd="sng" algn="ctr">
            <a:solidFill>
              <a:srgbClr val="4A66AC"/>
            </a:solidFill>
            <a:prstDash val="solid"/>
            <a:miter lim="800000"/>
            <a:tailEnd type="arrow"/>
          </a:ln>
          <a:effectLst/>
        </p:spPr>
      </p:cxnSp>
      <p:cxnSp>
        <p:nvCxnSpPr>
          <p:cNvPr id="333" name="直接箭头连接符 28"/>
          <p:cNvCxnSpPr/>
          <p:nvPr/>
        </p:nvCxnSpPr>
        <p:spPr>
          <a:xfrm flipH="1" flipV="1">
            <a:off x="5648285" y="2131328"/>
            <a:ext cx="1" cy="510766"/>
          </a:xfrm>
          <a:prstGeom prst="straightConnector1">
            <a:avLst/>
          </a:prstGeom>
          <a:noFill/>
          <a:ln w="6350" cap="flat" cmpd="sng" algn="ctr">
            <a:solidFill>
              <a:srgbClr val="4A66AC"/>
            </a:solidFill>
            <a:prstDash val="solid"/>
            <a:miter lim="800000"/>
            <a:tailEnd type="arrow"/>
          </a:ln>
          <a:effectLst/>
        </p:spPr>
      </p:cxnSp>
      <p:sp>
        <p:nvSpPr>
          <p:cNvPr id="334" name="矩形 9"/>
          <p:cNvSpPr/>
          <p:nvPr/>
        </p:nvSpPr>
        <p:spPr>
          <a:xfrm>
            <a:off x="6277978" y="2644056"/>
            <a:ext cx="223009"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335" name="矩形 12"/>
          <p:cNvSpPr/>
          <p:nvPr/>
        </p:nvSpPr>
        <p:spPr>
          <a:xfrm>
            <a:off x="6964282" y="2632706"/>
            <a:ext cx="239681"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336" name="直接箭头连接符 13"/>
          <p:cNvCxnSpPr>
            <a:stCxn id="334" idx="2"/>
          </p:cNvCxnSpPr>
          <p:nvPr/>
        </p:nvCxnSpPr>
        <p:spPr>
          <a:xfrm flipH="1">
            <a:off x="6388954" y="2825661"/>
            <a:ext cx="529" cy="27240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37" name="直接箭头连接符 14"/>
          <p:cNvCxnSpPr>
            <a:stCxn id="362" idx="2"/>
          </p:cNvCxnSpPr>
          <p:nvPr/>
        </p:nvCxnSpPr>
        <p:spPr>
          <a:xfrm>
            <a:off x="6718569" y="2825661"/>
            <a:ext cx="6247" cy="272407"/>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46" name="直接箭头连接符 16"/>
          <p:cNvCxnSpPr>
            <a:stCxn id="363" idx="2"/>
          </p:cNvCxnSpPr>
          <p:nvPr/>
        </p:nvCxnSpPr>
        <p:spPr>
          <a:xfrm>
            <a:off x="7426460" y="2814311"/>
            <a:ext cx="3009" cy="28375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47" name="直接箭头连接符 19"/>
          <p:cNvCxnSpPr>
            <a:stCxn id="335" idx="2"/>
          </p:cNvCxnSpPr>
          <p:nvPr/>
        </p:nvCxnSpPr>
        <p:spPr>
          <a:xfrm>
            <a:off x="7084123" y="2814311"/>
            <a:ext cx="2897" cy="28375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60" name="直接箭头连接符 27"/>
          <p:cNvCxnSpPr>
            <a:stCxn id="334" idx="0"/>
          </p:cNvCxnSpPr>
          <p:nvPr/>
        </p:nvCxnSpPr>
        <p:spPr>
          <a:xfrm flipH="1" flipV="1">
            <a:off x="6387373" y="2133290"/>
            <a:ext cx="2110" cy="510766"/>
          </a:xfrm>
          <a:prstGeom prst="straightConnector1">
            <a:avLst/>
          </a:prstGeom>
          <a:noFill/>
          <a:ln w="6350" cap="flat" cmpd="sng" algn="ctr">
            <a:solidFill>
              <a:srgbClr val="4A66AC"/>
            </a:solidFill>
            <a:prstDash val="solid"/>
            <a:miter lim="800000"/>
            <a:tailEnd type="arrow"/>
          </a:ln>
          <a:effectLst/>
        </p:spPr>
      </p:cxnSp>
      <p:cxnSp>
        <p:nvCxnSpPr>
          <p:cNvPr id="361" name="直接箭头连接符 28"/>
          <p:cNvCxnSpPr/>
          <p:nvPr/>
        </p:nvCxnSpPr>
        <p:spPr>
          <a:xfrm flipH="1" flipV="1">
            <a:off x="7083020" y="2113780"/>
            <a:ext cx="1" cy="510766"/>
          </a:xfrm>
          <a:prstGeom prst="straightConnector1">
            <a:avLst/>
          </a:prstGeom>
          <a:noFill/>
          <a:ln w="6350" cap="flat" cmpd="sng" algn="ctr">
            <a:solidFill>
              <a:srgbClr val="4A66AC"/>
            </a:solidFill>
            <a:prstDash val="solid"/>
            <a:miter lim="800000"/>
            <a:tailEnd type="arrow"/>
          </a:ln>
          <a:effectLst/>
        </p:spPr>
      </p:cxnSp>
      <p:sp>
        <p:nvSpPr>
          <p:cNvPr id="362" name="矩形 9"/>
          <p:cNvSpPr/>
          <p:nvPr/>
        </p:nvSpPr>
        <p:spPr>
          <a:xfrm>
            <a:off x="6607064" y="2644056"/>
            <a:ext cx="223009"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363" name="矩形 12"/>
          <p:cNvSpPr/>
          <p:nvPr/>
        </p:nvSpPr>
        <p:spPr>
          <a:xfrm>
            <a:off x="7306619" y="2632706"/>
            <a:ext cx="239681"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364" name="直接箭头连接符 27"/>
          <p:cNvCxnSpPr/>
          <p:nvPr/>
        </p:nvCxnSpPr>
        <p:spPr>
          <a:xfrm flipH="1" flipV="1">
            <a:off x="6719844" y="2129127"/>
            <a:ext cx="2110" cy="510766"/>
          </a:xfrm>
          <a:prstGeom prst="straightConnector1">
            <a:avLst/>
          </a:prstGeom>
          <a:noFill/>
          <a:ln w="6350" cap="flat" cmpd="sng" algn="ctr">
            <a:solidFill>
              <a:srgbClr val="4A66AC"/>
            </a:solidFill>
            <a:prstDash val="solid"/>
            <a:miter lim="800000"/>
            <a:tailEnd type="arrow"/>
          </a:ln>
          <a:effectLst/>
        </p:spPr>
      </p:cxnSp>
      <p:cxnSp>
        <p:nvCxnSpPr>
          <p:cNvPr id="365" name="直接箭头连接符 28"/>
          <p:cNvCxnSpPr/>
          <p:nvPr/>
        </p:nvCxnSpPr>
        <p:spPr>
          <a:xfrm flipH="1" flipV="1">
            <a:off x="7415491" y="2122868"/>
            <a:ext cx="1" cy="510766"/>
          </a:xfrm>
          <a:prstGeom prst="straightConnector1">
            <a:avLst/>
          </a:prstGeom>
          <a:noFill/>
          <a:ln w="6350" cap="flat" cmpd="sng" algn="ctr">
            <a:solidFill>
              <a:srgbClr val="4A66AC"/>
            </a:solidFill>
            <a:prstDash val="solid"/>
            <a:miter lim="800000"/>
            <a:tailEnd type="arrow"/>
          </a:ln>
          <a:effectLst/>
        </p:spPr>
      </p:cxnSp>
      <p:sp>
        <p:nvSpPr>
          <p:cNvPr id="366" name="矩形 9"/>
          <p:cNvSpPr/>
          <p:nvPr/>
        </p:nvSpPr>
        <p:spPr>
          <a:xfrm>
            <a:off x="6631179" y="4109424"/>
            <a:ext cx="208465"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367" name="矩形 12"/>
          <p:cNvSpPr/>
          <p:nvPr/>
        </p:nvSpPr>
        <p:spPr>
          <a:xfrm>
            <a:off x="7325550" y="4106747"/>
            <a:ext cx="20914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373" name="直接箭头连接符 45"/>
          <p:cNvCxnSpPr>
            <a:stCxn id="366" idx="2"/>
            <a:endCxn id="339" idx="0"/>
          </p:cNvCxnSpPr>
          <p:nvPr/>
        </p:nvCxnSpPr>
        <p:spPr>
          <a:xfrm>
            <a:off x="6735412" y="4291029"/>
            <a:ext cx="153389" cy="192990"/>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74" name="直接箭头连接符 48"/>
          <p:cNvCxnSpPr>
            <a:stCxn id="367" idx="2"/>
            <a:endCxn id="339" idx="0"/>
          </p:cNvCxnSpPr>
          <p:nvPr/>
        </p:nvCxnSpPr>
        <p:spPr>
          <a:xfrm flipH="1">
            <a:off x="6888801" y="4288352"/>
            <a:ext cx="541323" cy="195667"/>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93" name="直接箭头连接符 45"/>
          <p:cNvCxnSpPr>
            <a:stCxn id="396" idx="2"/>
          </p:cNvCxnSpPr>
          <p:nvPr/>
        </p:nvCxnSpPr>
        <p:spPr>
          <a:xfrm>
            <a:off x="4627742" y="4295986"/>
            <a:ext cx="497563" cy="18803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94" name="直接箭头连接符 47"/>
          <p:cNvCxnSpPr>
            <a:endCxn id="397" idx="0"/>
          </p:cNvCxnSpPr>
          <p:nvPr/>
        </p:nvCxnSpPr>
        <p:spPr>
          <a:xfrm>
            <a:off x="5321241" y="3908165"/>
            <a:ext cx="10047" cy="20353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395" name="直接箭头连接符 48"/>
          <p:cNvCxnSpPr>
            <a:stCxn id="397" idx="2"/>
          </p:cNvCxnSpPr>
          <p:nvPr/>
        </p:nvCxnSpPr>
        <p:spPr>
          <a:xfrm flipH="1">
            <a:off x="5121540" y="4293309"/>
            <a:ext cx="209748" cy="178162"/>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396" name="矩形 9"/>
          <p:cNvSpPr/>
          <p:nvPr/>
        </p:nvSpPr>
        <p:spPr>
          <a:xfrm>
            <a:off x="4523509" y="4114381"/>
            <a:ext cx="208465"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397" name="矩形 12"/>
          <p:cNvSpPr/>
          <p:nvPr/>
        </p:nvSpPr>
        <p:spPr>
          <a:xfrm>
            <a:off x="5226714" y="4111704"/>
            <a:ext cx="20914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398" name="直接箭头连接符 45"/>
          <p:cNvCxnSpPr>
            <a:endCxn id="396" idx="0"/>
          </p:cNvCxnSpPr>
          <p:nvPr/>
        </p:nvCxnSpPr>
        <p:spPr>
          <a:xfrm>
            <a:off x="4623175" y="3908165"/>
            <a:ext cx="4567" cy="206216"/>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400" name="直接箭头连接符 46"/>
          <p:cNvCxnSpPr>
            <a:endCxn id="402" idx="0"/>
          </p:cNvCxnSpPr>
          <p:nvPr/>
        </p:nvCxnSpPr>
        <p:spPr>
          <a:xfrm>
            <a:off x="4965624" y="3908165"/>
            <a:ext cx="6292" cy="20125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401" name="直接箭头连接符 47"/>
          <p:cNvCxnSpPr>
            <a:endCxn id="403" idx="0"/>
          </p:cNvCxnSpPr>
          <p:nvPr/>
        </p:nvCxnSpPr>
        <p:spPr>
          <a:xfrm>
            <a:off x="5663690" y="3908165"/>
            <a:ext cx="2938" cy="198582"/>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402" name="矩形 9"/>
          <p:cNvSpPr/>
          <p:nvPr/>
        </p:nvSpPr>
        <p:spPr>
          <a:xfrm>
            <a:off x="4867683" y="4109424"/>
            <a:ext cx="208465"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sp>
        <p:nvSpPr>
          <p:cNvPr id="403" name="矩形 12"/>
          <p:cNvSpPr/>
          <p:nvPr/>
        </p:nvSpPr>
        <p:spPr>
          <a:xfrm>
            <a:off x="5562054" y="4106747"/>
            <a:ext cx="209148" cy="181605"/>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algn="ctr" defTabSz="914309">
              <a:defRPr/>
            </a:pPr>
            <a:endParaRPr lang="zh-CN" altLang="en-US" kern="0">
              <a:ea typeface="微软雅黑" panose="020B0503020204020204" pitchFamily="34" charset="-122"/>
            </a:endParaRPr>
          </a:p>
        </p:txBody>
      </p:sp>
      <p:cxnSp>
        <p:nvCxnSpPr>
          <p:cNvPr id="404" name="直接箭头连接符 45"/>
          <p:cNvCxnSpPr>
            <a:stCxn id="402" idx="2"/>
          </p:cNvCxnSpPr>
          <p:nvPr/>
        </p:nvCxnSpPr>
        <p:spPr>
          <a:xfrm>
            <a:off x="4971916" y="4291029"/>
            <a:ext cx="153389" cy="192990"/>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405" name="直接箭头连接符 48"/>
          <p:cNvCxnSpPr>
            <a:stCxn id="403" idx="2"/>
          </p:cNvCxnSpPr>
          <p:nvPr/>
        </p:nvCxnSpPr>
        <p:spPr>
          <a:xfrm flipH="1">
            <a:off x="5125305" y="4288352"/>
            <a:ext cx="541323" cy="195667"/>
          </a:xfrm>
          <a:prstGeom prst="straightConnector1">
            <a:avLst/>
          </a:prstGeom>
          <a:noFill/>
          <a:ln w="6350" cap="flat" cmpd="sng" algn="ctr">
            <a:solidFill>
              <a:srgbClr val="4A66AC"/>
            </a:solidFill>
            <a:prstDash val="solid"/>
            <a:miter lim="800000"/>
            <a:headEnd type="arrow" w="med" len="med"/>
            <a:tailEnd type="arrow" w="med" len="med"/>
          </a:ln>
          <a:effectLst/>
        </p:spPr>
      </p:cxnSp>
      <p:grpSp>
        <p:nvGrpSpPr>
          <p:cNvPr id="94" name="Group 93"/>
          <p:cNvGrpSpPr/>
          <p:nvPr/>
        </p:nvGrpSpPr>
        <p:grpSpPr>
          <a:xfrm>
            <a:off x="4367407" y="3816690"/>
            <a:ext cx="1508265" cy="256574"/>
            <a:chOff x="4398011" y="3961207"/>
            <a:chExt cx="1508265" cy="256574"/>
          </a:xfrm>
        </p:grpSpPr>
        <p:sp>
          <p:nvSpPr>
            <p:cNvPr id="186" name="矩形 185"/>
            <p:cNvSpPr/>
            <p:nvPr/>
          </p:nvSpPr>
          <p:spPr>
            <a:xfrm>
              <a:off x="4431114" y="3975831"/>
              <a:ext cx="1475162" cy="2419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乘号 186"/>
            <p:cNvSpPr/>
            <p:nvPr/>
          </p:nvSpPr>
          <p:spPr bwMode="auto">
            <a:xfrm>
              <a:off x="4398011" y="3961207"/>
              <a:ext cx="319272" cy="254891"/>
            </a:xfrm>
            <a:prstGeom prst="mathMultiply">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ea typeface="华文细黑" pitchFamily="2" charset="-122"/>
              </a:endParaRPr>
            </a:p>
          </p:txBody>
        </p:sp>
      </p:grpSp>
      <p:sp>
        <p:nvSpPr>
          <p:cNvPr id="406" name="圆角矩形 171"/>
          <p:cNvSpPr/>
          <p:nvPr/>
        </p:nvSpPr>
        <p:spPr>
          <a:xfrm>
            <a:off x="9357820" y="4439941"/>
            <a:ext cx="961484" cy="46777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6180990" y="343028"/>
            <a:ext cx="1911928" cy="338554"/>
          </a:xfrm>
          <a:prstGeom prst="rect">
            <a:avLst/>
          </a:prstGeom>
          <a:solidFill>
            <a:schemeClr val="bg2"/>
          </a:solidFill>
        </p:spPr>
        <p:txBody>
          <a:bodyPr wrap="square" rtlCol="0">
            <a:spAutoFit/>
          </a:bodyPr>
          <a:lstStyle/>
          <a:p>
            <a:pPr algn="l"/>
            <a:r>
              <a:rPr lang="zh-CN" altLang="en-US" sz="1600" dirty="0">
                <a:latin typeface="Arial" panose="020B0604020202020204" pitchFamily="34" charset="0"/>
                <a:ea typeface="Microsoft YaHei" panose="020B0503020204020204" pitchFamily="34" charset="-122"/>
                <a:cs typeface="Arial" panose="020B0604020202020204" pitchFamily="34" charset="0"/>
              </a:rPr>
              <a:t>① </a:t>
            </a:r>
            <a:r>
              <a:rPr lang="en-US" altLang="zh-CN" sz="1600" dirty="0">
                <a:latin typeface="Arial" panose="020B0604020202020204" pitchFamily="34" charset="0"/>
                <a:ea typeface="Microsoft YaHei" panose="020B0503020204020204" pitchFamily="34" charset="-122"/>
                <a:cs typeface="Arial" panose="020B0604020202020204" pitchFamily="34" charset="0"/>
              </a:rPr>
              <a:t>3 Copied Cache</a:t>
            </a:r>
            <a:endParaRPr lang="zh-CN" altLang="en-US" sz="1600" dirty="0">
              <a:latin typeface="Arial" panose="020B0604020202020204" pitchFamily="34" charset="0"/>
              <a:ea typeface="Microsoft YaHei" panose="020B0503020204020204" pitchFamily="34" charset="-122"/>
              <a:cs typeface="Arial" panose="020B0604020202020204" pitchFamily="34" charset="0"/>
            </a:endParaRPr>
          </a:p>
        </p:txBody>
      </p:sp>
      <p:sp>
        <p:nvSpPr>
          <p:cNvPr id="274" name="TextBox 273"/>
          <p:cNvSpPr txBox="1"/>
          <p:nvPr/>
        </p:nvSpPr>
        <p:spPr>
          <a:xfrm>
            <a:off x="8254090" y="343028"/>
            <a:ext cx="1815525" cy="338554"/>
          </a:xfrm>
          <a:prstGeom prst="rect">
            <a:avLst/>
          </a:prstGeom>
          <a:solidFill>
            <a:schemeClr val="bg2"/>
          </a:solidFill>
        </p:spPr>
        <p:txBody>
          <a:bodyPr wrap="square" rtlCol="0">
            <a:spAutoFit/>
          </a:bodyPr>
          <a:lstStyle/>
          <a:p>
            <a:pPr algn="l"/>
            <a:r>
              <a:rPr lang="zh-CN" altLang="en-US" sz="1600" dirty="0">
                <a:latin typeface="Arial" panose="020B0604020202020204" pitchFamily="34" charset="0"/>
                <a:ea typeface="Microsoft YaHei" panose="020B0503020204020204" pitchFamily="34" charset="-122"/>
                <a:cs typeface="Arial" panose="020B0604020202020204" pitchFamily="34" charset="0"/>
              </a:rPr>
              <a:t>② </a:t>
            </a:r>
            <a:r>
              <a:rPr lang="en-US" altLang="zh-CN" sz="1600" dirty="0" err="1">
                <a:latin typeface="Arial" panose="020B0604020202020204" pitchFamily="34" charset="0"/>
                <a:ea typeface="Microsoft YaHei" panose="020B0503020204020204" pitchFamily="34" charset="-122"/>
                <a:cs typeface="Arial" panose="020B0604020202020204" pitchFamily="34" charset="0"/>
              </a:rPr>
              <a:t>RoCE</a:t>
            </a:r>
            <a:r>
              <a:rPr lang="en-US" altLang="zh-CN" sz="1600" dirty="0">
                <a:latin typeface="Arial" panose="020B0604020202020204" pitchFamily="34" charset="0"/>
                <a:ea typeface="Microsoft YaHei" panose="020B0503020204020204" pitchFamily="34" charset="-122"/>
                <a:cs typeface="Arial" panose="020B0604020202020204" pitchFamily="34" charset="0"/>
              </a:rPr>
              <a:t> network</a:t>
            </a:r>
            <a:endParaRPr lang="zh-CN" altLang="en-US" sz="1600" dirty="0">
              <a:latin typeface="Arial" panose="020B0604020202020204" pitchFamily="34" charset="0"/>
              <a:ea typeface="Microsoft YaHei" panose="020B0503020204020204" pitchFamily="34" charset="-122"/>
              <a:cs typeface="Arial" panose="020B0604020202020204" pitchFamily="34" charset="0"/>
            </a:endParaRPr>
          </a:p>
        </p:txBody>
      </p:sp>
      <p:sp>
        <p:nvSpPr>
          <p:cNvPr id="275" name="TextBox 274"/>
          <p:cNvSpPr txBox="1"/>
          <p:nvPr/>
        </p:nvSpPr>
        <p:spPr>
          <a:xfrm>
            <a:off x="10230787" y="343028"/>
            <a:ext cx="1815525" cy="338554"/>
          </a:xfrm>
          <a:prstGeom prst="rect">
            <a:avLst/>
          </a:prstGeom>
          <a:solidFill>
            <a:schemeClr val="bg2"/>
          </a:solidFill>
        </p:spPr>
        <p:txBody>
          <a:bodyPr wrap="square" rtlCol="0">
            <a:spAutoFit/>
          </a:bodyPr>
          <a:lstStyle/>
          <a:p>
            <a:pPr algn="l"/>
            <a:r>
              <a:rPr lang="zh-CN" altLang="en-US" sz="1600" dirty="0">
                <a:latin typeface="Arial" panose="020B0604020202020204" pitchFamily="34" charset="0"/>
                <a:ea typeface="Microsoft YaHei" panose="020B0503020204020204" pitchFamily="34" charset="-122"/>
                <a:cs typeface="Arial" panose="020B0604020202020204" pitchFamily="34" charset="0"/>
              </a:rPr>
              <a:t>③ </a:t>
            </a:r>
            <a:r>
              <a:rPr lang="en-US" altLang="zh-CN" sz="1600" dirty="0">
                <a:latin typeface="Arial" panose="020B0604020202020204" pitchFamily="34" charset="0"/>
                <a:ea typeface="Microsoft YaHei" panose="020B0503020204020204" pitchFamily="34" charset="-122"/>
                <a:cs typeface="Arial" panose="020B0604020202020204" pitchFamily="34" charset="0"/>
              </a:rPr>
              <a:t>Intelligent DAE</a:t>
            </a:r>
            <a:endParaRPr lang="zh-CN" altLang="en-US" sz="1600" dirty="0">
              <a:latin typeface="Arial" panose="020B0604020202020204" pitchFamily="34" charset="0"/>
              <a:ea typeface="Microsoft YaHei" panose="020B0503020204020204" pitchFamily="34" charset="-122"/>
              <a:cs typeface="Arial" panose="020B0604020202020204" pitchFamily="34" charset="0"/>
            </a:endParaRPr>
          </a:p>
        </p:txBody>
      </p:sp>
      <p:sp>
        <p:nvSpPr>
          <p:cNvPr id="286" name="TextBox 283"/>
          <p:cNvSpPr txBox="1"/>
          <p:nvPr/>
        </p:nvSpPr>
        <p:spPr>
          <a:xfrm>
            <a:off x="4548551" y="1395407"/>
            <a:ext cx="2948970" cy="461665"/>
          </a:xfrm>
          <a:prstGeom prst="rect">
            <a:avLst/>
          </a:prstGeom>
          <a:solidFill>
            <a:schemeClr val="tx1">
              <a:lumMod val="10000"/>
              <a:lumOff val="90000"/>
            </a:schemeClr>
          </a:solidFill>
        </p:spPr>
        <p:txBody>
          <a:bodyPr wrap="square" rtlCol="0">
            <a:spAutoFit/>
          </a:bodyPr>
          <a:lstStyle/>
          <a:p>
            <a:pPr algn="ctr" defTabSz="914309">
              <a:defRPr/>
            </a:pPr>
            <a:r>
              <a:rPr lang="en-US" altLang="zh-CN" sz="1200" kern="0" dirty="0">
                <a:ea typeface="微软雅黑" panose="020B0503020204020204" pitchFamily="34" charset="-122"/>
              </a:rPr>
              <a:t>IO interface belongs to one controller, controller fails causes link switch over.</a:t>
            </a:r>
            <a:endParaRPr lang="zh-CN" altLang="en-US" sz="1200" kern="0" dirty="0">
              <a:ea typeface="微软雅黑" panose="020B0503020204020204" pitchFamily="34" charset="-122"/>
            </a:endParaRPr>
          </a:p>
        </p:txBody>
      </p:sp>
      <p:grpSp>
        <p:nvGrpSpPr>
          <p:cNvPr id="287" name="Group 286"/>
          <p:cNvGrpSpPr/>
          <p:nvPr/>
        </p:nvGrpSpPr>
        <p:grpSpPr>
          <a:xfrm>
            <a:off x="8450407" y="5749"/>
            <a:ext cx="3749963" cy="208267"/>
            <a:chOff x="8450407" y="5749"/>
            <a:chExt cx="3749963" cy="208267"/>
          </a:xfrm>
        </p:grpSpPr>
        <p:sp>
          <p:nvSpPr>
            <p:cNvPr id="288" name="Process 255"/>
            <p:cNvSpPr/>
            <p:nvPr/>
          </p:nvSpPr>
          <p:spPr>
            <a:xfrm>
              <a:off x="9669607" y="5749"/>
              <a:ext cx="1311563" cy="20825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289" name="Process 259"/>
            <p:cNvSpPr/>
            <p:nvPr/>
          </p:nvSpPr>
          <p:spPr>
            <a:xfrm>
              <a:off x="8450407" y="6771"/>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290" name="Process 260"/>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spTree>
    <p:extLst>
      <p:ext uri="{BB962C8B-B14F-4D97-AF65-F5344CB8AC3E}">
        <p14:creationId xmlns:p14="http://schemas.microsoft.com/office/powerpoint/2010/main" val="31800929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70" grpId="0" animBg="1"/>
      <p:bldP spid="171" grpId="0" animBg="1"/>
      <p:bldP spid="172" grpId="0" animBg="1"/>
      <p:bldP spid="406" grpId="0" animBg="1"/>
      <p:bldP spid="3" grpId="0" animBg="1"/>
      <p:bldP spid="274" grpId="0" animBg="1"/>
      <p:bldP spid="27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42"/>
          <p:cNvSpPr txBox="1"/>
          <p:nvPr/>
        </p:nvSpPr>
        <p:spPr>
          <a:xfrm>
            <a:off x="1278089" y="5452141"/>
            <a:ext cx="9919358" cy="570221"/>
          </a:xfrm>
          <a:prstGeom prst="rect">
            <a:avLst/>
          </a:prstGeom>
          <a:noFill/>
        </p:spPr>
        <p:txBody>
          <a:bodyPr wrap="square" lIns="0" tIns="0" rIns="0" bIns="0" rtlCol="0">
            <a:spAutoFit/>
          </a:bodyPr>
          <a:lstStyle/>
          <a:p>
            <a:pPr algn="ctr">
              <a:lnSpc>
                <a:spcPct val="150000"/>
              </a:lnSpc>
            </a:pPr>
            <a:r>
              <a:rPr lang="en-US" altLang="zh-CN" sz="2800" b="1" dirty="0">
                <a:solidFill>
                  <a:srgbClr val="2298F0"/>
                </a:solidFill>
                <a:latin typeface="微软雅黑" panose="020B0503020204020204" pitchFamily="34" charset="-122"/>
                <a:ea typeface="微软雅黑" panose="020B0503020204020204" pitchFamily="34" charset="-122"/>
                <a:cs typeface="Arial" panose="020B0604020202020204" pitchFamily="34" charset="0"/>
              </a:rPr>
              <a:t>99.9999%</a:t>
            </a:r>
            <a:r>
              <a:rPr lang="zh-CN" altLang="en-US" sz="2800" b="1" dirty="0">
                <a:solidFill>
                  <a:srgbClr val="2298F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b="1"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high availability for the most demanding enterprise reliability needs</a:t>
            </a:r>
            <a:endParaRPr lang="zh-CN" altLang="en-US" b="1" dirty="0">
              <a:solidFill>
                <a:srgbClr val="313E4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4" name="Freeform 6"/>
          <p:cNvSpPr>
            <a:spLocks/>
          </p:cNvSpPr>
          <p:nvPr/>
        </p:nvSpPr>
        <p:spPr bwMode="auto">
          <a:xfrm>
            <a:off x="411066" y="4470841"/>
            <a:ext cx="11496848" cy="322620"/>
          </a:xfrm>
          <a:custGeom>
            <a:avLst/>
            <a:gdLst>
              <a:gd name="T0" fmla="*/ 10427 w 11013"/>
              <a:gd name="T1" fmla="*/ 0 h 680"/>
              <a:gd name="T2" fmla="*/ 586 w 11013"/>
              <a:gd name="T3" fmla="*/ 0 h 680"/>
              <a:gd name="T4" fmla="*/ 0 w 11013"/>
              <a:gd name="T5" fmla="*/ 680 h 680"/>
              <a:gd name="T6" fmla="*/ 11013 w 11013"/>
              <a:gd name="T7" fmla="*/ 680 h 680"/>
              <a:gd name="T8" fmla="*/ 10427 w 11013"/>
              <a:gd name="T9" fmla="*/ 0 h 680"/>
              <a:gd name="T10" fmla="*/ 10427 w 11013"/>
              <a:gd name="T11" fmla="*/ 0 h 680"/>
              <a:gd name="T12" fmla="*/ 10427 w 11013"/>
              <a:gd name="T13" fmla="*/ 0 h 680"/>
            </a:gdLst>
            <a:ahLst/>
            <a:cxnLst>
              <a:cxn ang="0">
                <a:pos x="T0" y="T1"/>
              </a:cxn>
              <a:cxn ang="0">
                <a:pos x="T2" y="T3"/>
              </a:cxn>
              <a:cxn ang="0">
                <a:pos x="T4" y="T5"/>
              </a:cxn>
              <a:cxn ang="0">
                <a:pos x="T6" y="T7"/>
              </a:cxn>
              <a:cxn ang="0">
                <a:pos x="T8" y="T9"/>
              </a:cxn>
              <a:cxn ang="0">
                <a:pos x="T10" y="T11"/>
              </a:cxn>
              <a:cxn ang="0">
                <a:pos x="T12" y="T13"/>
              </a:cxn>
            </a:cxnLst>
            <a:rect l="0" t="0" r="r" b="b"/>
            <a:pathLst>
              <a:path w="11013" h="680">
                <a:moveTo>
                  <a:pt x="10427" y="0"/>
                </a:moveTo>
                <a:lnTo>
                  <a:pt x="586" y="0"/>
                </a:lnTo>
                <a:lnTo>
                  <a:pt x="0" y="680"/>
                </a:lnTo>
                <a:lnTo>
                  <a:pt x="11013" y="680"/>
                </a:lnTo>
                <a:lnTo>
                  <a:pt x="10427" y="0"/>
                </a:lnTo>
                <a:lnTo>
                  <a:pt x="10427" y="0"/>
                </a:lnTo>
                <a:lnTo>
                  <a:pt x="10427" y="0"/>
                </a:lnTo>
                <a:close/>
              </a:path>
            </a:pathLst>
          </a:custGeom>
          <a:gradFill>
            <a:gsLst>
              <a:gs pos="0">
                <a:srgbClr val="313E4F"/>
              </a:gs>
              <a:gs pos="100000">
                <a:sysClr val="window" lastClr="FFFFFF">
                  <a:alpha val="0"/>
                </a:sysClr>
              </a:gs>
            </a:gsLst>
            <a:lin ang="16200000" scaled="0"/>
          </a:gra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75" name="矩形 5"/>
          <p:cNvSpPr/>
          <p:nvPr/>
        </p:nvSpPr>
        <p:spPr>
          <a:xfrm>
            <a:off x="411065" y="4816024"/>
            <a:ext cx="11496848" cy="358567"/>
          </a:xfrm>
          <a:prstGeom prst="rect">
            <a:avLst/>
          </a:prstGeom>
          <a:solidFill>
            <a:srgbClr val="313E4F">
              <a:alpha val="69804"/>
            </a:srgbClr>
          </a:solidFill>
          <a:ln w="25400" cap="flat" cmpd="sng" algn="ctr">
            <a:noFill/>
            <a:prstDash val="solid"/>
          </a:ln>
          <a:effectLst/>
        </p:spPr>
        <p:txBody>
          <a:bodyPr rot="0" spcFirstLastPara="0" vertOverflow="overflow" horzOverflow="overflow" vert="horz" wrap="square" lIns="91419" tIns="45709" rIns="91419" bIns="45709"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46" name="Group 145"/>
          <p:cNvGrpSpPr/>
          <p:nvPr/>
        </p:nvGrpSpPr>
        <p:grpSpPr>
          <a:xfrm>
            <a:off x="3423179" y="1650333"/>
            <a:ext cx="2212834" cy="2913740"/>
            <a:chOff x="2621437" y="2636327"/>
            <a:chExt cx="1708213" cy="2249283"/>
          </a:xfrm>
        </p:grpSpPr>
        <p:sp>
          <p:nvSpPr>
            <p:cNvPr id="80" name="Freeform 6"/>
            <p:cNvSpPr>
              <a:spLocks/>
            </p:cNvSpPr>
            <p:nvPr/>
          </p:nvSpPr>
          <p:spPr bwMode="auto">
            <a:xfrm>
              <a:off x="2621437" y="2699829"/>
              <a:ext cx="1653224" cy="2185781"/>
            </a:xfrm>
            <a:custGeom>
              <a:avLst/>
              <a:gdLst>
                <a:gd name="T0" fmla="*/ 1413 w 1413"/>
                <a:gd name="T1" fmla="*/ 0 h 1721"/>
                <a:gd name="T2" fmla="*/ 0 w 1413"/>
                <a:gd name="T3" fmla="*/ 105 h 1721"/>
                <a:gd name="T4" fmla="*/ 0 w 1413"/>
                <a:gd name="T5" fmla="*/ 1636 h 1721"/>
                <a:gd name="T6" fmla="*/ 1413 w 1413"/>
                <a:gd name="T7" fmla="*/ 1721 h 1721"/>
                <a:gd name="T8" fmla="*/ 1413 w 1413"/>
                <a:gd name="T9" fmla="*/ 0 h 1721"/>
              </a:gdLst>
              <a:ahLst/>
              <a:cxnLst>
                <a:cxn ang="0">
                  <a:pos x="T0" y="T1"/>
                </a:cxn>
                <a:cxn ang="0">
                  <a:pos x="T2" y="T3"/>
                </a:cxn>
                <a:cxn ang="0">
                  <a:pos x="T4" y="T5"/>
                </a:cxn>
                <a:cxn ang="0">
                  <a:pos x="T6" y="T7"/>
                </a:cxn>
                <a:cxn ang="0">
                  <a:pos x="T8" y="T9"/>
                </a:cxn>
              </a:cxnLst>
              <a:rect l="0" t="0" r="r" b="b"/>
              <a:pathLst>
                <a:path w="1413" h="1721">
                  <a:moveTo>
                    <a:pt x="1413" y="0"/>
                  </a:moveTo>
                  <a:lnTo>
                    <a:pt x="0" y="105"/>
                  </a:lnTo>
                  <a:lnTo>
                    <a:pt x="0" y="1636"/>
                  </a:lnTo>
                  <a:lnTo>
                    <a:pt x="1413" y="1721"/>
                  </a:lnTo>
                  <a:lnTo>
                    <a:pt x="1413" y="0"/>
                  </a:lnTo>
                  <a:close/>
                </a:path>
              </a:pathLst>
            </a:custGeom>
            <a:solidFill>
              <a:sysClr val="window" lastClr="FFFFFF">
                <a:alpha val="80000"/>
              </a:sysClr>
            </a:solidFill>
            <a:ln w="9525">
              <a:solidFill>
                <a:srgbClr val="2298F0"/>
              </a:solidFill>
              <a:round/>
              <a:headEnd/>
              <a:tailEnd/>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81" name="Freeform 8"/>
            <p:cNvSpPr>
              <a:spLocks/>
            </p:cNvSpPr>
            <p:nvPr/>
          </p:nvSpPr>
          <p:spPr bwMode="auto">
            <a:xfrm>
              <a:off x="2668236" y="2636327"/>
              <a:ext cx="1661414" cy="815381"/>
            </a:xfrm>
            <a:custGeom>
              <a:avLst/>
              <a:gdLst>
                <a:gd name="T0" fmla="*/ 0 w 1420"/>
                <a:gd name="T1" fmla="*/ 99 h 642"/>
                <a:gd name="T2" fmla="*/ 0 w 1420"/>
                <a:gd name="T3" fmla="*/ 152 h 642"/>
                <a:gd name="T4" fmla="*/ 1375 w 1420"/>
                <a:gd name="T5" fmla="*/ 50 h 642"/>
                <a:gd name="T6" fmla="*/ 1375 w 1420"/>
                <a:gd name="T7" fmla="*/ 640 h 642"/>
                <a:gd name="T8" fmla="*/ 1420 w 1420"/>
                <a:gd name="T9" fmla="*/ 642 h 642"/>
                <a:gd name="T10" fmla="*/ 1420 w 1420"/>
                <a:gd name="T11" fmla="*/ 0 h 642"/>
                <a:gd name="T12" fmla="*/ 0 w 1420"/>
                <a:gd name="T13" fmla="*/ 99 h 642"/>
              </a:gdLst>
              <a:ahLst/>
              <a:cxnLst>
                <a:cxn ang="0">
                  <a:pos x="T0" y="T1"/>
                </a:cxn>
                <a:cxn ang="0">
                  <a:pos x="T2" y="T3"/>
                </a:cxn>
                <a:cxn ang="0">
                  <a:pos x="T4" y="T5"/>
                </a:cxn>
                <a:cxn ang="0">
                  <a:pos x="T6" y="T7"/>
                </a:cxn>
                <a:cxn ang="0">
                  <a:pos x="T8" y="T9"/>
                </a:cxn>
                <a:cxn ang="0">
                  <a:pos x="T10" y="T11"/>
                </a:cxn>
                <a:cxn ang="0">
                  <a:pos x="T12" y="T13"/>
                </a:cxn>
              </a:cxnLst>
              <a:rect l="0" t="0" r="r" b="b"/>
              <a:pathLst>
                <a:path w="1420" h="642">
                  <a:moveTo>
                    <a:pt x="0" y="99"/>
                  </a:moveTo>
                  <a:lnTo>
                    <a:pt x="0" y="152"/>
                  </a:lnTo>
                  <a:lnTo>
                    <a:pt x="1375" y="50"/>
                  </a:lnTo>
                  <a:lnTo>
                    <a:pt x="1375" y="640"/>
                  </a:lnTo>
                  <a:lnTo>
                    <a:pt x="1420" y="642"/>
                  </a:lnTo>
                  <a:lnTo>
                    <a:pt x="1420" y="0"/>
                  </a:lnTo>
                  <a:lnTo>
                    <a:pt x="0" y="99"/>
                  </a:lnTo>
                  <a:close/>
                </a:path>
              </a:pathLst>
            </a:custGeom>
            <a:solidFill>
              <a:srgbClr val="2298F0"/>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82" name="Rectangle 3"/>
            <p:cNvSpPr/>
            <p:nvPr/>
          </p:nvSpPr>
          <p:spPr>
            <a:xfrm>
              <a:off x="2775943" y="3906251"/>
              <a:ext cx="1344213" cy="712771"/>
            </a:xfrm>
            <a:prstGeom prst="rect">
              <a:avLst/>
            </a:prstGeom>
          </p:spPr>
          <p:txBody>
            <a:bodyPr wrap="square" lIns="0" tIns="0" rIns="0" bIns="0">
              <a:spAutoFit/>
            </a:bodyPr>
            <a:lstStyle/>
            <a:p>
              <a:pPr lvl="0" algn="ctr" defTabSz="914400">
                <a:lnSpc>
                  <a:spcPct val="150000"/>
                </a:lnSpc>
                <a:spcAft>
                  <a:spcPts val="600"/>
                </a:spcAft>
              </a:pPr>
              <a:r>
                <a:rPr lang="en-US" altLang="zh-CN" sz="1400" b="1"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Product reliability</a:t>
              </a:r>
            </a:p>
            <a:p>
              <a:pPr lvl="0" algn="ctr" defTabSz="914400"/>
              <a:r>
                <a:rPr lang="en-US" altLang="zh-CN" sz="110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RAID-TP</a:t>
              </a:r>
              <a:endParaRPr lang="en-US" altLang="zh-CN" sz="105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endParaRPr>
            </a:p>
            <a:p>
              <a:pPr lvl="0" algn="ctr" defTabSz="914400"/>
              <a:r>
                <a:rPr lang="en-US" altLang="zh-CN" sz="105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Tolerate 3 disks </a:t>
              </a:r>
            </a:p>
            <a:p>
              <a:pPr lvl="0" algn="ctr" defTabSz="914400"/>
              <a:r>
                <a:rPr lang="en-US" altLang="zh-CN" sz="105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at the same time</a:t>
              </a:r>
              <a:endParaRPr kumimoji="0" lang="zh-CN" altLang="en-US" sz="90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83" name="组合 14"/>
            <p:cNvGrpSpPr/>
            <p:nvPr/>
          </p:nvGrpSpPr>
          <p:grpSpPr>
            <a:xfrm>
              <a:off x="3184484" y="3236866"/>
              <a:ext cx="490627" cy="468673"/>
              <a:chOff x="5232400" y="1492250"/>
              <a:chExt cx="476250" cy="419100"/>
            </a:xfrm>
          </p:grpSpPr>
          <p:sp>
            <p:nvSpPr>
              <p:cNvPr id="86" name="Freeform 33"/>
              <p:cNvSpPr>
                <a:spLocks noEditPoints="1"/>
              </p:cNvSpPr>
              <p:nvPr/>
            </p:nvSpPr>
            <p:spPr bwMode="auto">
              <a:xfrm>
                <a:off x="5232400" y="1492250"/>
                <a:ext cx="476250" cy="419100"/>
              </a:xfrm>
              <a:custGeom>
                <a:avLst/>
                <a:gdLst>
                  <a:gd name="T0" fmla="*/ 127 w 127"/>
                  <a:gd name="T1" fmla="*/ 0 h 112"/>
                  <a:gd name="T2" fmla="*/ 0 w 127"/>
                  <a:gd name="T3" fmla="*/ 0 h 112"/>
                  <a:gd name="T4" fmla="*/ 0 w 127"/>
                  <a:gd name="T5" fmla="*/ 112 h 112"/>
                  <a:gd name="T6" fmla="*/ 127 w 127"/>
                  <a:gd name="T7" fmla="*/ 112 h 112"/>
                  <a:gd name="T8" fmla="*/ 127 w 127"/>
                  <a:gd name="T9" fmla="*/ 0 h 112"/>
                  <a:gd name="T10" fmla="*/ 127 w 127"/>
                  <a:gd name="T11" fmla="*/ 27 h 112"/>
                  <a:gd name="T12" fmla="*/ 0 w 127"/>
                  <a:gd name="T13" fmla="*/ 27 h 112"/>
                </a:gdLst>
                <a:ahLst/>
                <a:cxnLst>
                  <a:cxn ang="0">
                    <a:pos x="T0" y="T1"/>
                  </a:cxn>
                  <a:cxn ang="0">
                    <a:pos x="T2" y="T3"/>
                  </a:cxn>
                  <a:cxn ang="0">
                    <a:pos x="T4" y="T5"/>
                  </a:cxn>
                  <a:cxn ang="0">
                    <a:pos x="T6" y="T7"/>
                  </a:cxn>
                  <a:cxn ang="0">
                    <a:pos x="T8" y="T9"/>
                  </a:cxn>
                  <a:cxn ang="0">
                    <a:pos x="T10" y="T11"/>
                  </a:cxn>
                  <a:cxn ang="0">
                    <a:pos x="T12" y="T13"/>
                  </a:cxn>
                </a:cxnLst>
                <a:rect l="0" t="0" r="r" b="b"/>
                <a:pathLst>
                  <a:path w="127" h="112">
                    <a:moveTo>
                      <a:pt x="127" y="0"/>
                    </a:moveTo>
                    <a:cubicBezTo>
                      <a:pt x="0" y="0"/>
                      <a:pt x="0" y="0"/>
                      <a:pt x="0" y="0"/>
                    </a:cubicBezTo>
                    <a:cubicBezTo>
                      <a:pt x="0" y="112"/>
                      <a:pt x="0" y="112"/>
                      <a:pt x="0" y="112"/>
                    </a:cubicBezTo>
                    <a:cubicBezTo>
                      <a:pt x="71" y="112"/>
                      <a:pt x="91" y="112"/>
                      <a:pt x="127" y="112"/>
                    </a:cubicBezTo>
                    <a:cubicBezTo>
                      <a:pt x="127" y="0"/>
                      <a:pt x="127" y="0"/>
                      <a:pt x="127" y="0"/>
                    </a:cubicBezTo>
                    <a:close/>
                    <a:moveTo>
                      <a:pt x="127" y="27"/>
                    </a:moveTo>
                    <a:cubicBezTo>
                      <a:pt x="0" y="27"/>
                      <a:pt x="0" y="27"/>
                      <a:pt x="0" y="27"/>
                    </a:cubicBezTo>
                  </a:path>
                </a:pathLst>
              </a:custGeom>
              <a:noFill/>
              <a:ln w="19050" cap="rnd">
                <a:solidFill>
                  <a:srgbClr val="313E4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87" name="Oval 34"/>
              <p:cNvSpPr>
                <a:spLocks noChangeArrowheads="1"/>
              </p:cNvSpPr>
              <p:nvPr/>
            </p:nvSpPr>
            <p:spPr bwMode="auto">
              <a:xfrm>
                <a:off x="5634038" y="1525588"/>
                <a:ext cx="33337" cy="36513"/>
              </a:xfrm>
              <a:prstGeom prst="ellipse">
                <a:avLst/>
              </a:prstGeom>
              <a:noFill/>
              <a:ln w="19050">
                <a:solidFill>
                  <a:srgbClr val="000000"/>
                </a:solidFill>
                <a:round/>
                <a:headEnd/>
                <a:tailEnd/>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88" name="Oval 35"/>
              <p:cNvSpPr>
                <a:spLocks noChangeArrowheads="1"/>
              </p:cNvSpPr>
              <p:nvPr/>
            </p:nvSpPr>
            <p:spPr bwMode="auto">
              <a:xfrm>
                <a:off x="5576888" y="1525588"/>
                <a:ext cx="34925" cy="36513"/>
              </a:xfrm>
              <a:prstGeom prst="ellipse">
                <a:avLst/>
              </a:prstGeom>
              <a:noFill/>
              <a:ln w="19050">
                <a:solidFill>
                  <a:srgbClr val="000000"/>
                </a:solidFill>
                <a:round/>
                <a:headEnd/>
                <a:tailEnd/>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89" name="Freeform 36"/>
              <p:cNvSpPr>
                <a:spLocks noEditPoints="1"/>
              </p:cNvSpPr>
              <p:nvPr/>
            </p:nvSpPr>
            <p:spPr bwMode="auto">
              <a:xfrm>
                <a:off x="5300663" y="1704975"/>
                <a:ext cx="341312" cy="206375"/>
              </a:xfrm>
              <a:custGeom>
                <a:avLst/>
                <a:gdLst>
                  <a:gd name="T0" fmla="*/ 46 w 91"/>
                  <a:gd name="T1" fmla="*/ 0 h 55"/>
                  <a:gd name="T2" fmla="*/ 55 w 91"/>
                  <a:gd name="T3" fmla="*/ 1 h 55"/>
                  <a:gd name="T4" fmla="*/ 56 w 91"/>
                  <a:gd name="T5" fmla="*/ 12 h 55"/>
                  <a:gd name="T6" fmla="*/ 62 w 91"/>
                  <a:gd name="T7" fmla="*/ 15 h 55"/>
                  <a:gd name="T8" fmla="*/ 71 w 91"/>
                  <a:gd name="T9" fmla="*/ 8 h 55"/>
                  <a:gd name="T10" fmla="*/ 78 w 91"/>
                  <a:gd name="T11" fmla="*/ 13 h 55"/>
                  <a:gd name="T12" fmla="*/ 83 w 91"/>
                  <a:gd name="T13" fmla="*/ 20 h 55"/>
                  <a:gd name="T14" fmla="*/ 76 w 91"/>
                  <a:gd name="T15" fmla="*/ 29 h 55"/>
                  <a:gd name="T16" fmla="*/ 79 w 91"/>
                  <a:gd name="T17" fmla="*/ 35 h 55"/>
                  <a:gd name="T18" fmla="*/ 90 w 91"/>
                  <a:gd name="T19" fmla="*/ 37 h 55"/>
                  <a:gd name="T20" fmla="*/ 91 w 91"/>
                  <a:gd name="T21" fmla="*/ 45 h 55"/>
                  <a:gd name="T22" fmla="*/ 90 w 91"/>
                  <a:gd name="T23" fmla="*/ 54 h 55"/>
                  <a:gd name="T24" fmla="*/ 79 w 91"/>
                  <a:gd name="T25" fmla="*/ 55 h 55"/>
                  <a:gd name="T26" fmla="*/ 79 w 91"/>
                  <a:gd name="T27" fmla="*/ 55 h 55"/>
                  <a:gd name="T28" fmla="*/ 13 w 91"/>
                  <a:gd name="T29" fmla="*/ 55 h 55"/>
                  <a:gd name="T30" fmla="*/ 13 w 91"/>
                  <a:gd name="T31" fmla="*/ 55 h 55"/>
                  <a:gd name="T32" fmla="*/ 1 w 91"/>
                  <a:gd name="T33" fmla="*/ 54 h 55"/>
                  <a:gd name="T34" fmla="*/ 0 w 91"/>
                  <a:gd name="T35" fmla="*/ 45 h 55"/>
                  <a:gd name="T36" fmla="*/ 1 w 91"/>
                  <a:gd name="T37" fmla="*/ 37 h 55"/>
                  <a:gd name="T38" fmla="*/ 13 w 91"/>
                  <a:gd name="T39" fmla="*/ 35 h 55"/>
                  <a:gd name="T40" fmla="*/ 15 w 91"/>
                  <a:gd name="T41" fmla="*/ 29 h 55"/>
                  <a:gd name="T42" fmla="*/ 8 w 91"/>
                  <a:gd name="T43" fmla="*/ 20 h 55"/>
                  <a:gd name="T44" fmla="*/ 14 w 91"/>
                  <a:gd name="T45" fmla="*/ 13 h 55"/>
                  <a:gd name="T46" fmla="*/ 21 w 91"/>
                  <a:gd name="T47" fmla="*/ 8 h 55"/>
                  <a:gd name="T48" fmla="*/ 29 w 91"/>
                  <a:gd name="T49" fmla="*/ 15 h 55"/>
                  <a:gd name="T50" fmla="*/ 36 w 91"/>
                  <a:gd name="T51" fmla="*/ 12 h 55"/>
                  <a:gd name="T52" fmla="*/ 37 w 91"/>
                  <a:gd name="T53" fmla="*/ 1 h 55"/>
                  <a:gd name="T54" fmla="*/ 46 w 91"/>
                  <a:gd name="T55" fmla="*/ 0 h 55"/>
                  <a:gd name="T56" fmla="*/ 46 w 91"/>
                  <a:gd name="T57" fmla="*/ 27 h 55"/>
                  <a:gd name="T58" fmla="*/ 64 w 91"/>
                  <a:gd name="T59" fmla="*/ 45 h 55"/>
                  <a:gd name="T60" fmla="*/ 61 w 91"/>
                  <a:gd name="T61" fmla="*/ 55 h 55"/>
                  <a:gd name="T62" fmla="*/ 30 w 91"/>
                  <a:gd name="T63" fmla="*/ 55 h 55"/>
                  <a:gd name="T64" fmla="*/ 27 w 91"/>
                  <a:gd name="T65" fmla="*/ 45 h 55"/>
                  <a:gd name="T66" fmla="*/ 46 w 91"/>
                  <a:gd name="T67"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55">
                    <a:moveTo>
                      <a:pt x="46" y="0"/>
                    </a:moveTo>
                    <a:cubicBezTo>
                      <a:pt x="49" y="0"/>
                      <a:pt x="52" y="0"/>
                      <a:pt x="55" y="1"/>
                    </a:cubicBezTo>
                    <a:cubicBezTo>
                      <a:pt x="56" y="12"/>
                      <a:pt x="56" y="12"/>
                      <a:pt x="56" y="12"/>
                    </a:cubicBezTo>
                    <a:cubicBezTo>
                      <a:pt x="58" y="13"/>
                      <a:pt x="60" y="14"/>
                      <a:pt x="62" y="15"/>
                    </a:cubicBezTo>
                    <a:cubicBezTo>
                      <a:pt x="71" y="8"/>
                      <a:pt x="71" y="8"/>
                      <a:pt x="71" y="8"/>
                    </a:cubicBezTo>
                    <a:cubicBezTo>
                      <a:pt x="73" y="9"/>
                      <a:pt x="76" y="11"/>
                      <a:pt x="78" y="13"/>
                    </a:cubicBezTo>
                    <a:cubicBezTo>
                      <a:pt x="80" y="15"/>
                      <a:pt x="82" y="18"/>
                      <a:pt x="83" y="20"/>
                    </a:cubicBezTo>
                    <a:cubicBezTo>
                      <a:pt x="76" y="29"/>
                      <a:pt x="76" y="29"/>
                      <a:pt x="76" y="29"/>
                    </a:cubicBezTo>
                    <a:cubicBezTo>
                      <a:pt x="77" y="31"/>
                      <a:pt x="78" y="33"/>
                      <a:pt x="79" y="35"/>
                    </a:cubicBezTo>
                    <a:cubicBezTo>
                      <a:pt x="90" y="37"/>
                      <a:pt x="90" y="37"/>
                      <a:pt x="90" y="37"/>
                    </a:cubicBezTo>
                    <a:cubicBezTo>
                      <a:pt x="91" y="39"/>
                      <a:pt x="91" y="42"/>
                      <a:pt x="91" y="45"/>
                    </a:cubicBezTo>
                    <a:cubicBezTo>
                      <a:pt x="91" y="48"/>
                      <a:pt x="91" y="51"/>
                      <a:pt x="90" y="54"/>
                    </a:cubicBezTo>
                    <a:cubicBezTo>
                      <a:pt x="79" y="55"/>
                      <a:pt x="79" y="55"/>
                      <a:pt x="79" y="55"/>
                    </a:cubicBezTo>
                    <a:cubicBezTo>
                      <a:pt x="79" y="55"/>
                      <a:pt x="79" y="55"/>
                      <a:pt x="79" y="55"/>
                    </a:cubicBezTo>
                    <a:cubicBezTo>
                      <a:pt x="13" y="55"/>
                      <a:pt x="13" y="55"/>
                      <a:pt x="13" y="55"/>
                    </a:cubicBezTo>
                    <a:cubicBezTo>
                      <a:pt x="13" y="55"/>
                      <a:pt x="13" y="55"/>
                      <a:pt x="13" y="55"/>
                    </a:cubicBezTo>
                    <a:cubicBezTo>
                      <a:pt x="1" y="54"/>
                      <a:pt x="1" y="54"/>
                      <a:pt x="1" y="54"/>
                    </a:cubicBezTo>
                    <a:cubicBezTo>
                      <a:pt x="1" y="51"/>
                      <a:pt x="0" y="48"/>
                      <a:pt x="0" y="45"/>
                    </a:cubicBezTo>
                    <a:cubicBezTo>
                      <a:pt x="0" y="42"/>
                      <a:pt x="1" y="39"/>
                      <a:pt x="1" y="37"/>
                    </a:cubicBezTo>
                    <a:cubicBezTo>
                      <a:pt x="13" y="35"/>
                      <a:pt x="13" y="35"/>
                      <a:pt x="13" y="35"/>
                    </a:cubicBezTo>
                    <a:cubicBezTo>
                      <a:pt x="13" y="33"/>
                      <a:pt x="14" y="31"/>
                      <a:pt x="15" y="29"/>
                    </a:cubicBezTo>
                    <a:cubicBezTo>
                      <a:pt x="8" y="20"/>
                      <a:pt x="8" y="20"/>
                      <a:pt x="8" y="20"/>
                    </a:cubicBezTo>
                    <a:cubicBezTo>
                      <a:pt x="10" y="18"/>
                      <a:pt x="12" y="15"/>
                      <a:pt x="14" y="13"/>
                    </a:cubicBezTo>
                    <a:cubicBezTo>
                      <a:pt x="16" y="11"/>
                      <a:pt x="18" y="9"/>
                      <a:pt x="21" y="8"/>
                    </a:cubicBezTo>
                    <a:cubicBezTo>
                      <a:pt x="29" y="15"/>
                      <a:pt x="29" y="15"/>
                      <a:pt x="29" y="15"/>
                    </a:cubicBezTo>
                    <a:cubicBezTo>
                      <a:pt x="31" y="14"/>
                      <a:pt x="34" y="13"/>
                      <a:pt x="36" y="12"/>
                    </a:cubicBezTo>
                    <a:cubicBezTo>
                      <a:pt x="37" y="1"/>
                      <a:pt x="37" y="1"/>
                      <a:pt x="37" y="1"/>
                    </a:cubicBezTo>
                    <a:cubicBezTo>
                      <a:pt x="40" y="0"/>
                      <a:pt x="43" y="0"/>
                      <a:pt x="46" y="0"/>
                    </a:cubicBezTo>
                    <a:close/>
                    <a:moveTo>
                      <a:pt x="46" y="27"/>
                    </a:moveTo>
                    <a:cubicBezTo>
                      <a:pt x="56" y="27"/>
                      <a:pt x="64" y="35"/>
                      <a:pt x="64" y="45"/>
                    </a:cubicBezTo>
                    <a:cubicBezTo>
                      <a:pt x="64" y="49"/>
                      <a:pt x="63" y="53"/>
                      <a:pt x="61" y="55"/>
                    </a:cubicBezTo>
                    <a:cubicBezTo>
                      <a:pt x="30" y="55"/>
                      <a:pt x="30" y="55"/>
                      <a:pt x="30" y="55"/>
                    </a:cubicBezTo>
                    <a:cubicBezTo>
                      <a:pt x="29" y="53"/>
                      <a:pt x="27" y="49"/>
                      <a:pt x="27" y="45"/>
                    </a:cubicBezTo>
                    <a:cubicBezTo>
                      <a:pt x="27" y="35"/>
                      <a:pt x="36" y="27"/>
                      <a:pt x="46" y="27"/>
                    </a:cubicBezTo>
                    <a:close/>
                  </a:path>
                </a:pathLst>
              </a:custGeom>
              <a:noFill/>
              <a:ln w="19050" cap="rnd">
                <a:solidFill>
                  <a:srgbClr val="313E4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grpSp>
        <p:nvGrpSpPr>
          <p:cNvPr id="144" name="Group 143"/>
          <p:cNvGrpSpPr/>
          <p:nvPr/>
        </p:nvGrpSpPr>
        <p:grpSpPr>
          <a:xfrm>
            <a:off x="498601" y="1650333"/>
            <a:ext cx="2212834" cy="2913741"/>
            <a:chOff x="498601" y="2636327"/>
            <a:chExt cx="1708213" cy="2249283"/>
          </a:xfrm>
        </p:grpSpPr>
        <p:sp>
          <p:nvSpPr>
            <p:cNvPr id="78" name="Freeform 77"/>
            <p:cNvSpPr>
              <a:spLocks/>
            </p:cNvSpPr>
            <p:nvPr/>
          </p:nvSpPr>
          <p:spPr bwMode="auto">
            <a:xfrm>
              <a:off x="498601" y="2699829"/>
              <a:ext cx="1653224" cy="2185781"/>
            </a:xfrm>
            <a:custGeom>
              <a:avLst/>
              <a:gdLst>
                <a:gd name="T0" fmla="*/ 1413 w 1413"/>
                <a:gd name="T1" fmla="*/ 0 h 1721"/>
                <a:gd name="T2" fmla="*/ 0 w 1413"/>
                <a:gd name="T3" fmla="*/ 105 h 1721"/>
                <a:gd name="T4" fmla="*/ 0 w 1413"/>
                <a:gd name="T5" fmla="*/ 1636 h 1721"/>
                <a:gd name="T6" fmla="*/ 1413 w 1413"/>
                <a:gd name="T7" fmla="*/ 1721 h 1721"/>
                <a:gd name="T8" fmla="*/ 1413 w 1413"/>
                <a:gd name="T9" fmla="*/ 0 h 1721"/>
              </a:gdLst>
              <a:ahLst/>
              <a:cxnLst>
                <a:cxn ang="0">
                  <a:pos x="T0" y="T1"/>
                </a:cxn>
                <a:cxn ang="0">
                  <a:pos x="T2" y="T3"/>
                </a:cxn>
                <a:cxn ang="0">
                  <a:pos x="T4" y="T5"/>
                </a:cxn>
                <a:cxn ang="0">
                  <a:pos x="T6" y="T7"/>
                </a:cxn>
                <a:cxn ang="0">
                  <a:pos x="T8" y="T9"/>
                </a:cxn>
              </a:cxnLst>
              <a:rect l="0" t="0" r="r" b="b"/>
              <a:pathLst>
                <a:path w="1413" h="1721">
                  <a:moveTo>
                    <a:pt x="1413" y="0"/>
                  </a:moveTo>
                  <a:lnTo>
                    <a:pt x="0" y="105"/>
                  </a:lnTo>
                  <a:lnTo>
                    <a:pt x="0" y="1636"/>
                  </a:lnTo>
                  <a:lnTo>
                    <a:pt x="1413" y="1721"/>
                  </a:lnTo>
                  <a:lnTo>
                    <a:pt x="1413" y="0"/>
                  </a:lnTo>
                  <a:close/>
                </a:path>
              </a:pathLst>
            </a:custGeom>
            <a:solidFill>
              <a:sysClr val="window" lastClr="FFFFFF">
                <a:alpha val="80000"/>
              </a:sysClr>
            </a:solidFill>
            <a:ln w="9525">
              <a:solidFill>
                <a:srgbClr val="2298F0"/>
              </a:solidFill>
              <a:round/>
              <a:headEnd/>
              <a:tailEnd/>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79" name="Freeform 8"/>
            <p:cNvSpPr>
              <a:spLocks/>
            </p:cNvSpPr>
            <p:nvPr/>
          </p:nvSpPr>
          <p:spPr bwMode="auto">
            <a:xfrm>
              <a:off x="545400" y="2636327"/>
              <a:ext cx="1661414" cy="815381"/>
            </a:xfrm>
            <a:custGeom>
              <a:avLst/>
              <a:gdLst>
                <a:gd name="T0" fmla="*/ 0 w 1420"/>
                <a:gd name="T1" fmla="*/ 99 h 642"/>
                <a:gd name="T2" fmla="*/ 0 w 1420"/>
                <a:gd name="T3" fmla="*/ 152 h 642"/>
                <a:gd name="T4" fmla="*/ 1375 w 1420"/>
                <a:gd name="T5" fmla="*/ 50 h 642"/>
                <a:gd name="T6" fmla="*/ 1375 w 1420"/>
                <a:gd name="T7" fmla="*/ 640 h 642"/>
                <a:gd name="T8" fmla="*/ 1420 w 1420"/>
                <a:gd name="T9" fmla="*/ 642 h 642"/>
                <a:gd name="T10" fmla="*/ 1420 w 1420"/>
                <a:gd name="T11" fmla="*/ 0 h 642"/>
                <a:gd name="T12" fmla="*/ 0 w 1420"/>
                <a:gd name="T13" fmla="*/ 99 h 642"/>
              </a:gdLst>
              <a:ahLst/>
              <a:cxnLst>
                <a:cxn ang="0">
                  <a:pos x="T0" y="T1"/>
                </a:cxn>
                <a:cxn ang="0">
                  <a:pos x="T2" y="T3"/>
                </a:cxn>
                <a:cxn ang="0">
                  <a:pos x="T4" y="T5"/>
                </a:cxn>
                <a:cxn ang="0">
                  <a:pos x="T6" y="T7"/>
                </a:cxn>
                <a:cxn ang="0">
                  <a:pos x="T8" y="T9"/>
                </a:cxn>
                <a:cxn ang="0">
                  <a:pos x="T10" y="T11"/>
                </a:cxn>
                <a:cxn ang="0">
                  <a:pos x="T12" y="T13"/>
                </a:cxn>
              </a:cxnLst>
              <a:rect l="0" t="0" r="r" b="b"/>
              <a:pathLst>
                <a:path w="1420" h="642">
                  <a:moveTo>
                    <a:pt x="0" y="99"/>
                  </a:moveTo>
                  <a:lnTo>
                    <a:pt x="0" y="152"/>
                  </a:lnTo>
                  <a:lnTo>
                    <a:pt x="1375" y="50"/>
                  </a:lnTo>
                  <a:lnTo>
                    <a:pt x="1375" y="640"/>
                  </a:lnTo>
                  <a:lnTo>
                    <a:pt x="1420" y="642"/>
                  </a:lnTo>
                  <a:lnTo>
                    <a:pt x="1420" y="0"/>
                  </a:lnTo>
                  <a:lnTo>
                    <a:pt x="0" y="99"/>
                  </a:lnTo>
                  <a:close/>
                </a:path>
              </a:pathLst>
            </a:custGeom>
            <a:solidFill>
              <a:srgbClr val="2298F0"/>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84" name="Picture 2" descr="D:\正在进行中\Wangjiaxin\图片1asdasd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1019" y="3280697"/>
              <a:ext cx="608387" cy="460753"/>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3"/>
            <p:cNvSpPr/>
            <p:nvPr/>
          </p:nvSpPr>
          <p:spPr>
            <a:xfrm>
              <a:off x="545401" y="3953837"/>
              <a:ext cx="1507436" cy="546458"/>
            </a:xfrm>
            <a:prstGeom prst="rect">
              <a:avLst/>
            </a:prstGeom>
          </p:spPr>
          <p:txBody>
            <a:bodyPr wrap="square" lIns="0" tIns="0" rIns="0" bIns="0">
              <a:spAutoFit/>
            </a:bodyPr>
            <a:lstStyle/>
            <a:p>
              <a:pPr lvl="0" algn="ctr" defTabSz="914400">
                <a:lnSpc>
                  <a:spcPct val="150000"/>
                </a:lnSpc>
                <a:spcAft>
                  <a:spcPts val="600"/>
                </a:spcAft>
              </a:pPr>
              <a:r>
                <a:rPr lang="en-US" altLang="zh-CN" sz="1400" b="1"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Component</a:t>
              </a:r>
              <a:r>
                <a:rPr lang="zh-CN" altLang="en-US" sz="1400" b="1"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400" b="1"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reliability</a:t>
              </a:r>
            </a:p>
            <a:p>
              <a:pPr lvl="0" algn="ctr" defTabSz="914400"/>
              <a:r>
                <a:rPr lang="en-US" altLang="zh-CN" sz="100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Global disk protection</a:t>
              </a:r>
            </a:p>
            <a:p>
              <a:pPr lvl="0" algn="ctr" defTabSz="914400"/>
              <a:r>
                <a:rPr lang="en-US" altLang="zh-CN" sz="100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Reliability first in the industry</a:t>
              </a:r>
              <a:endParaRPr kumimoji="0" lang="zh-CN" altLang="en-US" sz="80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43" name="Group 142"/>
          <p:cNvGrpSpPr/>
          <p:nvPr/>
        </p:nvGrpSpPr>
        <p:grpSpPr>
          <a:xfrm>
            <a:off x="9459883" y="1452109"/>
            <a:ext cx="2345354" cy="3111967"/>
            <a:chOff x="7886723" y="2460817"/>
            <a:chExt cx="1810513" cy="2402305"/>
          </a:xfrm>
        </p:grpSpPr>
        <p:sp>
          <p:nvSpPr>
            <p:cNvPr id="91" name="Freeform 6"/>
            <p:cNvSpPr>
              <a:spLocks/>
            </p:cNvSpPr>
            <p:nvPr/>
          </p:nvSpPr>
          <p:spPr bwMode="auto">
            <a:xfrm>
              <a:off x="7886723" y="2528639"/>
              <a:ext cx="1752231" cy="2334483"/>
            </a:xfrm>
            <a:custGeom>
              <a:avLst/>
              <a:gdLst>
                <a:gd name="T0" fmla="*/ 1413 w 1413"/>
                <a:gd name="T1" fmla="*/ 0 h 1721"/>
                <a:gd name="T2" fmla="*/ 0 w 1413"/>
                <a:gd name="T3" fmla="*/ 105 h 1721"/>
                <a:gd name="T4" fmla="*/ 0 w 1413"/>
                <a:gd name="T5" fmla="*/ 1636 h 1721"/>
                <a:gd name="T6" fmla="*/ 1413 w 1413"/>
                <a:gd name="T7" fmla="*/ 1721 h 1721"/>
                <a:gd name="T8" fmla="*/ 1413 w 1413"/>
                <a:gd name="T9" fmla="*/ 0 h 1721"/>
              </a:gdLst>
              <a:ahLst/>
              <a:cxnLst>
                <a:cxn ang="0">
                  <a:pos x="T0" y="T1"/>
                </a:cxn>
                <a:cxn ang="0">
                  <a:pos x="T2" y="T3"/>
                </a:cxn>
                <a:cxn ang="0">
                  <a:pos x="T4" y="T5"/>
                </a:cxn>
                <a:cxn ang="0">
                  <a:pos x="T6" y="T7"/>
                </a:cxn>
                <a:cxn ang="0">
                  <a:pos x="T8" y="T9"/>
                </a:cxn>
              </a:cxnLst>
              <a:rect l="0" t="0" r="r" b="b"/>
              <a:pathLst>
                <a:path w="1413" h="1721">
                  <a:moveTo>
                    <a:pt x="1413" y="0"/>
                  </a:moveTo>
                  <a:lnTo>
                    <a:pt x="0" y="105"/>
                  </a:lnTo>
                  <a:lnTo>
                    <a:pt x="0" y="1636"/>
                  </a:lnTo>
                  <a:lnTo>
                    <a:pt x="1413" y="1721"/>
                  </a:lnTo>
                  <a:lnTo>
                    <a:pt x="1413" y="0"/>
                  </a:lnTo>
                  <a:close/>
                </a:path>
              </a:pathLst>
            </a:custGeom>
            <a:solidFill>
              <a:sysClr val="window" lastClr="FFFFFF">
                <a:alpha val="80000"/>
              </a:sysClr>
            </a:solidFill>
            <a:ln w="9525">
              <a:solidFill>
                <a:srgbClr val="2298F0"/>
              </a:solidFill>
              <a:round/>
              <a:headEnd/>
              <a:tailEnd/>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92" name="Freeform 8"/>
            <p:cNvSpPr>
              <a:spLocks/>
            </p:cNvSpPr>
            <p:nvPr/>
          </p:nvSpPr>
          <p:spPr bwMode="auto">
            <a:xfrm>
              <a:off x="7936325" y="2460817"/>
              <a:ext cx="1760911" cy="870853"/>
            </a:xfrm>
            <a:custGeom>
              <a:avLst/>
              <a:gdLst>
                <a:gd name="T0" fmla="*/ 0 w 1420"/>
                <a:gd name="T1" fmla="*/ 99 h 642"/>
                <a:gd name="T2" fmla="*/ 0 w 1420"/>
                <a:gd name="T3" fmla="*/ 152 h 642"/>
                <a:gd name="T4" fmla="*/ 1375 w 1420"/>
                <a:gd name="T5" fmla="*/ 50 h 642"/>
                <a:gd name="T6" fmla="*/ 1375 w 1420"/>
                <a:gd name="T7" fmla="*/ 640 h 642"/>
                <a:gd name="T8" fmla="*/ 1420 w 1420"/>
                <a:gd name="T9" fmla="*/ 642 h 642"/>
                <a:gd name="T10" fmla="*/ 1420 w 1420"/>
                <a:gd name="T11" fmla="*/ 0 h 642"/>
                <a:gd name="T12" fmla="*/ 0 w 1420"/>
                <a:gd name="T13" fmla="*/ 99 h 642"/>
              </a:gdLst>
              <a:ahLst/>
              <a:cxnLst>
                <a:cxn ang="0">
                  <a:pos x="T0" y="T1"/>
                </a:cxn>
                <a:cxn ang="0">
                  <a:pos x="T2" y="T3"/>
                </a:cxn>
                <a:cxn ang="0">
                  <a:pos x="T4" y="T5"/>
                </a:cxn>
                <a:cxn ang="0">
                  <a:pos x="T6" y="T7"/>
                </a:cxn>
                <a:cxn ang="0">
                  <a:pos x="T8" y="T9"/>
                </a:cxn>
                <a:cxn ang="0">
                  <a:pos x="T10" y="T11"/>
                </a:cxn>
                <a:cxn ang="0">
                  <a:pos x="T12" y="T13"/>
                </a:cxn>
              </a:cxnLst>
              <a:rect l="0" t="0" r="r" b="b"/>
              <a:pathLst>
                <a:path w="1420" h="642">
                  <a:moveTo>
                    <a:pt x="0" y="99"/>
                  </a:moveTo>
                  <a:lnTo>
                    <a:pt x="0" y="152"/>
                  </a:lnTo>
                  <a:lnTo>
                    <a:pt x="1375" y="50"/>
                  </a:lnTo>
                  <a:lnTo>
                    <a:pt x="1375" y="640"/>
                  </a:lnTo>
                  <a:lnTo>
                    <a:pt x="1420" y="642"/>
                  </a:lnTo>
                  <a:lnTo>
                    <a:pt x="1420" y="0"/>
                  </a:lnTo>
                  <a:lnTo>
                    <a:pt x="0" y="99"/>
                  </a:lnTo>
                  <a:close/>
                </a:path>
              </a:pathLst>
            </a:custGeom>
            <a:solidFill>
              <a:srgbClr val="2298F0"/>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93" name="Rectangle 3"/>
            <p:cNvSpPr/>
            <p:nvPr/>
          </p:nvSpPr>
          <p:spPr>
            <a:xfrm>
              <a:off x="7968601" y="3889774"/>
              <a:ext cx="1588473" cy="593975"/>
            </a:xfrm>
            <a:prstGeom prst="rect">
              <a:avLst/>
            </a:prstGeom>
          </p:spPr>
          <p:txBody>
            <a:bodyPr wrap="square" lIns="0" tIns="0" rIns="0" bIns="0">
              <a:spAutoFit/>
            </a:bodyPr>
            <a:lstStyle/>
            <a:p>
              <a:pPr lvl="0" algn="ctr" defTabSz="914400">
                <a:lnSpc>
                  <a:spcPct val="150000"/>
                </a:lnSpc>
                <a:spcAft>
                  <a:spcPts val="600"/>
                </a:spcAft>
              </a:pPr>
              <a:r>
                <a:rPr lang="en-US" altLang="zh-CN" sz="1400" b="1"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Solution</a:t>
              </a:r>
              <a:r>
                <a:rPr lang="zh-CN" altLang="en-US" sz="1400" b="1"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400" b="1"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reliability</a:t>
              </a:r>
            </a:p>
            <a:p>
              <a:pPr lvl="0" algn="ctr" defTabSz="914400"/>
              <a:r>
                <a:rPr lang="en-US" altLang="zh-CN" sz="120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A-A</a:t>
              </a:r>
              <a:r>
                <a:rPr lang="zh-CN" altLang="en-US" sz="120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without gateway</a:t>
              </a:r>
            </a:p>
            <a:p>
              <a:pPr lvl="0" algn="ctr" defTabSz="914400"/>
              <a:r>
                <a:rPr lang="en-US" altLang="zh-CN" sz="120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Business continuity, no fault</a:t>
              </a:r>
              <a:endParaRPr kumimoji="0" lang="zh-CN" altLang="en-US" sz="1200" i="0" u="none" strike="noStrike" kern="0" cap="none" spc="0" normalizeH="0" baseline="0" noProof="0" dirty="0">
                <a:ln>
                  <a:noFill/>
                </a:ln>
                <a:solidFill>
                  <a:srgbClr val="313E4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94" name="组合 20"/>
            <p:cNvGrpSpPr/>
            <p:nvPr/>
          </p:nvGrpSpPr>
          <p:grpSpPr>
            <a:xfrm>
              <a:off x="8376941" y="3119042"/>
              <a:ext cx="771794" cy="502989"/>
              <a:chOff x="7832725" y="1436688"/>
              <a:chExt cx="679450" cy="404812"/>
            </a:xfrm>
          </p:grpSpPr>
          <p:sp>
            <p:nvSpPr>
              <p:cNvPr id="114" name="Freeform 15"/>
              <p:cNvSpPr>
                <a:spLocks noEditPoints="1"/>
              </p:cNvSpPr>
              <p:nvPr/>
            </p:nvSpPr>
            <p:spPr bwMode="auto">
              <a:xfrm>
                <a:off x="8270875" y="1589088"/>
                <a:ext cx="222250" cy="233362"/>
              </a:xfrm>
              <a:custGeom>
                <a:avLst/>
                <a:gdLst>
                  <a:gd name="T0" fmla="*/ 140 w 140"/>
                  <a:gd name="T1" fmla="*/ 107 h 147"/>
                  <a:gd name="T2" fmla="*/ 140 w 140"/>
                  <a:gd name="T3" fmla="*/ 22 h 147"/>
                  <a:gd name="T4" fmla="*/ 114 w 140"/>
                  <a:gd name="T5" fmla="*/ 0 h 147"/>
                  <a:gd name="T6" fmla="*/ 0 w 140"/>
                  <a:gd name="T7" fmla="*/ 0 h 147"/>
                  <a:gd name="T8" fmla="*/ 0 w 140"/>
                  <a:gd name="T9" fmla="*/ 147 h 147"/>
                  <a:gd name="T10" fmla="*/ 140 w 140"/>
                  <a:gd name="T11" fmla="*/ 147 h 147"/>
                  <a:gd name="T12" fmla="*/ 140 w 140"/>
                  <a:gd name="T13" fmla="*/ 107 h 147"/>
                  <a:gd name="T14" fmla="*/ 133 w 140"/>
                  <a:gd name="T15" fmla="*/ 107 h 147"/>
                  <a:gd name="T16" fmla="*/ 133 w 140"/>
                  <a:gd name="T17" fmla="*/ 142 h 147"/>
                  <a:gd name="T18" fmla="*/ 5 w 140"/>
                  <a:gd name="T19" fmla="*/ 142 h 147"/>
                  <a:gd name="T20" fmla="*/ 5 w 140"/>
                  <a:gd name="T21" fmla="*/ 5 h 147"/>
                  <a:gd name="T22" fmla="*/ 109 w 140"/>
                  <a:gd name="T23" fmla="*/ 5 h 147"/>
                  <a:gd name="T24" fmla="*/ 109 w 140"/>
                  <a:gd name="T25" fmla="*/ 31 h 147"/>
                  <a:gd name="T26" fmla="*/ 133 w 140"/>
                  <a:gd name="T27" fmla="*/ 31 h 147"/>
                  <a:gd name="T28" fmla="*/ 133 w 140"/>
                  <a:gd name="T29" fmla="*/ 107 h 147"/>
                  <a:gd name="T30" fmla="*/ 133 w 140"/>
                  <a:gd name="T31" fmla="*/ 24 h 147"/>
                  <a:gd name="T32" fmla="*/ 116 w 140"/>
                  <a:gd name="T33" fmla="*/ 24 h 147"/>
                  <a:gd name="T34" fmla="*/ 116 w 140"/>
                  <a:gd name="T35" fmla="*/ 10 h 147"/>
                  <a:gd name="T36" fmla="*/ 133 w 140"/>
                  <a:gd name="T37" fmla="*/ 24 h 147"/>
                  <a:gd name="T38" fmla="*/ 133 w 140"/>
                  <a:gd name="T39" fmla="*/ 2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 h="147">
                    <a:moveTo>
                      <a:pt x="140" y="107"/>
                    </a:moveTo>
                    <a:lnTo>
                      <a:pt x="140" y="22"/>
                    </a:lnTo>
                    <a:lnTo>
                      <a:pt x="114" y="0"/>
                    </a:lnTo>
                    <a:lnTo>
                      <a:pt x="0" y="0"/>
                    </a:lnTo>
                    <a:lnTo>
                      <a:pt x="0" y="147"/>
                    </a:lnTo>
                    <a:lnTo>
                      <a:pt x="140" y="147"/>
                    </a:lnTo>
                    <a:lnTo>
                      <a:pt x="140" y="107"/>
                    </a:lnTo>
                    <a:close/>
                    <a:moveTo>
                      <a:pt x="133" y="107"/>
                    </a:moveTo>
                    <a:lnTo>
                      <a:pt x="133" y="142"/>
                    </a:lnTo>
                    <a:lnTo>
                      <a:pt x="5" y="142"/>
                    </a:lnTo>
                    <a:lnTo>
                      <a:pt x="5" y="5"/>
                    </a:lnTo>
                    <a:lnTo>
                      <a:pt x="109" y="5"/>
                    </a:lnTo>
                    <a:lnTo>
                      <a:pt x="109" y="31"/>
                    </a:lnTo>
                    <a:lnTo>
                      <a:pt x="133" y="31"/>
                    </a:lnTo>
                    <a:lnTo>
                      <a:pt x="133" y="107"/>
                    </a:lnTo>
                    <a:close/>
                    <a:moveTo>
                      <a:pt x="133" y="24"/>
                    </a:moveTo>
                    <a:lnTo>
                      <a:pt x="116" y="24"/>
                    </a:lnTo>
                    <a:lnTo>
                      <a:pt x="116" y="10"/>
                    </a:lnTo>
                    <a:lnTo>
                      <a:pt x="133" y="24"/>
                    </a:lnTo>
                    <a:lnTo>
                      <a:pt x="133" y="24"/>
                    </a:lnTo>
                    <a:close/>
                  </a:path>
                </a:pathLst>
              </a:custGeom>
              <a:solidFill>
                <a:srgbClr val="313E4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15" name="Rectangle 16"/>
              <p:cNvSpPr>
                <a:spLocks noChangeArrowheads="1"/>
              </p:cNvSpPr>
              <p:nvPr/>
            </p:nvSpPr>
            <p:spPr bwMode="auto">
              <a:xfrm>
                <a:off x="8339138" y="1641475"/>
                <a:ext cx="85725" cy="12700"/>
              </a:xfrm>
              <a:prstGeom prst="rect">
                <a:avLst/>
              </a:prstGeom>
              <a:solidFill>
                <a:srgbClr val="313E4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16" name="Rectangle 17"/>
              <p:cNvSpPr>
                <a:spLocks noChangeArrowheads="1"/>
              </p:cNvSpPr>
              <p:nvPr/>
            </p:nvSpPr>
            <p:spPr bwMode="auto">
              <a:xfrm>
                <a:off x="8339138" y="1671638"/>
                <a:ext cx="85725" cy="11112"/>
              </a:xfrm>
              <a:prstGeom prst="rect">
                <a:avLst/>
              </a:prstGeom>
              <a:solidFill>
                <a:srgbClr val="313E4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17" name="Rectangle 18"/>
              <p:cNvSpPr>
                <a:spLocks noChangeArrowheads="1"/>
              </p:cNvSpPr>
              <p:nvPr/>
            </p:nvSpPr>
            <p:spPr bwMode="auto">
              <a:xfrm>
                <a:off x="8339138" y="1706563"/>
                <a:ext cx="85725" cy="11112"/>
              </a:xfrm>
              <a:prstGeom prst="rect">
                <a:avLst/>
              </a:prstGeom>
              <a:solidFill>
                <a:srgbClr val="313E4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18" name="Rectangle 19"/>
              <p:cNvSpPr>
                <a:spLocks noChangeArrowheads="1"/>
              </p:cNvSpPr>
              <p:nvPr/>
            </p:nvSpPr>
            <p:spPr bwMode="auto">
              <a:xfrm>
                <a:off x="8339138" y="1735138"/>
                <a:ext cx="85725" cy="12700"/>
              </a:xfrm>
              <a:prstGeom prst="rect">
                <a:avLst/>
              </a:prstGeom>
              <a:solidFill>
                <a:srgbClr val="313E4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19" name="Rectangle 20"/>
              <p:cNvSpPr>
                <a:spLocks noChangeArrowheads="1"/>
              </p:cNvSpPr>
              <p:nvPr/>
            </p:nvSpPr>
            <p:spPr bwMode="auto">
              <a:xfrm>
                <a:off x="8339138" y="1770063"/>
                <a:ext cx="85725" cy="6350"/>
              </a:xfrm>
              <a:prstGeom prst="rect">
                <a:avLst/>
              </a:prstGeom>
              <a:solidFill>
                <a:srgbClr val="313E4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0" name="Freeform 21"/>
              <p:cNvSpPr>
                <a:spLocks/>
              </p:cNvSpPr>
              <p:nvPr/>
            </p:nvSpPr>
            <p:spPr bwMode="auto">
              <a:xfrm>
                <a:off x="8312150" y="1657350"/>
                <a:ext cx="200025" cy="184150"/>
              </a:xfrm>
              <a:custGeom>
                <a:avLst/>
                <a:gdLst>
                  <a:gd name="T0" fmla="*/ 121 w 126"/>
                  <a:gd name="T1" fmla="*/ 0 h 116"/>
                  <a:gd name="T2" fmla="*/ 121 w 126"/>
                  <a:gd name="T3" fmla="*/ 111 h 116"/>
                  <a:gd name="T4" fmla="*/ 0 w 126"/>
                  <a:gd name="T5" fmla="*/ 111 h 116"/>
                  <a:gd name="T6" fmla="*/ 0 w 126"/>
                  <a:gd name="T7" fmla="*/ 116 h 116"/>
                  <a:gd name="T8" fmla="*/ 126 w 126"/>
                  <a:gd name="T9" fmla="*/ 116 h 116"/>
                  <a:gd name="T10" fmla="*/ 126 w 126"/>
                  <a:gd name="T11" fmla="*/ 0 h 116"/>
                  <a:gd name="T12" fmla="*/ 121 w 126"/>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126" h="116">
                    <a:moveTo>
                      <a:pt x="121" y="0"/>
                    </a:moveTo>
                    <a:lnTo>
                      <a:pt x="121" y="111"/>
                    </a:lnTo>
                    <a:lnTo>
                      <a:pt x="0" y="111"/>
                    </a:lnTo>
                    <a:lnTo>
                      <a:pt x="0" y="116"/>
                    </a:lnTo>
                    <a:lnTo>
                      <a:pt x="126" y="116"/>
                    </a:lnTo>
                    <a:lnTo>
                      <a:pt x="126" y="0"/>
                    </a:lnTo>
                    <a:lnTo>
                      <a:pt x="121" y="0"/>
                    </a:lnTo>
                    <a:close/>
                  </a:path>
                </a:pathLst>
              </a:custGeom>
              <a:solidFill>
                <a:srgbClr val="313E4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1" name="Freeform 22"/>
              <p:cNvSpPr>
                <a:spLocks noEditPoints="1"/>
              </p:cNvSpPr>
              <p:nvPr/>
            </p:nvSpPr>
            <p:spPr bwMode="auto">
              <a:xfrm>
                <a:off x="7832725" y="1589088"/>
                <a:ext cx="220663" cy="233362"/>
              </a:xfrm>
              <a:custGeom>
                <a:avLst/>
                <a:gdLst>
                  <a:gd name="T0" fmla="*/ 139 w 139"/>
                  <a:gd name="T1" fmla="*/ 107 h 147"/>
                  <a:gd name="T2" fmla="*/ 139 w 139"/>
                  <a:gd name="T3" fmla="*/ 22 h 147"/>
                  <a:gd name="T4" fmla="*/ 113 w 139"/>
                  <a:gd name="T5" fmla="*/ 0 h 147"/>
                  <a:gd name="T6" fmla="*/ 0 w 139"/>
                  <a:gd name="T7" fmla="*/ 0 h 147"/>
                  <a:gd name="T8" fmla="*/ 0 w 139"/>
                  <a:gd name="T9" fmla="*/ 147 h 147"/>
                  <a:gd name="T10" fmla="*/ 139 w 139"/>
                  <a:gd name="T11" fmla="*/ 147 h 147"/>
                  <a:gd name="T12" fmla="*/ 139 w 139"/>
                  <a:gd name="T13" fmla="*/ 107 h 147"/>
                  <a:gd name="T14" fmla="*/ 135 w 139"/>
                  <a:gd name="T15" fmla="*/ 107 h 147"/>
                  <a:gd name="T16" fmla="*/ 135 w 139"/>
                  <a:gd name="T17" fmla="*/ 142 h 147"/>
                  <a:gd name="T18" fmla="*/ 7 w 139"/>
                  <a:gd name="T19" fmla="*/ 142 h 147"/>
                  <a:gd name="T20" fmla="*/ 7 w 139"/>
                  <a:gd name="T21" fmla="*/ 5 h 147"/>
                  <a:gd name="T22" fmla="*/ 111 w 139"/>
                  <a:gd name="T23" fmla="*/ 5 h 147"/>
                  <a:gd name="T24" fmla="*/ 111 w 139"/>
                  <a:gd name="T25" fmla="*/ 31 h 147"/>
                  <a:gd name="T26" fmla="*/ 135 w 139"/>
                  <a:gd name="T27" fmla="*/ 31 h 147"/>
                  <a:gd name="T28" fmla="*/ 135 w 139"/>
                  <a:gd name="T29" fmla="*/ 107 h 147"/>
                  <a:gd name="T30" fmla="*/ 135 w 139"/>
                  <a:gd name="T31" fmla="*/ 24 h 147"/>
                  <a:gd name="T32" fmla="*/ 116 w 139"/>
                  <a:gd name="T33" fmla="*/ 24 h 147"/>
                  <a:gd name="T34" fmla="*/ 116 w 139"/>
                  <a:gd name="T35" fmla="*/ 10 h 147"/>
                  <a:gd name="T36" fmla="*/ 135 w 139"/>
                  <a:gd name="T37" fmla="*/ 24 h 147"/>
                  <a:gd name="T38" fmla="*/ 135 w 139"/>
                  <a:gd name="T39" fmla="*/ 2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47">
                    <a:moveTo>
                      <a:pt x="139" y="107"/>
                    </a:moveTo>
                    <a:lnTo>
                      <a:pt x="139" y="22"/>
                    </a:lnTo>
                    <a:lnTo>
                      <a:pt x="113" y="0"/>
                    </a:lnTo>
                    <a:lnTo>
                      <a:pt x="0" y="0"/>
                    </a:lnTo>
                    <a:lnTo>
                      <a:pt x="0" y="147"/>
                    </a:lnTo>
                    <a:lnTo>
                      <a:pt x="139" y="147"/>
                    </a:lnTo>
                    <a:lnTo>
                      <a:pt x="139" y="107"/>
                    </a:lnTo>
                    <a:close/>
                    <a:moveTo>
                      <a:pt x="135" y="107"/>
                    </a:moveTo>
                    <a:lnTo>
                      <a:pt x="135" y="142"/>
                    </a:lnTo>
                    <a:lnTo>
                      <a:pt x="7" y="142"/>
                    </a:lnTo>
                    <a:lnTo>
                      <a:pt x="7" y="5"/>
                    </a:lnTo>
                    <a:lnTo>
                      <a:pt x="111" y="5"/>
                    </a:lnTo>
                    <a:lnTo>
                      <a:pt x="111" y="31"/>
                    </a:lnTo>
                    <a:lnTo>
                      <a:pt x="135" y="31"/>
                    </a:lnTo>
                    <a:lnTo>
                      <a:pt x="135" y="107"/>
                    </a:lnTo>
                    <a:close/>
                    <a:moveTo>
                      <a:pt x="135" y="24"/>
                    </a:moveTo>
                    <a:lnTo>
                      <a:pt x="116" y="24"/>
                    </a:lnTo>
                    <a:lnTo>
                      <a:pt x="116" y="10"/>
                    </a:lnTo>
                    <a:lnTo>
                      <a:pt x="135" y="24"/>
                    </a:lnTo>
                    <a:lnTo>
                      <a:pt x="135" y="24"/>
                    </a:lnTo>
                    <a:close/>
                  </a:path>
                </a:pathLst>
              </a:custGeom>
              <a:solidFill>
                <a:srgbClr val="313E4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2" name="Rectangle 23"/>
              <p:cNvSpPr>
                <a:spLocks noChangeArrowheads="1"/>
              </p:cNvSpPr>
              <p:nvPr/>
            </p:nvSpPr>
            <p:spPr bwMode="auto">
              <a:xfrm>
                <a:off x="7900988" y="1641475"/>
                <a:ext cx="85725" cy="12700"/>
              </a:xfrm>
              <a:prstGeom prst="rect">
                <a:avLst/>
              </a:prstGeom>
              <a:solidFill>
                <a:srgbClr val="313E4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3" name="Rectangle 24"/>
              <p:cNvSpPr>
                <a:spLocks noChangeArrowheads="1"/>
              </p:cNvSpPr>
              <p:nvPr/>
            </p:nvSpPr>
            <p:spPr bwMode="auto">
              <a:xfrm>
                <a:off x="7900988" y="1671638"/>
                <a:ext cx="85725" cy="11112"/>
              </a:xfrm>
              <a:prstGeom prst="rect">
                <a:avLst/>
              </a:prstGeom>
              <a:solidFill>
                <a:srgbClr val="313E4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4" name="Rectangle 25"/>
              <p:cNvSpPr>
                <a:spLocks noChangeArrowheads="1"/>
              </p:cNvSpPr>
              <p:nvPr/>
            </p:nvSpPr>
            <p:spPr bwMode="auto">
              <a:xfrm>
                <a:off x="7900988" y="1706563"/>
                <a:ext cx="85725" cy="11112"/>
              </a:xfrm>
              <a:prstGeom prst="rect">
                <a:avLst/>
              </a:prstGeom>
              <a:solidFill>
                <a:srgbClr val="313E4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5" name="Rectangle 26"/>
              <p:cNvSpPr>
                <a:spLocks noChangeArrowheads="1"/>
              </p:cNvSpPr>
              <p:nvPr/>
            </p:nvSpPr>
            <p:spPr bwMode="auto">
              <a:xfrm>
                <a:off x="7900988" y="1735138"/>
                <a:ext cx="85725" cy="12700"/>
              </a:xfrm>
              <a:prstGeom prst="rect">
                <a:avLst/>
              </a:prstGeom>
              <a:solidFill>
                <a:srgbClr val="313E4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6" name="Rectangle 27"/>
              <p:cNvSpPr>
                <a:spLocks noChangeArrowheads="1"/>
              </p:cNvSpPr>
              <p:nvPr/>
            </p:nvSpPr>
            <p:spPr bwMode="auto">
              <a:xfrm>
                <a:off x="7900988" y="1770063"/>
                <a:ext cx="85725" cy="6350"/>
              </a:xfrm>
              <a:prstGeom prst="rect">
                <a:avLst/>
              </a:prstGeom>
              <a:solidFill>
                <a:srgbClr val="313E4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7" name="Freeform 28"/>
              <p:cNvSpPr>
                <a:spLocks/>
              </p:cNvSpPr>
              <p:nvPr/>
            </p:nvSpPr>
            <p:spPr bwMode="auto">
              <a:xfrm>
                <a:off x="7874000" y="1657350"/>
                <a:ext cx="203200" cy="184150"/>
              </a:xfrm>
              <a:custGeom>
                <a:avLst/>
                <a:gdLst>
                  <a:gd name="T0" fmla="*/ 121 w 128"/>
                  <a:gd name="T1" fmla="*/ 0 h 116"/>
                  <a:gd name="T2" fmla="*/ 121 w 128"/>
                  <a:gd name="T3" fmla="*/ 111 h 116"/>
                  <a:gd name="T4" fmla="*/ 0 w 128"/>
                  <a:gd name="T5" fmla="*/ 111 h 116"/>
                  <a:gd name="T6" fmla="*/ 0 w 128"/>
                  <a:gd name="T7" fmla="*/ 116 h 116"/>
                  <a:gd name="T8" fmla="*/ 128 w 128"/>
                  <a:gd name="T9" fmla="*/ 116 h 116"/>
                  <a:gd name="T10" fmla="*/ 128 w 128"/>
                  <a:gd name="T11" fmla="*/ 0 h 116"/>
                  <a:gd name="T12" fmla="*/ 121 w 128"/>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128" h="116">
                    <a:moveTo>
                      <a:pt x="121" y="0"/>
                    </a:moveTo>
                    <a:lnTo>
                      <a:pt x="121" y="111"/>
                    </a:lnTo>
                    <a:lnTo>
                      <a:pt x="0" y="111"/>
                    </a:lnTo>
                    <a:lnTo>
                      <a:pt x="0" y="116"/>
                    </a:lnTo>
                    <a:lnTo>
                      <a:pt x="128" y="116"/>
                    </a:lnTo>
                    <a:lnTo>
                      <a:pt x="128" y="0"/>
                    </a:lnTo>
                    <a:lnTo>
                      <a:pt x="121" y="0"/>
                    </a:lnTo>
                    <a:close/>
                  </a:path>
                </a:pathLst>
              </a:custGeom>
              <a:solidFill>
                <a:srgbClr val="313E4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8" name="Freeform 29"/>
              <p:cNvSpPr>
                <a:spLocks/>
              </p:cNvSpPr>
              <p:nvPr/>
            </p:nvSpPr>
            <p:spPr bwMode="auto">
              <a:xfrm>
                <a:off x="7918450" y="1436688"/>
                <a:ext cx="461963" cy="160337"/>
              </a:xfrm>
              <a:custGeom>
                <a:avLst/>
                <a:gdLst>
                  <a:gd name="T0" fmla="*/ 3 w 123"/>
                  <a:gd name="T1" fmla="*/ 43 h 43"/>
                  <a:gd name="T2" fmla="*/ 0 w 123"/>
                  <a:gd name="T3" fmla="*/ 42 h 43"/>
                  <a:gd name="T4" fmla="*/ 61 w 123"/>
                  <a:gd name="T5" fmla="*/ 0 h 43"/>
                  <a:gd name="T6" fmla="*/ 123 w 123"/>
                  <a:gd name="T7" fmla="*/ 41 h 43"/>
                  <a:gd name="T8" fmla="*/ 120 w 123"/>
                  <a:gd name="T9" fmla="*/ 42 h 43"/>
                  <a:gd name="T10" fmla="*/ 61 w 123"/>
                  <a:gd name="T11" fmla="*/ 3 h 43"/>
                  <a:gd name="T12" fmla="*/ 3 w 123"/>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23" h="43">
                    <a:moveTo>
                      <a:pt x="3" y="43"/>
                    </a:moveTo>
                    <a:cubicBezTo>
                      <a:pt x="0" y="42"/>
                      <a:pt x="0" y="42"/>
                      <a:pt x="0" y="42"/>
                    </a:cubicBezTo>
                    <a:cubicBezTo>
                      <a:pt x="9" y="16"/>
                      <a:pt x="33" y="0"/>
                      <a:pt x="61" y="0"/>
                    </a:cubicBezTo>
                    <a:cubicBezTo>
                      <a:pt x="88" y="0"/>
                      <a:pt x="113" y="16"/>
                      <a:pt x="123" y="41"/>
                    </a:cubicBezTo>
                    <a:cubicBezTo>
                      <a:pt x="120" y="42"/>
                      <a:pt x="120" y="42"/>
                      <a:pt x="120" y="42"/>
                    </a:cubicBezTo>
                    <a:cubicBezTo>
                      <a:pt x="110" y="18"/>
                      <a:pt x="87" y="3"/>
                      <a:pt x="61" y="3"/>
                    </a:cubicBezTo>
                    <a:cubicBezTo>
                      <a:pt x="34" y="3"/>
                      <a:pt x="12" y="18"/>
                      <a:pt x="3" y="43"/>
                    </a:cubicBezTo>
                    <a:close/>
                  </a:path>
                </a:pathLst>
              </a:custGeom>
              <a:solidFill>
                <a:srgbClr val="313E4F"/>
              </a:solidFill>
              <a:ln>
                <a:noFill/>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grpSp>
        <p:nvGrpSpPr>
          <p:cNvPr id="142" name="Group 141"/>
          <p:cNvGrpSpPr/>
          <p:nvPr/>
        </p:nvGrpSpPr>
        <p:grpSpPr>
          <a:xfrm>
            <a:off x="6347757" y="1638711"/>
            <a:ext cx="2400381" cy="2925365"/>
            <a:chOff x="4792145" y="1703398"/>
            <a:chExt cx="2752828" cy="3182212"/>
          </a:xfrm>
        </p:grpSpPr>
        <p:sp>
          <p:nvSpPr>
            <p:cNvPr id="129" name="Freeform 6"/>
            <p:cNvSpPr>
              <a:spLocks/>
            </p:cNvSpPr>
            <p:nvPr/>
          </p:nvSpPr>
          <p:spPr bwMode="auto">
            <a:xfrm>
              <a:off x="4792145" y="1782753"/>
              <a:ext cx="2676088" cy="3102857"/>
            </a:xfrm>
            <a:custGeom>
              <a:avLst/>
              <a:gdLst>
                <a:gd name="T0" fmla="*/ 1413 w 1413"/>
                <a:gd name="T1" fmla="*/ 0 h 1721"/>
                <a:gd name="T2" fmla="*/ 0 w 1413"/>
                <a:gd name="T3" fmla="*/ 105 h 1721"/>
                <a:gd name="T4" fmla="*/ 0 w 1413"/>
                <a:gd name="T5" fmla="*/ 1636 h 1721"/>
                <a:gd name="T6" fmla="*/ 1413 w 1413"/>
                <a:gd name="T7" fmla="*/ 1721 h 1721"/>
                <a:gd name="T8" fmla="*/ 1413 w 1413"/>
                <a:gd name="T9" fmla="*/ 0 h 1721"/>
              </a:gdLst>
              <a:ahLst/>
              <a:cxnLst>
                <a:cxn ang="0">
                  <a:pos x="T0" y="T1"/>
                </a:cxn>
                <a:cxn ang="0">
                  <a:pos x="T2" y="T3"/>
                </a:cxn>
                <a:cxn ang="0">
                  <a:pos x="T4" y="T5"/>
                </a:cxn>
                <a:cxn ang="0">
                  <a:pos x="T6" y="T7"/>
                </a:cxn>
                <a:cxn ang="0">
                  <a:pos x="T8" y="T9"/>
                </a:cxn>
              </a:cxnLst>
              <a:rect l="0" t="0" r="r" b="b"/>
              <a:pathLst>
                <a:path w="1413" h="1721">
                  <a:moveTo>
                    <a:pt x="1413" y="0"/>
                  </a:moveTo>
                  <a:lnTo>
                    <a:pt x="0" y="105"/>
                  </a:lnTo>
                  <a:lnTo>
                    <a:pt x="0" y="1636"/>
                  </a:lnTo>
                  <a:lnTo>
                    <a:pt x="1413" y="1721"/>
                  </a:lnTo>
                  <a:lnTo>
                    <a:pt x="1413" y="0"/>
                  </a:lnTo>
                  <a:close/>
                </a:path>
              </a:pathLst>
            </a:custGeom>
            <a:solidFill>
              <a:sysClr val="window" lastClr="FFFFFF">
                <a:alpha val="80000"/>
              </a:sysClr>
            </a:solidFill>
            <a:ln w="9525">
              <a:solidFill>
                <a:srgbClr val="2298F0"/>
              </a:solidFill>
              <a:round/>
              <a:headEnd/>
              <a:tailEnd/>
            </a:ln>
          </p:spPr>
          <p:txBody>
            <a:bodyPr vert="horz" wrap="square" lIns="91419" tIns="45709" rIns="91419" bIns="4570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30" name="Freeform 8"/>
            <p:cNvSpPr>
              <a:spLocks/>
            </p:cNvSpPr>
            <p:nvPr/>
          </p:nvSpPr>
          <p:spPr bwMode="auto">
            <a:xfrm>
              <a:off x="4855628" y="1703398"/>
              <a:ext cx="2689345" cy="1157486"/>
            </a:xfrm>
            <a:custGeom>
              <a:avLst/>
              <a:gdLst>
                <a:gd name="T0" fmla="*/ 0 w 1420"/>
                <a:gd name="T1" fmla="*/ 99 h 642"/>
                <a:gd name="T2" fmla="*/ 0 w 1420"/>
                <a:gd name="T3" fmla="*/ 152 h 642"/>
                <a:gd name="T4" fmla="*/ 1375 w 1420"/>
                <a:gd name="T5" fmla="*/ 50 h 642"/>
                <a:gd name="T6" fmla="*/ 1375 w 1420"/>
                <a:gd name="T7" fmla="*/ 640 h 642"/>
                <a:gd name="T8" fmla="*/ 1420 w 1420"/>
                <a:gd name="T9" fmla="*/ 642 h 642"/>
                <a:gd name="T10" fmla="*/ 1420 w 1420"/>
                <a:gd name="T11" fmla="*/ 0 h 642"/>
                <a:gd name="T12" fmla="*/ 0 w 1420"/>
                <a:gd name="T13" fmla="*/ 99 h 642"/>
              </a:gdLst>
              <a:ahLst/>
              <a:cxnLst>
                <a:cxn ang="0">
                  <a:pos x="T0" y="T1"/>
                </a:cxn>
                <a:cxn ang="0">
                  <a:pos x="T2" y="T3"/>
                </a:cxn>
                <a:cxn ang="0">
                  <a:pos x="T4" y="T5"/>
                </a:cxn>
                <a:cxn ang="0">
                  <a:pos x="T6" y="T7"/>
                </a:cxn>
                <a:cxn ang="0">
                  <a:pos x="T8" y="T9"/>
                </a:cxn>
                <a:cxn ang="0">
                  <a:pos x="T10" y="T11"/>
                </a:cxn>
                <a:cxn ang="0">
                  <a:pos x="T12" y="T13"/>
                </a:cxn>
              </a:cxnLst>
              <a:rect l="0" t="0" r="r" b="b"/>
              <a:pathLst>
                <a:path w="1420" h="642">
                  <a:moveTo>
                    <a:pt x="0" y="99"/>
                  </a:moveTo>
                  <a:lnTo>
                    <a:pt x="0" y="152"/>
                  </a:lnTo>
                  <a:lnTo>
                    <a:pt x="1375" y="50"/>
                  </a:lnTo>
                  <a:lnTo>
                    <a:pt x="1375" y="640"/>
                  </a:lnTo>
                  <a:lnTo>
                    <a:pt x="1420" y="642"/>
                  </a:lnTo>
                  <a:lnTo>
                    <a:pt x="1420" y="0"/>
                  </a:lnTo>
                  <a:lnTo>
                    <a:pt x="0" y="99"/>
                  </a:lnTo>
                  <a:close/>
                </a:path>
              </a:pathLst>
            </a:custGeom>
            <a:solidFill>
              <a:srgbClr val="2298F0"/>
            </a:solidFill>
            <a:ln>
              <a:noFill/>
            </a:ln>
          </p:spPr>
          <p:txBody>
            <a:bodyPr vert="horz" wrap="square" lIns="91419" tIns="45709" rIns="91419" bIns="45709" numCol="1" anchor="t" anchorCtr="0" compatLnSpc="1">
              <a:prstTxWarp prst="textNoShape">
                <a:avLst/>
              </a:prstTxWarp>
            </a:bodyPr>
            <a:lstStyle/>
            <a:p>
              <a:endParaRPr lang="zh-CN" altLang="en-US" sz="140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1" name="Rectangle 3"/>
            <p:cNvSpPr/>
            <p:nvPr/>
          </p:nvSpPr>
          <p:spPr>
            <a:xfrm>
              <a:off x="4959168" y="3527327"/>
              <a:ext cx="2312394" cy="1138317"/>
            </a:xfrm>
            <a:prstGeom prst="rect">
              <a:avLst/>
            </a:prstGeom>
          </p:spPr>
          <p:txBody>
            <a:bodyPr wrap="square" lIns="0" tIns="0" rIns="0" bIns="0">
              <a:spAutoFit/>
            </a:bodyPr>
            <a:lstStyle/>
            <a:p>
              <a:pPr algn="ctr">
                <a:lnSpc>
                  <a:spcPct val="150000"/>
                </a:lnSpc>
                <a:spcAft>
                  <a:spcPts val="600"/>
                </a:spcAft>
              </a:pPr>
              <a:r>
                <a:rPr lang="en-US" altLang="zh-CN" sz="1400" b="1"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Architecture</a:t>
              </a:r>
              <a:r>
                <a:rPr lang="zh-CN" altLang="en-US" sz="1400" b="1"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400" b="1"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reliability</a:t>
              </a:r>
            </a:p>
            <a:p>
              <a:pPr algn="ctr" defTabSz="914400">
                <a:spcAft>
                  <a:spcPts val="600"/>
                </a:spcAft>
              </a:pPr>
              <a:r>
                <a:rPr lang="en-US" altLang="zh-CN" sz="1100" kern="0" dirty="0" err="1">
                  <a:solidFill>
                    <a:srgbClr val="313E4F"/>
                  </a:solidFill>
                  <a:latin typeface="微软雅黑" panose="020B0503020204020204" pitchFamily="34" charset="-122"/>
                  <a:ea typeface="微软雅黑" panose="020B0503020204020204" pitchFamily="34" charset="-122"/>
                  <a:cs typeface="Arial" panose="020B0604020202020204" pitchFamily="34" charset="0"/>
                </a:rPr>
                <a:t>SmartMatrix</a:t>
              </a:r>
              <a:endParaRPr lang="en-US" altLang="zh-CN" sz="110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endParaRPr>
            </a:p>
            <a:p>
              <a:pPr algn="ctr" defTabSz="914400">
                <a:spcAft>
                  <a:spcPts val="600"/>
                </a:spcAft>
              </a:pPr>
              <a:r>
                <a:rPr lang="en-US" altLang="zh-CN" sz="105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Full</a:t>
              </a:r>
              <a:r>
                <a:rPr lang="zh-CN" altLang="en-US" sz="105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5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meshed</a:t>
              </a:r>
              <a:r>
                <a:rPr lang="zh-CN" altLang="en-US" sz="105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5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architecture</a:t>
              </a:r>
            </a:p>
            <a:p>
              <a:pPr algn="ctr" defTabSz="914400">
                <a:spcAft>
                  <a:spcPts val="600"/>
                </a:spcAft>
              </a:pPr>
              <a:r>
                <a:rPr lang="en-US" altLang="zh-CN" sz="105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rPr>
                <a:t>Reliability first in the industry</a:t>
              </a:r>
              <a:endParaRPr lang="zh-CN" altLang="en-US" sz="1050" kern="0" dirty="0">
                <a:solidFill>
                  <a:srgbClr val="313E4F"/>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32" name="组合 75"/>
            <p:cNvGrpSpPr/>
            <p:nvPr/>
          </p:nvGrpSpPr>
          <p:grpSpPr>
            <a:xfrm>
              <a:off x="5669355" y="2235740"/>
              <a:ext cx="1095512" cy="1092994"/>
              <a:chOff x="12692975" y="3624197"/>
              <a:chExt cx="336436" cy="277121"/>
            </a:xfrm>
          </p:grpSpPr>
          <p:grpSp>
            <p:nvGrpSpPr>
              <p:cNvPr id="133" name="组合 73"/>
              <p:cNvGrpSpPr/>
              <p:nvPr/>
            </p:nvGrpSpPr>
            <p:grpSpPr>
              <a:xfrm>
                <a:off x="12692975" y="3624197"/>
                <a:ext cx="336436" cy="277121"/>
                <a:chOff x="13251775" y="3505653"/>
                <a:chExt cx="1080338" cy="890937"/>
              </a:xfrm>
            </p:grpSpPr>
            <p:pic>
              <p:nvPicPr>
                <p:cNvPr id="135" name="Picture 6"/>
                <p:cNvPicPr>
                  <a:picLocks noChangeAspect="1" noChangeArrowheads="1"/>
                </p:cNvPicPr>
                <p:nvPr/>
              </p:nvPicPr>
              <p:blipFill>
                <a:blip r:embed="rId4" cstate="print">
                  <a:duotone>
                    <a:prstClr val="black"/>
                    <a:sysClr val="windowText" lastClr="000000">
                      <a:tint val="45000"/>
                      <a:satMod val="400000"/>
                    </a:sysClr>
                  </a:duotone>
                  <a:extLst>
                    <a:ext uri="{28A0092B-C50C-407E-A947-70E740481C1C}">
                      <a14:useLocalDpi xmlns:a14="http://schemas.microsoft.com/office/drawing/2010/main" val="0"/>
                    </a:ext>
                  </a:extLst>
                </a:blip>
                <a:stretch>
                  <a:fillRect/>
                </a:stretch>
              </p:blipFill>
              <p:spPr bwMode="auto">
                <a:xfrm>
                  <a:off x="13251775" y="3505653"/>
                  <a:ext cx="1080338" cy="890937"/>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6" descr="X:\华为\2019\6月\数据慧存，重新定义智能高端全闪存-赵雁凌-新\文件\link\圈2.png"/>
                <p:cNvPicPr>
                  <a:picLocks noChangeAspect="1" noChangeArrowheads="1"/>
                </p:cNvPicPr>
                <p:nvPr/>
              </p:nvPicPr>
              <p:blipFill>
                <a:blip r:embed="rId5" cstate="print">
                  <a:duotone>
                    <a:prstClr val="black"/>
                    <a:sysClr val="windowText" lastClr="000000">
                      <a:tint val="45000"/>
                      <a:satMod val="400000"/>
                    </a:sysClr>
                  </a:duotone>
                  <a:extLst>
                    <a:ext uri="{28A0092B-C50C-407E-A947-70E740481C1C}">
                      <a14:useLocalDpi xmlns:a14="http://schemas.microsoft.com/office/drawing/2010/main" val="0"/>
                    </a:ext>
                  </a:extLst>
                </a:blip>
                <a:srcRect/>
                <a:stretch>
                  <a:fillRect/>
                </a:stretch>
              </p:blipFill>
              <p:spPr bwMode="auto">
                <a:xfrm>
                  <a:off x="13373405" y="3605948"/>
                  <a:ext cx="837079" cy="690348"/>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5"/>
                <p:cNvPicPr>
                  <a:picLocks noChangeAspect="1" noChangeArrowheads="1"/>
                </p:cNvPicPr>
                <p:nvPr/>
              </p:nvPicPr>
              <p:blipFill>
                <a:blip r:embed="rId6" cstate="print">
                  <a:duotone>
                    <a:prstClr val="black"/>
                    <a:sysClr val="windowText" lastClr="000000">
                      <a:tint val="45000"/>
                      <a:satMod val="400000"/>
                    </a:sysClr>
                  </a:duotone>
                  <a:extLst>
                    <a:ext uri="{28A0092B-C50C-407E-A947-70E740481C1C}">
                      <a14:useLocalDpi xmlns:a14="http://schemas.microsoft.com/office/drawing/2010/main" val="0"/>
                    </a:ext>
                  </a:extLst>
                </a:blip>
                <a:stretch>
                  <a:fillRect/>
                </a:stretch>
              </p:blipFill>
              <p:spPr bwMode="auto">
                <a:xfrm>
                  <a:off x="13400732" y="3642631"/>
                  <a:ext cx="782424" cy="616979"/>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11" descr="E:\01转移\PTT元素\射光-011.png"/>
                <p:cNvPicPr>
                  <a:picLocks noChangeAspect="1" noChangeArrowheads="1"/>
                </p:cNvPicPr>
                <p:nvPr/>
              </p:nvPicPr>
              <p:blipFill>
                <a:blip r:embed="rId7" cstate="print">
                  <a:duotone>
                    <a:prstClr val="black"/>
                    <a:sysClr val="windowText" lastClr="000000">
                      <a:tint val="45000"/>
                      <a:satMod val="400000"/>
                    </a:sysClr>
                  </a:duotone>
                  <a:extLst>
                    <a:ext uri="{28A0092B-C50C-407E-A947-70E740481C1C}">
                      <a14:useLocalDpi xmlns:a14="http://schemas.microsoft.com/office/drawing/2010/main" val="0"/>
                    </a:ext>
                  </a:extLst>
                </a:blip>
                <a:srcRect/>
                <a:stretch>
                  <a:fillRect/>
                </a:stretch>
              </p:blipFill>
              <p:spPr bwMode="auto">
                <a:xfrm flipV="1">
                  <a:off x="13593219" y="3723578"/>
                  <a:ext cx="397451" cy="109909"/>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1" descr="E:\01转移\PTT元素\射光-011.png"/>
                <p:cNvPicPr>
                  <a:picLocks noChangeAspect="1" noChangeArrowheads="1"/>
                </p:cNvPicPr>
                <p:nvPr/>
              </p:nvPicPr>
              <p:blipFill>
                <a:blip r:embed="rId7" cstate="print">
                  <a:duotone>
                    <a:prstClr val="black"/>
                    <a:sysClr val="windowText" lastClr="000000">
                      <a:tint val="45000"/>
                      <a:satMod val="400000"/>
                    </a:sysClr>
                  </a:duotone>
                  <a:extLst>
                    <a:ext uri="{28A0092B-C50C-407E-A947-70E740481C1C}">
                      <a14:useLocalDpi xmlns:a14="http://schemas.microsoft.com/office/drawing/2010/main" val="0"/>
                    </a:ext>
                  </a:extLst>
                </a:blip>
                <a:srcRect/>
                <a:stretch>
                  <a:fillRect/>
                </a:stretch>
              </p:blipFill>
              <p:spPr bwMode="auto">
                <a:xfrm rot="10800000" flipV="1">
                  <a:off x="13593219" y="4068756"/>
                  <a:ext cx="397451" cy="109909"/>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1" descr="E:\01转移\PTT元素\射光-011.png"/>
                <p:cNvPicPr>
                  <a:picLocks noChangeAspect="1" noChangeArrowheads="1"/>
                </p:cNvPicPr>
                <p:nvPr/>
              </p:nvPicPr>
              <p:blipFill>
                <a:blip r:embed="rId8" cstate="print">
                  <a:duotone>
                    <a:prstClr val="black"/>
                    <a:sysClr val="windowText" lastClr="000000">
                      <a:tint val="45000"/>
                      <a:satMod val="400000"/>
                    </a:sysClr>
                  </a:duotone>
                  <a:extLst>
                    <a:ext uri="{28A0092B-C50C-407E-A947-70E740481C1C}">
                      <a14:useLocalDpi xmlns:a14="http://schemas.microsoft.com/office/drawing/2010/main" val="0"/>
                    </a:ext>
                  </a:extLst>
                </a:blip>
                <a:srcRect/>
                <a:stretch>
                  <a:fillRect/>
                </a:stretch>
              </p:blipFill>
              <p:spPr bwMode="auto">
                <a:xfrm rot="5400000" flipV="1">
                  <a:off x="13827329" y="3886251"/>
                  <a:ext cx="336695" cy="12974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11" descr="E:\01转移\PTT元素\射光-011.png"/>
                <p:cNvPicPr>
                  <a:picLocks noChangeAspect="1" noChangeArrowheads="1"/>
                </p:cNvPicPr>
                <p:nvPr/>
              </p:nvPicPr>
              <p:blipFill>
                <a:blip r:embed="rId8" cstate="print">
                  <a:duotone>
                    <a:prstClr val="black"/>
                    <a:sysClr val="windowText" lastClr="000000">
                      <a:tint val="45000"/>
                      <a:satMod val="400000"/>
                    </a:sysClr>
                  </a:duotone>
                  <a:extLst>
                    <a:ext uri="{28A0092B-C50C-407E-A947-70E740481C1C}">
                      <a14:useLocalDpi xmlns:a14="http://schemas.microsoft.com/office/drawing/2010/main" val="0"/>
                    </a:ext>
                  </a:extLst>
                </a:blip>
                <a:srcRect/>
                <a:stretch>
                  <a:fillRect/>
                </a:stretch>
              </p:blipFill>
              <p:spPr bwMode="auto">
                <a:xfrm rot="16200000" flipV="1">
                  <a:off x="13419864" y="3886251"/>
                  <a:ext cx="336695" cy="129742"/>
                </a:xfrm>
                <a:prstGeom prst="rect">
                  <a:avLst/>
                </a:prstGeom>
                <a:noFill/>
                <a:extLst>
                  <a:ext uri="{909E8E84-426E-40DD-AFC4-6F175D3DCCD1}">
                    <a14:hiddenFill xmlns:a14="http://schemas.microsoft.com/office/drawing/2010/main">
                      <a:solidFill>
                        <a:srgbClr val="FFFFFF"/>
                      </a:solidFill>
                    </a14:hiddenFill>
                  </a:ext>
                </a:extLst>
              </p:spPr>
            </p:pic>
          </p:grpSp>
          <p:sp>
            <p:nvSpPr>
              <p:cNvPr id="134" name="文本框 74"/>
              <p:cNvSpPr txBox="1"/>
              <p:nvPr/>
            </p:nvSpPr>
            <p:spPr>
              <a:xfrm>
                <a:off x="12713039" y="3726973"/>
                <a:ext cx="231474" cy="5072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700" b="1" i="0" u="none" strike="noStrike" kern="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SmartMatrix</a:t>
                </a:r>
                <a:endParaRPr kumimoji="0" lang="zh-CN" altLang="en-US" sz="7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sp>
        <p:nvSpPr>
          <p:cNvPr id="147" name="Rectangle 146"/>
          <p:cNvSpPr/>
          <p:nvPr/>
        </p:nvSpPr>
        <p:spPr>
          <a:xfrm>
            <a:off x="408011" y="264381"/>
            <a:ext cx="8042395" cy="535531"/>
          </a:xfrm>
          <a:prstGeom prst="rect">
            <a:avLst/>
          </a:prstGeom>
        </p:spPr>
        <p:txBody>
          <a:bodyPr/>
          <a:lstStyle/>
          <a:p>
            <a:pPr marL="296950" indent="-296950" defTabSz="1187798">
              <a:lnSpc>
                <a:spcPct val="90000"/>
              </a:lnSpc>
              <a:spcBef>
                <a:spcPts val="1299"/>
              </a:spcBef>
            </a:pPr>
            <a:r>
              <a:rPr lang="zh-CN" altLang="en-US" sz="2800" dirty="0">
                <a:latin typeface="微软雅黑" panose="020B0503020204020204" pitchFamily="34" charset="-122"/>
                <a:ea typeface="微软雅黑" panose="020B0503020204020204" pitchFamily="34" charset="-122"/>
              </a:rPr>
              <a:t>Multi</a:t>
            </a:r>
            <a:r>
              <a:rPr lang="zh-CN" altLang="en-US" sz="2800">
                <a:latin typeface="微软雅黑" panose="020B0503020204020204" pitchFamily="34" charset="-122"/>
                <a:ea typeface="微软雅黑" panose="020B0503020204020204" pitchFamily="34" charset="-122"/>
              </a:rPr>
              <a:t>-level</a:t>
            </a:r>
            <a:r>
              <a:rPr lang="en-US" altLang="zh-CN" sz="2800" dirty="0">
                <a:latin typeface="微软雅黑" panose="020B0503020204020204" pitchFamily="34" charset="-122"/>
                <a:ea typeface="微软雅黑" panose="020B0503020204020204" pitchFamily="34" charset="-122"/>
              </a:rPr>
              <a:t> reliability technology combination</a:t>
            </a:r>
            <a:endParaRPr lang="zh-CN" altLang="en-US" sz="2800" dirty="0">
              <a:latin typeface="微软雅黑" panose="020B0503020204020204" pitchFamily="34" charset="-122"/>
              <a:ea typeface="微软雅黑" panose="020B0503020204020204" pitchFamily="34" charset="-122"/>
            </a:endParaRPr>
          </a:p>
        </p:txBody>
      </p:sp>
      <p:grpSp>
        <p:nvGrpSpPr>
          <p:cNvPr id="148" name="Group 147"/>
          <p:cNvGrpSpPr/>
          <p:nvPr/>
        </p:nvGrpSpPr>
        <p:grpSpPr>
          <a:xfrm>
            <a:off x="8450407" y="5749"/>
            <a:ext cx="3749963" cy="208267"/>
            <a:chOff x="8450407" y="5749"/>
            <a:chExt cx="3749963" cy="208267"/>
          </a:xfrm>
        </p:grpSpPr>
        <p:sp>
          <p:nvSpPr>
            <p:cNvPr id="149" name="Process 148"/>
            <p:cNvSpPr/>
            <p:nvPr/>
          </p:nvSpPr>
          <p:spPr>
            <a:xfrm>
              <a:off x="9669607" y="5749"/>
              <a:ext cx="1311563" cy="20825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150" name="Process 149"/>
            <p:cNvSpPr/>
            <p:nvPr/>
          </p:nvSpPr>
          <p:spPr>
            <a:xfrm>
              <a:off x="8450407" y="6771"/>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151" name="Process 150"/>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spTree>
    <p:extLst>
      <p:ext uri="{BB962C8B-B14F-4D97-AF65-F5344CB8AC3E}">
        <p14:creationId xmlns:p14="http://schemas.microsoft.com/office/powerpoint/2010/main" val="1165843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
          <p:cNvSpPr/>
          <p:nvPr/>
        </p:nvSpPr>
        <p:spPr>
          <a:xfrm>
            <a:off x="2342205" y="990869"/>
            <a:ext cx="1700716" cy="307775"/>
          </a:xfrm>
          <a:prstGeom prst="rect">
            <a:avLst/>
          </a:prstGeom>
        </p:spPr>
        <p:txBody>
          <a:bodyPr wrap="none" lIns="91437" tIns="45719" rIns="91437" bIns="45719">
            <a:spAutoFit/>
          </a:bodyPr>
          <a:lstStyle/>
          <a:p>
            <a:pPr algn="ctr" eaLnBrk="0" fontAlgn="base" hangingPunct="0">
              <a:spcBef>
                <a:spcPct val="0"/>
              </a:spcBef>
              <a:spcAft>
                <a:spcPct val="0"/>
              </a:spcAft>
            </a:pPr>
            <a:r>
              <a:rPr sz="1400" b="1" dirty="0">
                <a:ea typeface="宋体" pitchFamily="2" charset="-122"/>
                <a:cs typeface="Arial" pitchFamily="34" charset="0"/>
              </a:rPr>
              <a:t>Global wear leveling</a:t>
            </a:r>
          </a:p>
        </p:txBody>
      </p:sp>
      <p:sp>
        <p:nvSpPr>
          <p:cNvPr id="17" name="Rectangle 2"/>
          <p:cNvSpPr/>
          <p:nvPr/>
        </p:nvSpPr>
        <p:spPr>
          <a:xfrm>
            <a:off x="7412111" y="972763"/>
            <a:ext cx="3313400" cy="307775"/>
          </a:xfrm>
          <a:prstGeom prst="rect">
            <a:avLst/>
          </a:prstGeom>
        </p:spPr>
        <p:txBody>
          <a:bodyPr wrap="none" lIns="91437" tIns="45719" rIns="91437" bIns="45719">
            <a:spAutoFit/>
          </a:bodyPr>
          <a:lstStyle/>
          <a:p>
            <a:pPr algn="ctr" eaLnBrk="0" fontAlgn="base" hangingPunct="0">
              <a:spcBef>
                <a:spcPct val="0"/>
              </a:spcBef>
              <a:spcAft>
                <a:spcPct val="0"/>
              </a:spcAft>
            </a:pPr>
            <a:r>
              <a:rPr sz="1400" b="1" dirty="0">
                <a:ea typeface="宋体" pitchFamily="2" charset="-122"/>
                <a:cs typeface="Arial" pitchFamily="34" charset="0"/>
              </a:rPr>
              <a:t>Huawei's patent: global anti-wear leveling</a:t>
            </a:r>
          </a:p>
        </p:txBody>
      </p:sp>
      <p:sp>
        <p:nvSpPr>
          <p:cNvPr id="22" name="圆角矩形 21"/>
          <p:cNvSpPr/>
          <p:nvPr/>
        </p:nvSpPr>
        <p:spPr bwMode="auto">
          <a:xfrm>
            <a:off x="836248" y="1359170"/>
            <a:ext cx="4677477" cy="2311223"/>
          </a:xfrm>
          <a:prstGeom prst="roundRect">
            <a:avLst>
              <a:gd name="adj" fmla="val 4238"/>
            </a:avLst>
          </a:prstGeom>
          <a:noFill/>
          <a:ln w="9525" cap="flat" cmpd="sng" algn="ctr">
            <a:solidFill>
              <a:sysClr val="windowText" lastClr="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48" tIns="60974" rIns="121948" bIns="60974"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Tx/>
              <a:buNone/>
              <a:tabLst/>
              <a:defRPr/>
            </a:pPr>
            <a:r>
              <a:rPr kumimoji="0" sz="1400" b="0" i="0" u="none" strike="noStrike" kern="0" cap="none" spc="0" normalizeH="0" baseline="0" noProof="0" dirty="0">
                <a:ln>
                  <a:noFill/>
                </a:ln>
                <a:solidFill>
                  <a:prstClr val="black"/>
                </a:solidFill>
                <a:effectLst/>
                <a:uLnTx/>
                <a:uFillTx/>
                <a:ea typeface="宋体" pitchFamily="2" charset="-122"/>
                <a:cs typeface="Arial" pitchFamily="34" charset="0"/>
              </a:rPr>
              <a:t>Storage</a:t>
            </a:r>
            <a:r>
              <a:rPr kumimoji="0" lang="en-US" sz="1400" b="0" i="0" u="none" strike="noStrike" kern="0" cap="none" spc="0" normalizeH="0" baseline="0" noProof="0" dirty="0">
                <a:ln>
                  <a:noFill/>
                </a:ln>
                <a:solidFill>
                  <a:prstClr val="black"/>
                </a:solidFill>
                <a:effectLst/>
                <a:uLnTx/>
                <a:uFillTx/>
                <a:ea typeface="宋体" pitchFamily="2" charset="-122"/>
                <a:cs typeface="Arial" pitchFamily="34" charset="0"/>
              </a:rPr>
              <a:t> p</a:t>
            </a:r>
            <a:r>
              <a:rPr kumimoji="0" sz="1400" b="0" i="0" u="none" strike="noStrike" kern="0" cap="none" spc="0" normalizeH="0" baseline="0" noProof="0" dirty="0">
                <a:ln>
                  <a:noFill/>
                </a:ln>
                <a:solidFill>
                  <a:prstClr val="black"/>
                </a:solidFill>
                <a:effectLst/>
                <a:uLnTx/>
                <a:uFillTx/>
                <a:ea typeface="宋体" pitchFamily="2" charset="-122"/>
                <a:cs typeface="Arial" pitchFamily="34" charset="0"/>
              </a:rPr>
              <a:t>ool</a:t>
            </a:r>
            <a:endParaRPr kumimoji="0" lang="en-US" sz="1400" b="0" i="0" u="none" strike="noStrike" kern="0" cap="none" spc="0" normalizeH="0" baseline="0" noProof="0" dirty="0">
              <a:ln>
                <a:noFill/>
              </a:ln>
              <a:solidFill>
                <a:prstClr val="black"/>
              </a:solidFill>
              <a:effectLst/>
              <a:uLnTx/>
              <a:uFillTx/>
              <a:ea typeface="宋体" charset="-122"/>
              <a:cs typeface="Arial" pitchFamily="34" charset="0"/>
            </a:endParaRPr>
          </a:p>
        </p:txBody>
      </p:sp>
      <p:sp>
        <p:nvSpPr>
          <p:cNvPr id="48" name="圆角矩形 47"/>
          <p:cNvSpPr/>
          <p:nvPr/>
        </p:nvSpPr>
        <p:spPr bwMode="auto">
          <a:xfrm>
            <a:off x="6755027" y="1300417"/>
            <a:ext cx="4637141" cy="2311223"/>
          </a:xfrm>
          <a:prstGeom prst="roundRect">
            <a:avLst>
              <a:gd name="adj" fmla="val 4884"/>
            </a:avLst>
          </a:prstGeom>
          <a:noFill/>
          <a:ln w="9525" cap="flat" cmpd="sng" algn="ctr">
            <a:solidFill>
              <a:sysClr val="windowText" lastClr="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48" tIns="60974" rIns="121948" bIns="60974"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Tx/>
              <a:buNone/>
              <a:tabLst/>
              <a:defRPr/>
            </a:pPr>
            <a:r>
              <a:rPr kumimoji="0" sz="1400" b="0" i="0" u="none" strike="noStrike" kern="0" cap="none" spc="0" normalizeH="0" baseline="0" noProof="0" dirty="0">
                <a:ln>
                  <a:noFill/>
                </a:ln>
                <a:solidFill>
                  <a:prstClr val="black"/>
                </a:solidFill>
                <a:effectLst/>
                <a:uLnTx/>
                <a:uFillTx/>
                <a:ea typeface="宋体" pitchFamily="2" charset="-122"/>
                <a:cs typeface="Arial" pitchFamily="34" charset="0"/>
              </a:rPr>
              <a:t>Storage</a:t>
            </a:r>
            <a:r>
              <a:rPr kumimoji="0" lang="en-US" sz="1400" b="0" i="0" u="none" strike="noStrike" kern="0" cap="none" spc="0" normalizeH="0" baseline="0" noProof="0" dirty="0">
                <a:ln>
                  <a:noFill/>
                </a:ln>
                <a:solidFill>
                  <a:prstClr val="black"/>
                </a:solidFill>
                <a:effectLst/>
                <a:uLnTx/>
                <a:uFillTx/>
                <a:ea typeface="宋体" pitchFamily="2" charset="-122"/>
                <a:cs typeface="Arial" pitchFamily="34" charset="0"/>
              </a:rPr>
              <a:t> p</a:t>
            </a:r>
            <a:r>
              <a:rPr kumimoji="0" sz="1400" b="0" i="0" u="none" strike="noStrike" kern="0" cap="none" spc="0" normalizeH="0" baseline="0" noProof="0" dirty="0">
                <a:ln>
                  <a:noFill/>
                </a:ln>
                <a:solidFill>
                  <a:prstClr val="black"/>
                </a:solidFill>
                <a:effectLst/>
                <a:uLnTx/>
                <a:uFillTx/>
                <a:ea typeface="宋体" pitchFamily="2" charset="-122"/>
                <a:cs typeface="Arial" pitchFamily="34" charset="0"/>
              </a:rPr>
              <a:t>ool</a:t>
            </a:r>
            <a:endParaRPr kumimoji="0" lang="en-US" sz="1400" b="0" i="0" u="none" strike="noStrike" kern="0" cap="none" spc="0" normalizeH="0" baseline="0" noProof="0" dirty="0">
              <a:ln>
                <a:noFill/>
              </a:ln>
              <a:solidFill>
                <a:prstClr val="black"/>
              </a:solidFill>
              <a:effectLst/>
              <a:uLnTx/>
              <a:uFillTx/>
              <a:ea typeface="宋体" charset="-122"/>
              <a:cs typeface="Arial" pitchFamily="34" charset="0"/>
            </a:endParaRPr>
          </a:p>
        </p:txBody>
      </p:sp>
      <p:sp>
        <p:nvSpPr>
          <p:cNvPr id="67" name="Rectangle 66"/>
          <p:cNvSpPr/>
          <p:nvPr/>
        </p:nvSpPr>
        <p:spPr>
          <a:xfrm>
            <a:off x="769544" y="247746"/>
            <a:ext cx="8162019" cy="430887"/>
          </a:xfrm>
          <a:prstGeom prst="rect">
            <a:avLst/>
          </a:prstGeom>
        </p:spPr>
        <p:txBody>
          <a:bodyPr wrap="square" lIns="0" tIns="0" rIns="0" bIns="0">
            <a:spAutoFit/>
          </a:bodyPr>
          <a:lstStyle/>
          <a:p>
            <a:pPr defTabSz="1219444">
              <a:spcBef>
                <a:spcPct val="0"/>
              </a:spcBef>
            </a:pPr>
            <a:r>
              <a:rPr lang="en-US" altLang="zh-CN" sz="2800" dirty="0">
                <a:solidFill>
                  <a:prstClr val="black"/>
                </a:solidFill>
                <a:latin typeface="微软雅黑" panose="020B0503020204020204" pitchFamily="34" charset="-122"/>
                <a:ea typeface="微软雅黑" panose="020B0503020204020204" pitchFamily="34" charset="-122"/>
                <a:cs typeface="Calibri" panose="020F0502020204030204" pitchFamily="34" charset="0"/>
              </a:rPr>
              <a:t>Self-developed SSD disk</a:t>
            </a:r>
            <a:endParaRPr lang="en-US" altLang="zh-CN" sz="2800" dirty="0">
              <a:solidFill>
                <a:prstClr val="black"/>
              </a:solidFill>
              <a:latin typeface="微软雅黑" panose="020B0503020204020204" pitchFamily="34" charset="-122"/>
              <a:ea typeface="微软雅黑" panose="020B0503020204020204" pitchFamily="34" charset="-122"/>
              <a:cs typeface="Calibri" panose="020F0502020204030204" pitchFamily="34" charset="0"/>
              <a:sym typeface="+mn-lt"/>
            </a:endParaRPr>
          </a:p>
        </p:txBody>
      </p:sp>
      <p:sp>
        <p:nvSpPr>
          <p:cNvPr id="92" name="梯形 57"/>
          <p:cNvSpPr/>
          <p:nvPr/>
        </p:nvSpPr>
        <p:spPr bwMode="auto">
          <a:xfrm rot="5400000">
            <a:off x="6684424" y="4664720"/>
            <a:ext cx="2503432" cy="864811"/>
          </a:xfrm>
          <a:prstGeom prst="trapezoid">
            <a:avLst>
              <a:gd name="adj" fmla="val 149731"/>
            </a:avLst>
          </a:prstGeom>
          <a:gradFill>
            <a:gsLst>
              <a:gs pos="100000">
                <a:sysClr val="window" lastClr="FFFFFF">
                  <a:lumMod val="85000"/>
                </a:sysClr>
              </a:gs>
              <a:gs pos="11000">
                <a:sysClr val="window" lastClr="FFFFFF"/>
              </a:gs>
            </a:gsLst>
            <a:lin ang="5400000" scaled="0"/>
          </a:gradFill>
          <a:ln w="19050" algn="ctr">
            <a:noFill/>
            <a:miter lim="800000"/>
            <a:headEnd/>
            <a:tailEnd/>
          </a:ln>
        </p:spPr>
        <p:txBody>
          <a:bodyPr wrap="square" lIns="104476" tIns="0" rIns="104476" bIns="0" rtlCol="0" anchor="ctr">
            <a:noAutofit/>
          </a:bodyPr>
          <a:lstStyle/>
          <a:p>
            <a:pPr marL="0" marR="0" lvl="0" indent="0" algn="ctr" defTabSz="1219444" eaLnBrk="1" fontAlgn="ctr" latinLnBrk="0" hangingPunct="1">
              <a:lnSpc>
                <a:spcPct val="100000"/>
              </a:lnSpc>
              <a:spcBef>
                <a:spcPts val="0"/>
              </a:spcBef>
              <a:spcAft>
                <a:spcPts val="0"/>
              </a:spcAft>
              <a:buClrTx/>
              <a:buSzTx/>
              <a:buFontTx/>
              <a:buNone/>
              <a:tabLst/>
              <a:defRPr/>
            </a:pPr>
            <a:endParaRPr kumimoji="0" lang="en-US" altLang="zh-CN" sz="1334" b="1" i="0" u="none" strike="noStrike" kern="0" cap="none" spc="0" normalizeH="0" baseline="0" noProof="0" dirty="0">
              <a:ln>
                <a:noFill/>
              </a:ln>
              <a:solidFill>
                <a:srgbClr val="FF0000"/>
              </a:solidFill>
              <a:effectLst/>
              <a:uLnTx/>
              <a:uFillTx/>
              <a:latin typeface="Arial" panose="020B0604020202020204" pitchFamily="34" charset="0"/>
              <a:ea typeface="宋体" pitchFamily="2" charset="-122"/>
            </a:endParaRPr>
          </a:p>
        </p:txBody>
      </p:sp>
      <p:sp>
        <p:nvSpPr>
          <p:cNvPr id="93" name="矩形 62"/>
          <p:cNvSpPr/>
          <p:nvPr/>
        </p:nvSpPr>
        <p:spPr bwMode="auto">
          <a:xfrm>
            <a:off x="8119812" y="3845410"/>
            <a:ext cx="3272356" cy="2506720"/>
          </a:xfrm>
          <a:prstGeom prst="rect">
            <a:avLst/>
          </a:prstGeom>
          <a:solidFill>
            <a:sysClr val="window" lastClr="FFFFFF">
              <a:lumMod val="75000"/>
            </a:sysClr>
          </a:solid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wrap="square">
            <a:noAutofit/>
          </a:bodyPr>
          <a:lstStyle/>
          <a:p>
            <a:pPr marL="0" marR="0" lvl="0" indent="0" defTabSz="1219444"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2134" b="1" i="0" u="none" strike="noStrike" kern="0" cap="none" spc="0" normalizeH="0" baseline="0" noProof="0" dirty="0">
              <a:ln>
                <a:noFill/>
              </a:ln>
              <a:solidFill>
                <a:srgbClr val="000000"/>
              </a:solidFill>
              <a:effectLst/>
              <a:uLnTx/>
              <a:uFillTx/>
              <a:latin typeface="Arial" panose="020B0604020202020204" pitchFamily="34" charset="0"/>
              <a:ea typeface="微软雅黑" pitchFamily="34" charset="-122"/>
            </a:endParaRPr>
          </a:p>
        </p:txBody>
      </p:sp>
      <p:sp>
        <p:nvSpPr>
          <p:cNvPr id="94" name="矩形 59"/>
          <p:cNvSpPr/>
          <p:nvPr/>
        </p:nvSpPr>
        <p:spPr bwMode="auto">
          <a:xfrm>
            <a:off x="4695424" y="3845410"/>
            <a:ext cx="2791501" cy="2508117"/>
          </a:xfrm>
          <a:prstGeom prst="rect">
            <a:avLst/>
          </a:prstGeom>
          <a:gradFill>
            <a:gsLst>
              <a:gs pos="100000">
                <a:sysClr val="window" lastClr="FFFFFF">
                  <a:lumMod val="85000"/>
                </a:sysClr>
              </a:gs>
              <a:gs pos="0">
                <a:sysClr val="window" lastClr="FFFFFF">
                  <a:lumMod val="95000"/>
                </a:sysClr>
              </a:gs>
            </a:gsLst>
            <a:lin ang="5400000" scaled="0"/>
          </a:gradFill>
          <a:ln w="9525">
            <a:solidFill>
              <a:sysClr val="window" lastClr="FFFFFF"/>
            </a:solidFill>
          </a:ln>
          <a:effectLst>
            <a:outerShdw blurRad="63500" algn="ctr" rotWithShape="0">
              <a:prstClr val="black">
                <a:alpha val="70000"/>
              </a:prstClr>
            </a:outerShdw>
          </a:effectLst>
        </p:spPr>
        <p:txBody>
          <a:bodyPr wrap="square" anchor="ctr">
            <a:noAutofit/>
          </a:bodyPr>
          <a:lstStyle/>
          <a:p>
            <a:pPr marL="237114" marR="0" lvl="0" indent="0" defTabSz="1219444" eaLnBrk="1" fontAlgn="ctr" latinLnBrk="0" hangingPunct="1">
              <a:lnSpc>
                <a:spcPct val="100000"/>
              </a:lnSpc>
              <a:spcBef>
                <a:spcPts val="0"/>
              </a:spcBef>
              <a:spcAft>
                <a:spcPts val="800"/>
              </a:spcAft>
              <a:buClr>
                <a:srgbClr val="CC9900"/>
              </a:buClr>
              <a:buSzTx/>
              <a:buFontTx/>
              <a:buNone/>
              <a:tabLst/>
              <a:defRPr/>
            </a:pPr>
            <a:endParaRPr kumimoji="0" lang="en-US" altLang="zh-CN" sz="1600" b="0" i="0" u="none" strike="noStrike" kern="0" cap="none" spc="0" normalizeH="0" baseline="0" noProof="0" dirty="0">
              <a:ln>
                <a:noFill/>
              </a:ln>
              <a:solidFill>
                <a:prstClr val="white"/>
              </a:solidFill>
              <a:effectLst/>
              <a:uLnTx/>
              <a:uFillTx/>
              <a:latin typeface="Arial" panose="020B0604020202020204" pitchFamily="34" charset="0"/>
              <a:ea typeface="微软雅黑" pitchFamily="34" charset="-122"/>
            </a:endParaRPr>
          </a:p>
        </p:txBody>
      </p:sp>
      <p:sp>
        <p:nvSpPr>
          <p:cNvPr id="95" name="上箭头 65"/>
          <p:cNvSpPr/>
          <p:nvPr/>
        </p:nvSpPr>
        <p:spPr>
          <a:xfrm>
            <a:off x="5864581" y="4000239"/>
            <a:ext cx="459170" cy="402110"/>
          </a:xfrm>
          <a:prstGeom prst="upArrow">
            <a:avLst>
              <a:gd name="adj1" fmla="val 66492"/>
              <a:gd name="adj2" fmla="val 56558"/>
            </a:avLst>
          </a:prstGeom>
          <a:gradFill flip="none" rotWithShape="1">
            <a:gsLst>
              <a:gs pos="0">
                <a:sysClr val="window" lastClr="FFFFFF">
                  <a:lumMod val="75000"/>
                </a:sysClr>
              </a:gs>
              <a:gs pos="100000">
                <a:sysClr val="window" lastClr="FFFFFF"/>
              </a:gs>
              <a:gs pos="40000">
                <a:sysClr val="window" lastClr="FFFFFF">
                  <a:lumMod val="95000"/>
                </a:sysClr>
              </a:gs>
            </a:gsLst>
            <a:lin ang="16200000" scaled="1"/>
            <a:tileRect/>
          </a:gradFill>
          <a:ln w="3175" cap="flat" cmpd="sng" algn="ctr">
            <a:solidFill>
              <a:sysClr val="window" lastClr="FFFFFF"/>
            </a:solidFill>
            <a:prstDash val="solid"/>
          </a:ln>
          <a:effectLst>
            <a:outerShdw blurRad="63500" sx="102000" sy="102000" algn="ctr" rotWithShape="0">
              <a:prstClr val="black">
                <a:alpha val="40000"/>
              </a:prstClr>
            </a:outerShdw>
          </a:effectLst>
        </p:spPr>
        <p:txBody>
          <a:bodyPr wrap="square" anchor="ctr">
            <a:noAutofit/>
          </a:bodyPr>
          <a:lstStyle/>
          <a:p>
            <a:pPr algn="ctr" defTabSz="1219444" fontAlgn="ctr">
              <a:defRPr/>
            </a:pPr>
            <a:endParaRPr lang="en-US" altLang="zh-CN" sz="2400" kern="0" dirty="0">
              <a:solidFill>
                <a:prstClr val="white"/>
              </a:solidFill>
              <a:latin typeface="Arial" panose="020B0604020202020204" pitchFamily="34" charset="0"/>
              <a:ea typeface="宋体"/>
            </a:endParaRPr>
          </a:p>
        </p:txBody>
      </p:sp>
      <p:sp>
        <p:nvSpPr>
          <p:cNvPr id="96" name="上箭头 66"/>
          <p:cNvSpPr/>
          <p:nvPr/>
        </p:nvSpPr>
        <p:spPr>
          <a:xfrm rot="16200000">
            <a:off x="4877788" y="4344063"/>
            <a:ext cx="448072" cy="412070"/>
          </a:xfrm>
          <a:prstGeom prst="upArrow">
            <a:avLst>
              <a:gd name="adj1" fmla="val 66492"/>
              <a:gd name="adj2" fmla="val 56558"/>
            </a:avLst>
          </a:prstGeom>
          <a:gradFill flip="none" rotWithShape="1">
            <a:gsLst>
              <a:gs pos="0">
                <a:sysClr val="window" lastClr="FFFFFF">
                  <a:lumMod val="75000"/>
                </a:sysClr>
              </a:gs>
              <a:gs pos="100000">
                <a:sysClr val="window" lastClr="FFFFFF"/>
              </a:gs>
              <a:gs pos="40000">
                <a:sysClr val="window" lastClr="FFFFFF">
                  <a:lumMod val="95000"/>
                </a:sysClr>
              </a:gs>
            </a:gsLst>
            <a:lin ang="16200000" scaled="1"/>
            <a:tileRect/>
          </a:gradFill>
          <a:ln w="3175" cap="flat" cmpd="sng" algn="ctr">
            <a:solidFill>
              <a:sysClr val="window" lastClr="FFFFFF"/>
            </a:solidFill>
            <a:prstDash val="solid"/>
          </a:ln>
          <a:effectLst>
            <a:outerShdw blurRad="63500" sx="102000" sy="102000" algn="ctr" rotWithShape="0">
              <a:prstClr val="black">
                <a:alpha val="40000"/>
              </a:prstClr>
            </a:outerShdw>
          </a:effectLst>
        </p:spPr>
        <p:txBody>
          <a:bodyPr wrap="square" anchor="ctr">
            <a:noAutofit/>
          </a:bodyPr>
          <a:lstStyle/>
          <a:p>
            <a:pPr algn="ctr" defTabSz="1219444" fontAlgn="ctr">
              <a:defRPr/>
            </a:pPr>
            <a:endParaRPr lang="en-US" altLang="zh-CN" sz="2400" kern="0" dirty="0">
              <a:solidFill>
                <a:prstClr val="white"/>
              </a:solidFill>
              <a:latin typeface="Arial" panose="020B0604020202020204" pitchFamily="34" charset="0"/>
              <a:ea typeface="宋体"/>
            </a:endParaRPr>
          </a:p>
        </p:txBody>
      </p:sp>
      <p:sp>
        <p:nvSpPr>
          <p:cNvPr id="97" name="上箭头 67"/>
          <p:cNvSpPr/>
          <p:nvPr/>
        </p:nvSpPr>
        <p:spPr>
          <a:xfrm rot="16200000">
            <a:off x="4880089" y="5529105"/>
            <a:ext cx="448072" cy="412070"/>
          </a:xfrm>
          <a:prstGeom prst="upArrow">
            <a:avLst>
              <a:gd name="adj1" fmla="val 66492"/>
              <a:gd name="adj2" fmla="val 56558"/>
            </a:avLst>
          </a:prstGeom>
          <a:gradFill flip="none" rotWithShape="1">
            <a:gsLst>
              <a:gs pos="0">
                <a:sysClr val="window" lastClr="FFFFFF">
                  <a:lumMod val="75000"/>
                </a:sysClr>
              </a:gs>
              <a:gs pos="100000">
                <a:sysClr val="window" lastClr="FFFFFF"/>
              </a:gs>
              <a:gs pos="40000">
                <a:sysClr val="window" lastClr="FFFFFF">
                  <a:lumMod val="95000"/>
                </a:sysClr>
              </a:gs>
            </a:gsLst>
            <a:lin ang="16200000" scaled="1"/>
            <a:tileRect/>
          </a:gradFill>
          <a:ln w="3175" cap="flat" cmpd="sng" algn="ctr">
            <a:solidFill>
              <a:sysClr val="window" lastClr="FFFFFF"/>
            </a:solidFill>
            <a:prstDash val="solid"/>
          </a:ln>
          <a:effectLst>
            <a:outerShdw blurRad="63500" sx="102000" sy="102000" algn="ctr" rotWithShape="0">
              <a:prstClr val="black">
                <a:alpha val="40000"/>
              </a:prstClr>
            </a:outerShdw>
          </a:effectLst>
        </p:spPr>
        <p:txBody>
          <a:bodyPr wrap="square" anchor="ctr">
            <a:noAutofit/>
          </a:bodyPr>
          <a:lstStyle/>
          <a:p>
            <a:pPr algn="ctr" defTabSz="1219444" fontAlgn="ctr">
              <a:defRPr/>
            </a:pPr>
            <a:endParaRPr lang="en-US" altLang="zh-CN" sz="2400" kern="0" dirty="0">
              <a:solidFill>
                <a:prstClr val="white"/>
              </a:solidFill>
              <a:latin typeface="Arial" panose="020B0604020202020204" pitchFamily="34" charset="0"/>
              <a:ea typeface="宋体"/>
            </a:endParaRPr>
          </a:p>
        </p:txBody>
      </p:sp>
      <p:sp>
        <p:nvSpPr>
          <p:cNvPr id="98" name="上箭头 68"/>
          <p:cNvSpPr/>
          <p:nvPr/>
        </p:nvSpPr>
        <p:spPr>
          <a:xfrm rot="5400000">
            <a:off x="6842304" y="4344064"/>
            <a:ext cx="448070" cy="412070"/>
          </a:xfrm>
          <a:prstGeom prst="upArrow">
            <a:avLst>
              <a:gd name="adj1" fmla="val 66492"/>
              <a:gd name="adj2" fmla="val 56558"/>
            </a:avLst>
          </a:prstGeom>
          <a:gradFill flip="none" rotWithShape="1">
            <a:gsLst>
              <a:gs pos="0">
                <a:sysClr val="window" lastClr="FFFFFF">
                  <a:lumMod val="75000"/>
                </a:sysClr>
              </a:gs>
              <a:gs pos="100000">
                <a:sysClr val="window" lastClr="FFFFFF"/>
              </a:gs>
              <a:gs pos="40000">
                <a:sysClr val="window" lastClr="FFFFFF">
                  <a:lumMod val="95000"/>
                </a:sysClr>
              </a:gs>
            </a:gsLst>
            <a:lin ang="16200000" scaled="1"/>
            <a:tileRect/>
          </a:gradFill>
          <a:ln w="3175" cap="flat" cmpd="sng" algn="ctr">
            <a:solidFill>
              <a:sysClr val="window" lastClr="FFFFFF"/>
            </a:solidFill>
            <a:prstDash val="solid"/>
          </a:ln>
          <a:effectLst>
            <a:outerShdw blurRad="63500" sx="102000" sy="102000" algn="ctr" rotWithShape="0">
              <a:prstClr val="black">
                <a:alpha val="40000"/>
              </a:prstClr>
            </a:outerShdw>
          </a:effectLst>
        </p:spPr>
        <p:txBody>
          <a:bodyPr wrap="square" anchor="ctr">
            <a:noAutofit/>
          </a:bodyPr>
          <a:lstStyle/>
          <a:p>
            <a:pPr algn="ctr" defTabSz="1219444" fontAlgn="ctr">
              <a:defRPr/>
            </a:pPr>
            <a:endParaRPr lang="en-US" altLang="zh-CN" sz="2400" kern="0" dirty="0">
              <a:solidFill>
                <a:prstClr val="white"/>
              </a:solidFill>
              <a:latin typeface="Arial" panose="020B0604020202020204" pitchFamily="34" charset="0"/>
              <a:ea typeface="宋体"/>
            </a:endParaRPr>
          </a:p>
        </p:txBody>
      </p:sp>
      <p:sp>
        <p:nvSpPr>
          <p:cNvPr id="99" name="上箭头 69"/>
          <p:cNvSpPr/>
          <p:nvPr/>
        </p:nvSpPr>
        <p:spPr>
          <a:xfrm rot="5400000">
            <a:off x="6842304" y="5529108"/>
            <a:ext cx="448070" cy="412070"/>
          </a:xfrm>
          <a:prstGeom prst="upArrow">
            <a:avLst>
              <a:gd name="adj1" fmla="val 66492"/>
              <a:gd name="adj2" fmla="val 56558"/>
            </a:avLst>
          </a:prstGeom>
          <a:gradFill flip="none" rotWithShape="1">
            <a:gsLst>
              <a:gs pos="0">
                <a:sysClr val="window" lastClr="FFFFFF">
                  <a:lumMod val="75000"/>
                </a:sysClr>
              </a:gs>
              <a:gs pos="100000">
                <a:sysClr val="window" lastClr="FFFFFF"/>
              </a:gs>
              <a:gs pos="40000">
                <a:sysClr val="window" lastClr="FFFFFF">
                  <a:lumMod val="95000"/>
                </a:sysClr>
              </a:gs>
            </a:gsLst>
            <a:lin ang="16200000" scaled="1"/>
            <a:tileRect/>
          </a:gradFill>
          <a:ln w="3175" cap="flat" cmpd="sng" algn="ctr">
            <a:solidFill>
              <a:sysClr val="window" lastClr="FFFFFF"/>
            </a:solidFill>
            <a:prstDash val="solid"/>
          </a:ln>
          <a:effectLst>
            <a:outerShdw blurRad="63500" sx="102000" sy="102000" algn="ctr" rotWithShape="0">
              <a:prstClr val="black">
                <a:alpha val="40000"/>
              </a:prstClr>
            </a:outerShdw>
          </a:effectLst>
        </p:spPr>
        <p:txBody>
          <a:bodyPr wrap="square" anchor="ctr">
            <a:noAutofit/>
          </a:bodyPr>
          <a:lstStyle/>
          <a:p>
            <a:pPr algn="ctr" defTabSz="1219444" fontAlgn="ctr">
              <a:defRPr/>
            </a:pPr>
            <a:endParaRPr lang="en-US" altLang="zh-CN" sz="2400" kern="0" dirty="0">
              <a:solidFill>
                <a:prstClr val="white"/>
              </a:solidFill>
              <a:latin typeface="Arial" panose="020B0604020202020204" pitchFamily="34" charset="0"/>
              <a:ea typeface="宋体"/>
            </a:endParaRPr>
          </a:p>
        </p:txBody>
      </p:sp>
      <p:sp>
        <p:nvSpPr>
          <p:cNvPr id="100" name="上箭头 70"/>
          <p:cNvSpPr/>
          <p:nvPr/>
        </p:nvSpPr>
        <p:spPr>
          <a:xfrm rot="10800000">
            <a:off x="5864581" y="5882890"/>
            <a:ext cx="459170" cy="402110"/>
          </a:xfrm>
          <a:prstGeom prst="upArrow">
            <a:avLst>
              <a:gd name="adj1" fmla="val 66492"/>
              <a:gd name="adj2" fmla="val 56558"/>
            </a:avLst>
          </a:prstGeom>
          <a:gradFill flip="none" rotWithShape="1">
            <a:gsLst>
              <a:gs pos="0">
                <a:sysClr val="window" lastClr="FFFFFF">
                  <a:lumMod val="75000"/>
                </a:sysClr>
              </a:gs>
              <a:gs pos="100000">
                <a:sysClr val="window" lastClr="FFFFFF"/>
              </a:gs>
              <a:gs pos="40000">
                <a:sysClr val="window" lastClr="FFFFFF">
                  <a:lumMod val="95000"/>
                </a:sysClr>
              </a:gs>
            </a:gsLst>
            <a:lin ang="16200000" scaled="1"/>
            <a:tileRect/>
          </a:gradFill>
          <a:ln w="3175" cap="flat" cmpd="sng" algn="ctr">
            <a:solidFill>
              <a:sysClr val="window" lastClr="FFFFFF"/>
            </a:solidFill>
            <a:prstDash val="solid"/>
          </a:ln>
          <a:effectLst>
            <a:outerShdw blurRad="63500" sx="102000" sy="102000" algn="ctr" rotWithShape="0">
              <a:prstClr val="black">
                <a:alpha val="40000"/>
              </a:prstClr>
            </a:outerShdw>
          </a:effectLst>
        </p:spPr>
        <p:txBody>
          <a:bodyPr wrap="square" anchor="ctr">
            <a:noAutofit/>
          </a:bodyPr>
          <a:lstStyle/>
          <a:p>
            <a:pPr algn="ctr" defTabSz="1219444" fontAlgn="ctr">
              <a:defRPr/>
            </a:pPr>
            <a:endParaRPr lang="en-US" altLang="zh-CN" sz="2400" kern="0" dirty="0">
              <a:solidFill>
                <a:prstClr val="white"/>
              </a:solidFill>
              <a:latin typeface="Arial" panose="020B0604020202020204" pitchFamily="34" charset="0"/>
              <a:ea typeface="宋体"/>
            </a:endParaRPr>
          </a:p>
        </p:txBody>
      </p:sp>
      <p:sp>
        <p:nvSpPr>
          <p:cNvPr id="101" name="矩形 71"/>
          <p:cNvSpPr/>
          <p:nvPr/>
        </p:nvSpPr>
        <p:spPr>
          <a:xfrm rot="5400000">
            <a:off x="5939420" y="4068711"/>
            <a:ext cx="295498" cy="962773"/>
          </a:xfrm>
          <a:prstGeom prst="rect">
            <a:avLst/>
          </a:prstGeom>
          <a:gradFill flip="none" rotWithShape="1">
            <a:gsLst>
              <a:gs pos="0">
                <a:sysClr val="window" lastClr="FFFFFF">
                  <a:lumMod val="85000"/>
                </a:sysClr>
              </a:gs>
              <a:gs pos="100000">
                <a:sysClr val="window" lastClr="FFFFFF">
                  <a:lumMod val="85000"/>
                </a:sysClr>
              </a:gs>
              <a:gs pos="71000">
                <a:sysClr val="window" lastClr="FFFFFF"/>
              </a:gs>
              <a:gs pos="27000">
                <a:sysClr val="window" lastClr="FFFFFF">
                  <a:lumMod val="95000"/>
                </a:sysClr>
              </a:gs>
            </a:gsLst>
            <a:lin ang="5400000" scaled="1"/>
            <a:tileRect/>
          </a:gradFill>
          <a:ln w="3175" cap="flat" cmpd="sng" algn="ctr">
            <a:solidFill>
              <a:sysClr val="window" lastClr="FFFFFF"/>
            </a:solidFill>
            <a:prstDash val="solid"/>
          </a:ln>
          <a:effectLst>
            <a:outerShdw blurRad="63500" sx="102000" sy="102000" algn="ctr" rotWithShape="0">
              <a:prstClr val="black">
                <a:alpha val="40000"/>
              </a:prstClr>
            </a:outerShdw>
          </a:effectLst>
        </p:spPr>
        <p:txBody>
          <a:bodyPr wrap="square" anchor="ctr">
            <a:noAutofit/>
          </a:bodyPr>
          <a:lstStyle/>
          <a:p>
            <a:pPr algn="ctr" defTabSz="1219444" fontAlgn="ctr">
              <a:defRPr/>
            </a:pPr>
            <a:endParaRPr lang="en-US" altLang="zh-CN" sz="2400" kern="0" dirty="0">
              <a:solidFill>
                <a:prstClr val="white"/>
              </a:solidFill>
              <a:latin typeface="Arial" panose="020B0604020202020204" pitchFamily="34" charset="0"/>
              <a:ea typeface="宋体"/>
            </a:endParaRPr>
          </a:p>
        </p:txBody>
      </p:sp>
      <p:sp>
        <p:nvSpPr>
          <p:cNvPr id="102" name="矩形 72"/>
          <p:cNvSpPr/>
          <p:nvPr/>
        </p:nvSpPr>
        <p:spPr>
          <a:xfrm rot="5400000">
            <a:off x="5939420" y="5253754"/>
            <a:ext cx="295498" cy="962773"/>
          </a:xfrm>
          <a:prstGeom prst="rect">
            <a:avLst/>
          </a:prstGeom>
          <a:gradFill flip="none" rotWithShape="1">
            <a:gsLst>
              <a:gs pos="0">
                <a:sysClr val="window" lastClr="FFFFFF">
                  <a:lumMod val="85000"/>
                </a:sysClr>
              </a:gs>
              <a:gs pos="100000">
                <a:sysClr val="window" lastClr="FFFFFF">
                  <a:lumMod val="85000"/>
                </a:sysClr>
              </a:gs>
              <a:gs pos="71000">
                <a:sysClr val="window" lastClr="FFFFFF"/>
              </a:gs>
              <a:gs pos="27000">
                <a:sysClr val="window" lastClr="FFFFFF">
                  <a:lumMod val="95000"/>
                </a:sysClr>
              </a:gs>
            </a:gsLst>
            <a:lin ang="5400000" scaled="1"/>
            <a:tileRect/>
          </a:gradFill>
          <a:ln w="3175" cap="flat" cmpd="sng" algn="ctr">
            <a:solidFill>
              <a:sysClr val="window" lastClr="FFFFFF"/>
            </a:solidFill>
            <a:prstDash val="solid"/>
          </a:ln>
          <a:effectLst>
            <a:outerShdw blurRad="63500" sx="102000" sy="102000" algn="ctr" rotWithShape="0">
              <a:prstClr val="black">
                <a:alpha val="40000"/>
              </a:prstClr>
            </a:outerShdw>
          </a:effectLst>
        </p:spPr>
        <p:txBody>
          <a:bodyPr wrap="square" anchor="ctr">
            <a:noAutofit/>
          </a:bodyPr>
          <a:lstStyle/>
          <a:p>
            <a:pPr algn="ctr" defTabSz="1219444" fontAlgn="ctr">
              <a:defRPr/>
            </a:pPr>
            <a:endParaRPr lang="en-US" altLang="zh-CN" sz="2400" kern="0" dirty="0">
              <a:solidFill>
                <a:prstClr val="white"/>
              </a:solidFill>
              <a:latin typeface="Arial" panose="020B0604020202020204" pitchFamily="34" charset="0"/>
              <a:ea typeface="宋体"/>
            </a:endParaRPr>
          </a:p>
        </p:txBody>
      </p:sp>
      <p:sp>
        <p:nvSpPr>
          <p:cNvPr id="103" name="上箭头 73"/>
          <p:cNvSpPr/>
          <p:nvPr/>
        </p:nvSpPr>
        <p:spPr>
          <a:xfrm>
            <a:off x="6484044" y="4000239"/>
            <a:ext cx="459170" cy="986479"/>
          </a:xfrm>
          <a:prstGeom prst="upArrow">
            <a:avLst>
              <a:gd name="adj1" fmla="val 66492"/>
              <a:gd name="adj2" fmla="val 50000"/>
            </a:avLst>
          </a:prstGeom>
          <a:solidFill>
            <a:sysClr val="window" lastClr="FFFFFF">
              <a:lumMod val="50000"/>
            </a:sysClr>
          </a:solidFill>
          <a:ln w="3175" cap="flat" cmpd="sng" algn="ctr">
            <a:solidFill>
              <a:sysClr val="window" lastClr="FFFFFF"/>
            </a:solidFill>
            <a:prstDash val="solid"/>
          </a:ln>
          <a:effectLst>
            <a:outerShdw blurRad="63500" sx="102000" sy="102000" algn="ctr" rotWithShape="0">
              <a:prstClr val="black">
                <a:alpha val="40000"/>
              </a:prstClr>
            </a:outerShdw>
          </a:effectLst>
        </p:spPr>
        <p:txBody>
          <a:bodyPr wrap="square" anchor="ctr">
            <a:noAutofit/>
          </a:bodyPr>
          <a:lstStyle/>
          <a:p>
            <a:pPr marL="0" marR="0" lvl="0" indent="0" algn="ctr" defTabSz="1219444" eaLnBrk="1" fontAlgn="ctr" latinLnBrk="0" hangingPunct="1">
              <a:lnSpc>
                <a:spcPct val="100000"/>
              </a:lnSpc>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white"/>
              </a:solidFill>
              <a:effectLst/>
              <a:uLnTx/>
              <a:uFillTx/>
              <a:latin typeface="Arial" panose="020B0604020202020204" pitchFamily="34" charset="0"/>
              <a:ea typeface="宋体"/>
            </a:endParaRPr>
          </a:p>
        </p:txBody>
      </p:sp>
      <p:sp>
        <p:nvSpPr>
          <p:cNvPr id="104" name="上箭头 74"/>
          <p:cNvSpPr/>
          <p:nvPr/>
        </p:nvSpPr>
        <p:spPr>
          <a:xfrm rot="10800000">
            <a:off x="6484044" y="5272784"/>
            <a:ext cx="459170" cy="986479"/>
          </a:xfrm>
          <a:prstGeom prst="upArrow">
            <a:avLst>
              <a:gd name="adj1" fmla="val 66492"/>
              <a:gd name="adj2" fmla="val 50000"/>
            </a:avLst>
          </a:prstGeom>
          <a:solidFill>
            <a:sysClr val="window" lastClr="FFFFFF">
              <a:lumMod val="50000"/>
            </a:sysClr>
          </a:solidFill>
          <a:ln w="3175" cap="flat" cmpd="sng" algn="ctr">
            <a:solidFill>
              <a:sysClr val="window" lastClr="FFFFFF"/>
            </a:solidFill>
            <a:prstDash val="solid"/>
          </a:ln>
          <a:effectLst>
            <a:outerShdw blurRad="63500" sx="102000" sy="102000" algn="ctr" rotWithShape="0">
              <a:prstClr val="black">
                <a:alpha val="40000"/>
              </a:prstClr>
            </a:outerShdw>
          </a:effectLst>
        </p:spPr>
        <p:txBody>
          <a:bodyPr wrap="square" anchor="ctr">
            <a:noAutofit/>
          </a:bodyPr>
          <a:lstStyle/>
          <a:p>
            <a:pPr marL="0" marR="0" lvl="0" indent="0" algn="ctr" defTabSz="1219444" eaLnBrk="1" fontAlgn="ctr" latinLnBrk="0" hangingPunct="1">
              <a:lnSpc>
                <a:spcPct val="100000"/>
              </a:lnSpc>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white"/>
              </a:solidFill>
              <a:effectLst/>
              <a:uLnTx/>
              <a:uFillTx/>
              <a:latin typeface="Arial" panose="020B0604020202020204" pitchFamily="34" charset="0"/>
              <a:ea typeface="宋体"/>
            </a:endParaRPr>
          </a:p>
        </p:txBody>
      </p:sp>
      <p:sp>
        <p:nvSpPr>
          <p:cNvPr id="105" name="上箭头 75"/>
          <p:cNvSpPr/>
          <p:nvPr/>
        </p:nvSpPr>
        <p:spPr>
          <a:xfrm>
            <a:off x="5227869" y="4002811"/>
            <a:ext cx="459170" cy="986479"/>
          </a:xfrm>
          <a:prstGeom prst="upArrow">
            <a:avLst>
              <a:gd name="adj1" fmla="val 66492"/>
              <a:gd name="adj2" fmla="val 50000"/>
            </a:avLst>
          </a:prstGeom>
          <a:solidFill>
            <a:srgbClr val="0070C0"/>
          </a:solidFill>
          <a:ln w="3175" cap="flat" cmpd="sng" algn="ctr">
            <a:solidFill>
              <a:sysClr val="window" lastClr="FFFFFF"/>
            </a:solidFill>
            <a:prstDash val="solid"/>
          </a:ln>
          <a:effectLst>
            <a:outerShdw blurRad="50800" dist="38100" dir="16200000" rotWithShape="0">
              <a:prstClr val="black">
                <a:alpha val="40000"/>
              </a:prstClr>
            </a:outerShdw>
          </a:effectLst>
        </p:spPr>
        <p:txBody>
          <a:bodyPr wrap="square" anchor="ctr">
            <a:noAutofit/>
          </a:bodyPr>
          <a:lstStyle/>
          <a:p>
            <a:pPr algn="ctr" defTabSz="1219444" fontAlgn="ctr">
              <a:defRPr/>
            </a:pPr>
            <a:endParaRPr lang="en-US" altLang="zh-CN" sz="2400" kern="0" dirty="0">
              <a:solidFill>
                <a:prstClr val="white"/>
              </a:solidFill>
              <a:latin typeface="Arial" panose="020B0604020202020204" pitchFamily="34" charset="0"/>
              <a:ea typeface="宋体"/>
            </a:endParaRPr>
          </a:p>
        </p:txBody>
      </p:sp>
      <p:sp>
        <p:nvSpPr>
          <p:cNvPr id="106" name="上箭头 76"/>
          <p:cNvSpPr/>
          <p:nvPr/>
        </p:nvSpPr>
        <p:spPr>
          <a:xfrm rot="10800000">
            <a:off x="5227869" y="5272784"/>
            <a:ext cx="459170" cy="986479"/>
          </a:xfrm>
          <a:prstGeom prst="upArrow">
            <a:avLst>
              <a:gd name="adj1" fmla="val 66492"/>
              <a:gd name="adj2" fmla="val 50000"/>
            </a:avLst>
          </a:prstGeom>
          <a:solidFill>
            <a:srgbClr val="0070C0"/>
          </a:solidFill>
          <a:ln w="3175" cap="flat" cmpd="sng" algn="ctr">
            <a:solidFill>
              <a:sysClr val="window" lastClr="FFFFFF"/>
            </a:solidFill>
            <a:prstDash val="solid"/>
          </a:ln>
          <a:effectLst>
            <a:outerShdw blurRad="50800" dist="38100" dir="16200000" rotWithShape="0">
              <a:prstClr val="black">
                <a:alpha val="40000"/>
              </a:prstClr>
            </a:outerShdw>
          </a:effectLst>
        </p:spPr>
        <p:txBody>
          <a:bodyPr wrap="square" anchor="ctr">
            <a:noAutofit/>
          </a:bodyPr>
          <a:lstStyle/>
          <a:p>
            <a:pPr algn="ctr" defTabSz="1219444" fontAlgn="ctr">
              <a:defRPr/>
            </a:pPr>
            <a:endParaRPr lang="en-US" altLang="zh-CN" sz="2400" kern="0" dirty="0">
              <a:solidFill>
                <a:prstClr val="white"/>
              </a:solidFill>
              <a:latin typeface="Arial" panose="020B0604020202020204" pitchFamily="34" charset="0"/>
              <a:ea typeface="宋体"/>
            </a:endParaRPr>
          </a:p>
        </p:txBody>
      </p:sp>
      <p:sp>
        <p:nvSpPr>
          <p:cNvPr id="107" name="上箭头 77"/>
          <p:cNvSpPr/>
          <p:nvPr/>
        </p:nvSpPr>
        <p:spPr>
          <a:xfrm rot="16200000">
            <a:off x="5213268" y="4623466"/>
            <a:ext cx="448070" cy="1010913"/>
          </a:xfrm>
          <a:prstGeom prst="upArrow">
            <a:avLst>
              <a:gd name="adj1" fmla="val 66492"/>
              <a:gd name="adj2" fmla="val 50000"/>
            </a:avLst>
          </a:prstGeom>
          <a:solidFill>
            <a:sysClr val="windowText" lastClr="000000">
              <a:lumMod val="50000"/>
            </a:sysClr>
          </a:solidFill>
          <a:ln w="3175" cap="flat" cmpd="sng" algn="ctr">
            <a:solidFill>
              <a:sysClr val="window" lastClr="FFFFFF"/>
            </a:solidFill>
            <a:prstDash val="solid"/>
          </a:ln>
          <a:effectLst>
            <a:outerShdw blurRad="63500" sx="102000" sy="102000" algn="ctr" rotWithShape="0">
              <a:prstClr val="black">
                <a:alpha val="40000"/>
              </a:prstClr>
            </a:outerShdw>
          </a:effectLst>
        </p:spPr>
        <p:txBody>
          <a:bodyPr wrap="square" anchor="ctr">
            <a:noAutofit/>
          </a:bodyPr>
          <a:lstStyle/>
          <a:p>
            <a:pPr marL="0" marR="0" lvl="0" indent="0" algn="ctr" defTabSz="1219444" eaLnBrk="1" fontAlgn="ctr" latinLnBrk="0" hangingPunct="1">
              <a:lnSpc>
                <a:spcPct val="100000"/>
              </a:lnSpc>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white"/>
              </a:solidFill>
              <a:effectLst/>
              <a:uLnTx/>
              <a:uFillTx/>
              <a:latin typeface="Arial" panose="020B0604020202020204" pitchFamily="34" charset="0"/>
              <a:ea typeface="宋体"/>
            </a:endParaRPr>
          </a:p>
        </p:txBody>
      </p:sp>
      <p:sp>
        <p:nvSpPr>
          <p:cNvPr id="108" name="上箭头 78"/>
          <p:cNvSpPr/>
          <p:nvPr/>
        </p:nvSpPr>
        <p:spPr>
          <a:xfrm rot="5400000">
            <a:off x="6526995" y="4623467"/>
            <a:ext cx="448070" cy="1010913"/>
          </a:xfrm>
          <a:prstGeom prst="upArrow">
            <a:avLst>
              <a:gd name="adj1" fmla="val 66492"/>
              <a:gd name="adj2" fmla="val 50000"/>
            </a:avLst>
          </a:prstGeom>
          <a:solidFill>
            <a:sysClr val="windowText" lastClr="000000">
              <a:lumMod val="50000"/>
            </a:sysClr>
          </a:solidFill>
          <a:ln w="3175" cap="flat" cmpd="sng" algn="ctr">
            <a:solidFill>
              <a:sysClr val="window" lastClr="FFFFFF"/>
            </a:solidFill>
            <a:prstDash val="solid"/>
          </a:ln>
          <a:effectLst>
            <a:outerShdw blurRad="63500" sx="102000" sy="102000" algn="ctr" rotWithShape="0">
              <a:prstClr val="black">
                <a:alpha val="40000"/>
              </a:prstClr>
            </a:outerShdw>
          </a:effectLst>
        </p:spPr>
        <p:txBody>
          <a:bodyPr wrap="square" anchor="ctr">
            <a:noAutofit/>
          </a:bodyPr>
          <a:lstStyle/>
          <a:p>
            <a:pPr marL="0" marR="0" lvl="0" indent="0" algn="ctr" defTabSz="1219444" eaLnBrk="1" fontAlgn="ctr" latinLnBrk="0" hangingPunct="1">
              <a:lnSpc>
                <a:spcPct val="100000"/>
              </a:lnSpc>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white"/>
              </a:solidFill>
              <a:effectLst/>
              <a:uLnTx/>
              <a:uFillTx/>
              <a:latin typeface="Arial" panose="020B0604020202020204" pitchFamily="34" charset="0"/>
              <a:ea typeface="宋体"/>
            </a:endParaRPr>
          </a:p>
        </p:txBody>
      </p:sp>
      <p:sp>
        <p:nvSpPr>
          <p:cNvPr id="109" name="矩形 80"/>
          <p:cNvSpPr/>
          <p:nvPr/>
        </p:nvSpPr>
        <p:spPr>
          <a:xfrm>
            <a:off x="5942758" y="4705684"/>
            <a:ext cx="302818" cy="866031"/>
          </a:xfrm>
          <a:prstGeom prst="rect">
            <a:avLst/>
          </a:prstGeom>
          <a:gradFill flip="none" rotWithShape="1">
            <a:gsLst>
              <a:gs pos="0">
                <a:sysClr val="window" lastClr="FFFFFF">
                  <a:lumMod val="85000"/>
                </a:sysClr>
              </a:gs>
              <a:gs pos="100000">
                <a:sysClr val="window" lastClr="FFFFFF">
                  <a:lumMod val="85000"/>
                </a:sysClr>
              </a:gs>
              <a:gs pos="71000">
                <a:sysClr val="window" lastClr="FFFFFF"/>
              </a:gs>
              <a:gs pos="27000">
                <a:sysClr val="window" lastClr="FFFFFF">
                  <a:lumMod val="95000"/>
                </a:sysClr>
              </a:gs>
            </a:gsLst>
            <a:lin ang="5400000" scaled="1"/>
            <a:tileRect/>
          </a:gradFill>
          <a:ln w="3175" cap="flat" cmpd="sng" algn="ctr">
            <a:solidFill>
              <a:sysClr val="window" lastClr="FFFFFF"/>
            </a:solidFill>
            <a:prstDash val="solid"/>
          </a:ln>
          <a:effectLst>
            <a:outerShdw blurRad="63500" sx="102000" sy="102000" algn="ctr" rotWithShape="0">
              <a:prstClr val="black">
                <a:alpha val="40000"/>
              </a:prstClr>
            </a:outerShdw>
          </a:effectLst>
        </p:spPr>
        <p:txBody>
          <a:bodyPr wrap="square" anchor="ctr">
            <a:noAutofit/>
          </a:bodyPr>
          <a:lstStyle/>
          <a:p>
            <a:pPr algn="ctr" defTabSz="1219444" fontAlgn="ctr">
              <a:defRPr/>
            </a:pPr>
            <a:endParaRPr lang="en-US" altLang="zh-CN" sz="2400" kern="0" dirty="0">
              <a:solidFill>
                <a:prstClr val="white"/>
              </a:solidFill>
              <a:latin typeface="Arial" panose="020B0604020202020204" pitchFamily="34" charset="0"/>
              <a:ea typeface="宋体"/>
            </a:endParaRPr>
          </a:p>
        </p:txBody>
      </p:sp>
      <p:sp>
        <p:nvSpPr>
          <p:cNvPr id="110" name="2097463117"/>
          <p:cNvSpPr/>
          <p:nvPr/>
        </p:nvSpPr>
        <p:spPr>
          <a:xfrm>
            <a:off x="8559182" y="3898754"/>
            <a:ext cx="2688970" cy="645026"/>
          </a:xfrm>
          <a:prstGeom prst="rect">
            <a:avLst/>
          </a:prstGeom>
        </p:spPr>
        <p:txBody>
          <a:bodyPr wrap="square">
            <a:noAutofit/>
          </a:bodyPr>
          <a:lstStyle/>
          <a:p>
            <a:pPr marL="0" lvl="1" algn="ctr" defTabSz="1219444" fontAlgn="ctr">
              <a:buClr>
                <a:srgbClr val="0070C0"/>
              </a:buClr>
              <a:buSzPct val="70000"/>
              <a:defRPr/>
            </a:pPr>
            <a:r>
              <a:rPr lang="en-US" altLang="zh-CN" sz="1200" kern="0" dirty="0">
                <a:solidFill>
                  <a:srgbClr val="000000">
                    <a:lumMod val="75000"/>
                    <a:lumOff val="25000"/>
                  </a:srgbClr>
                </a:solidFill>
                <a:latin typeface="Arial" panose="020B0604020202020204" pitchFamily="34" charset="0"/>
                <a:ea typeface="微软雅黑" pitchFamily="34" charset="-122"/>
                <a:cs typeface="Arial" panose="020B0604020202020204" pitchFamily="34" charset="0"/>
              </a:rPr>
              <a:t>Dorado supports RAID 5/6/TP,</a:t>
            </a:r>
          </a:p>
          <a:p>
            <a:pPr marL="0" lvl="1" algn="ctr" defTabSz="1219444" fontAlgn="ctr">
              <a:buClr>
                <a:srgbClr val="0070C0"/>
              </a:buClr>
              <a:buSzPct val="70000"/>
              <a:defRPr/>
            </a:pPr>
            <a:r>
              <a:rPr lang="en-US" altLang="zh-CN" sz="1200" kern="0" dirty="0">
                <a:solidFill>
                  <a:srgbClr val="000000">
                    <a:lumMod val="75000"/>
                    <a:lumOff val="25000"/>
                  </a:srgbClr>
                </a:solidFill>
                <a:latin typeface="Arial" panose="020B0604020202020204" pitchFamily="34" charset="0"/>
                <a:ea typeface="微软雅黑" pitchFamily="34" charset="-122"/>
                <a:cs typeface="Arial" panose="020B0604020202020204" pitchFamily="34" charset="0"/>
              </a:rPr>
              <a:t>tolerating simultaneous failures of up to three disks</a:t>
            </a:r>
          </a:p>
        </p:txBody>
      </p:sp>
      <p:pic>
        <p:nvPicPr>
          <p:cNvPr id="111" name="图片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04134" y="4432991"/>
            <a:ext cx="2429367" cy="1365304"/>
          </a:xfrm>
          <a:prstGeom prst="rect">
            <a:avLst/>
          </a:prstGeom>
        </p:spPr>
      </p:pic>
      <p:sp>
        <p:nvSpPr>
          <p:cNvPr id="112" name="梯形 57"/>
          <p:cNvSpPr/>
          <p:nvPr/>
        </p:nvSpPr>
        <p:spPr bwMode="auto">
          <a:xfrm rot="16200000">
            <a:off x="3011303" y="4683238"/>
            <a:ext cx="2503432" cy="864811"/>
          </a:xfrm>
          <a:prstGeom prst="trapezoid">
            <a:avLst>
              <a:gd name="adj" fmla="val 149731"/>
            </a:avLst>
          </a:prstGeom>
          <a:gradFill>
            <a:gsLst>
              <a:gs pos="100000">
                <a:sysClr val="window" lastClr="FFFFFF">
                  <a:lumMod val="85000"/>
                </a:sysClr>
              </a:gs>
              <a:gs pos="11000">
                <a:sysClr val="window" lastClr="FFFFFF"/>
              </a:gs>
            </a:gsLst>
            <a:lin ang="5400000" scaled="0"/>
          </a:gradFill>
          <a:ln w="19050" algn="ctr">
            <a:noFill/>
            <a:miter lim="800000"/>
            <a:headEnd/>
            <a:tailEnd/>
          </a:ln>
        </p:spPr>
        <p:txBody>
          <a:bodyPr wrap="square" lIns="104476" tIns="0" rIns="104476" bIns="0" rtlCol="0" anchor="ctr">
            <a:noAutofit/>
          </a:bodyPr>
          <a:lstStyle/>
          <a:p>
            <a:pPr marL="0" marR="0" lvl="0" indent="0" algn="ctr" defTabSz="1219444" eaLnBrk="1" fontAlgn="ctr" latinLnBrk="0" hangingPunct="1">
              <a:lnSpc>
                <a:spcPct val="100000"/>
              </a:lnSpc>
              <a:spcBef>
                <a:spcPts val="0"/>
              </a:spcBef>
              <a:spcAft>
                <a:spcPts val="0"/>
              </a:spcAft>
              <a:buClrTx/>
              <a:buSzTx/>
              <a:buFontTx/>
              <a:buNone/>
              <a:tabLst/>
              <a:defRPr/>
            </a:pPr>
            <a:endParaRPr kumimoji="0" lang="en-US" altLang="zh-CN" sz="1334" b="1" i="0" u="none" strike="noStrike" kern="0" cap="none" spc="0" normalizeH="0" baseline="0" noProof="0" dirty="0">
              <a:ln>
                <a:noFill/>
              </a:ln>
              <a:solidFill>
                <a:srgbClr val="FF0000"/>
              </a:solidFill>
              <a:effectLst/>
              <a:uLnTx/>
              <a:uFillTx/>
              <a:latin typeface="Arial" panose="020B0604020202020204" pitchFamily="34" charset="0"/>
              <a:ea typeface="宋体" pitchFamily="2" charset="-122"/>
            </a:endParaRPr>
          </a:p>
        </p:txBody>
      </p:sp>
      <p:sp>
        <p:nvSpPr>
          <p:cNvPr id="113" name="矩形 62"/>
          <p:cNvSpPr/>
          <p:nvPr/>
        </p:nvSpPr>
        <p:spPr bwMode="auto">
          <a:xfrm>
            <a:off x="879000" y="3845411"/>
            <a:ext cx="3272356" cy="2503430"/>
          </a:xfrm>
          <a:prstGeom prst="rect">
            <a:avLst/>
          </a:prstGeom>
          <a:solidFill>
            <a:sysClr val="window" lastClr="FFFFFF">
              <a:lumMod val="75000"/>
            </a:sysClr>
          </a:solid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wrap="square">
            <a:noAutofit/>
          </a:bodyPr>
          <a:lstStyle/>
          <a:p>
            <a:pPr marL="0" marR="0" lvl="0" indent="0" defTabSz="1219444"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2134" b="1" i="0" u="none" strike="noStrike" kern="0" cap="none" spc="0" normalizeH="0" baseline="0" noProof="0" dirty="0">
              <a:ln>
                <a:noFill/>
              </a:ln>
              <a:solidFill>
                <a:srgbClr val="000000"/>
              </a:solidFill>
              <a:effectLst/>
              <a:uLnTx/>
              <a:uFillTx/>
              <a:latin typeface="Arial" panose="020B0604020202020204" pitchFamily="34" charset="0"/>
              <a:ea typeface="微软雅黑" pitchFamily="34" charset="-122"/>
            </a:endParaRPr>
          </a:p>
        </p:txBody>
      </p:sp>
      <p:pic>
        <p:nvPicPr>
          <p:cNvPr id="114" name="图片 66"/>
          <p:cNvPicPr>
            <a:picLocks noChangeAspect="1"/>
          </p:cNvPicPr>
          <p:nvPr/>
        </p:nvPicPr>
        <p:blipFill rotWithShape="1">
          <a:blip r:embed="rId4" cstate="print">
            <a:extLst>
              <a:ext uri="{28A0092B-C50C-407E-A947-70E740481C1C}">
                <a14:useLocalDpi xmlns:a14="http://schemas.microsoft.com/office/drawing/2010/main" val="0"/>
              </a:ext>
            </a:extLst>
          </a:blip>
          <a:srcRect l="24038" r="27884" b="6272"/>
          <a:stretch/>
        </p:blipFill>
        <p:spPr>
          <a:xfrm>
            <a:off x="1910293" y="4353081"/>
            <a:ext cx="1138587" cy="1734170"/>
          </a:xfrm>
          <a:prstGeom prst="rect">
            <a:avLst/>
          </a:prstGeom>
        </p:spPr>
      </p:pic>
      <p:sp>
        <p:nvSpPr>
          <p:cNvPr id="115" name="1976679960"/>
          <p:cNvSpPr/>
          <p:nvPr/>
        </p:nvSpPr>
        <p:spPr>
          <a:xfrm>
            <a:off x="1455064" y="3910727"/>
            <a:ext cx="2293437" cy="451518"/>
          </a:xfrm>
          <a:prstGeom prst="rect">
            <a:avLst/>
          </a:prstGeom>
        </p:spPr>
        <p:txBody>
          <a:bodyPr wrap="square">
            <a:noAutofit/>
          </a:bodyPr>
          <a:lstStyle/>
          <a:p>
            <a:pPr marL="0" lvl="1" defTabSz="1219444" fontAlgn="ctr">
              <a:buClr>
                <a:srgbClr val="0070C0"/>
              </a:buClr>
              <a:buSzPct val="70000"/>
              <a:defRPr/>
            </a:pPr>
            <a:r>
              <a:rPr lang="en-US" altLang="zh-CN" sz="1200" kern="0" dirty="0">
                <a:solidFill>
                  <a:srgbClr val="000000">
                    <a:lumMod val="75000"/>
                    <a:lumOff val="25000"/>
                  </a:srgbClr>
                </a:solidFill>
                <a:latin typeface="Arial" panose="020B0604020202020204" pitchFamily="34" charset="0"/>
                <a:ea typeface="微软雅黑" pitchFamily="34" charset="-122"/>
                <a:cs typeface="Arial" panose="020B0604020202020204" pitchFamily="34" charset="0"/>
              </a:rPr>
              <a:t>RAID 4 is supported in SSDs to ensure data reliability</a:t>
            </a:r>
          </a:p>
        </p:txBody>
      </p:sp>
      <p:sp>
        <p:nvSpPr>
          <p:cNvPr id="119" name="矩形 75"/>
          <p:cNvSpPr/>
          <p:nvPr/>
        </p:nvSpPr>
        <p:spPr>
          <a:xfrm>
            <a:off x="1011059" y="1950851"/>
            <a:ext cx="1069448" cy="268634"/>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20" name="矩形 76"/>
          <p:cNvSpPr/>
          <p:nvPr/>
        </p:nvSpPr>
        <p:spPr>
          <a:xfrm>
            <a:off x="1004565" y="1949880"/>
            <a:ext cx="499862" cy="269605"/>
          </a:xfrm>
          <a:prstGeom prst="rect">
            <a:avLst/>
          </a:prstGeom>
          <a:solidFill>
            <a:srgbClr val="00B050">
              <a:alpha val="50196"/>
            </a:srgbClr>
          </a:solidFill>
          <a:ln w="25400" cap="flat" cmpd="sng" algn="ctr">
            <a:no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pic>
        <p:nvPicPr>
          <p:cNvPr id="121" name="Picture 82"/>
          <p:cNvPicPr>
            <a:picLocks noChangeAspect="1"/>
          </p:cNvPicPr>
          <p:nvPr/>
        </p:nvPicPr>
        <p:blipFill>
          <a:blip r:embed="rId5"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1011059" y="2551711"/>
            <a:ext cx="1099163" cy="766859"/>
          </a:xfrm>
          <a:prstGeom prst="rect">
            <a:avLst/>
          </a:prstGeom>
        </p:spPr>
      </p:pic>
      <p:pic>
        <p:nvPicPr>
          <p:cNvPr id="122" name="Picture 83"/>
          <p:cNvPicPr>
            <a:picLocks noChangeAspect="1"/>
          </p:cNvPicPr>
          <p:nvPr/>
        </p:nvPicPr>
        <p:blipFill>
          <a:blip r:embed="rId5"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2546318" y="2551711"/>
            <a:ext cx="1099163" cy="766859"/>
          </a:xfrm>
          <a:prstGeom prst="rect">
            <a:avLst/>
          </a:prstGeom>
        </p:spPr>
      </p:pic>
      <p:pic>
        <p:nvPicPr>
          <p:cNvPr id="123" name="Picture 84"/>
          <p:cNvPicPr>
            <a:picLocks noChangeAspect="1"/>
          </p:cNvPicPr>
          <p:nvPr/>
        </p:nvPicPr>
        <p:blipFill>
          <a:blip r:embed="rId5"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4049415" y="2551711"/>
            <a:ext cx="1099163" cy="766859"/>
          </a:xfrm>
          <a:prstGeom prst="rect">
            <a:avLst/>
          </a:prstGeom>
        </p:spPr>
      </p:pic>
      <p:sp>
        <p:nvSpPr>
          <p:cNvPr id="124" name="矩形 75"/>
          <p:cNvSpPr/>
          <p:nvPr/>
        </p:nvSpPr>
        <p:spPr>
          <a:xfrm>
            <a:off x="2551885" y="1950851"/>
            <a:ext cx="1069448" cy="268634"/>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25" name="矩形 76"/>
          <p:cNvSpPr/>
          <p:nvPr/>
        </p:nvSpPr>
        <p:spPr>
          <a:xfrm>
            <a:off x="2545391" y="1949880"/>
            <a:ext cx="499862" cy="269605"/>
          </a:xfrm>
          <a:prstGeom prst="rect">
            <a:avLst/>
          </a:prstGeom>
          <a:solidFill>
            <a:srgbClr val="00B050">
              <a:alpha val="50196"/>
            </a:srgbClr>
          </a:solidFill>
          <a:ln w="25400" cap="flat" cmpd="sng" algn="ctr">
            <a:no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26" name="矩形 75"/>
          <p:cNvSpPr/>
          <p:nvPr/>
        </p:nvSpPr>
        <p:spPr>
          <a:xfrm>
            <a:off x="4049415" y="1950851"/>
            <a:ext cx="1069448" cy="268634"/>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27" name="矩形 76"/>
          <p:cNvSpPr/>
          <p:nvPr/>
        </p:nvSpPr>
        <p:spPr>
          <a:xfrm>
            <a:off x="4042921" y="1949880"/>
            <a:ext cx="499862" cy="269605"/>
          </a:xfrm>
          <a:prstGeom prst="rect">
            <a:avLst/>
          </a:prstGeom>
          <a:solidFill>
            <a:srgbClr val="00B050">
              <a:alpha val="50196"/>
            </a:srgbClr>
          </a:solidFill>
          <a:ln w="25400" cap="flat" cmpd="sng" algn="ctr">
            <a:no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28" name="矩形 75"/>
          <p:cNvSpPr/>
          <p:nvPr/>
        </p:nvSpPr>
        <p:spPr>
          <a:xfrm>
            <a:off x="7051903" y="1924121"/>
            <a:ext cx="1069448" cy="268634"/>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29" name="矩形 76"/>
          <p:cNvSpPr/>
          <p:nvPr/>
        </p:nvSpPr>
        <p:spPr>
          <a:xfrm>
            <a:off x="7057664" y="1928693"/>
            <a:ext cx="708895" cy="268634"/>
          </a:xfrm>
          <a:prstGeom prst="rect">
            <a:avLst/>
          </a:prstGeom>
          <a:solidFill>
            <a:srgbClr val="00B050">
              <a:alpha val="50196"/>
            </a:srgbClr>
          </a:solidFill>
          <a:ln w="25400" cap="flat" cmpd="sng" algn="ctr">
            <a:no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pic>
        <p:nvPicPr>
          <p:cNvPr id="130" name="Picture 82"/>
          <p:cNvPicPr>
            <a:picLocks noChangeAspect="1"/>
          </p:cNvPicPr>
          <p:nvPr/>
        </p:nvPicPr>
        <p:blipFill>
          <a:blip r:embed="rId5"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7051903" y="2524981"/>
            <a:ext cx="1099163" cy="766859"/>
          </a:xfrm>
          <a:prstGeom prst="rect">
            <a:avLst/>
          </a:prstGeom>
        </p:spPr>
      </p:pic>
      <p:pic>
        <p:nvPicPr>
          <p:cNvPr id="131" name="Picture 83"/>
          <p:cNvPicPr>
            <a:picLocks noChangeAspect="1"/>
          </p:cNvPicPr>
          <p:nvPr/>
        </p:nvPicPr>
        <p:blipFill>
          <a:blip r:embed="rId5"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8587162" y="2524981"/>
            <a:ext cx="1099163" cy="766859"/>
          </a:xfrm>
          <a:prstGeom prst="rect">
            <a:avLst/>
          </a:prstGeom>
        </p:spPr>
      </p:pic>
      <p:pic>
        <p:nvPicPr>
          <p:cNvPr id="132" name="Picture 84"/>
          <p:cNvPicPr>
            <a:picLocks noChangeAspect="1"/>
          </p:cNvPicPr>
          <p:nvPr/>
        </p:nvPicPr>
        <p:blipFill>
          <a:blip r:embed="rId5"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10090259" y="2524981"/>
            <a:ext cx="1099163" cy="766859"/>
          </a:xfrm>
          <a:prstGeom prst="rect">
            <a:avLst/>
          </a:prstGeom>
        </p:spPr>
      </p:pic>
      <p:sp>
        <p:nvSpPr>
          <p:cNvPr id="133" name="矩形 75"/>
          <p:cNvSpPr/>
          <p:nvPr/>
        </p:nvSpPr>
        <p:spPr>
          <a:xfrm>
            <a:off x="8592729" y="1924121"/>
            <a:ext cx="1069448" cy="268634"/>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34" name="矩形 76"/>
          <p:cNvSpPr/>
          <p:nvPr/>
        </p:nvSpPr>
        <p:spPr>
          <a:xfrm>
            <a:off x="8598490" y="1924120"/>
            <a:ext cx="708895" cy="263557"/>
          </a:xfrm>
          <a:prstGeom prst="rect">
            <a:avLst/>
          </a:prstGeom>
          <a:solidFill>
            <a:srgbClr val="00B050">
              <a:alpha val="50196"/>
            </a:srgbClr>
          </a:solidFill>
          <a:ln w="25400" cap="flat" cmpd="sng" algn="ctr">
            <a:no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35" name="矩形 75"/>
          <p:cNvSpPr/>
          <p:nvPr/>
        </p:nvSpPr>
        <p:spPr>
          <a:xfrm>
            <a:off x="10090259" y="1924121"/>
            <a:ext cx="1069448" cy="268634"/>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36" name="矩形 76"/>
          <p:cNvSpPr/>
          <p:nvPr/>
        </p:nvSpPr>
        <p:spPr>
          <a:xfrm>
            <a:off x="10096020" y="1928693"/>
            <a:ext cx="708895" cy="258984"/>
          </a:xfrm>
          <a:prstGeom prst="rect">
            <a:avLst/>
          </a:prstGeom>
          <a:solidFill>
            <a:srgbClr val="00B050">
              <a:alpha val="50196"/>
            </a:srgbClr>
          </a:solidFill>
          <a:ln w="25400" cap="flat" cmpd="sng" algn="ctr">
            <a:no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37" name="矩形 76"/>
          <p:cNvSpPr/>
          <p:nvPr/>
        </p:nvSpPr>
        <p:spPr>
          <a:xfrm>
            <a:off x="7769118" y="1924121"/>
            <a:ext cx="171934" cy="268634"/>
          </a:xfrm>
          <a:prstGeom prst="rect">
            <a:avLst/>
          </a:prstGeom>
          <a:solidFill>
            <a:srgbClr val="313E4F">
              <a:alpha val="50196"/>
            </a:srgbClr>
          </a:solidFill>
          <a:ln w="25400" cap="flat" cmpd="sng" algn="ctr">
            <a:no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38" name="矩形 76"/>
          <p:cNvSpPr/>
          <p:nvPr/>
        </p:nvSpPr>
        <p:spPr>
          <a:xfrm>
            <a:off x="9304736" y="1924120"/>
            <a:ext cx="248868" cy="264064"/>
          </a:xfrm>
          <a:prstGeom prst="rect">
            <a:avLst/>
          </a:prstGeom>
          <a:solidFill>
            <a:srgbClr val="FF0000"/>
          </a:solidFill>
          <a:ln w="25400" cap="flat" cmpd="sng" algn="ctr">
            <a:no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41" name="矩形 76"/>
          <p:cNvSpPr/>
          <p:nvPr/>
        </p:nvSpPr>
        <p:spPr>
          <a:xfrm>
            <a:off x="7054416" y="1928693"/>
            <a:ext cx="715390" cy="258984"/>
          </a:xfrm>
          <a:prstGeom prst="rect">
            <a:avLst/>
          </a:prstGeom>
          <a:solidFill>
            <a:srgbClr val="313E4F">
              <a:alpha val="50196"/>
            </a:srgbClr>
          </a:solidFill>
          <a:ln w="25400" cap="flat" cmpd="sng" algn="ctr">
            <a:noFill/>
            <a:prstDash val="solid"/>
          </a:ln>
          <a:effectLst/>
        </p:spPr>
        <p:txBody>
          <a:bodyPr rtlCol="0" anchor="ctr"/>
          <a:lstStyle/>
          <a:p>
            <a:pPr algn="ctr" defTabSz="1219444"/>
            <a:endParaRPr lang="zh-CN" altLang="en-US" sz="2400" kern="0">
              <a:solidFill>
                <a:prstClr val="white"/>
              </a:solidFill>
              <a:latin typeface="Arial" panose="020B0604020202020204" pitchFamily="34" charset="0"/>
              <a:ea typeface="微软雅黑"/>
              <a:cs typeface="Arial" panose="020B0604020202020204" pitchFamily="34" charset="0"/>
            </a:endParaRPr>
          </a:p>
        </p:txBody>
      </p:sp>
      <p:sp>
        <p:nvSpPr>
          <p:cNvPr id="142" name="矩形 76"/>
          <p:cNvSpPr/>
          <p:nvPr/>
        </p:nvSpPr>
        <p:spPr>
          <a:xfrm>
            <a:off x="8592340" y="1924120"/>
            <a:ext cx="715390" cy="263557"/>
          </a:xfrm>
          <a:prstGeom prst="rect">
            <a:avLst/>
          </a:prstGeom>
          <a:solidFill>
            <a:srgbClr val="FF0000"/>
          </a:solidFill>
          <a:ln w="25400" cap="flat" cmpd="sng" algn="ctr">
            <a:noFill/>
            <a:prstDash val="solid"/>
          </a:ln>
          <a:effectLst/>
        </p:spPr>
        <p:txBody>
          <a:bodyPr rtlCol="0" anchor="ctr"/>
          <a:lstStyle/>
          <a:p>
            <a:pPr algn="ctr" defTabSz="1219444"/>
            <a:endParaRPr lang="zh-CN" altLang="en-US" sz="2400" kern="0">
              <a:solidFill>
                <a:prstClr val="white"/>
              </a:solidFill>
              <a:latin typeface="Arial" panose="020B0604020202020204" pitchFamily="34" charset="0"/>
              <a:ea typeface="微软雅黑"/>
              <a:cs typeface="Arial" panose="020B0604020202020204" pitchFamily="34" charset="0"/>
            </a:endParaRPr>
          </a:p>
        </p:txBody>
      </p:sp>
      <p:sp>
        <p:nvSpPr>
          <p:cNvPr id="143" name="矩形 76"/>
          <p:cNvSpPr/>
          <p:nvPr/>
        </p:nvSpPr>
        <p:spPr>
          <a:xfrm>
            <a:off x="10093506" y="1925836"/>
            <a:ext cx="715390" cy="261839"/>
          </a:xfrm>
          <a:prstGeom prst="rect">
            <a:avLst/>
          </a:prstGeom>
          <a:solidFill>
            <a:srgbClr val="313E4F">
              <a:alpha val="50196"/>
            </a:srgbClr>
          </a:solidFill>
          <a:ln w="25400" cap="flat" cmpd="sng" algn="ctr">
            <a:noFill/>
            <a:prstDash val="solid"/>
          </a:ln>
          <a:effectLst/>
        </p:spPr>
        <p:txBody>
          <a:bodyPr rtlCol="0" anchor="ctr"/>
          <a:lstStyle/>
          <a:p>
            <a:pPr algn="ctr" defTabSz="1219444"/>
            <a:endParaRPr lang="zh-CN" altLang="en-US" sz="2400" kern="0">
              <a:solidFill>
                <a:prstClr val="white"/>
              </a:solidFill>
              <a:latin typeface="Arial" panose="020B0604020202020204" pitchFamily="34" charset="0"/>
              <a:ea typeface="微软雅黑"/>
              <a:cs typeface="Arial" panose="020B0604020202020204" pitchFamily="34" charset="0"/>
            </a:endParaRPr>
          </a:p>
        </p:txBody>
      </p:sp>
      <p:sp>
        <p:nvSpPr>
          <p:cNvPr id="144" name="矩形 76"/>
          <p:cNvSpPr/>
          <p:nvPr/>
        </p:nvSpPr>
        <p:spPr>
          <a:xfrm>
            <a:off x="10810221" y="1923615"/>
            <a:ext cx="171934" cy="264061"/>
          </a:xfrm>
          <a:prstGeom prst="rect">
            <a:avLst/>
          </a:prstGeom>
          <a:solidFill>
            <a:srgbClr val="313E4F">
              <a:alpha val="50196"/>
            </a:srgbClr>
          </a:solidFill>
          <a:ln w="25400" cap="flat" cmpd="sng" algn="ctr">
            <a:no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grpSp>
        <p:nvGrpSpPr>
          <p:cNvPr id="62" name="Group 61"/>
          <p:cNvGrpSpPr/>
          <p:nvPr/>
        </p:nvGrpSpPr>
        <p:grpSpPr>
          <a:xfrm>
            <a:off x="8450407" y="5749"/>
            <a:ext cx="3749963" cy="208267"/>
            <a:chOff x="8450407" y="5749"/>
            <a:chExt cx="3749963" cy="208267"/>
          </a:xfrm>
        </p:grpSpPr>
        <p:sp>
          <p:nvSpPr>
            <p:cNvPr id="63" name="Process 148"/>
            <p:cNvSpPr/>
            <p:nvPr/>
          </p:nvSpPr>
          <p:spPr>
            <a:xfrm>
              <a:off x="9669607" y="5749"/>
              <a:ext cx="1311563" cy="20825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64" name="Process 149"/>
            <p:cNvSpPr/>
            <p:nvPr/>
          </p:nvSpPr>
          <p:spPr>
            <a:xfrm>
              <a:off x="8450407" y="6771"/>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65" name="Process 150"/>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spTree>
    <p:extLst>
      <p:ext uri="{BB962C8B-B14F-4D97-AF65-F5344CB8AC3E}">
        <p14:creationId xmlns:p14="http://schemas.microsoft.com/office/powerpoint/2010/main" val="349861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3"/>
                                        </p:tgtEl>
                                        <p:attrNameLst>
                                          <p:attrName>style.visibility</p:attrName>
                                        </p:attrNameLst>
                                      </p:cBhvr>
                                      <p:to>
                                        <p:strVal val="visible"/>
                                      </p:to>
                                    </p:set>
                                    <p:animEffect transition="in" filter="fade">
                                      <p:cBhvr>
                                        <p:cTn id="19" dur="500"/>
                                        <p:tgtEl>
                                          <p:spTgt spid="1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6"/>
                                        </p:tgtEl>
                                        <p:attrNameLst>
                                          <p:attrName>style.visibility</p:attrName>
                                        </p:attrNameLst>
                                      </p:cBhvr>
                                      <p:to>
                                        <p:strVal val="visible"/>
                                      </p:to>
                                    </p:set>
                                    <p:animEffect transition="in" filter="fade">
                                      <p:cBhvr>
                                        <p:cTn id="28" dur="500"/>
                                        <p:tgtEl>
                                          <p:spTgt spid="126"/>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20"/>
                                        </p:tgtEl>
                                        <p:attrNameLst>
                                          <p:attrName>style.visibility</p:attrName>
                                        </p:attrNameLst>
                                      </p:cBhvr>
                                      <p:to>
                                        <p:strVal val="visible"/>
                                      </p:to>
                                    </p:set>
                                    <p:animEffect transition="in" filter="wipe(left)">
                                      <p:cBhvr>
                                        <p:cTn id="31" dur="2000"/>
                                        <p:tgtEl>
                                          <p:spTgt spid="120"/>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25"/>
                                        </p:tgtEl>
                                        <p:attrNameLst>
                                          <p:attrName>style.visibility</p:attrName>
                                        </p:attrNameLst>
                                      </p:cBhvr>
                                      <p:to>
                                        <p:strVal val="visible"/>
                                      </p:to>
                                    </p:set>
                                    <p:animEffect transition="in" filter="wipe(left)">
                                      <p:cBhvr>
                                        <p:cTn id="34" dur="2000"/>
                                        <p:tgtEl>
                                          <p:spTgt spid="125"/>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wipe(left)">
                                      <p:cBhvr>
                                        <p:cTn id="37" dur="2000"/>
                                        <p:tgtEl>
                                          <p:spTgt spid="1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8"/>
                                        </p:tgtEl>
                                        <p:attrNameLst>
                                          <p:attrName>style.visibility</p:attrName>
                                        </p:attrNameLst>
                                      </p:cBhvr>
                                      <p:to>
                                        <p:strVal val="visible"/>
                                      </p:to>
                                    </p:set>
                                    <p:animEffect transition="in" filter="fade">
                                      <p:cBhvr>
                                        <p:cTn id="45" dur="500"/>
                                        <p:tgtEl>
                                          <p:spTgt spid="1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500"/>
                                        <p:tgtEl>
                                          <p:spTgt spid="1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5"/>
                                        </p:tgtEl>
                                        <p:attrNameLst>
                                          <p:attrName>style.visibility</p:attrName>
                                        </p:attrNameLst>
                                      </p:cBhvr>
                                      <p:to>
                                        <p:strVal val="visible"/>
                                      </p:to>
                                    </p:set>
                                    <p:animEffect transition="in" filter="fade">
                                      <p:cBhvr>
                                        <p:cTn id="51" dur="500"/>
                                        <p:tgtEl>
                                          <p:spTgt spid="135"/>
                                        </p:tgtEl>
                                      </p:cBhvr>
                                    </p:animEffect>
                                  </p:childTnLst>
                                </p:cTn>
                              </p:par>
                              <p:par>
                                <p:cTn id="52" presetID="10" presetClass="entr" presetSubtype="0" fill="hold" nodeType="withEffect">
                                  <p:stCondLst>
                                    <p:cond delay="0"/>
                                  </p:stCondLst>
                                  <p:childTnLst>
                                    <p:set>
                                      <p:cBhvr>
                                        <p:cTn id="53" dur="1" fill="hold">
                                          <p:stCondLst>
                                            <p:cond delay="0"/>
                                          </p:stCondLst>
                                        </p:cTn>
                                        <p:tgtEl>
                                          <p:spTgt spid="130"/>
                                        </p:tgtEl>
                                        <p:attrNameLst>
                                          <p:attrName>style.visibility</p:attrName>
                                        </p:attrNameLst>
                                      </p:cBhvr>
                                      <p:to>
                                        <p:strVal val="visible"/>
                                      </p:to>
                                    </p:set>
                                    <p:animEffect transition="in" filter="fade">
                                      <p:cBhvr>
                                        <p:cTn id="54" dur="500"/>
                                        <p:tgtEl>
                                          <p:spTgt spid="130"/>
                                        </p:tgtEl>
                                      </p:cBhvr>
                                    </p:animEffect>
                                  </p:childTnLst>
                                </p:cTn>
                              </p:par>
                              <p:par>
                                <p:cTn id="55" presetID="10" presetClass="entr" presetSubtype="0" fill="hold" nodeType="withEffect">
                                  <p:stCondLst>
                                    <p:cond delay="0"/>
                                  </p:stCondLst>
                                  <p:childTnLst>
                                    <p:set>
                                      <p:cBhvr>
                                        <p:cTn id="56" dur="1" fill="hold">
                                          <p:stCondLst>
                                            <p:cond delay="0"/>
                                          </p:stCondLst>
                                        </p:cTn>
                                        <p:tgtEl>
                                          <p:spTgt spid="131"/>
                                        </p:tgtEl>
                                        <p:attrNameLst>
                                          <p:attrName>style.visibility</p:attrName>
                                        </p:attrNameLst>
                                      </p:cBhvr>
                                      <p:to>
                                        <p:strVal val="visible"/>
                                      </p:to>
                                    </p:set>
                                    <p:animEffect transition="in" filter="fade">
                                      <p:cBhvr>
                                        <p:cTn id="57" dur="500"/>
                                        <p:tgtEl>
                                          <p:spTgt spid="131"/>
                                        </p:tgtEl>
                                      </p:cBhvr>
                                    </p:animEffect>
                                  </p:childTnLst>
                                </p:cTn>
                              </p:par>
                              <p:par>
                                <p:cTn id="58" presetID="10" presetClass="entr" presetSubtype="0" fill="hold" nodeType="withEffect">
                                  <p:stCondLst>
                                    <p:cond delay="0"/>
                                  </p:stCondLst>
                                  <p:childTnLst>
                                    <p:set>
                                      <p:cBhvr>
                                        <p:cTn id="59" dur="1" fill="hold">
                                          <p:stCondLst>
                                            <p:cond delay="0"/>
                                          </p:stCondLst>
                                        </p:cTn>
                                        <p:tgtEl>
                                          <p:spTgt spid="132"/>
                                        </p:tgtEl>
                                        <p:attrNameLst>
                                          <p:attrName>style.visibility</p:attrName>
                                        </p:attrNameLst>
                                      </p:cBhvr>
                                      <p:to>
                                        <p:strVal val="visible"/>
                                      </p:to>
                                    </p:set>
                                    <p:animEffect transition="in" filter="fade">
                                      <p:cBhvr>
                                        <p:cTn id="60" dur="500"/>
                                        <p:tgtEl>
                                          <p:spTgt spid="1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29"/>
                                        </p:tgtEl>
                                        <p:attrNameLst>
                                          <p:attrName>style.visibility</p:attrName>
                                        </p:attrNameLst>
                                      </p:cBhvr>
                                      <p:to>
                                        <p:strVal val="visible"/>
                                      </p:to>
                                    </p:set>
                                    <p:animEffect transition="in" filter="wipe(left)">
                                      <p:cBhvr>
                                        <p:cTn id="66" dur="2000"/>
                                        <p:tgtEl>
                                          <p:spTgt spid="129"/>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34"/>
                                        </p:tgtEl>
                                        <p:attrNameLst>
                                          <p:attrName>style.visibility</p:attrName>
                                        </p:attrNameLst>
                                      </p:cBhvr>
                                      <p:to>
                                        <p:strVal val="visible"/>
                                      </p:to>
                                    </p:set>
                                    <p:animEffect transition="in" filter="wipe(left)">
                                      <p:cBhvr>
                                        <p:cTn id="69" dur="2000"/>
                                        <p:tgtEl>
                                          <p:spTgt spid="134"/>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36"/>
                                        </p:tgtEl>
                                        <p:attrNameLst>
                                          <p:attrName>style.visibility</p:attrName>
                                        </p:attrNameLst>
                                      </p:cBhvr>
                                      <p:to>
                                        <p:strVal val="visible"/>
                                      </p:to>
                                    </p:set>
                                    <p:animEffect transition="in" filter="wipe(left)">
                                      <p:cBhvr>
                                        <p:cTn id="72" dur="2000"/>
                                        <p:tgtEl>
                                          <p:spTgt spid="136"/>
                                        </p:tgtEl>
                                      </p:cBhvr>
                                    </p:animEffect>
                                  </p:childTnLst>
                                </p:cTn>
                              </p:par>
                              <p:par>
                                <p:cTn id="73" presetID="1" presetClass="exit" presetSubtype="0" fill="hold" grpId="1" nodeType="withEffect">
                                  <p:stCondLst>
                                    <p:cond delay="2000"/>
                                  </p:stCondLst>
                                  <p:childTnLst>
                                    <p:set>
                                      <p:cBhvr>
                                        <p:cTn id="74" dur="1" fill="hold">
                                          <p:stCondLst>
                                            <p:cond delay="0"/>
                                          </p:stCondLst>
                                        </p:cTn>
                                        <p:tgtEl>
                                          <p:spTgt spid="129"/>
                                        </p:tgtEl>
                                        <p:attrNameLst>
                                          <p:attrName>style.visibility</p:attrName>
                                        </p:attrNameLst>
                                      </p:cBhvr>
                                      <p:to>
                                        <p:strVal val="hidden"/>
                                      </p:to>
                                    </p:set>
                                  </p:childTnLst>
                                </p:cTn>
                              </p:par>
                              <p:par>
                                <p:cTn id="75" presetID="1" presetClass="exit" presetSubtype="0" fill="hold" grpId="1" nodeType="withEffect">
                                  <p:stCondLst>
                                    <p:cond delay="2000"/>
                                  </p:stCondLst>
                                  <p:childTnLst>
                                    <p:set>
                                      <p:cBhvr>
                                        <p:cTn id="76" dur="1" fill="hold">
                                          <p:stCondLst>
                                            <p:cond delay="0"/>
                                          </p:stCondLst>
                                        </p:cTn>
                                        <p:tgtEl>
                                          <p:spTgt spid="134"/>
                                        </p:tgtEl>
                                        <p:attrNameLst>
                                          <p:attrName>style.visibility</p:attrName>
                                        </p:attrNameLst>
                                      </p:cBhvr>
                                      <p:to>
                                        <p:strVal val="hidden"/>
                                      </p:to>
                                    </p:set>
                                  </p:childTnLst>
                                </p:cTn>
                              </p:par>
                              <p:par>
                                <p:cTn id="77" presetID="1" presetClass="exit" presetSubtype="0" fill="hold" grpId="1" nodeType="withEffect">
                                  <p:stCondLst>
                                    <p:cond delay="2000"/>
                                  </p:stCondLst>
                                  <p:childTnLst>
                                    <p:set>
                                      <p:cBhvr>
                                        <p:cTn id="78" dur="1" fill="hold">
                                          <p:stCondLst>
                                            <p:cond delay="0"/>
                                          </p:stCondLst>
                                        </p:cTn>
                                        <p:tgtEl>
                                          <p:spTgt spid="136"/>
                                        </p:tgtEl>
                                        <p:attrNameLst>
                                          <p:attrName>style.visibility</p:attrName>
                                        </p:attrNameLst>
                                      </p:cBhvr>
                                      <p:to>
                                        <p:strVal val="hidden"/>
                                      </p:to>
                                    </p:set>
                                  </p:childTnLst>
                                </p:cTn>
                              </p:par>
                              <p:par>
                                <p:cTn id="79" presetID="10" presetClass="entr" presetSubtype="0" fill="hold" grpId="0" nodeType="withEffect">
                                  <p:stCondLst>
                                    <p:cond delay="2000"/>
                                  </p:stCondLst>
                                  <p:childTnLst>
                                    <p:set>
                                      <p:cBhvr>
                                        <p:cTn id="80" dur="1" fill="hold">
                                          <p:stCondLst>
                                            <p:cond delay="0"/>
                                          </p:stCondLst>
                                        </p:cTn>
                                        <p:tgtEl>
                                          <p:spTgt spid="141"/>
                                        </p:tgtEl>
                                        <p:attrNameLst>
                                          <p:attrName>style.visibility</p:attrName>
                                        </p:attrNameLst>
                                      </p:cBhvr>
                                      <p:to>
                                        <p:strVal val="visible"/>
                                      </p:to>
                                    </p:set>
                                    <p:animEffect transition="in" filter="fade">
                                      <p:cBhvr>
                                        <p:cTn id="81" dur="500"/>
                                        <p:tgtEl>
                                          <p:spTgt spid="141"/>
                                        </p:tgtEl>
                                      </p:cBhvr>
                                    </p:animEffect>
                                  </p:childTnLst>
                                </p:cTn>
                              </p:par>
                              <p:par>
                                <p:cTn id="82" presetID="10" presetClass="entr" presetSubtype="0" fill="hold" grpId="0" nodeType="withEffect">
                                  <p:stCondLst>
                                    <p:cond delay="2000"/>
                                  </p:stCondLst>
                                  <p:childTnLst>
                                    <p:set>
                                      <p:cBhvr>
                                        <p:cTn id="83" dur="1" fill="hold">
                                          <p:stCondLst>
                                            <p:cond delay="0"/>
                                          </p:stCondLst>
                                        </p:cTn>
                                        <p:tgtEl>
                                          <p:spTgt spid="142"/>
                                        </p:tgtEl>
                                        <p:attrNameLst>
                                          <p:attrName>style.visibility</p:attrName>
                                        </p:attrNameLst>
                                      </p:cBhvr>
                                      <p:to>
                                        <p:strVal val="visible"/>
                                      </p:to>
                                    </p:set>
                                    <p:animEffect transition="in" filter="fade">
                                      <p:cBhvr>
                                        <p:cTn id="84" dur="500"/>
                                        <p:tgtEl>
                                          <p:spTgt spid="142"/>
                                        </p:tgtEl>
                                      </p:cBhvr>
                                    </p:animEffect>
                                  </p:childTnLst>
                                </p:cTn>
                              </p:par>
                              <p:par>
                                <p:cTn id="85" presetID="10" presetClass="entr" presetSubtype="0" fill="hold" grpId="0" nodeType="withEffect">
                                  <p:stCondLst>
                                    <p:cond delay="2000"/>
                                  </p:stCondLst>
                                  <p:childTnLst>
                                    <p:set>
                                      <p:cBhvr>
                                        <p:cTn id="86" dur="1" fill="hold">
                                          <p:stCondLst>
                                            <p:cond delay="0"/>
                                          </p:stCondLst>
                                        </p:cTn>
                                        <p:tgtEl>
                                          <p:spTgt spid="143"/>
                                        </p:tgtEl>
                                        <p:attrNameLst>
                                          <p:attrName>style.visibility</p:attrName>
                                        </p:attrNameLst>
                                      </p:cBhvr>
                                      <p:to>
                                        <p:strVal val="visible"/>
                                      </p:to>
                                    </p:set>
                                    <p:animEffect transition="in" filter="fade">
                                      <p:cBhvr>
                                        <p:cTn id="87" dur="500"/>
                                        <p:tgtEl>
                                          <p:spTgt spid="143"/>
                                        </p:tgtEl>
                                      </p:cBhvr>
                                    </p:animEffect>
                                  </p:childTnLst>
                                </p:cTn>
                              </p:par>
                              <p:par>
                                <p:cTn id="88" presetID="22" presetClass="entr" presetSubtype="8" fill="hold" grpId="0" nodeType="withEffect">
                                  <p:stCondLst>
                                    <p:cond delay="2000"/>
                                  </p:stCondLst>
                                  <p:childTnLst>
                                    <p:set>
                                      <p:cBhvr>
                                        <p:cTn id="89" dur="1" fill="hold">
                                          <p:stCondLst>
                                            <p:cond delay="0"/>
                                          </p:stCondLst>
                                        </p:cTn>
                                        <p:tgtEl>
                                          <p:spTgt spid="137"/>
                                        </p:tgtEl>
                                        <p:attrNameLst>
                                          <p:attrName>style.visibility</p:attrName>
                                        </p:attrNameLst>
                                      </p:cBhvr>
                                      <p:to>
                                        <p:strVal val="visible"/>
                                      </p:to>
                                    </p:set>
                                    <p:animEffect transition="in" filter="wipe(left)">
                                      <p:cBhvr>
                                        <p:cTn id="90" dur="2000"/>
                                        <p:tgtEl>
                                          <p:spTgt spid="137"/>
                                        </p:tgtEl>
                                      </p:cBhvr>
                                    </p:animEffect>
                                  </p:childTnLst>
                                </p:cTn>
                              </p:par>
                              <p:par>
                                <p:cTn id="91" presetID="22" presetClass="entr" presetSubtype="8" fill="hold" grpId="0" nodeType="withEffect">
                                  <p:stCondLst>
                                    <p:cond delay="2000"/>
                                  </p:stCondLst>
                                  <p:childTnLst>
                                    <p:set>
                                      <p:cBhvr>
                                        <p:cTn id="92" dur="1" fill="hold">
                                          <p:stCondLst>
                                            <p:cond delay="0"/>
                                          </p:stCondLst>
                                        </p:cTn>
                                        <p:tgtEl>
                                          <p:spTgt spid="138"/>
                                        </p:tgtEl>
                                        <p:attrNameLst>
                                          <p:attrName>style.visibility</p:attrName>
                                        </p:attrNameLst>
                                      </p:cBhvr>
                                      <p:to>
                                        <p:strVal val="visible"/>
                                      </p:to>
                                    </p:set>
                                    <p:animEffect transition="in" filter="wipe(left)">
                                      <p:cBhvr>
                                        <p:cTn id="93" dur="2000"/>
                                        <p:tgtEl>
                                          <p:spTgt spid="138"/>
                                        </p:tgtEl>
                                      </p:cBhvr>
                                    </p:animEffect>
                                  </p:childTnLst>
                                </p:cTn>
                              </p:par>
                              <p:par>
                                <p:cTn id="94" presetID="22" presetClass="entr" presetSubtype="8" fill="hold" grpId="0" nodeType="withEffect">
                                  <p:stCondLst>
                                    <p:cond delay="2000"/>
                                  </p:stCondLst>
                                  <p:childTnLst>
                                    <p:set>
                                      <p:cBhvr>
                                        <p:cTn id="95" dur="1" fill="hold">
                                          <p:stCondLst>
                                            <p:cond delay="0"/>
                                          </p:stCondLst>
                                        </p:cTn>
                                        <p:tgtEl>
                                          <p:spTgt spid="144"/>
                                        </p:tgtEl>
                                        <p:attrNameLst>
                                          <p:attrName>style.visibility</p:attrName>
                                        </p:attrNameLst>
                                      </p:cBhvr>
                                      <p:to>
                                        <p:strVal val="visible"/>
                                      </p:to>
                                    </p:set>
                                    <p:animEffect transition="in" filter="wipe(left)">
                                      <p:cBhvr>
                                        <p:cTn id="96" dur="2000"/>
                                        <p:tgtEl>
                                          <p:spTgt spid="14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92"/>
                                        </p:tgtEl>
                                        <p:attrNameLst>
                                          <p:attrName>style.visibility</p:attrName>
                                        </p:attrNameLst>
                                      </p:cBhvr>
                                      <p:to>
                                        <p:strVal val="visible"/>
                                      </p:to>
                                    </p:set>
                                    <p:animEffect transition="in" filter="fade">
                                      <p:cBhvr>
                                        <p:cTn id="101" dur="500"/>
                                        <p:tgtEl>
                                          <p:spTgt spid="92"/>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93"/>
                                        </p:tgtEl>
                                        <p:attrNameLst>
                                          <p:attrName>style.visibility</p:attrName>
                                        </p:attrNameLst>
                                      </p:cBhvr>
                                      <p:to>
                                        <p:strVal val="visible"/>
                                      </p:to>
                                    </p:set>
                                    <p:animEffect transition="in" filter="fade">
                                      <p:cBhvr>
                                        <p:cTn id="104" dur="500"/>
                                        <p:tgtEl>
                                          <p:spTgt spid="9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94"/>
                                        </p:tgtEl>
                                        <p:attrNameLst>
                                          <p:attrName>style.visibility</p:attrName>
                                        </p:attrNameLst>
                                      </p:cBhvr>
                                      <p:to>
                                        <p:strVal val="visible"/>
                                      </p:to>
                                    </p:set>
                                    <p:animEffect transition="in" filter="fade">
                                      <p:cBhvr>
                                        <p:cTn id="107" dur="500"/>
                                        <p:tgtEl>
                                          <p:spTgt spid="94"/>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95"/>
                                        </p:tgtEl>
                                        <p:attrNameLst>
                                          <p:attrName>style.visibility</p:attrName>
                                        </p:attrNameLst>
                                      </p:cBhvr>
                                      <p:to>
                                        <p:strVal val="visible"/>
                                      </p:to>
                                    </p:set>
                                    <p:animEffect transition="in" filter="fade">
                                      <p:cBhvr>
                                        <p:cTn id="110" dur="500"/>
                                        <p:tgtEl>
                                          <p:spTgt spid="95"/>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96"/>
                                        </p:tgtEl>
                                        <p:attrNameLst>
                                          <p:attrName>style.visibility</p:attrName>
                                        </p:attrNameLst>
                                      </p:cBhvr>
                                      <p:to>
                                        <p:strVal val="visible"/>
                                      </p:to>
                                    </p:set>
                                    <p:animEffect transition="in" filter="fade">
                                      <p:cBhvr>
                                        <p:cTn id="113" dur="500"/>
                                        <p:tgtEl>
                                          <p:spTgt spid="96"/>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97"/>
                                        </p:tgtEl>
                                        <p:attrNameLst>
                                          <p:attrName>style.visibility</p:attrName>
                                        </p:attrNameLst>
                                      </p:cBhvr>
                                      <p:to>
                                        <p:strVal val="visible"/>
                                      </p:to>
                                    </p:set>
                                    <p:animEffect transition="in" filter="fade">
                                      <p:cBhvr>
                                        <p:cTn id="116" dur="500"/>
                                        <p:tgtEl>
                                          <p:spTgt spid="9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98"/>
                                        </p:tgtEl>
                                        <p:attrNameLst>
                                          <p:attrName>style.visibility</p:attrName>
                                        </p:attrNameLst>
                                      </p:cBhvr>
                                      <p:to>
                                        <p:strVal val="visible"/>
                                      </p:to>
                                    </p:set>
                                    <p:animEffect transition="in" filter="fade">
                                      <p:cBhvr>
                                        <p:cTn id="119" dur="500"/>
                                        <p:tgtEl>
                                          <p:spTgt spid="98"/>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99"/>
                                        </p:tgtEl>
                                        <p:attrNameLst>
                                          <p:attrName>style.visibility</p:attrName>
                                        </p:attrNameLst>
                                      </p:cBhvr>
                                      <p:to>
                                        <p:strVal val="visible"/>
                                      </p:to>
                                    </p:set>
                                    <p:animEffect transition="in" filter="fade">
                                      <p:cBhvr>
                                        <p:cTn id="122" dur="500"/>
                                        <p:tgtEl>
                                          <p:spTgt spid="99"/>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00"/>
                                        </p:tgtEl>
                                        <p:attrNameLst>
                                          <p:attrName>style.visibility</p:attrName>
                                        </p:attrNameLst>
                                      </p:cBhvr>
                                      <p:to>
                                        <p:strVal val="visible"/>
                                      </p:to>
                                    </p:set>
                                    <p:animEffect transition="in" filter="fade">
                                      <p:cBhvr>
                                        <p:cTn id="125" dur="500"/>
                                        <p:tgtEl>
                                          <p:spTgt spid="100"/>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01"/>
                                        </p:tgtEl>
                                        <p:attrNameLst>
                                          <p:attrName>style.visibility</p:attrName>
                                        </p:attrNameLst>
                                      </p:cBhvr>
                                      <p:to>
                                        <p:strVal val="visible"/>
                                      </p:to>
                                    </p:set>
                                    <p:animEffect transition="in" filter="fade">
                                      <p:cBhvr>
                                        <p:cTn id="128" dur="500"/>
                                        <p:tgtEl>
                                          <p:spTgt spid="10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02"/>
                                        </p:tgtEl>
                                        <p:attrNameLst>
                                          <p:attrName>style.visibility</p:attrName>
                                        </p:attrNameLst>
                                      </p:cBhvr>
                                      <p:to>
                                        <p:strVal val="visible"/>
                                      </p:to>
                                    </p:set>
                                    <p:animEffect transition="in" filter="fade">
                                      <p:cBhvr>
                                        <p:cTn id="131" dur="500"/>
                                        <p:tgtEl>
                                          <p:spTgt spid="10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03"/>
                                        </p:tgtEl>
                                        <p:attrNameLst>
                                          <p:attrName>style.visibility</p:attrName>
                                        </p:attrNameLst>
                                      </p:cBhvr>
                                      <p:to>
                                        <p:strVal val="visible"/>
                                      </p:to>
                                    </p:set>
                                    <p:animEffect transition="in" filter="fade">
                                      <p:cBhvr>
                                        <p:cTn id="134" dur="500"/>
                                        <p:tgtEl>
                                          <p:spTgt spid="103"/>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04"/>
                                        </p:tgtEl>
                                        <p:attrNameLst>
                                          <p:attrName>style.visibility</p:attrName>
                                        </p:attrNameLst>
                                      </p:cBhvr>
                                      <p:to>
                                        <p:strVal val="visible"/>
                                      </p:to>
                                    </p:set>
                                    <p:animEffect transition="in" filter="fade">
                                      <p:cBhvr>
                                        <p:cTn id="137" dur="500"/>
                                        <p:tgtEl>
                                          <p:spTgt spid="104"/>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05"/>
                                        </p:tgtEl>
                                        <p:attrNameLst>
                                          <p:attrName>style.visibility</p:attrName>
                                        </p:attrNameLst>
                                      </p:cBhvr>
                                      <p:to>
                                        <p:strVal val="visible"/>
                                      </p:to>
                                    </p:set>
                                    <p:animEffect transition="in" filter="fade">
                                      <p:cBhvr>
                                        <p:cTn id="140" dur="500"/>
                                        <p:tgtEl>
                                          <p:spTgt spid="105"/>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06"/>
                                        </p:tgtEl>
                                        <p:attrNameLst>
                                          <p:attrName>style.visibility</p:attrName>
                                        </p:attrNameLst>
                                      </p:cBhvr>
                                      <p:to>
                                        <p:strVal val="visible"/>
                                      </p:to>
                                    </p:set>
                                    <p:animEffect transition="in" filter="fade">
                                      <p:cBhvr>
                                        <p:cTn id="143" dur="500"/>
                                        <p:tgtEl>
                                          <p:spTgt spid="106"/>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07"/>
                                        </p:tgtEl>
                                        <p:attrNameLst>
                                          <p:attrName>style.visibility</p:attrName>
                                        </p:attrNameLst>
                                      </p:cBhvr>
                                      <p:to>
                                        <p:strVal val="visible"/>
                                      </p:to>
                                    </p:set>
                                    <p:animEffect transition="in" filter="fade">
                                      <p:cBhvr>
                                        <p:cTn id="146" dur="500"/>
                                        <p:tgtEl>
                                          <p:spTgt spid="107"/>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08"/>
                                        </p:tgtEl>
                                        <p:attrNameLst>
                                          <p:attrName>style.visibility</p:attrName>
                                        </p:attrNameLst>
                                      </p:cBhvr>
                                      <p:to>
                                        <p:strVal val="visible"/>
                                      </p:to>
                                    </p:set>
                                    <p:animEffect transition="in" filter="fade">
                                      <p:cBhvr>
                                        <p:cTn id="149" dur="500"/>
                                        <p:tgtEl>
                                          <p:spTgt spid="108"/>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09"/>
                                        </p:tgtEl>
                                        <p:attrNameLst>
                                          <p:attrName>style.visibility</p:attrName>
                                        </p:attrNameLst>
                                      </p:cBhvr>
                                      <p:to>
                                        <p:strVal val="visible"/>
                                      </p:to>
                                    </p:set>
                                    <p:animEffect transition="in" filter="fade">
                                      <p:cBhvr>
                                        <p:cTn id="152" dur="500"/>
                                        <p:tgtEl>
                                          <p:spTgt spid="109"/>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10"/>
                                        </p:tgtEl>
                                        <p:attrNameLst>
                                          <p:attrName>style.visibility</p:attrName>
                                        </p:attrNameLst>
                                      </p:cBhvr>
                                      <p:to>
                                        <p:strVal val="visible"/>
                                      </p:to>
                                    </p:set>
                                    <p:animEffect transition="in" filter="fade">
                                      <p:cBhvr>
                                        <p:cTn id="155" dur="500"/>
                                        <p:tgtEl>
                                          <p:spTgt spid="110"/>
                                        </p:tgtEl>
                                      </p:cBhvr>
                                    </p:animEffect>
                                  </p:childTnLst>
                                </p:cTn>
                              </p:par>
                              <p:par>
                                <p:cTn id="156" presetID="10" presetClass="entr" presetSubtype="0" fill="hold" nodeType="with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500"/>
                                        <p:tgtEl>
                                          <p:spTgt spid="111"/>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112"/>
                                        </p:tgtEl>
                                        <p:attrNameLst>
                                          <p:attrName>style.visibility</p:attrName>
                                        </p:attrNameLst>
                                      </p:cBhvr>
                                      <p:to>
                                        <p:strVal val="visible"/>
                                      </p:to>
                                    </p:set>
                                    <p:animEffect transition="in" filter="fade">
                                      <p:cBhvr>
                                        <p:cTn id="161" dur="500"/>
                                        <p:tgtEl>
                                          <p:spTgt spid="112"/>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113"/>
                                        </p:tgtEl>
                                        <p:attrNameLst>
                                          <p:attrName>style.visibility</p:attrName>
                                        </p:attrNameLst>
                                      </p:cBhvr>
                                      <p:to>
                                        <p:strVal val="visible"/>
                                      </p:to>
                                    </p:set>
                                    <p:animEffect transition="in" filter="fade">
                                      <p:cBhvr>
                                        <p:cTn id="164" dur="500"/>
                                        <p:tgtEl>
                                          <p:spTgt spid="113"/>
                                        </p:tgtEl>
                                      </p:cBhvr>
                                    </p:animEffect>
                                  </p:childTnLst>
                                </p:cTn>
                              </p:par>
                              <p:par>
                                <p:cTn id="165" presetID="10" presetClass="entr" presetSubtype="0" fill="hold" nodeType="withEffect">
                                  <p:stCondLst>
                                    <p:cond delay="0"/>
                                  </p:stCondLst>
                                  <p:childTnLst>
                                    <p:set>
                                      <p:cBhvr>
                                        <p:cTn id="166" dur="1" fill="hold">
                                          <p:stCondLst>
                                            <p:cond delay="0"/>
                                          </p:stCondLst>
                                        </p:cTn>
                                        <p:tgtEl>
                                          <p:spTgt spid="114"/>
                                        </p:tgtEl>
                                        <p:attrNameLst>
                                          <p:attrName>style.visibility</p:attrName>
                                        </p:attrNameLst>
                                      </p:cBhvr>
                                      <p:to>
                                        <p:strVal val="visible"/>
                                      </p:to>
                                    </p:set>
                                    <p:animEffect transition="in" filter="fade">
                                      <p:cBhvr>
                                        <p:cTn id="167" dur="500"/>
                                        <p:tgtEl>
                                          <p:spTgt spid="114"/>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15"/>
                                        </p:tgtEl>
                                        <p:attrNameLst>
                                          <p:attrName>style.visibility</p:attrName>
                                        </p:attrNameLst>
                                      </p:cBhvr>
                                      <p:to>
                                        <p:strVal val="visible"/>
                                      </p:to>
                                    </p:set>
                                    <p:animEffect transition="in" filter="fade">
                                      <p:cBhvr>
                                        <p:cTn id="170"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2" grpId="0" animBg="1"/>
      <p:bldP spid="48"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p:bldP spid="112" grpId="0" animBg="1"/>
      <p:bldP spid="113" grpId="0" animBg="1"/>
      <p:bldP spid="115" grpId="0"/>
      <p:bldP spid="119" grpId="0" animBg="1"/>
      <p:bldP spid="120" grpId="0" animBg="1"/>
      <p:bldP spid="124" grpId="0" animBg="1"/>
      <p:bldP spid="125" grpId="0" animBg="1"/>
      <p:bldP spid="126" grpId="0" animBg="1"/>
      <p:bldP spid="127" grpId="0" animBg="1"/>
      <p:bldP spid="128" grpId="0" animBg="1"/>
      <p:bldP spid="129" grpId="0" animBg="1"/>
      <p:bldP spid="129" grpId="1" animBg="1"/>
      <p:bldP spid="133" grpId="0" animBg="1"/>
      <p:bldP spid="134" grpId="0" animBg="1"/>
      <p:bldP spid="134" grpId="1" animBg="1"/>
      <p:bldP spid="135" grpId="0" animBg="1"/>
      <p:bldP spid="136" grpId="0" animBg="1"/>
      <p:bldP spid="136" grpId="1" animBg="1"/>
      <p:bldP spid="137" grpId="0" animBg="1"/>
      <p:bldP spid="138" grpId="0" animBg="1"/>
      <p:bldP spid="141" grpId="0" animBg="1"/>
      <p:bldP spid="142" grpId="0" animBg="1"/>
      <p:bldP spid="143" grpId="0" animBg="1"/>
      <p:bldP spid="14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标题 1"/>
          <p:cNvSpPr txBox="1">
            <a:spLocks/>
          </p:cNvSpPr>
          <p:nvPr/>
        </p:nvSpPr>
        <p:spPr>
          <a:xfrm>
            <a:off x="404594" y="248075"/>
            <a:ext cx="6819166" cy="470731"/>
          </a:xfrm>
          <a:prstGeom prst="rect">
            <a:avLst/>
          </a:prstGeom>
        </p:spPr>
        <p:txBody>
          <a:bodyPr/>
          <a:lstStyle>
            <a:defPPr>
              <a:defRPr lang="en-US"/>
            </a:defPPr>
            <a:lvl1pPr marL="296950" indent="-296950" defTabSz="1187798">
              <a:lnSpc>
                <a:spcPct val="90000"/>
              </a:lnSpc>
              <a:spcBef>
                <a:spcPts val="1299"/>
              </a:spcBef>
              <a:defRPr sz="3200">
                <a:solidFill>
                  <a:srgbClr val="1D1D1A"/>
                </a:solidFill>
              </a:defRPr>
            </a:lvl1pPr>
          </a:lstStyle>
          <a:p>
            <a:r>
              <a:rPr lang="en-US" altLang="zh-CN" sz="2800" dirty="0">
                <a:latin typeface="Arial" panose="020B0604020202020204" pitchFamily="34" charset="0"/>
                <a:ea typeface="微软雅黑" panose="020B0503020204020204" pitchFamily="34" charset="-122"/>
                <a:cs typeface="Arial" panose="020B0604020202020204" pitchFamily="34" charset="0"/>
              </a:rPr>
              <a:t>Overview of</a:t>
            </a:r>
            <a:r>
              <a:rPr lang="zh-CN" altLang="en-US" sz="2800" dirty="0">
                <a:latin typeface="Arial" panose="020B0604020202020204" pitchFamily="34" charset="0"/>
                <a:ea typeface="微软雅黑" panose="020B0503020204020204" pitchFamily="34" charset="-122"/>
                <a:cs typeface="Arial" panose="020B0604020202020204" pitchFamily="34" charset="0"/>
              </a:rPr>
              <a:t> </a:t>
            </a:r>
            <a:r>
              <a:rPr lang="en-US" altLang="zh-CN" sz="2800" dirty="0" err="1">
                <a:latin typeface="Arial" panose="020B0604020202020204" pitchFamily="34" charset="0"/>
                <a:ea typeface="微软雅黑" panose="020B0503020204020204" pitchFamily="34" charset="-122"/>
                <a:cs typeface="Arial" panose="020B0604020202020204" pitchFamily="34" charset="0"/>
              </a:rPr>
              <a:t>OceanStor</a:t>
            </a:r>
            <a:r>
              <a:rPr lang="en-US" altLang="zh-CN" sz="2800" dirty="0">
                <a:latin typeface="Arial" panose="020B0604020202020204" pitchFamily="34" charset="0"/>
                <a:ea typeface="微软雅黑" panose="020B0503020204020204" pitchFamily="34" charset="-122"/>
                <a:cs typeface="Arial" panose="020B0604020202020204" pitchFamily="34" charset="0"/>
              </a:rPr>
              <a:t> Dorado V6</a:t>
            </a:r>
            <a:endParaRPr lang="zh-CN" altLang="en-US" sz="2800" dirty="0">
              <a:latin typeface="Arial" panose="020B0604020202020204" pitchFamily="34" charset="0"/>
              <a:ea typeface="微软雅黑" panose="020B0503020204020204" pitchFamily="34" charset="-122"/>
              <a:cs typeface="Arial" panose="020B0604020202020204" pitchFamily="34" charset="0"/>
            </a:endParaRPr>
          </a:p>
        </p:txBody>
      </p:sp>
      <p:pic>
        <p:nvPicPr>
          <p:cNvPr id="15"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2043" y="2951646"/>
            <a:ext cx="1265554" cy="459832"/>
          </a:xfrm>
          <a:prstGeom prst="rect">
            <a:avLst/>
          </a:prstGeom>
        </p:spPr>
      </p:pic>
      <p:grpSp>
        <p:nvGrpSpPr>
          <p:cNvPr id="16" name="组合 31"/>
          <p:cNvGrpSpPr/>
          <p:nvPr/>
        </p:nvGrpSpPr>
        <p:grpSpPr>
          <a:xfrm>
            <a:off x="9477630" y="2143892"/>
            <a:ext cx="2206270" cy="1274655"/>
            <a:chOff x="4227869" y="813058"/>
            <a:chExt cx="7245077" cy="4185787"/>
          </a:xfrm>
        </p:grpSpPr>
        <p:pic>
          <p:nvPicPr>
            <p:cNvPr id="17" name="图片 32"/>
            <p:cNvPicPr>
              <a:picLocks noChangeAspect="1"/>
            </p:cNvPicPr>
            <p:nvPr/>
          </p:nvPicPr>
          <p:blipFill>
            <a:blip r:embed="rId4"/>
            <a:stretch>
              <a:fillRect/>
            </a:stretch>
          </p:blipFill>
          <p:spPr>
            <a:xfrm>
              <a:off x="4227869" y="1243132"/>
              <a:ext cx="6916642" cy="3755713"/>
            </a:xfrm>
            <a:prstGeom prst="rect">
              <a:avLst/>
            </a:prstGeom>
          </p:spPr>
        </p:pic>
        <p:pic>
          <p:nvPicPr>
            <p:cNvPr id="18"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65697" y="1319887"/>
              <a:ext cx="1404456" cy="3632859"/>
            </a:xfrm>
            <a:prstGeom prst="rect">
              <a:avLst/>
            </a:prstGeom>
          </p:spPr>
        </p:pic>
        <p:pic>
          <p:nvPicPr>
            <p:cNvPr id="19" name="图片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2082" y="1219229"/>
              <a:ext cx="1461192" cy="3779616"/>
            </a:xfrm>
            <a:prstGeom prst="rect">
              <a:avLst/>
            </a:prstGeom>
          </p:spPr>
        </p:pic>
        <p:pic>
          <p:nvPicPr>
            <p:cNvPr id="20" name="图片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71131" y="1123223"/>
              <a:ext cx="1476622" cy="3819527"/>
            </a:xfrm>
            <a:prstGeom prst="rect">
              <a:avLst/>
            </a:prstGeom>
          </p:spPr>
        </p:pic>
        <p:pic>
          <p:nvPicPr>
            <p:cNvPr id="21" name="图片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80180" y="1017594"/>
              <a:ext cx="1531666" cy="3961909"/>
            </a:xfrm>
            <a:prstGeom prst="rect">
              <a:avLst/>
            </a:prstGeom>
          </p:spPr>
        </p:pic>
        <p:pic>
          <p:nvPicPr>
            <p:cNvPr id="22" name="图片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63901" y="915326"/>
              <a:ext cx="1556994" cy="4027424"/>
            </a:xfrm>
            <a:prstGeom prst="rect">
              <a:avLst/>
            </a:prstGeom>
          </p:spPr>
        </p:pic>
        <p:pic>
          <p:nvPicPr>
            <p:cNvPr id="23" name="图片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72950" y="813058"/>
              <a:ext cx="1599996" cy="4138656"/>
            </a:xfrm>
            <a:prstGeom prst="rect">
              <a:avLst/>
            </a:prstGeom>
          </p:spPr>
        </p:pic>
      </p:grpSp>
      <p:sp>
        <p:nvSpPr>
          <p:cNvPr id="24" name="74d6dd88-f261-4d10-aae4-3b3e5012e1e3"/>
          <p:cNvSpPr>
            <a:spLocks/>
          </p:cNvSpPr>
          <p:nvPr/>
        </p:nvSpPr>
        <p:spPr bwMode="gray">
          <a:xfrm>
            <a:off x="0" y="902881"/>
            <a:ext cx="12195175" cy="2036940"/>
          </a:xfrm>
          <a:custGeom>
            <a:avLst/>
            <a:gdLst>
              <a:gd name="T0" fmla="*/ 2147483647 w 4718"/>
              <a:gd name="T1" fmla="*/ 0 h 2721"/>
              <a:gd name="T2" fmla="*/ 2147483647 w 4718"/>
              <a:gd name="T3" fmla="*/ 2147483647 h 2721"/>
              <a:gd name="T4" fmla="*/ 2147483647 w 4718"/>
              <a:gd name="T5" fmla="*/ 2147483647 h 2721"/>
              <a:gd name="T6" fmla="*/ 0 w 4718"/>
              <a:gd name="T7" fmla="*/ 2147483647 h 2721"/>
              <a:gd name="T8" fmla="*/ 0 w 4718"/>
              <a:gd name="T9" fmla="*/ 2147483647 h 2721"/>
              <a:gd name="T10" fmla="*/ 2147483647 w 4718"/>
              <a:gd name="T11" fmla="*/ 2147483647 h 2721"/>
              <a:gd name="T12" fmla="*/ 2147483647 w 4718"/>
              <a:gd name="T13" fmla="*/ 2147483647 h 2721"/>
              <a:gd name="T14" fmla="*/ 2147483647 w 4718"/>
              <a:gd name="T15" fmla="*/ 0 h 2721"/>
              <a:gd name="T16" fmla="*/ 0 60000 65536"/>
              <a:gd name="T17" fmla="*/ 0 60000 65536"/>
              <a:gd name="T18" fmla="*/ 0 60000 65536"/>
              <a:gd name="T19" fmla="*/ 0 60000 65536"/>
              <a:gd name="T20" fmla="*/ 0 60000 65536"/>
              <a:gd name="T21" fmla="*/ 0 60000 65536"/>
              <a:gd name="T22" fmla="*/ 0 60000 65536"/>
              <a:gd name="T23" fmla="*/ 0 60000 65536"/>
              <a:gd name="T24" fmla="*/ 0 w 4718"/>
              <a:gd name="T25" fmla="*/ 0 h 2721"/>
              <a:gd name="T26" fmla="*/ 4718 w 4718"/>
              <a:gd name="T27" fmla="*/ 2721 h 27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18" h="2721">
                <a:moveTo>
                  <a:pt x="4718" y="0"/>
                </a:moveTo>
                <a:cubicBezTo>
                  <a:pt x="4591" y="71"/>
                  <a:pt x="4410" y="181"/>
                  <a:pt x="4065" y="254"/>
                </a:cubicBezTo>
                <a:cubicBezTo>
                  <a:pt x="4155" y="308"/>
                  <a:pt x="4246" y="362"/>
                  <a:pt x="4246" y="362"/>
                </a:cubicBezTo>
                <a:cubicBezTo>
                  <a:pt x="3575" y="925"/>
                  <a:pt x="2183" y="1825"/>
                  <a:pt x="0" y="1705"/>
                </a:cubicBezTo>
                <a:lnTo>
                  <a:pt x="0" y="2721"/>
                </a:lnTo>
                <a:cubicBezTo>
                  <a:pt x="0" y="2721"/>
                  <a:pt x="3012" y="2576"/>
                  <a:pt x="4391" y="580"/>
                </a:cubicBezTo>
                <a:lnTo>
                  <a:pt x="4500" y="906"/>
                </a:lnTo>
                <a:cubicBezTo>
                  <a:pt x="4500" y="906"/>
                  <a:pt x="4545" y="395"/>
                  <a:pt x="4718" y="0"/>
                </a:cubicBezTo>
                <a:close/>
              </a:path>
            </a:pathLst>
          </a:custGeom>
          <a:solidFill>
            <a:srgbClr val="0070C0">
              <a:alpha val="80000"/>
            </a:srgbClr>
          </a:solidFill>
          <a:ln w="9525" cap="flat" cmpd="sng">
            <a:noFill/>
            <a:prstDash val="solid"/>
            <a:round/>
            <a:headEnd/>
            <a:tailEnd/>
          </a:ln>
        </p:spPr>
        <p:txBody>
          <a:bodyPr lIns="0" tIns="0" rIns="0" bIns="0" anchor="ct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defTabSz="913699" fontAlgn="ctr">
              <a:defRPr/>
            </a:pPr>
            <a:endParaRPr lang="en-US" altLang="zh-CN" sz="3198" kern="0" dirty="0">
              <a:solidFill>
                <a:srgbClr val="FFFFFF"/>
              </a:solidFill>
              <a:latin typeface="Arial" panose="020B0604020202020204" pitchFamily="34" charset="0"/>
              <a:cs typeface="Arial" panose="020B0604020202020204" pitchFamily="34" charset="0"/>
            </a:endParaRPr>
          </a:p>
        </p:txBody>
      </p:sp>
      <p:sp>
        <p:nvSpPr>
          <p:cNvPr id="25" name="badb2e19-2fa9-4376-9f6a-b25dff7ab436"/>
          <p:cNvSpPr/>
          <p:nvPr/>
        </p:nvSpPr>
        <p:spPr bwMode="gray">
          <a:xfrm>
            <a:off x="3233281" y="1290417"/>
            <a:ext cx="4079011" cy="2177102"/>
          </a:xfrm>
          <a:prstGeom prst="rect">
            <a:avLst/>
          </a:prstGeom>
          <a:noFill/>
          <a:ln w="25400" cap="flat" cmpd="sng" algn="ctr">
            <a:solidFill>
              <a:srgbClr val="666666">
                <a:lumMod val="60000"/>
                <a:lumOff val="40000"/>
              </a:srgbClr>
            </a:solidFill>
            <a:prstDash val="solid"/>
          </a:ln>
          <a:effectLst/>
        </p:spPr>
        <p:txBody>
          <a:bodyPr lIns="91348" tIns="45672" rIns="91348" bIns="45672" rtlCol="0" anchor="ctr"/>
          <a:lstStyle>
            <a:defPPr>
              <a:defRPr lang="zh-CN"/>
            </a:defPPr>
            <a:lvl1pPr marL="0" algn="l" defTabSz="1219444" rtl="0" eaLnBrk="1" latinLnBrk="0" hangingPunct="1">
              <a:defRPr sz="2400" kern="1200">
                <a:solidFill>
                  <a:schemeClr val="lt1"/>
                </a:solidFill>
                <a:latin typeface="+mn-lt"/>
                <a:ea typeface="+mn-ea"/>
                <a:cs typeface="+mn-cs"/>
              </a:defRPr>
            </a:lvl1pPr>
            <a:lvl2pPr marL="609722" algn="l" defTabSz="1219444" rtl="0" eaLnBrk="1" latinLnBrk="0" hangingPunct="1">
              <a:defRPr sz="2400" kern="1200">
                <a:solidFill>
                  <a:schemeClr val="lt1"/>
                </a:solidFill>
                <a:latin typeface="+mn-lt"/>
                <a:ea typeface="+mn-ea"/>
                <a:cs typeface="+mn-cs"/>
              </a:defRPr>
            </a:lvl2pPr>
            <a:lvl3pPr marL="1219444" algn="l" defTabSz="1219444" rtl="0" eaLnBrk="1" latinLnBrk="0" hangingPunct="1">
              <a:defRPr sz="2400" kern="1200">
                <a:solidFill>
                  <a:schemeClr val="lt1"/>
                </a:solidFill>
                <a:latin typeface="+mn-lt"/>
                <a:ea typeface="+mn-ea"/>
                <a:cs typeface="+mn-cs"/>
              </a:defRPr>
            </a:lvl3pPr>
            <a:lvl4pPr marL="1829166" algn="l" defTabSz="1219444" rtl="0" eaLnBrk="1" latinLnBrk="0" hangingPunct="1">
              <a:defRPr sz="2400" kern="1200">
                <a:solidFill>
                  <a:schemeClr val="lt1"/>
                </a:solidFill>
                <a:latin typeface="+mn-lt"/>
                <a:ea typeface="+mn-ea"/>
                <a:cs typeface="+mn-cs"/>
              </a:defRPr>
            </a:lvl4pPr>
            <a:lvl5pPr marL="2438888" algn="l" defTabSz="1219444" rtl="0" eaLnBrk="1" latinLnBrk="0" hangingPunct="1">
              <a:defRPr sz="2400" kern="1200">
                <a:solidFill>
                  <a:schemeClr val="lt1"/>
                </a:solidFill>
                <a:latin typeface="+mn-lt"/>
                <a:ea typeface="+mn-ea"/>
                <a:cs typeface="+mn-cs"/>
              </a:defRPr>
            </a:lvl5pPr>
            <a:lvl6pPr marL="3048610" algn="l" defTabSz="1219444" rtl="0" eaLnBrk="1" latinLnBrk="0" hangingPunct="1">
              <a:defRPr sz="2400" kern="1200">
                <a:solidFill>
                  <a:schemeClr val="lt1"/>
                </a:solidFill>
                <a:latin typeface="+mn-lt"/>
                <a:ea typeface="+mn-ea"/>
                <a:cs typeface="+mn-cs"/>
              </a:defRPr>
            </a:lvl6pPr>
            <a:lvl7pPr marL="3658332" algn="l" defTabSz="1219444" rtl="0" eaLnBrk="1" latinLnBrk="0" hangingPunct="1">
              <a:defRPr sz="2400" kern="1200">
                <a:solidFill>
                  <a:schemeClr val="lt1"/>
                </a:solidFill>
                <a:latin typeface="+mn-lt"/>
                <a:ea typeface="+mn-ea"/>
                <a:cs typeface="+mn-cs"/>
              </a:defRPr>
            </a:lvl7pPr>
            <a:lvl8pPr marL="4268053" algn="l" defTabSz="1219444" rtl="0" eaLnBrk="1" latinLnBrk="0" hangingPunct="1">
              <a:defRPr sz="2400" kern="1200">
                <a:solidFill>
                  <a:schemeClr val="lt1"/>
                </a:solidFill>
                <a:latin typeface="+mn-lt"/>
                <a:ea typeface="+mn-ea"/>
                <a:cs typeface="+mn-cs"/>
              </a:defRPr>
            </a:lvl8pPr>
            <a:lvl9pPr marL="4877775" algn="l" defTabSz="1219444" rtl="0" eaLnBrk="1" latinLnBrk="0" hangingPunct="1">
              <a:defRPr sz="2400" kern="1200">
                <a:solidFill>
                  <a:schemeClr val="lt1"/>
                </a:solidFill>
                <a:latin typeface="+mn-lt"/>
                <a:ea typeface="+mn-ea"/>
                <a:cs typeface="+mn-cs"/>
              </a:defRPr>
            </a:lvl9pPr>
          </a:lstStyle>
          <a:p>
            <a:pPr marL="0" marR="0" lvl="0" indent="0" algn="ctr" defTabSz="913699" rtl="0" eaLnBrk="1" fontAlgn="ctr" latinLnBrk="0" hangingPunct="1">
              <a:lnSpc>
                <a:spcPct val="100000"/>
              </a:lnSpc>
              <a:spcBef>
                <a:spcPts val="0"/>
              </a:spcBef>
              <a:spcAft>
                <a:spcPts val="0"/>
              </a:spcAft>
              <a:buClrTx/>
              <a:buSzTx/>
              <a:buFontTx/>
              <a:buNone/>
              <a:tabLst/>
              <a:defRPr/>
            </a:pPr>
            <a:endParaRPr kumimoji="0" lang="en-US" altLang="zh-CN" sz="3198"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26" name="badb2e19-2fa9-4376-9f6a-b25dff7ab436"/>
          <p:cNvSpPr/>
          <p:nvPr/>
        </p:nvSpPr>
        <p:spPr bwMode="gray">
          <a:xfrm>
            <a:off x="7380438" y="1282992"/>
            <a:ext cx="4515944" cy="2184525"/>
          </a:xfrm>
          <a:prstGeom prst="rect">
            <a:avLst/>
          </a:prstGeom>
          <a:noFill/>
          <a:ln w="25400" cap="flat" cmpd="sng" algn="ctr">
            <a:solidFill>
              <a:srgbClr val="666666">
                <a:lumMod val="60000"/>
                <a:lumOff val="40000"/>
              </a:srgbClr>
            </a:solidFill>
            <a:prstDash val="solid"/>
          </a:ln>
          <a:effectLst/>
        </p:spPr>
        <p:txBody>
          <a:bodyPr lIns="91348" tIns="45672" rIns="91348" bIns="45672" rtlCol="0" anchor="ctr"/>
          <a:lstStyle>
            <a:defPPr>
              <a:defRPr lang="zh-CN"/>
            </a:defPPr>
            <a:lvl1pPr marL="0" algn="l" defTabSz="1219444" rtl="0" eaLnBrk="1" latinLnBrk="0" hangingPunct="1">
              <a:defRPr sz="2400" kern="1200">
                <a:solidFill>
                  <a:schemeClr val="lt1"/>
                </a:solidFill>
                <a:latin typeface="+mn-lt"/>
                <a:ea typeface="+mn-ea"/>
                <a:cs typeface="+mn-cs"/>
              </a:defRPr>
            </a:lvl1pPr>
            <a:lvl2pPr marL="609722" algn="l" defTabSz="1219444" rtl="0" eaLnBrk="1" latinLnBrk="0" hangingPunct="1">
              <a:defRPr sz="2400" kern="1200">
                <a:solidFill>
                  <a:schemeClr val="lt1"/>
                </a:solidFill>
                <a:latin typeface="+mn-lt"/>
                <a:ea typeface="+mn-ea"/>
                <a:cs typeface="+mn-cs"/>
              </a:defRPr>
            </a:lvl2pPr>
            <a:lvl3pPr marL="1219444" algn="l" defTabSz="1219444" rtl="0" eaLnBrk="1" latinLnBrk="0" hangingPunct="1">
              <a:defRPr sz="2400" kern="1200">
                <a:solidFill>
                  <a:schemeClr val="lt1"/>
                </a:solidFill>
                <a:latin typeface="+mn-lt"/>
                <a:ea typeface="+mn-ea"/>
                <a:cs typeface="+mn-cs"/>
              </a:defRPr>
            </a:lvl3pPr>
            <a:lvl4pPr marL="1829166" algn="l" defTabSz="1219444" rtl="0" eaLnBrk="1" latinLnBrk="0" hangingPunct="1">
              <a:defRPr sz="2400" kern="1200">
                <a:solidFill>
                  <a:schemeClr val="lt1"/>
                </a:solidFill>
                <a:latin typeface="+mn-lt"/>
                <a:ea typeface="+mn-ea"/>
                <a:cs typeface="+mn-cs"/>
              </a:defRPr>
            </a:lvl4pPr>
            <a:lvl5pPr marL="2438888" algn="l" defTabSz="1219444" rtl="0" eaLnBrk="1" latinLnBrk="0" hangingPunct="1">
              <a:defRPr sz="2400" kern="1200">
                <a:solidFill>
                  <a:schemeClr val="lt1"/>
                </a:solidFill>
                <a:latin typeface="+mn-lt"/>
                <a:ea typeface="+mn-ea"/>
                <a:cs typeface="+mn-cs"/>
              </a:defRPr>
            </a:lvl5pPr>
            <a:lvl6pPr marL="3048610" algn="l" defTabSz="1219444" rtl="0" eaLnBrk="1" latinLnBrk="0" hangingPunct="1">
              <a:defRPr sz="2400" kern="1200">
                <a:solidFill>
                  <a:schemeClr val="lt1"/>
                </a:solidFill>
                <a:latin typeface="+mn-lt"/>
                <a:ea typeface="+mn-ea"/>
                <a:cs typeface="+mn-cs"/>
              </a:defRPr>
            </a:lvl6pPr>
            <a:lvl7pPr marL="3658332" algn="l" defTabSz="1219444" rtl="0" eaLnBrk="1" latinLnBrk="0" hangingPunct="1">
              <a:defRPr sz="2400" kern="1200">
                <a:solidFill>
                  <a:schemeClr val="lt1"/>
                </a:solidFill>
                <a:latin typeface="+mn-lt"/>
                <a:ea typeface="+mn-ea"/>
                <a:cs typeface="+mn-cs"/>
              </a:defRPr>
            </a:lvl7pPr>
            <a:lvl8pPr marL="4268053" algn="l" defTabSz="1219444" rtl="0" eaLnBrk="1" latinLnBrk="0" hangingPunct="1">
              <a:defRPr sz="2400" kern="1200">
                <a:solidFill>
                  <a:schemeClr val="lt1"/>
                </a:solidFill>
                <a:latin typeface="+mn-lt"/>
                <a:ea typeface="+mn-ea"/>
                <a:cs typeface="+mn-cs"/>
              </a:defRPr>
            </a:lvl8pPr>
            <a:lvl9pPr marL="4877775" algn="l" defTabSz="1219444" rtl="0" eaLnBrk="1" latinLnBrk="0" hangingPunct="1">
              <a:defRPr sz="2400" kern="1200">
                <a:solidFill>
                  <a:schemeClr val="lt1"/>
                </a:solidFill>
                <a:latin typeface="+mn-lt"/>
                <a:ea typeface="+mn-ea"/>
                <a:cs typeface="+mn-cs"/>
              </a:defRPr>
            </a:lvl9pPr>
          </a:lstStyle>
          <a:p>
            <a:pPr marL="0" marR="0" lvl="0" indent="0" algn="ctr" defTabSz="913699" rtl="0" eaLnBrk="1" fontAlgn="ctr" latinLnBrk="0" hangingPunct="1">
              <a:lnSpc>
                <a:spcPct val="100000"/>
              </a:lnSpc>
              <a:spcBef>
                <a:spcPts val="0"/>
              </a:spcBef>
              <a:spcAft>
                <a:spcPts val="0"/>
              </a:spcAft>
              <a:buClrTx/>
              <a:buSzTx/>
              <a:buFontTx/>
              <a:buNone/>
              <a:tabLst/>
              <a:defRPr/>
            </a:pPr>
            <a:endParaRPr kumimoji="0" lang="en-US" altLang="zh-CN" sz="3198"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27" name="f4d5acd7-9f39-4885-b499-f4de77d26e94"/>
          <p:cNvSpPr txBox="1"/>
          <p:nvPr/>
        </p:nvSpPr>
        <p:spPr>
          <a:xfrm>
            <a:off x="6830613" y="923984"/>
            <a:ext cx="3670092" cy="359008"/>
          </a:xfrm>
          <a:prstGeom prst="rect">
            <a:avLst/>
          </a:prstGeom>
          <a:noFill/>
        </p:spPr>
        <p:txBody>
          <a:bodyPr wrap="square" lIns="91348" tIns="45672" rIns="91348" bIns="45672" rtlCol="0">
            <a:sp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ctr" defTabSz="913699" fontAlgn="ctr"/>
            <a:r>
              <a:rPr lang="zh-CN" altLang="en-US" sz="1734" dirty="0">
                <a:solidFill>
                  <a:srgbClr val="FFFFFF"/>
                </a:solidFill>
                <a:latin typeface="Arial" panose="020B0604020202020204" pitchFamily="34" charset="0"/>
                <a:cs typeface="Arial" panose="020B0604020202020204" pitchFamily="34" charset="0"/>
              </a:rPr>
              <a:t>高端</a:t>
            </a:r>
            <a:endParaRPr lang="en-US" altLang="zh-CN" sz="1734" dirty="0">
              <a:solidFill>
                <a:srgbClr val="FFFFFF"/>
              </a:solidFill>
              <a:latin typeface="Arial" panose="020B0604020202020204" pitchFamily="34" charset="0"/>
              <a:cs typeface="Arial" panose="020B0604020202020204" pitchFamily="34" charset="0"/>
            </a:endParaRPr>
          </a:p>
        </p:txBody>
      </p:sp>
      <p:sp>
        <p:nvSpPr>
          <p:cNvPr id="28" name="98405c7d-3455-4f82-a73c-08abaf898a5c"/>
          <p:cNvSpPr txBox="1">
            <a:spLocks noChangeArrowheads="1"/>
          </p:cNvSpPr>
          <p:nvPr/>
        </p:nvSpPr>
        <p:spPr bwMode="auto">
          <a:xfrm>
            <a:off x="9489347" y="1357751"/>
            <a:ext cx="1393010" cy="215444"/>
          </a:xfrm>
          <a:prstGeom prst="rect">
            <a:avLst/>
          </a:prstGeom>
          <a:noFill/>
          <a:ln w="9525">
            <a:noFill/>
            <a:miter lim="800000"/>
            <a:headEnd/>
            <a:tailEnd/>
          </a:ln>
        </p:spPr>
        <p:txBody>
          <a:bodyPr wrap="none" lIns="0" tIns="0" rIns="0" bIns="0">
            <a:spAutoFit/>
          </a:bodyPr>
          <a:lstStyle>
            <a:defPPr>
              <a:defRPr lang="en-US"/>
            </a:defPPr>
            <a:lvl1pPr defTabSz="913790" fontAlgn="ctr">
              <a:defRPr sz="1734" b="1">
                <a:solidFill>
                  <a:schemeClr val="tx2"/>
                </a:solidFill>
                <a:latin typeface="微软雅黑" panose="020B0503020204020204" pitchFamily="34" charset="-122"/>
                <a:ea typeface="微软雅黑" panose="020B0503020204020204" pitchFamily="34" charset="-122"/>
                <a:cs typeface="Arial" pitchFamily="34" charset="0"/>
              </a:defRPr>
            </a:lvl1pPr>
            <a:lvl2pPr marL="609722" defTabSz="1219444">
              <a:defRPr sz="2400"/>
            </a:lvl2pPr>
            <a:lvl3pPr marL="1219444" defTabSz="1219444">
              <a:defRPr sz="2400"/>
            </a:lvl3pPr>
            <a:lvl4pPr marL="1829166" defTabSz="1219444">
              <a:defRPr sz="2400"/>
            </a:lvl4pPr>
            <a:lvl5pPr marL="2438888" defTabSz="1219444">
              <a:defRPr sz="2400"/>
            </a:lvl5pPr>
            <a:lvl6pPr marL="3048610" defTabSz="1219444">
              <a:defRPr sz="2400"/>
            </a:lvl6pPr>
            <a:lvl7pPr marL="3658332" defTabSz="1219444">
              <a:defRPr sz="2400"/>
            </a:lvl7pPr>
            <a:lvl8pPr marL="4268053" defTabSz="1219444">
              <a:defRPr sz="2400"/>
            </a:lvl8pPr>
            <a:lvl9pPr marL="4877775" defTabSz="1219444">
              <a:defRPr sz="2400"/>
            </a:lvl9pPr>
          </a:lstStyle>
          <a:p>
            <a:pPr marL="0" marR="0" lvl="0" indent="0" defTabSz="913790" eaLnBrk="1" fontAlgn="ctr"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effectLst/>
                <a:uLnTx/>
                <a:uFillTx/>
                <a:latin typeface="Arial" panose="020B0604020202020204" pitchFamily="34" charset="0"/>
              </a:rPr>
              <a:t>Dorado18000 V6</a:t>
            </a:r>
          </a:p>
        </p:txBody>
      </p:sp>
      <p:sp>
        <p:nvSpPr>
          <p:cNvPr id="29" name="f4d5acd7-9f39-4885-b499-f4de77d26e94"/>
          <p:cNvSpPr txBox="1"/>
          <p:nvPr/>
        </p:nvSpPr>
        <p:spPr>
          <a:xfrm>
            <a:off x="3743431" y="907776"/>
            <a:ext cx="3146250" cy="359008"/>
          </a:xfrm>
          <a:prstGeom prst="rect">
            <a:avLst/>
          </a:prstGeom>
          <a:noFill/>
        </p:spPr>
        <p:txBody>
          <a:bodyPr wrap="square" lIns="91348" tIns="45672" rIns="91348" bIns="45672" rtlCol="0">
            <a:sp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ctr" defTabSz="913699" fontAlgn="ctr"/>
            <a:r>
              <a:rPr lang="en-US" altLang="zh-CN" sz="1734" dirty="0">
                <a:solidFill>
                  <a:srgbClr val="1D1D1A"/>
                </a:solidFill>
                <a:latin typeface="Arial" panose="020B0604020202020204" pitchFamily="34" charset="0"/>
                <a:cs typeface="Arial" panose="020B0604020202020204" pitchFamily="34" charset="0"/>
              </a:rPr>
              <a:t>Mid-Range</a:t>
            </a:r>
          </a:p>
        </p:txBody>
      </p:sp>
      <p:sp>
        <p:nvSpPr>
          <p:cNvPr id="30" name="76d5ef14-bf5b-4add-8de4-6061565fe070"/>
          <p:cNvSpPr txBox="1">
            <a:spLocks noChangeArrowheads="1"/>
          </p:cNvSpPr>
          <p:nvPr/>
        </p:nvSpPr>
        <p:spPr bwMode="auto">
          <a:xfrm>
            <a:off x="3539936" y="2359308"/>
            <a:ext cx="1293624" cy="215444"/>
          </a:xfrm>
          <a:prstGeom prst="rect">
            <a:avLst/>
          </a:prstGeom>
          <a:noFill/>
          <a:ln w="9525">
            <a:noFill/>
            <a:miter lim="800000"/>
            <a:headEnd/>
            <a:tailEnd/>
          </a:ln>
        </p:spPr>
        <p:txBody>
          <a:bodyPr wrap="none" lIns="0" tIns="0" rIns="0" bIns="0">
            <a:spAutoFit/>
          </a:bodyPr>
          <a:lstStyle>
            <a:defPPr>
              <a:defRPr lang="en-US"/>
            </a:defPPr>
            <a:lvl1pPr defTabSz="913790" fontAlgn="ctr">
              <a:defRPr sz="1734" b="1">
                <a:solidFill>
                  <a:schemeClr val="tx2"/>
                </a:solidFill>
                <a:latin typeface="微软雅黑" panose="020B0503020204020204" pitchFamily="34" charset="-122"/>
                <a:ea typeface="微软雅黑" panose="020B0503020204020204" pitchFamily="34" charset="-122"/>
                <a:cs typeface="Arial" pitchFamily="34" charset="0"/>
              </a:defRPr>
            </a:lvl1pPr>
            <a:lvl2pPr marL="609722" defTabSz="1219444">
              <a:defRPr sz="2400"/>
            </a:lvl2pPr>
            <a:lvl3pPr marL="1219444" defTabSz="1219444">
              <a:defRPr sz="2400"/>
            </a:lvl3pPr>
            <a:lvl4pPr marL="1829166" defTabSz="1219444">
              <a:defRPr sz="2400"/>
            </a:lvl4pPr>
            <a:lvl5pPr marL="2438888" defTabSz="1219444">
              <a:defRPr sz="2400"/>
            </a:lvl5pPr>
            <a:lvl6pPr marL="3048610" defTabSz="1219444">
              <a:defRPr sz="2400"/>
            </a:lvl6pPr>
            <a:lvl7pPr marL="3658332" defTabSz="1219444">
              <a:defRPr sz="2400"/>
            </a:lvl7pPr>
            <a:lvl8pPr marL="4268053" defTabSz="1219444">
              <a:defRPr sz="2400"/>
            </a:lvl8pPr>
            <a:lvl9pPr marL="4877775" defTabSz="1219444">
              <a:defRPr sz="2400"/>
            </a:lvl9pPr>
          </a:lstStyle>
          <a:p>
            <a:pPr marL="0" marR="0" lvl="0" indent="0" defTabSz="913790" eaLnBrk="1" fontAlgn="ctr"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FFFFFF"/>
                </a:solidFill>
                <a:effectLst/>
                <a:uLnTx/>
                <a:uFillTx/>
                <a:latin typeface="Arial" panose="020B0604020202020204" pitchFamily="34" charset="0"/>
              </a:rPr>
              <a:t>Dorado5000 V6</a:t>
            </a:r>
          </a:p>
        </p:txBody>
      </p:sp>
      <p:sp>
        <p:nvSpPr>
          <p:cNvPr id="31" name="76d5ef14-bf5b-4add-8de4-6061565fe070"/>
          <p:cNvSpPr txBox="1">
            <a:spLocks noChangeArrowheads="1"/>
          </p:cNvSpPr>
          <p:nvPr/>
        </p:nvSpPr>
        <p:spPr bwMode="auto">
          <a:xfrm>
            <a:off x="5429636" y="2143892"/>
            <a:ext cx="1293624" cy="215444"/>
          </a:xfrm>
          <a:prstGeom prst="rect">
            <a:avLst/>
          </a:prstGeom>
          <a:noFill/>
          <a:ln w="9525">
            <a:noFill/>
            <a:miter lim="800000"/>
            <a:headEnd/>
            <a:tailEnd/>
          </a:ln>
        </p:spPr>
        <p:txBody>
          <a:bodyPr wrap="none" lIns="0" tIns="0" rIns="0" bIns="0">
            <a:spAutoFit/>
          </a:bodyPr>
          <a:lstStyle>
            <a:defPPr>
              <a:defRPr lang="en-US"/>
            </a:defPPr>
            <a:lvl1pPr defTabSz="913790" fontAlgn="ctr">
              <a:defRPr sz="1734" b="1">
                <a:solidFill>
                  <a:schemeClr val="tx2"/>
                </a:solidFill>
                <a:latin typeface="微软雅黑" panose="020B0503020204020204" pitchFamily="34" charset="-122"/>
                <a:ea typeface="微软雅黑" panose="020B0503020204020204" pitchFamily="34" charset="-122"/>
                <a:cs typeface="Arial" pitchFamily="34" charset="0"/>
              </a:defRPr>
            </a:lvl1pPr>
            <a:lvl2pPr marL="609722" defTabSz="1219444">
              <a:defRPr sz="2400"/>
            </a:lvl2pPr>
            <a:lvl3pPr marL="1219444" defTabSz="1219444">
              <a:defRPr sz="2400"/>
            </a:lvl3pPr>
            <a:lvl4pPr marL="1829166" defTabSz="1219444">
              <a:defRPr sz="2400"/>
            </a:lvl4pPr>
            <a:lvl5pPr marL="2438888" defTabSz="1219444">
              <a:defRPr sz="2400"/>
            </a:lvl5pPr>
            <a:lvl6pPr marL="3048610" defTabSz="1219444">
              <a:defRPr sz="2400"/>
            </a:lvl6pPr>
            <a:lvl7pPr marL="3658332" defTabSz="1219444">
              <a:defRPr sz="2400"/>
            </a:lvl7pPr>
            <a:lvl8pPr marL="4268053" defTabSz="1219444">
              <a:defRPr sz="2400"/>
            </a:lvl8pPr>
            <a:lvl9pPr marL="4877775" defTabSz="1219444">
              <a:defRPr sz="2400"/>
            </a:lvl9pPr>
          </a:lstStyle>
          <a:p>
            <a:pPr marL="0" marR="0" lvl="0" indent="0" defTabSz="913790" eaLnBrk="1" fontAlgn="ctr"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FFFFFF"/>
                </a:solidFill>
                <a:effectLst/>
                <a:uLnTx/>
                <a:uFillTx/>
                <a:latin typeface="Arial" panose="020B0604020202020204" pitchFamily="34" charset="0"/>
              </a:rPr>
              <a:t>Dorado6000 V6</a:t>
            </a:r>
          </a:p>
        </p:txBody>
      </p:sp>
      <p:sp>
        <p:nvSpPr>
          <p:cNvPr id="32" name="98405c7d-3455-4f82-a73c-08abaf898a5c"/>
          <p:cNvSpPr txBox="1">
            <a:spLocks noChangeArrowheads="1"/>
          </p:cNvSpPr>
          <p:nvPr/>
        </p:nvSpPr>
        <p:spPr bwMode="auto">
          <a:xfrm>
            <a:off x="7464385" y="1843994"/>
            <a:ext cx="1293624" cy="215444"/>
          </a:xfrm>
          <a:prstGeom prst="rect">
            <a:avLst/>
          </a:prstGeom>
          <a:noFill/>
          <a:ln w="9525">
            <a:noFill/>
            <a:miter lim="800000"/>
            <a:headEnd/>
            <a:tailEnd/>
          </a:ln>
        </p:spPr>
        <p:txBody>
          <a:bodyPr wrap="none" lIns="0" tIns="0" rIns="0" bIns="0">
            <a:spAutoFit/>
          </a:bodyPr>
          <a:lstStyle>
            <a:defPPr>
              <a:defRPr lang="en-US"/>
            </a:defPPr>
            <a:lvl1pPr defTabSz="913790" fontAlgn="ctr">
              <a:defRPr sz="1734" b="1">
                <a:solidFill>
                  <a:schemeClr val="tx2"/>
                </a:solidFill>
                <a:latin typeface="微软雅黑" panose="020B0503020204020204" pitchFamily="34" charset="-122"/>
                <a:ea typeface="微软雅黑" panose="020B0503020204020204" pitchFamily="34" charset="-122"/>
                <a:cs typeface="Arial" pitchFamily="34" charset="0"/>
              </a:defRPr>
            </a:lvl1pPr>
            <a:lvl2pPr marL="609722" defTabSz="1219444">
              <a:defRPr sz="2400"/>
            </a:lvl2pPr>
            <a:lvl3pPr marL="1219444" defTabSz="1219444">
              <a:defRPr sz="2400"/>
            </a:lvl3pPr>
            <a:lvl4pPr marL="1829166" defTabSz="1219444">
              <a:defRPr sz="2400"/>
            </a:lvl4pPr>
            <a:lvl5pPr marL="2438888" defTabSz="1219444">
              <a:defRPr sz="2400"/>
            </a:lvl5pPr>
            <a:lvl6pPr marL="3048610" defTabSz="1219444">
              <a:defRPr sz="2400"/>
            </a:lvl6pPr>
            <a:lvl7pPr marL="3658332" defTabSz="1219444">
              <a:defRPr sz="2400"/>
            </a:lvl7pPr>
            <a:lvl8pPr marL="4268053" defTabSz="1219444">
              <a:defRPr sz="2400"/>
            </a:lvl8pPr>
            <a:lvl9pPr marL="4877775" defTabSz="1219444">
              <a:defRPr sz="2400"/>
            </a:lvl9pPr>
          </a:lstStyle>
          <a:p>
            <a:pPr marL="0" marR="0" lvl="0" indent="0" defTabSz="913790" eaLnBrk="1" fontAlgn="ctr"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FFFFFF"/>
                </a:solidFill>
                <a:effectLst/>
                <a:uLnTx/>
                <a:uFillTx/>
                <a:latin typeface="Arial" panose="020B0604020202020204" pitchFamily="34" charset="0"/>
              </a:rPr>
              <a:t>Dorado8000 V6</a:t>
            </a:r>
          </a:p>
        </p:txBody>
      </p:sp>
      <p:sp>
        <p:nvSpPr>
          <p:cNvPr id="33" name="f4d5acd7-9f39-4885-b499-f4de77d26e94"/>
          <p:cNvSpPr txBox="1"/>
          <p:nvPr/>
        </p:nvSpPr>
        <p:spPr>
          <a:xfrm>
            <a:off x="7223760" y="834523"/>
            <a:ext cx="5128094" cy="359008"/>
          </a:xfrm>
          <a:prstGeom prst="rect">
            <a:avLst/>
          </a:prstGeom>
          <a:noFill/>
        </p:spPr>
        <p:txBody>
          <a:bodyPr wrap="square" lIns="91348" tIns="45672" rIns="91348" bIns="45672" rtlCol="0">
            <a:sp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ctr" defTabSz="913699" fontAlgn="ctr"/>
            <a:r>
              <a:rPr lang="en-US" altLang="zh-CN" sz="1734" dirty="0">
                <a:solidFill>
                  <a:srgbClr val="1D1D1A"/>
                </a:solidFill>
                <a:latin typeface="Arial" panose="020B0604020202020204" pitchFamily="34" charset="0"/>
                <a:cs typeface="Arial" panose="020B0604020202020204" pitchFamily="34" charset="0"/>
              </a:rPr>
              <a:t>High</a:t>
            </a:r>
            <a:r>
              <a:rPr lang="zh-CN" altLang="en-US" sz="1734" dirty="0">
                <a:solidFill>
                  <a:srgbClr val="1D1D1A"/>
                </a:solidFill>
                <a:latin typeface="Arial" panose="020B0604020202020204" pitchFamily="34" charset="0"/>
                <a:cs typeface="Arial" panose="020B0604020202020204" pitchFamily="34" charset="0"/>
              </a:rPr>
              <a:t> </a:t>
            </a:r>
            <a:r>
              <a:rPr lang="en-US" altLang="zh-CN" sz="1734" dirty="0">
                <a:solidFill>
                  <a:srgbClr val="1D1D1A"/>
                </a:solidFill>
                <a:latin typeface="Arial" panose="020B0604020202020204" pitchFamily="34" charset="0"/>
                <a:cs typeface="Arial" panose="020B0604020202020204" pitchFamily="34" charset="0"/>
              </a:rPr>
              <a:t>End</a:t>
            </a:r>
          </a:p>
        </p:txBody>
      </p:sp>
      <p:sp>
        <p:nvSpPr>
          <p:cNvPr id="34" name="badb2e19-2fa9-4376-9f6a-b25dff7ab436"/>
          <p:cNvSpPr/>
          <p:nvPr/>
        </p:nvSpPr>
        <p:spPr bwMode="gray">
          <a:xfrm>
            <a:off x="202826" y="1300929"/>
            <a:ext cx="2946508" cy="2166589"/>
          </a:xfrm>
          <a:prstGeom prst="rect">
            <a:avLst/>
          </a:prstGeom>
          <a:noFill/>
          <a:ln w="25400" cap="flat" cmpd="sng" algn="ctr">
            <a:solidFill>
              <a:srgbClr val="666666">
                <a:lumMod val="60000"/>
                <a:lumOff val="40000"/>
              </a:srgbClr>
            </a:solidFill>
            <a:prstDash val="solid"/>
          </a:ln>
          <a:effectLst/>
        </p:spPr>
        <p:txBody>
          <a:bodyPr lIns="91348" tIns="45672" rIns="91348" bIns="45672" rtlCol="0" anchor="ctr"/>
          <a:lstStyle>
            <a:defPPr>
              <a:defRPr lang="zh-CN"/>
            </a:defPPr>
            <a:lvl1pPr marL="0" algn="l" defTabSz="1219444" rtl="0" eaLnBrk="1" latinLnBrk="0" hangingPunct="1">
              <a:defRPr sz="2400" kern="1200">
                <a:solidFill>
                  <a:schemeClr val="lt1"/>
                </a:solidFill>
                <a:latin typeface="+mn-lt"/>
                <a:ea typeface="+mn-ea"/>
                <a:cs typeface="+mn-cs"/>
              </a:defRPr>
            </a:lvl1pPr>
            <a:lvl2pPr marL="609722" algn="l" defTabSz="1219444" rtl="0" eaLnBrk="1" latinLnBrk="0" hangingPunct="1">
              <a:defRPr sz="2400" kern="1200">
                <a:solidFill>
                  <a:schemeClr val="lt1"/>
                </a:solidFill>
                <a:latin typeface="+mn-lt"/>
                <a:ea typeface="+mn-ea"/>
                <a:cs typeface="+mn-cs"/>
              </a:defRPr>
            </a:lvl2pPr>
            <a:lvl3pPr marL="1219444" algn="l" defTabSz="1219444" rtl="0" eaLnBrk="1" latinLnBrk="0" hangingPunct="1">
              <a:defRPr sz="2400" kern="1200">
                <a:solidFill>
                  <a:schemeClr val="lt1"/>
                </a:solidFill>
                <a:latin typeface="+mn-lt"/>
                <a:ea typeface="+mn-ea"/>
                <a:cs typeface="+mn-cs"/>
              </a:defRPr>
            </a:lvl3pPr>
            <a:lvl4pPr marL="1829166" algn="l" defTabSz="1219444" rtl="0" eaLnBrk="1" latinLnBrk="0" hangingPunct="1">
              <a:defRPr sz="2400" kern="1200">
                <a:solidFill>
                  <a:schemeClr val="lt1"/>
                </a:solidFill>
                <a:latin typeface="+mn-lt"/>
                <a:ea typeface="+mn-ea"/>
                <a:cs typeface="+mn-cs"/>
              </a:defRPr>
            </a:lvl4pPr>
            <a:lvl5pPr marL="2438888" algn="l" defTabSz="1219444" rtl="0" eaLnBrk="1" latinLnBrk="0" hangingPunct="1">
              <a:defRPr sz="2400" kern="1200">
                <a:solidFill>
                  <a:schemeClr val="lt1"/>
                </a:solidFill>
                <a:latin typeface="+mn-lt"/>
                <a:ea typeface="+mn-ea"/>
                <a:cs typeface="+mn-cs"/>
              </a:defRPr>
            </a:lvl5pPr>
            <a:lvl6pPr marL="3048610" algn="l" defTabSz="1219444" rtl="0" eaLnBrk="1" latinLnBrk="0" hangingPunct="1">
              <a:defRPr sz="2400" kern="1200">
                <a:solidFill>
                  <a:schemeClr val="lt1"/>
                </a:solidFill>
                <a:latin typeface="+mn-lt"/>
                <a:ea typeface="+mn-ea"/>
                <a:cs typeface="+mn-cs"/>
              </a:defRPr>
            </a:lvl6pPr>
            <a:lvl7pPr marL="3658332" algn="l" defTabSz="1219444" rtl="0" eaLnBrk="1" latinLnBrk="0" hangingPunct="1">
              <a:defRPr sz="2400" kern="1200">
                <a:solidFill>
                  <a:schemeClr val="lt1"/>
                </a:solidFill>
                <a:latin typeface="+mn-lt"/>
                <a:ea typeface="+mn-ea"/>
                <a:cs typeface="+mn-cs"/>
              </a:defRPr>
            </a:lvl7pPr>
            <a:lvl8pPr marL="4268053" algn="l" defTabSz="1219444" rtl="0" eaLnBrk="1" latinLnBrk="0" hangingPunct="1">
              <a:defRPr sz="2400" kern="1200">
                <a:solidFill>
                  <a:schemeClr val="lt1"/>
                </a:solidFill>
                <a:latin typeface="+mn-lt"/>
                <a:ea typeface="+mn-ea"/>
                <a:cs typeface="+mn-cs"/>
              </a:defRPr>
            </a:lvl8pPr>
            <a:lvl9pPr marL="4877775" algn="l" defTabSz="1219444" rtl="0" eaLnBrk="1" latinLnBrk="0" hangingPunct="1">
              <a:defRPr sz="2400" kern="1200">
                <a:solidFill>
                  <a:schemeClr val="lt1"/>
                </a:solidFill>
                <a:latin typeface="+mn-lt"/>
                <a:ea typeface="+mn-ea"/>
                <a:cs typeface="+mn-cs"/>
              </a:defRPr>
            </a:lvl9pPr>
          </a:lstStyle>
          <a:p>
            <a:pPr marL="0" marR="0" lvl="0" indent="0" algn="ctr" defTabSz="913699" rtl="0" eaLnBrk="1" fontAlgn="ctr" latinLnBrk="0" hangingPunct="1">
              <a:lnSpc>
                <a:spcPct val="100000"/>
              </a:lnSpc>
              <a:spcBef>
                <a:spcPts val="0"/>
              </a:spcBef>
              <a:spcAft>
                <a:spcPts val="0"/>
              </a:spcAft>
              <a:buClrTx/>
              <a:buSzTx/>
              <a:buFontTx/>
              <a:buNone/>
              <a:tabLst/>
              <a:defRPr/>
            </a:pPr>
            <a:endParaRPr kumimoji="0" lang="en-US" altLang="zh-CN" sz="3198"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35" name="76d5ef14-bf5b-4add-8de4-6061565fe070"/>
          <p:cNvSpPr txBox="1">
            <a:spLocks noChangeArrowheads="1"/>
          </p:cNvSpPr>
          <p:nvPr/>
        </p:nvSpPr>
        <p:spPr bwMode="auto">
          <a:xfrm>
            <a:off x="1431120" y="2433650"/>
            <a:ext cx="1293624" cy="215444"/>
          </a:xfrm>
          <a:prstGeom prst="rect">
            <a:avLst/>
          </a:prstGeom>
          <a:noFill/>
          <a:ln w="9525">
            <a:noFill/>
            <a:miter lim="800000"/>
            <a:headEnd/>
            <a:tailEnd/>
          </a:ln>
        </p:spPr>
        <p:txBody>
          <a:bodyPr wrap="none" lIns="0" tIns="0" rIns="0" bIns="0">
            <a:spAutoFit/>
          </a:bodyPr>
          <a:lstStyle>
            <a:defPPr>
              <a:defRPr lang="en-US"/>
            </a:defPPr>
            <a:lvl1pPr defTabSz="913790" fontAlgn="ctr">
              <a:defRPr sz="1734" b="1">
                <a:solidFill>
                  <a:schemeClr val="tx2"/>
                </a:solidFill>
                <a:latin typeface="微软雅黑" panose="020B0503020204020204" pitchFamily="34" charset="-122"/>
                <a:ea typeface="微软雅黑" panose="020B0503020204020204" pitchFamily="34" charset="-122"/>
                <a:cs typeface="Arial" pitchFamily="34" charset="0"/>
              </a:defRPr>
            </a:lvl1pPr>
            <a:lvl2pPr marL="609722" defTabSz="1219444">
              <a:defRPr sz="2400"/>
            </a:lvl2pPr>
            <a:lvl3pPr marL="1219444" defTabSz="1219444">
              <a:defRPr sz="2400"/>
            </a:lvl3pPr>
            <a:lvl4pPr marL="1829166" defTabSz="1219444">
              <a:defRPr sz="2400"/>
            </a:lvl4pPr>
            <a:lvl5pPr marL="2438888" defTabSz="1219444">
              <a:defRPr sz="2400"/>
            </a:lvl5pPr>
            <a:lvl6pPr marL="3048610" defTabSz="1219444">
              <a:defRPr sz="2400"/>
            </a:lvl6pPr>
            <a:lvl7pPr marL="3658332" defTabSz="1219444">
              <a:defRPr sz="2400"/>
            </a:lvl7pPr>
            <a:lvl8pPr marL="4268053" defTabSz="1219444">
              <a:defRPr sz="2400"/>
            </a:lvl8pPr>
            <a:lvl9pPr marL="4877775" defTabSz="1219444">
              <a:defRPr sz="2400"/>
            </a:lvl9pPr>
          </a:lstStyle>
          <a:p>
            <a:pPr marL="0" marR="0" lvl="0" indent="0" defTabSz="913790" eaLnBrk="1" fontAlgn="ctr"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FFFFFF"/>
                </a:solidFill>
                <a:effectLst/>
                <a:uLnTx/>
                <a:uFillTx/>
                <a:latin typeface="Arial" panose="020B0604020202020204" pitchFamily="34" charset="0"/>
              </a:rPr>
              <a:t>Dorado3000 V6</a:t>
            </a:r>
          </a:p>
        </p:txBody>
      </p:sp>
      <p:pic>
        <p:nvPicPr>
          <p:cNvPr id="36" name="图片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06013" y="2901316"/>
            <a:ext cx="1894372" cy="688309"/>
          </a:xfrm>
          <a:prstGeom prst="rect">
            <a:avLst/>
          </a:prstGeom>
        </p:spPr>
      </p:pic>
      <p:pic>
        <p:nvPicPr>
          <p:cNvPr id="37" name="图片 5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395502" y="2888780"/>
            <a:ext cx="1918832" cy="699253"/>
          </a:xfrm>
          <a:prstGeom prst="rect">
            <a:avLst/>
          </a:prstGeom>
        </p:spPr>
      </p:pic>
      <p:pic>
        <p:nvPicPr>
          <p:cNvPr id="38" name="图片 5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802506" y="2305877"/>
            <a:ext cx="920044" cy="1294640"/>
          </a:xfrm>
          <a:prstGeom prst="rect">
            <a:avLst/>
          </a:prstGeom>
        </p:spPr>
      </p:pic>
      <p:sp>
        <p:nvSpPr>
          <p:cNvPr id="39" name="f4d5acd7-9f39-4885-b499-f4de77d26e94"/>
          <p:cNvSpPr txBox="1"/>
          <p:nvPr/>
        </p:nvSpPr>
        <p:spPr>
          <a:xfrm>
            <a:off x="298764" y="901957"/>
            <a:ext cx="2919612" cy="359008"/>
          </a:xfrm>
          <a:prstGeom prst="rect">
            <a:avLst/>
          </a:prstGeom>
          <a:noFill/>
        </p:spPr>
        <p:txBody>
          <a:bodyPr wrap="square" lIns="91348" tIns="45672" rIns="91348" bIns="45672" rtlCol="0">
            <a:sp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ctr" defTabSz="913699" fontAlgn="ctr"/>
            <a:r>
              <a:rPr lang="en-US" altLang="zh-CN" sz="1734" dirty="0">
                <a:solidFill>
                  <a:srgbClr val="1D1D1A"/>
                </a:solidFill>
                <a:latin typeface="Arial" panose="020B0604020202020204" pitchFamily="34" charset="0"/>
                <a:cs typeface="Arial" panose="020B0604020202020204" pitchFamily="34" charset="0"/>
              </a:rPr>
              <a:t>Entry-Level</a:t>
            </a:r>
          </a:p>
        </p:txBody>
      </p:sp>
      <p:graphicFrame>
        <p:nvGraphicFramePr>
          <p:cNvPr id="41" name="Group 163"/>
          <p:cNvGraphicFramePr>
            <a:graphicFrameLocks noGrp="1"/>
          </p:cNvGraphicFramePr>
          <p:nvPr>
            <p:extLst>
              <p:ext uri="{D42A27DB-BD31-4B8C-83A1-F6EECF244321}">
                <p14:modId xmlns:p14="http://schemas.microsoft.com/office/powerpoint/2010/main" val="1415764369"/>
              </p:ext>
            </p:extLst>
          </p:nvPr>
        </p:nvGraphicFramePr>
        <p:xfrm>
          <a:off x="205928" y="3629720"/>
          <a:ext cx="11690454" cy="2377168"/>
        </p:xfrm>
        <a:graphic>
          <a:graphicData uri="http://schemas.openxmlformats.org/drawingml/2006/table">
            <a:tbl>
              <a:tblPr/>
              <a:tblGrid>
                <a:gridCol w="1685217">
                  <a:extLst>
                    <a:ext uri="{9D8B030D-6E8A-4147-A177-3AD203B41FA5}">
                      <a16:colId xmlns:a16="http://schemas.microsoft.com/office/drawing/2014/main" val="20000"/>
                    </a:ext>
                  </a:extLst>
                </a:gridCol>
                <a:gridCol w="1314217">
                  <a:extLst>
                    <a:ext uri="{9D8B030D-6E8A-4147-A177-3AD203B41FA5}">
                      <a16:colId xmlns:a16="http://schemas.microsoft.com/office/drawing/2014/main" val="20001"/>
                    </a:ext>
                  </a:extLst>
                </a:gridCol>
                <a:gridCol w="2069282">
                  <a:extLst>
                    <a:ext uri="{9D8B030D-6E8A-4147-A177-3AD203B41FA5}">
                      <a16:colId xmlns:a16="http://schemas.microsoft.com/office/drawing/2014/main" val="20002"/>
                    </a:ext>
                  </a:extLst>
                </a:gridCol>
                <a:gridCol w="2107933">
                  <a:extLst>
                    <a:ext uri="{9D8B030D-6E8A-4147-A177-3AD203B41FA5}">
                      <a16:colId xmlns:a16="http://schemas.microsoft.com/office/drawing/2014/main" val="20003"/>
                    </a:ext>
                  </a:extLst>
                </a:gridCol>
                <a:gridCol w="2087142">
                  <a:extLst>
                    <a:ext uri="{9D8B030D-6E8A-4147-A177-3AD203B41FA5}">
                      <a16:colId xmlns:a16="http://schemas.microsoft.com/office/drawing/2014/main" val="20004"/>
                    </a:ext>
                  </a:extLst>
                </a:gridCol>
                <a:gridCol w="2426663">
                  <a:extLst>
                    <a:ext uri="{9D8B030D-6E8A-4147-A177-3AD203B41FA5}">
                      <a16:colId xmlns:a16="http://schemas.microsoft.com/office/drawing/2014/main" val="20005"/>
                    </a:ext>
                  </a:extLst>
                </a:gridCol>
              </a:tblGrid>
              <a:tr h="274262">
                <a:tc>
                  <a:txBody>
                    <a:bodyPr/>
                    <a:lstStyle>
                      <a:lvl1pPr marL="0" algn="l" defTabSz="1219444" rtl="0" eaLnBrk="1" latinLnBrk="0" hangingPunct="1">
                        <a:defRPr sz="2400" kern="1200">
                          <a:solidFill>
                            <a:schemeClr val="tx1"/>
                          </a:solidFill>
                          <a:latin typeface="FrutigerNext LT Medium"/>
                          <a:ea typeface="华文细黑"/>
                          <a:cs typeface="宋体"/>
                        </a:defRPr>
                      </a:lvl1pPr>
                      <a:lvl2pPr marL="609722" algn="l" defTabSz="1219444" rtl="0" eaLnBrk="1" latinLnBrk="0" hangingPunct="1">
                        <a:defRPr sz="2400" kern="1200">
                          <a:solidFill>
                            <a:schemeClr val="tx1"/>
                          </a:solidFill>
                          <a:latin typeface="FrutigerNext LT Medium"/>
                          <a:ea typeface="华文细黑"/>
                          <a:cs typeface="宋体"/>
                        </a:defRPr>
                      </a:lvl2pPr>
                      <a:lvl3pPr marL="1219444" algn="l" defTabSz="1219444" rtl="0" eaLnBrk="1" latinLnBrk="0" hangingPunct="1">
                        <a:defRPr sz="2400" kern="1200">
                          <a:solidFill>
                            <a:schemeClr val="tx1"/>
                          </a:solidFill>
                          <a:latin typeface="FrutigerNext LT Medium"/>
                          <a:ea typeface="华文细黑"/>
                          <a:cs typeface="宋体"/>
                        </a:defRPr>
                      </a:lvl3pPr>
                      <a:lvl4pPr marL="1829166" algn="l" defTabSz="1219444" rtl="0" eaLnBrk="1" latinLnBrk="0" hangingPunct="1">
                        <a:defRPr sz="2400" kern="1200">
                          <a:solidFill>
                            <a:schemeClr val="tx1"/>
                          </a:solidFill>
                          <a:latin typeface="FrutigerNext LT Medium"/>
                          <a:ea typeface="华文细黑"/>
                          <a:cs typeface="宋体"/>
                        </a:defRPr>
                      </a:lvl4pPr>
                      <a:lvl5pPr marL="2438888" algn="l" defTabSz="1219444" rtl="0" eaLnBrk="1" latinLnBrk="0" hangingPunct="1">
                        <a:defRPr sz="2400" kern="1200">
                          <a:solidFill>
                            <a:schemeClr val="tx1"/>
                          </a:solidFill>
                          <a:latin typeface="FrutigerNext LT Medium"/>
                          <a:ea typeface="华文细黑"/>
                          <a:cs typeface="宋体"/>
                        </a:defRPr>
                      </a:lvl5pPr>
                      <a:lvl6pPr marL="3048610" algn="l" defTabSz="1219444" rtl="0" eaLnBrk="1" latinLnBrk="0" hangingPunct="1">
                        <a:defRPr sz="2400" kern="1200">
                          <a:solidFill>
                            <a:schemeClr val="tx1"/>
                          </a:solidFill>
                          <a:latin typeface="FrutigerNext LT Medium"/>
                          <a:ea typeface="华文细黑"/>
                          <a:cs typeface="宋体"/>
                        </a:defRPr>
                      </a:lvl6pPr>
                      <a:lvl7pPr marL="3658332" algn="l" defTabSz="1219444" rtl="0" eaLnBrk="1" latinLnBrk="0" hangingPunct="1">
                        <a:defRPr sz="2400" kern="1200">
                          <a:solidFill>
                            <a:schemeClr val="tx1"/>
                          </a:solidFill>
                          <a:latin typeface="FrutigerNext LT Medium"/>
                          <a:ea typeface="华文细黑"/>
                          <a:cs typeface="宋体"/>
                        </a:defRPr>
                      </a:lvl7pPr>
                      <a:lvl8pPr marL="4268053" algn="l" defTabSz="1219444" rtl="0" eaLnBrk="1" latinLnBrk="0" hangingPunct="1">
                        <a:defRPr sz="2400" kern="1200">
                          <a:solidFill>
                            <a:schemeClr val="tx1"/>
                          </a:solidFill>
                          <a:latin typeface="FrutigerNext LT Medium"/>
                          <a:ea typeface="华文细黑"/>
                          <a:cs typeface="宋体"/>
                        </a:defRPr>
                      </a:lvl8pPr>
                      <a:lvl9pPr marL="4877775" algn="l" defTabSz="1219444" rtl="0" eaLnBrk="1" latinLnBrk="0" hangingPunct="1">
                        <a:defRPr sz="2400" kern="1200">
                          <a:solidFill>
                            <a:schemeClr val="tx1"/>
                          </a:solidFill>
                          <a:latin typeface="FrutigerNext LT Medium"/>
                          <a:ea typeface="华文细黑"/>
                          <a:cs typeface="宋体"/>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endParaRPr kumimoji="0" lang="en-US" sz="1200" b="0" i="1" u="none" strike="noStrike" cap="none" normalizeH="0" baseline="0" dirty="0">
                        <a:ln>
                          <a:noFill/>
                        </a:ln>
                        <a:solidFill>
                          <a:schemeClr val="tx2"/>
                        </a:solidFill>
                        <a:effectLst/>
                        <a:latin typeface="Arial" panose="020B0604020202020204" pitchFamily="34" charset="0"/>
                        <a:ea typeface="方正兰亭细黑简体" panose="02000000000000000000" pitchFamily="2" charset="-122"/>
                        <a:cs typeface="Arial" panose="020B0604020202020204" pitchFamily="34" charset="0"/>
                      </a:endParaRP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solidFill>
                      <a:srgbClr val="C7000B"/>
                    </a:solid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1" i="0" u="none" strike="noStrike" cap="none" normalizeH="0" baseline="0" dirty="0">
                          <a:ln>
                            <a:noFill/>
                          </a:ln>
                          <a:solidFill>
                            <a:schemeClr val="tx2"/>
                          </a:solidFill>
                          <a:effectLst/>
                          <a:latin typeface="Arial" panose="020B0604020202020204" pitchFamily="34" charset="0"/>
                          <a:ea typeface="方正兰亭细黑简体" panose="02000000000000000000" pitchFamily="2" charset="-122"/>
                          <a:cs typeface="Arial" panose="020B0604020202020204" pitchFamily="34" charset="0"/>
                        </a:rPr>
                        <a:t>Entry-Level</a:t>
                      </a:r>
                      <a:endParaRPr kumimoji="0" lang="en-US" sz="1200" b="1" i="0" u="none" strike="noStrike" cap="none" normalizeH="0" baseline="0" dirty="0">
                        <a:ln>
                          <a:noFill/>
                        </a:ln>
                        <a:solidFill>
                          <a:schemeClr val="tx2"/>
                        </a:solidFill>
                        <a:effectLst/>
                        <a:latin typeface="Arial" panose="020B0604020202020204" pitchFamily="34" charset="0"/>
                        <a:ea typeface="方正兰亭细黑简体" panose="02000000000000000000" pitchFamily="2" charset="-122"/>
                        <a:cs typeface="Arial" panose="020B0604020202020204" pitchFamily="34" charset="0"/>
                      </a:endParaRP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solidFill>
                      <a:srgbClr val="C7000B"/>
                    </a:solidFill>
                  </a:tcPr>
                </a:tc>
                <a:tc gridSpan="2">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1" i="0" u="none" strike="noStrike" cap="none" normalizeH="0" baseline="0" dirty="0">
                          <a:ln>
                            <a:noFill/>
                          </a:ln>
                          <a:solidFill>
                            <a:schemeClr val="tx2"/>
                          </a:solidFill>
                          <a:effectLst/>
                          <a:latin typeface="Arial" panose="020B0604020202020204" pitchFamily="34" charset="0"/>
                          <a:ea typeface="方正兰亭细黑简体" panose="02000000000000000000" pitchFamily="2" charset="-122"/>
                          <a:cs typeface="Arial" panose="020B0604020202020204" pitchFamily="34" charset="0"/>
                        </a:rPr>
                        <a:t>Mid-Range</a:t>
                      </a:r>
                      <a:endParaRPr kumimoji="0" lang="en-US" sz="1200" b="1" i="0" u="none" strike="noStrike" cap="none" normalizeH="0" baseline="0" dirty="0">
                        <a:ln>
                          <a:noFill/>
                        </a:ln>
                        <a:solidFill>
                          <a:schemeClr val="tx2"/>
                        </a:solidFill>
                        <a:effectLst/>
                        <a:latin typeface="Arial" panose="020B0604020202020204" pitchFamily="34" charset="0"/>
                        <a:ea typeface="方正兰亭细黑简体" panose="02000000000000000000" pitchFamily="2" charset="-122"/>
                        <a:cs typeface="Arial" panose="020B0604020202020204" pitchFamily="34" charset="0"/>
                      </a:endParaRP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solidFill>
                      <a:srgbClr val="C7000B"/>
                    </a:solidFill>
                  </a:tcPr>
                </a:tc>
                <a:tc hMerge="1">
                  <a:txBody>
                    <a:bodyPr/>
                    <a:lstStyle>
                      <a:lvl1pPr marL="0" algn="l" defTabSz="1219444" rtl="0" eaLnBrk="1" latinLnBrk="0" hangingPunct="1">
                        <a:defRPr sz="2400" kern="1200">
                          <a:solidFill>
                            <a:schemeClr val="tx1"/>
                          </a:solidFill>
                          <a:latin typeface="FrutigerNext LT Medium"/>
                          <a:ea typeface="华文细黑"/>
                          <a:cs typeface="宋体"/>
                        </a:defRPr>
                      </a:lvl1pPr>
                      <a:lvl2pPr marL="609722" algn="l" defTabSz="1219444" rtl="0" eaLnBrk="1" latinLnBrk="0" hangingPunct="1">
                        <a:defRPr sz="2400" kern="1200">
                          <a:solidFill>
                            <a:schemeClr val="tx1"/>
                          </a:solidFill>
                          <a:latin typeface="FrutigerNext LT Medium"/>
                          <a:ea typeface="华文细黑"/>
                          <a:cs typeface="宋体"/>
                        </a:defRPr>
                      </a:lvl2pPr>
                      <a:lvl3pPr marL="1219444" algn="l" defTabSz="1219444" rtl="0" eaLnBrk="1" latinLnBrk="0" hangingPunct="1">
                        <a:defRPr sz="2400" kern="1200">
                          <a:solidFill>
                            <a:schemeClr val="tx1"/>
                          </a:solidFill>
                          <a:latin typeface="FrutigerNext LT Medium"/>
                          <a:ea typeface="华文细黑"/>
                          <a:cs typeface="宋体"/>
                        </a:defRPr>
                      </a:lvl3pPr>
                      <a:lvl4pPr marL="1829166" algn="l" defTabSz="1219444" rtl="0" eaLnBrk="1" latinLnBrk="0" hangingPunct="1">
                        <a:defRPr sz="2400" kern="1200">
                          <a:solidFill>
                            <a:schemeClr val="tx1"/>
                          </a:solidFill>
                          <a:latin typeface="FrutigerNext LT Medium"/>
                          <a:ea typeface="华文细黑"/>
                          <a:cs typeface="宋体"/>
                        </a:defRPr>
                      </a:lvl4pPr>
                      <a:lvl5pPr marL="2438888" algn="l" defTabSz="1219444" rtl="0" eaLnBrk="1" latinLnBrk="0" hangingPunct="1">
                        <a:defRPr sz="2400" kern="1200">
                          <a:solidFill>
                            <a:schemeClr val="tx1"/>
                          </a:solidFill>
                          <a:latin typeface="FrutigerNext LT Medium"/>
                          <a:ea typeface="华文细黑"/>
                          <a:cs typeface="宋体"/>
                        </a:defRPr>
                      </a:lvl5pPr>
                      <a:lvl6pPr marL="3048610" algn="l" defTabSz="1219444" rtl="0" eaLnBrk="1" latinLnBrk="0" hangingPunct="1">
                        <a:defRPr sz="2400" kern="1200">
                          <a:solidFill>
                            <a:schemeClr val="tx1"/>
                          </a:solidFill>
                          <a:latin typeface="FrutigerNext LT Medium"/>
                          <a:ea typeface="华文细黑"/>
                          <a:cs typeface="宋体"/>
                        </a:defRPr>
                      </a:lvl6pPr>
                      <a:lvl7pPr marL="3658332" algn="l" defTabSz="1219444" rtl="0" eaLnBrk="1" latinLnBrk="0" hangingPunct="1">
                        <a:defRPr sz="2400" kern="1200">
                          <a:solidFill>
                            <a:schemeClr val="tx1"/>
                          </a:solidFill>
                          <a:latin typeface="FrutigerNext LT Medium"/>
                          <a:ea typeface="华文细黑"/>
                          <a:cs typeface="宋体"/>
                        </a:defRPr>
                      </a:lvl7pPr>
                      <a:lvl8pPr marL="4268053" algn="l" defTabSz="1219444" rtl="0" eaLnBrk="1" latinLnBrk="0" hangingPunct="1">
                        <a:defRPr sz="2400" kern="1200">
                          <a:solidFill>
                            <a:schemeClr val="tx1"/>
                          </a:solidFill>
                          <a:latin typeface="FrutigerNext LT Medium"/>
                          <a:ea typeface="华文细黑"/>
                          <a:cs typeface="宋体"/>
                        </a:defRPr>
                      </a:lvl8pPr>
                      <a:lvl9pPr marL="4877775" algn="l" defTabSz="1219444" rtl="0" eaLnBrk="1" latinLnBrk="0" hangingPunct="1">
                        <a:defRPr sz="2400" kern="1200">
                          <a:solidFill>
                            <a:schemeClr val="tx1"/>
                          </a:solidFill>
                          <a:latin typeface="FrutigerNext LT Medium"/>
                          <a:ea typeface="华文细黑"/>
                          <a:cs typeface="宋体"/>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endParaRPr kumimoji="0" lang="en-US" sz="1400" b="1" i="0" u="none" strike="noStrike" cap="none" normalizeH="0" baseline="0" dirty="0">
                        <a:ln>
                          <a:noFill/>
                        </a:ln>
                        <a:solidFill>
                          <a:schemeClr val="tx1"/>
                        </a:solidFill>
                        <a:effectLst/>
                        <a:latin typeface="华文细黑" panose="02010600040101010101" pitchFamily="2" charset="-122"/>
                        <a:ea typeface="华文细黑" panose="02010600040101010101" pitchFamily="2" charset="-122"/>
                      </a:endParaRPr>
                    </a:p>
                  </a:txBody>
                  <a:tcPr marL="0" marR="0" marT="34282" marB="3428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1" i="0" u="none" strike="noStrike" cap="none" normalizeH="0" baseline="0" dirty="0">
                          <a:ln>
                            <a:noFill/>
                          </a:ln>
                          <a:solidFill>
                            <a:schemeClr val="tx2"/>
                          </a:solidFill>
                          <a:effectLst/>
                          <a:latin typeface="Arial" panose="020B0604020202020204" pitchFamily="34" charset="0"/>
                          <a:ea typeface="方正兰亭细黑简体" panose="02000000000000000000" pitchFamily="2" charset="-122"/>
                          <a:cs typeface="Arial" panose="020B0604020202020204" pitchFamily="34" charset="0"/>
                        </a:rPr>
                        <a:t>High</a:t>
                      </a:r>
                      <a:r>
                        <a:rPr kumimoji="0" lang="zh-CN" altLang="en-US" sz="1200" b="1" i="0" u="none" strike="noStrike" cap="none" normalizeH="0" baseline="0" dirty="0">
                          <a:ln>
                            <a:noFill/>
                          </a:ln>
                          <a:solidFill>
                            <a:schemeClr val="tx2"/>
                          </a:solidFill>
                          <a:effectLst/>
                          <a:latin typeface="Arial" panose="020B0604020202020204" pitchFamily="34" charset="0"/>
                          <a:ea typeface="方正兰亭细黑简体" panose="02000000000000000000" pitchFamily="2" charset="-122"/>
                          <a:cs typeface="Arial" panose="020B0604020202020204" pitchFamily="34" charset="0"/>
                        </a:rPr>
                        <a:t> </a:t>
                      </a:r>
                      <a:r>
                        <a:rPr kumimoji="0" lang="en-US" altLang="zh-CN" sz="1200" b="1" i="0" u="none" strike="noStrike" cap="none" normalizeH="0" baseline="0" dirty="0">
                          <a:ln>
                            <a:noFill/>
                          </a:ln>
                          <a:solidFill>
                            <a:schemeClr val="tx2"/>
                          </a:solidFill>
                          <a:effectLst/>
                          <a:latin typeface="Arial" panose="020B0604020202020204" pitchFamily="34" charset="0"/>
                          <a:ea typeface="方正兰亭细黑简体" panose="02000000000000000000" pitchFamily="2" charset="-122"/>
                          <a:cs typeface="Arial" panose="020B0604020202020204" pitchFamily="34" charset="0"/>
                        </a:rPr>
                        <a:t>End</a:t>
                      </a:r>
                      <a:endParaRPr kumimoji="0" lang="en-US" sz="1200" b="1" i="0" u="none" strike="noStrike" cap="none" normalizeH="0" baseline="0" dirty="0">
                        <a:ln>
                          <a:noFill/>
                        </a:ln>
                        <a:solidFill>
                          <a:schemeClr val="tx2"/>
                        </a:solidFill>
                        <a:effectLst/>
                        <a:latin typeface="Arial" panose="020B0604020202020204" pitchFamily="34" charset="0"/>
                        <a:ea typeface="方正兰亭细黑简体" panose="02000000000000000000" pitchFamily="2" charset="-122"/>
                        <a:cs typeface="Arial" panose="020B0604020202020204" pitchFamily="34" charset="0"/>
                      </a:endParaRP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solidFill>
                      <a:srgbClr val="C7000B"/>
                    </a:solidFill>
                  </a:tcPr>
                </a:tc>
                <a:tc hMerge="1">
                  <a:txBody>
                    <a:bodyPr/>
                    <a:lstStyle>
                      <a:lvl1pPr marL="0" algn="l" defTabSz="1219444" rtl="0" eaLnBrk="1" latinLnBrk="0" hangingPunct="1">
                        <a:defRPr sz="2400" kern="1200">
                          <a:solidFill>
                            <a:schemeClr val="tx1"/>
                          </a:solidFill>
                          <a:latin typeface="FrutigerNext LT Medium"/>
                          <a:ea typeface="华文细黑"/>
                          <a:cs typeface="宋体"/>
                        </a:defRPr>
                      </a:lvl1pPr>
                      <a:lvl2pPr marL="609722" algn="l" defTabSz="1219444" rtl="0" eaLnBrk="1" latinLnBrk="0" hangingPunct="1">
                        <a:defRPr sz="2400" kern="1200">
                          <a:solidFill>
                            <a:schemeClr val="tx1"/>
                          </a:solidFill>
                          <a:latin typeface="FrutigerNext LT Medium"/>
                          <a:ea typeface="华文细黑"/>
                          <a:cs typeface="宋体"/>
                        </a:defRPr>
                      </a:lvl2pPr>
                      <a:lvl3pPr marL="1219444" algn="l" defTabSz="1219444" rtl="0" eaLnBrk="1" latinLnBrk="0" hangingPunct="1">
                        <a:defRPr sz="2400" kern="1200">
                          <a:solidFill>
                            <a:schemeClr val="tx1"/>
                          </a:solidFill>
                          <a:latin typeface="FrutigerNext LT Medium"/>
                          <a:ea typeface="华文细黑"/>
                          <a:cs typeface="宋体"/>
                        </a:defRPr>
                      </a:lvl3pPr>
                      <a:lvl4pPr marL="1829166" algn="l" defTabSz="1219444" rtl="0" eaLnBrk="1" latinLnBrk="0" hangingPunct="1">
                        <a:defRPr sz="2400" kern="1200">
                          <a:solidFill>
                            <a:schemeClr val="tx1"/>
                          </a:solidFill>
                          <a:latin typeface="FrutigerNext LT Medium"/>
                          <a:ea typeface="华文细黑"/>
                          <a:cs typeface="宋体"/>
                        </a:defRPr>
                      </a:lvl4pPr>
                      <a:lvl5pPr marL="2438888" algn="l" defTabSz="1219444" rtl="0" eaLnBrk="1" latinLnBrk="0" hangingPunct="1">
                        <a:defRPr sz="2400" kern="1200">
                          <a:solidFill>
                            <a:schemeClr val="tx1"/>
                          </a:solidFill>
                          <a:latin typeface="FrutigerNext LT Medium"/>
                          <a:ea typeface="华文细黑"/>
                          <a:cs typeface="宋体"/>
                        </a:defRPr>
                      </a:lvl5pPr>
                      <a:lvl6pPr marL="3048610" algn="l" defTabSz="1219444" rtl="0" eaLnBrk="1" latinLnBrk="0" hangingPunct="1">
                        <a:defRPr sz="2400" kern="1200">
                          <a:solidFill>
                            <a:schemeClr val="tx1"/>
                          </a:solidFill>
                          <a:latin typeface="FrutigerNext LT Medium"/>
                          <a:ea typeface="华文细黑"/>
                          <a:cs typeface="宋体"/>
                        </a:defRPr>
                      </a:lvl6pPr>
                      <a:lvl7pPr marL="3658332" algn="l" defTabSz="1219444" rtl="0" eaLnBrk="1" latinLnBrk="0" hangingPunct="1">
                        <a:defRPr sz="2400" kern="1200">
                          <a:solidFill>
                            <a:schemeClr val="tx1"/>
                          </a:solidFill>
                          <a:latin typeface="FrutigerNext LT Medium"/>
                          <a:ea typeface="华文细黑"/>
                          <a:cs typeface="宋体"/>
                        </a:defRPr>
                      </a:lvl7pPr>
                      <a:lvl8pPr marL="4268053" algn="l" defTabSz="1219444" rtl="0" eaLnBrk="1" latinLnBrk="0" hangingPunct="1">
                        <a:defRPr sz="2400" kern="1200">
                          <a:solidFill>
                            <a:schemeClr val="tx1"/>
                          </a:solidFill>
                          <a:latin typeface="FrutigerNext LT Medium"/>
                          <a:ea typeface="华文细黑"/>
                          <a:cs typeface="宋体"/>
                        </a:defRPr>
                      </a:lvl8pPr>
                      <a:lvl9pPr marL="4877775" algn="l" defTabSz="1219444" rtl="0" eaLnBrk="1" latinLnBrk="0" hangingPunct="1">
                        <a:defRPr sz="2400" kern="1200">
                          <a:solidFill>
                            <a:schemeClr val="tx1"/>
                          </a:solidFill>
                          <a:latin typeface="FrutigerNext LT Medium"/>
                          <a:ea typeface="华文细黑"/>
                          <a:cs typeface="宋体"/>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endParaRPr kumimoji="0" lang="en-US" sz="1400" b="1" i="0" u="none" strike="noStrike" cap="none" normalizeH="0" baseline="0" dirty="0">
                        <a:ln>
                          <a:noFill/>
                        </a:ln>
                        <a:solidFill>
                          <a:schemeClr val="tx1"/>
                        </a:solidFill>
                        <a:effectLst/>
                        <a:latin typeface="华文细黑" panose="02010600040101010101" pitchFamily="2" charset="-122"/>
                        <a:ea typeface="华文细黑" panose="02010600040101010101" pitchFamily="2" charset="-122"/>
                      </a:endParaRPr>
                    </a:p>
                  </a:txBody>
                  <a:tcPr marL="0" marR="0" marT="34282" marB="34282"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262">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Type</a:t>
                      </a:r>
                      <a:endParaRPr kumimoji="0" lang="en-US"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endParaRP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D</a:t>
                      </a: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orado3000 </a:t>
                      </a: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V6</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Dorado5000 V6 </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Dorado6000 V6 </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Dorado8000 V6</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Dorado18000 V6</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262">
                <a:tc>
                  <a:txBody>
                    <a:bodyPr/>
                    <a:lstStyle>
                      <a:lvl1pPr marL="0" algn="l" defTabSz="1219444" rtl="0" eaLnBrk="1" latinLnBrk="0" hangingPunct="1">
                        <a:defRPr sz="2400" kern="1200">
                          <a:solidFill>
                            <a:schemeClr val="tx1"/>
                          </a:solidFill>
                          <a:latin typeface="FrutigerNext LT Medium"/>
                          <a:ea typeface="华文细黑"/>
                          <a:cs typeface="宋体"/>
                        </a:defRPr>
                      </a:lvl1pPr>
                      <a:lvl2pPr marL="609722" algn="l" defTabSz="1219444" rtl="0" eaLnBrk="1" latinLnBrk="0" hangingPunct="1">
                        <a:defRPr sz="2400" kern="1200">
                          <a:solidFill>
                            <a:schemeClr val="tx1"/>
                          </a:solidFill>
                          <a:latin typeface="FrutigerNext LT Medium"/>
                          <a:ea typeface="华文细黑"/>
                          <a:cs typeface="宋体"/>
                        </a:defRPr>
                      </a:lvl2pPr>
                      <a:lvl3pPr marL="1219444" algn="l" defTabSz="1219444" rtl="0" eaLnBrk="1" latinLnBrk="0" hangingPunct="1">
                        <a:defRPr sz="2400" kern="1200">
                          <a:solidFill>
                            <a:schemeClr val="tx1"/>
                          </a:solidFill>
                          <a:latin typeface="FrutigerNext LT Medium"/>
                          <a:ea typeface="华文细黑"/>
                          <a:cs typeface="宋体"/>
                        </a:defRPr>
                      </a:lvl3pPr>
                      <a:lvl4pPr marL="1829166" algn="l" defTabSz="1219444" rtl="0" eaLnBrk="1" latinLnBrk="0" hangingPunct="1">
                        <a:defRPr sz="2400" kern="1200">
                          <a:solidFill>
                            <a:schemeClr val="tx1"/>
                          </a:solidFill>
                          <a:latin typeface="FrutigerNext LT Medium"/>
                          <a:ea typeface="华文细黑"/>
                          <a:cs typeface="宋体"/>
                        </a:defRPr>
                      </a:lvl4pPr>
                      <a:lvl5pPr marL="2438888" algn="l" defTabSz="1219444" rtl="0" eaLnBrk="1" latinLnBrk="0" hangingPunct="1">
                        <a:defRPr sz="2400" kern="1200">
                          <a:solidFill>
                            <a:schemeClr val="tx1"/>
                          </a:solidFill>
                          <a:latin typeface="FrutigerNext LT Medium"/>
                          <a:ea typeface="华文细黑"/>
                          <a:cs typeface="宋体"/>
                        </a:defRPr>
                      </a:lvl5pPr>
                      <a:lvl6pPr marL="3048610" algn="l" defTabSz="1219444" rtl="0" eaLnBrk="1" latinLnBrk="0" hangingPunct="1">
                        <a:defRPr sz="2400" kern="1200">
                          <a:solidFill>
                            <a:schemeClr val="tx1"/>
                          </a:solidFill>
                          <a:latin typeface="FrutigerNext LT Medium"/>
                          <a:ea typeface="华文细黑"/>
                          <a:cs typeface="宋体"/>
                        </a:defRPr>
                      </a:lvl6pPr>
                      <a:lvl7pPr marL="3658332" algn="l" defTabSz="1219444" rtl="0" eaLnBrk="1" latinLnBrk="0" hangingPunct="1">
                        <a:defRPr sz="2400" kern="1200">
                          <a:solidFill>
                            <a:schemeClr val="tx1"/>
                          </a:solidFill>
                          <a:latin typeface="FrutigerNext LT Medium"/>
                          <a:ea typeface="华文细黑"/>
                          <a:cs typeface="宋体"/>
                        </a:defRPr>
                      </a:lvl7pPr>
                      <a:lvl8pPr marL="4268053" algn="l" defTabSz="1219444" rtl="0" eaLnBrk="1" latinLnBrk="0" hangingPunct="1">
                        <a:defRPr sz="2400" kern="1200">
                          <a:solidFill>
                            <a:schemeClr val="tx1"/>
                          </a:solidFill>
                          <a:latin typeface="FrutigerNext LT Medium"/>
                          <a:ea typeface="华文细黑"/>
                          <a:cs typeface="宋体"/>
                        </a:defRPr>
                      </a:lvl8pPr>
                      <a:lvl9pPr marL="4877775" algn="l" defTabSz="1219444" rtl="0" eaLnBrk="1" latinLnBrk="0" hangingPunct="1">
                        <a:defRPr sz="2400" kern="1200">
                          <a:solidFill>
                            <a:schemeClr val="tx1"/>
                          </a:solidFill>
                          <a:latin typeface="FrutigerNext LT Medium"/>
                          <a:ea typeface="华文细黑"/>
                          <a:cs typeface="宋体"/>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Height</a:t>
                      </a:r>
                      <a:r>
                        <a:rPr kumimoji="0" lang="zh-CN" altLang="en-US"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 </a:t>
                      </a:r>
                      <a:r>
                        <a:rPr kumimoji="0" lang="en-US" altLang="zh-CN"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a:t>
                      </a:r>
                      <a:r>
                        <a:rPr kumimoji="0" lang="zh-CN" altLang="en-US"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 </a:t>
                      </a:r>
                      <a:r>
                        <a:rPr kumimoji="0" lang="en-US" altLang="zh-CN"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Controllers</a:t>
                      </a:r>
                      <a:r>
                        <a:rPr kumimoji="0" lang="zh-CN" altLang="en-US"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 </a:t>
                      </a:r>
                      <a:r>
                        <a:rPr kumimoji="0" lang="en-US" altLang="zh-CN"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of</a:t>
                      </a:r>
                      <a:r>
                        <a:rPr kumimoji="0" lang="zh-CN" altLang="en-US"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 </a:t>
                      </a:r>
                      <a:r>
                        <a:rPr kumimoji="0" lang="en-US" altLang="zh-CN"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each</a:t>
                      </a:r>
                      <a:r>
                        <a:rPr kumimoji="0" lang="zh-CN" altLang="en-US"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 </a:t>
                      </a:r>
                      <a:r>
                        <a:rPr kumimoji="0" lang="en-US" altLang="zh-CN"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Engine</a:t>
                      </a:r>
                      <a:endParaRPr kumimoji="0" lang="en-US" sz="11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endParaRP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2U</a:t>
                      </a: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/2C</a:t>
                      </a:r>
                      <a:endPar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endParaRP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2</a:t>
                      </a: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U/2C</a:t>
                      </a:r>
                      <a:endPar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endParaRP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FrutigerNext LT Medium"/>
                          <a:ea typeface="华文细黑"/>
                          <a:cs typeface="宋体"/>
                        </a:defRPr>
                      </a:lvl1pPr>
                      <a:lvl2pPr marL="609722" algn="l" defTabSz="1219444" rtl="0" eaLnBrk="1" latinLnBrk="0" hangingPunct="1">
                        <a:defRPr sz="2400" kern="1200">
                          <a:solidFill>
                            <a:schemeClr val="tx1"/>
                          </a:solidFill>
                          <a:latin typeface="FrutigerNext LT Medium"/>
                          <a:ea typeface="华文细黑"/>
                          <a:cs typeface="宋体"/>
                        </a:defRPr>
                      </a:lvl2pPr>
                      <a:lvl3pPr marL="1219444" algn="l" defTabSz="1219444" rtl="0" eaLnBrk="1" latinLnBrk="0" hangingPunct="1">
                        <a:defRPr sz="2400" kern="1200">
                          <a:solidFill>
                            <a:schemeClr val="tx1"/>
                          </a:solidFill>
                          <a:latin typeface="FrutigerNext LT Medium"/>
                          <a:ea typeface="华文细黑"/>
                          <a:cs typeface="宋体"/>
                        </a:defRPr>
                      </a:lvl3pPr>
                      <a:lvl4pPr marL="1829166" algn="l" defTabSz="1219444" rtl="0" eaLnBrk="1" latinLnBrk="0" hangingPunct="1">
                        <a:defRPr sz="2400" kern="1200">
                          <a:solidFill>
                            <a:schemeClr val="tx1"/>
                          </a:solidFill>
                          <a:latin typeface="FrutigerNext LT Medium"/>
                          <a:ea typeface="华文细黑"/>
                          <a:cs typeface="宋体"/>
                        </a:defRPr>
                      </a:lvl4pPr>
                      <a:lvl5pPr marL="2438888" algn="l" defTabSz="1219444" rtl="0" eaLnBrk="1" latinLnBrk="0" hangingPunct="1">
                        <a:defRPr sz="2400" kern="1200">
                          <a:solidFill>
                            <a:schemeClr val="tx1"/>
                          </a:solidFill>
                          <a:latin typeface="FrutigerNext LT Medium"/>
                          <a:ea typeface="华文细黑"/>
                          <a:cs typeface="宋体"/>
                        </a:defRPr>
                      </a:lvl5pPr>
                      <a:lvl6pPr marL="3048610" algn="l" defTabSz="1219444" rtl="0" eaLnBrk="1" latinLnBrk="0" hangingPunct="1">
                        <a:defRPr sz="2400" kern="1200">
                          <a:solidFill>
                            <a:schemeClr val="tx1"/>
                          </a:solidFill>
                          <a:latin typeface="FrutigerNext LT Medium"/>
                          <a:ea typeface="华文细黑"/>
                          <a:cs typeface="宋体"/>
                        </a:defRPr>
                      </a:lvl6pPr>
                      <a:lvl7pPr marL="3658332" algn="l" defTabSz="1219444" rtl="0" eaLnBrk="1" latinLnBrk="0" hangingPunct="1">
                        <a:defRPr sz="2400" kern="1200">
                          <a:solidFill>
                            <a:schemeClr val="tx1"/>
                          </a:solidFill>
                          <a:latin typeface="FrutigerNext LT Medium"/>
                          <a:ea typeface="华文细黑"/>
                          <a:cs typeface="宋体"/>
                        </a:defRPr>
                      </a:lvl7pPr>
                      <a:lvl8pPr marL="4268053" algn="l" defTabSz="1219444" rtl="0" eaLnBrk="1" latinLnBrk="0" hangingPunct="1">
                        <a:defRPr sz="2400" kern="1200">
                          <a:solidFill>
                            <a:schemeClr val="tx1"/>
                          </a:solidFill>
                          <a:latin typeface="FrutigerNext LT Medium"/>
                          <a:ea typeface="华文细黑"/>
                          <a:cs typeface="宋体"/>
                        </a:defRPr>
                      </a:lvl8pPr>
                      <a:lvl9pPr marL="4877775" algn="l" defTabSz="1219444" rtl="0" eaLnBrk="1" latinLnBrk="0" hangingPunct="1">
                        <a:defRPr sz="2400" kern="1200">
                          <a:solidFill>
                            <a:schemeClr val="tx1"/>
                          </a:solidFill>
                          <a:latin typeface="FrutigerNext LT Medium"/>
                          <a:ea typeface="华文细黑"/>
                          <a:cs typeface="宋体"/>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2U</a:t>
                      </a: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/2C</a:t>
                      </a:r>
                      <a:endPar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endParaRP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4U/4C</a:t>
                      </a:r>
                      <a:endPar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endParaRP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FrutigerNext LT Medium"/>
                          <a:ea typeface="华文细黑"/>
                          <a:cs typeface="宋体"/>
                        </a:defRPr>
                      </a:lvl1pPr>
                      <a:lvl2pPr marL="609722" algn="l" defTabSz="1219444" rtl="0" eaLnBrk="1" latinLnBrk="0" hangingPunct="1">
                        <a:defRPr sz="2400" kern="1200">
                          <a:solidFill>
                            <a:schemeClr val="tx1"/>
                          </a:solidFill>
                          <a:latin typeface="FrutigerNext LT Medium"/>
                          <a:ea typeface="华文细黑"/>
                          <a:cs typeface="宋体"/>
                        </a:defRPr>
                      </a:lvl2pPr>
                      <a:lvl3pPr marL="1219444" algn="l" defTabSz="1219444" rtl="0" eaLnBrk="1" latinLnBrk="0" hangingPunct="1">
                        <a:defRPr sz="2400" kern="1200">
                          <a:solidFill>
                            <a:schemeClr val="tx1"/>
                          </a:solidFill>
                          <a:latin typeface="FrutigerNext LT Medium"/>
                          <a:ea typeface="华文细黑"/>
                          <a:cs typeface="宋体"/>
                        </a:defRPr>
                      </a:lvl3pPr>
                      <a:lvl4pPr marL="1829166" algn="l" defTabSz="1219444" rtl="0" eaLnBrk="1" latinLnBrk="0" hangingPunct="1">
                        <a:defRPr sz="2400" kern="1200">
                          <a:solidFill>
                            <a:schemeClr val="tx1"/>
                          </a:solidFill>
                          <a:latin typeface="FrutigerNext LT Medium"/>
                          <a:ea typeface="华文细黑"/>
                          <a:cs typeface="宋体"/>
                        </a:defRPr>
                      </a:lvl4pPr>
                      <a:lvl5pPr marL="2438888" algn="l" defTabSz="1219444" rtl="0" eaLnBrk="1" latinLnBrk="0" hangingPunct="1">
                        <a:defRPr sz="2400" kern="1200">
                          <a:solidFill>
                            <a:schemeClr val="tx1"/>
                          </a:solidFill>
                          <a:latin typeface="FrutigerNext LT Medium"/>
                          <a:ea typeface="华文细黑"/>
                          <a:cs typeface="宋体"/>
                        </a:defRPr>
                      </a:lvl5pPr>
                      <a:lvl6pPr marL="3048610" algn="l" defTabSz="1219444" rtl="0" eaLnBrk="1" latinLnBrk="0" hangingPunct="1">
                        <a:defRPr sz="2400" kern="1200">
                          <a:solidFill>
                            <a:schemeClr val="tx1"/>
                          </a:solidFill>
                          <a:latin typeface="FrutigerNext LT Medium"/>
                          <a:ea typeface="华文细黑"/>
                          <a:cs typeface="宋体"/>
                        </a:defRPr>
                      </a:lvl6pPr>
                      <a:lvl7pPr marL="3658332" algn="l" defTabSz="1219444" rtl="0" eaLnBrk="1" latinLnBrk="0" hangingPunct="1">
                        <a:defRPr sz="2400" kern="1200">
                          <a:solidFill>
                            <a:schemeClr val="tx1"/>
                          </a:solidFill>
                          <a:latin typeface="FrutigerNext LT Medium"/>
                          <a:ea typeface="华文细黑"/>
                          <a:cs typeface="宋体"/>
                        </a:defRPr>
                      </a:lvl7pPr>
                      <a:lvl8pPr marL="4268053" algn="l" defTabSz="1219444" rtl="0" eaLnBrk="1" latinLnBrk="0" hangingPunct="1">
                        <a:defRPr sz="2400" kern="1200">
                          <a:solidFill>
                            <a:schemeClr val="tx1"/>
                          </a:solidFill>
                          <a:latin typeface="FrutigerNext LT Medium"/>
                          <a:ea typeface="华文细黑"/>
                          <a:cs typeface="宋体"/>
                        </a:defRPr>
                      </a:lvl8pPr>
                      <a:lvl9pPr marL="4877775" algn="l" defTabSz="1219444" rtl="0" eaLnBrk="1" latinLnBrk="0" hangingPunct="1">
                        <a:defRPr sz="2400" kern="1200">
                          <a:solidFill>
                            <a:schemeClr val="tx1"/>
                          </a:solidFill>
                          <a:latin typeface="FrutigerNext LT Medium"/>
                          <a:ea typeface="华文细黑"/>
                          <a:cs typeface="宋体"/>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4U/4C</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262">
                <a:tc>
                  <a:txBody>
                    <a:bodyPr/>
                    <a:lstStyle>
                      <a:lvl1pPr marL="0" algn="l" defTabSz="1219444" rtl="0" eaLnBrk="1" latinLnBrk="0" hangingPunct="1">
                        <a:defRPr sz="2400" kern="1200">
                          <a:solidFill>
                            <a:schemeClr val="tx1"/>
                          </a:solidFill>
                          <a:latin typeface="FrutigerNext LT Medium"/>
                          <a:ea typeface="华文细黑"/>
                          <a:cs typeface="宋体"/>
                        </a:defRPr>
                      </a:lvl1pPr>
                      <a:lvl2pPr marL="609722" algn="l" defTabSz="1219444" rtl="0" eaLnBrk="1" latinLnBrk="0" hangingPunct="1">
                        <a:defRPr sz="2400" kern="1200">
                          <a:solidFill>
                            <a:schemeClr val="tx1"/>
                          </a:solidFill>
                          <a:latin typeface="FrutigerNext LT Medium"/>
                          <a:ea typeface="华文细黑"/>
                          <a:cs typeface="宋体"/>
                        </a:defRPr>
                      </a:lvl2pPr>
                      <a:lvl3pPr marL="1219444" algn="l" defTabSz="1219444" rtl="0" eaLnBrk="1" latinLnBrk="0" hangingPunct="1">
                        <a:defRPr sz="2400" kern="1200">
                          <a:solidFill>
                            <a:schemeClr val="tx1"/>
                          </a:solidFill>
                          <a:latin typeface="FrutigerNext LT Medium"/>
                          <a:ea typeface="华文细黑"/>
                          <a:cs typeface="宋体"/>
                        </a:defRPr>
                      </a:lvl3pPr>
                      <a:lvl4pPr marL="1829166" algn="l" defTabSz="1219444" rtl="0" eaLnBrk="1" latinLnBrk="0" hangingPunct="1">
                        <a:defRPr sz="2400" kern="1200">
                          <a:solidFill>
                            <a:schemeClr val="tx1"/>
                          </a:solidFill>
                          <a:latin typeface="FrutigerNext LT Medium"/>
                          <a:ea typeface="华文细黑"/>
                          <a:cs typeface="宋体"/>
                        </a:defRPr>
                      </a:lvl4pPr>
                      <a:lvl5pPr marL="2438888" algn="l" defTabSz="1219444" rtl="0" eaLnBrk="1" latinLnBrk="0" hangingPunct="1">
                        <a:defRPr sz="2400" kern="1200">
                          <a:solidFill>
                            <a:schemeClr val="tx1"/>
                          </a:solidFill>
                          <a:latin typeface="FrutigerNext LT Medium"/>
                          <a:ea typeface="华文细黑"/>
                          <a:cs typeface="宋体"/>
                        </a:defRPr>
                      </a:lvl5pPr>
                      <a:lvl6pPr marL="3048610" algn="l" defTabSz="1219444" rtl="0" eaLnBrk="1" latinLnBrk="0" hangingPunct="1">
                        <a:defRPr sz="2400" kern="1200">
                          <a:solidFill>
                            <a:schemeClr val="tx1"/>
                          </a:solidFill>
                          <a:latin typeface="FrutigerNext LT Medium"/>
                          <a:ea typeface="华文细黑"/>
                          <a:cs typeface="宋体"/>
                        </a:defRPr>
                      </a:lvl6pPr>
                      <a:lvl7pPr marL="3658332" algn="l" defTabSz="1219444" rtl="0" eaLnBrk="1" latinLnBrk="0" hangingPunct="1">
                        <a:defRPr sz="2400" kern="1200">
                          <a:solidFill>
                            <a:schemeClr val="tx1"/>
                          </a:solidFill>
                          <a:latin typeface="FrutigerNext LT Medium"/>
                          <a:ea typeface="华文细黑"/>
                          <a:cs typeface="宋体"/>
                        </a:defRPr>
                      </a:lvl7pPr>
                      <a:lvl8pPr marL="4268053" algn="l" defTabSz="1219444" rtl="0" eaLnBrk="1" latinLnBrk="0" hangingPunct="1">
                        <a:defRPr sz="2400" kern="1200">
                          <a:solidFill>
                            <a:schemeClr val="tx1"/>
                          </a:solidFill>
                          <a:latin typeface="FrutigerNext LT Medium"/>
                          <a:ea typeface="华文细黑"/>
                          <a:cs typeface="宋体"/>
                        </a:defRPr>
                      </a:lvl8pPr>
                      <a:lvl9pPr marL="4877775" algn="l" defTabSz="1219444" rtl="0" eaLnBrk="1" latinLnBrk="0" hangingPunct="1">
                        <a:defRPr sz="2400" kern="1200">
                          <a:solidFill>
                            <a:schemeClr val="tx1"/>
                          </a:solidFill>
                          <a:latin typeface="FrutigerNext LT Medium"/>
                          <a:ea typeface="华文细黑"/>
                          <a:cs typeface="宋体"/>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Controller</a:t>
                      </a:r>
                      <a:r>
                        <a:rPr kumimoji="0" lang="zh-CN" alt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 </a:t>
                      </a: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Expansion</a:t>
                      </a:r>
                      <a:endPar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endParaRP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defRPr/>
                      </a:pP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2-16</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defRPr/>
                      </a:pP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2-16</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FrutigerNext LT Medium"/>
                          <a:ea typeface="华文细黑"/>
                          <a:cs typeface="宋体"/>
                        </a:defRPr>
                      </a:lvl1pPr>
                      <a:lvl2pPr marL="609722" algn="l" defTabSz="1219444" rtl="0" eaLnBrk="1" latinLnBrk="0" hangingPunct="1">
                        <a:defRPr sz="2400" kern="1200">
                          <a:solidFill>
                            <a:schemeClr val="tx1"/>
                          </a:solidFill>
                          <a:latin typeface="FrutigerNext LT Medium"/>
                          <a:ea typeface="华文细黑"/>
                          <a:cs typeface="宋体"/>
                        </a:defRPr>
                      </a:lvl2pPr>
                      <a:lvl3pPr marL="1219444" algn="l" defTabSz="1219444" rtl="0" eaLnBrk="1" latinLnBrk="0" hangingPunct="1">
                        <a:defRPr sz="2400" kern="1200">
                          <a:solidFill>
                            <a:schemeClr val="tx1"/>
                          </a:solidFill>
                          <a:latin typeface="FrutigerNext LT Medium"/>
                          <a:ea typeface="华文细黑"/>
                          <a:cs typeface="宋体"/>
                        </a:defRPr>
                      </a:lvl3pPr>
                      <a:lvl4pPr marL="1829166" algn="l" defTabSz="1219444" rtl="0" eaLnBrk="1" latinLnBrk="0" hangingPunct="1">
                        <a:defRPr sz="2400" kern="1200">
                          <a:solidFill>
                            <a:schemeClr val="tx1"/>
                          </a:solidFill>
                          <a:latin typeface="FrutigerNext LT Medium"/>
                          <a:ea typeface="华文细黑"/>
                          <a:cs typeface="宋体"/>
                        </a:defRPr>
                      </a:lvl4pPr>
                      <a:lvl5pPr marL="2438888" algn="l" defTabSz="1219444" rtl="0" eaLnBrk="1" latinLnBrk="0" hangingPunct="1">
                        <a:defRPr sz="2400" kern="1200">
                          <a:solidFill>
                            <a:schemeClr val="tx1"/>
                          </a:solidFill>
                          <a:latin typeface="FrutigerNext LT Medium"/>
                          <a:ea typeface="华文细黑"/>
                          <a:cs typeface="宋体"/>
                        </a:defRPr>
                      </a:lvl5pPr>
                      <a:lvl6pPr marL="3048610" algn="l" defTabSz="1219444" rtl="0" eaLnBrk="1" latinLnBrk="0" hangingPunct="1">
                        <a:defRPr sz="2400" kern="1200">
                          <a:solidFill>
                            <a:schemeClr val="tx1"/>
                          </a:solidFill>
                          <a:latin typeface="FrutigerNext LT Medium"/>
                          <a:ea typeface="华文细黑"/>
                          <a:cs typeface="宋体"/>
                        </a:defRPr>
                      </a:lvl6pPr>
                      <a:lvl7pPr marL="3658332" algn="l" defTabSz="1219444" rtl="0" eaLnBrk="1" latinLnBrk="0" hangingPunct="1">
                        <a:defRPr sz="2400" kern="1200">
                          <a:solidFill>
                            <a:schemeClr val="tx1"/>
                          </a:solidFill>
                          <a:latin typeface="FrutigerNext LT Medium"/>
                          <a:ea typeface="华文细黑"/>
                          <a:cs typeface="宋体"/>
                        </a:defRPr>
                      </a:lvl7pPr>
                      <a:lvl8pPr marL="4268053" algn="l" defTabSz="1219444" rtl="0" eaLnBrk="1" latinLnBrk="0" hangingPunct="1">
                        <a:defRPr sz="2400" kern="1200">
                          <a:solidFill>
                            <a:schemeClr val="tx1"/>
                          </a:solidFill>
                          <a:latin typeface="FrutigerNext LT Medium"/>
                          <a:ea typeface="华文细黑"/>
                          <a:cs typeface="宋体"/>
                        </a:defRPr>
                      </a:lvl8pPr>
                      <a:lvl9pPr marL="4877775" algn="l" defTabSz="1219444" rtl="0" eaLnBrk="1" latinLnBrk="0" hangingPunct="1">
                        <a:defRPr sz="2400" kern="1200">
                          <a:solidFill>
                            <a:schemeClr val="tx1"/>
                          </a:solidFill>
                          <a:latin typeface="FrutigerNext LT Medium"/>
                          <a:ea typeface="华文细黑"/>
                          <a:cs typeface="宋体"/>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2-16</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defRPr/>
                      </a:pP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2</a:t>
                      </a: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-16</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FrutigerNext LT Medium"/>
                          <a:ea typeface="华文细黑"/>
                          <a:cs typeface="宋体"/>
                        </a:defRPr>
                      </a:lvl1pPr>
                      <a:lvl2pPr marL="609722" algn="l" defTabSz="1219444" rtl="0" eaLnBrk="1" latinLnBrk="0" hangingPunct="1">
                        <a:defRPr sz="2400" kern="1200">
                          <a:solidFill>
                            <a:schemeClr val="tx1"/>
                          </a:solidFill>
                          <a:latin typeface="FrutigerNext LT Medium"/>
                          <a:ea typeface="华文细黑"/>
                          <a:cs typeface="宋体"/>
                        </a:defRPr>
                      </a:lvl2pPr>
                      <a:lvl3pPr marL="1219444" algn="l" defTabSz="1219444" rtl="0" eaLnBrk="1" latinLnBrk="0" hangingPunct="1">
                        <a:defRPr sz="2400" kern="1200">
                          <a:solidFill>
                            <a:schemeClr val="tx1"/>
                          </a:solidFill>
                          <a:latin typeface="FrutigerNext LT Medium"/>
                          <a:ea typeface="华文细黑"/>
                          <a:cs typeface="宋体"/>
                        </a:defRPr>
                      </a:lvl3pPr>
                      <a:lvl4pPr marL="1829166" algn="l" defTabSz="1219444" rtl="0" eaLnBrk="1" latinLnBrk="0" hangingPunct="1">
                        <a:defRPr sz="2400" kern="1200">
                          <a:solidFill>
                            <a:schemeClr val="tx1"/>
                          </a:solidFill>
                          <a:latin typeface="FrutigerNext LT Medium"/>
                          <a:ea typeface="华文细黑"/>
                          <a:cs typeface="宋体"/>
                        </a:defRPr>
                      </a:lvl4pPr>
                      <a:lvl5pPr marL="2438888" algn="l" defTabSz="1219444" rtl="0" eaLnBrk="1" latinLnBrk="0" hangingPunct="1">
                        <a:defRPr sz="2400" kern="1200">
                          <a:solidFill>
                            <a:schemeClr val="tx1"/>
                          </a:solidFill>
                          <a:latin typeface="FrutigerNext LT Medium"/>
                          <a:ea typeface="华文细黑"/>
                          <a:cs typeface="宋体"/>
                        </a:defRPr>
                      </a:lvl5pPr>
                      <a:lvl6pPr marL="3048610" algn="l" defTabSz="1219444" rtl="0" eaLnBrk="1" latinLnBrk="0" hangingPunct="1">
                        <a:defRPr sz="2400" kern="1200">
                          <a:solidFill>
                            <a:schemeClr val="tx1"/>
                          </a:solidFill>
                          <a:latin typeface="FrutigerNext LT Medium"/>
                          <a:ea typeface="华文细黑"/>
                          <a:cs typeface="宋体"/>
                        </a:defRPr>
                      </a:lvl6pPr>
                      <a:lvl7pPr marL="3658332" algn="l" defTabSz="1219444" rtl="0" eaLnBrk="1" latinLnBrk="0" hangingPunct="1">
                        <a:defRPr sz="2400" kern="1200">
                          <a:solidFill>
                            <a:schemeClr val="tx1"/>
                          </a:solidFill>
                          <a:latin typeface="FrutigerNext LT Medium"/>
                          <a:ea typeface="华文细黑"/>
                          <a:cs typeface="宋体"/>
                        </a:defRPr>
                      </a:lvl7pPr>
                      <a:lvl8pPr marL="4268053" algn="l" defTabSz="1219444" rtl="0" eaLnBrk="1" latinLnBrk="0" hangingPunct="1">
                        <a:defRPr sz="2400" kern="1200">
                          <a:solidFill>
                            <a:schemeClr val="tx1"/>
                          </a:solidFill>
                          <a:latin typeface="FrutigerNext LT Medium"/>
                          <a:ea typeface="华文细黑"/>
                          <a:cs typeface="宋体"/>
                        </a:defRPr>
                      </a:lvl8pPr>
                      <a:lvl9pPr marL="4877775" algn="l" defTabSz="1219444" rtl="0" eaLnBrk="1" latinLnBrk="0" hangingPunct="1">
                        <a:defRPr sz="2400" kern="1200">
                          <a:solidFill>
                            <a:schemeClr val="tx1"/>
                          </a:solidFill>
                          <a:latin typeface="FrutigerNext LT Medium"/>
                          <a:ea typeface="华文细黑"/>
                          <a:cs typeface="宋体"/>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2</a:t>
                      </a: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-32</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262">
                <a:tc>
                  <a:txBody>
                    <a:bodyPr/>
                    <a:lstStyle>
                      <a:lvl1pPr marL="0" algn="l" defTabSz="1219444" rtl="0" eaLnBrk="1" latinLnBrk="0" hangingPunct="1">
                        <a:defRPr sz="2400" kern="1200">
                          <a:solidFill>
                            <a:schemeClr val="tx1"/>
                          </a:solidFill>
                          <a:latin typeface="FrutigerNext LT Medium"/>
                          <a:ea typeface="华文细黑"/>
                          <a:cs typeface="宋体"/>
                        </a:defRPr>
                      </a:lvl1pPr>
                      <a:lvl2pPr marL="609722" algn="l" defTabSz="1219444" rtl="0" eaLnBrk="1" latinLnBrk="0" hangingPunct="1">
                        <a:defRPr sz="2400" kern="1200">
                          <a:solidFill>
                            <a:schemeClr val="tx1"/>
                          </a:solidFill>
                          <a:latin typeface="FrutigerNext LT Medium"/>
                          <a:ea typeface="华文细黑"/>
                          <a:cs typeface="宋体"/>
                        </a:defRPr>
                      </a:lvl2pPr>
                      <a:lvl3pPr marL="1219444" algn="l" defTabSz="1219444" rtl="0" eaLnBrk="1" latinLnBrk="0" hangingPunct="1">
                        <a:defRPr sz="2400" kern="1200">
                          <a:solidFill>
                            <a:schemeClr val="tx1"/>
                          </a:solidFill>
                          <a:latin typeface="FrutigerNext LT Medium"/>
                          <a:ea typeface="华文细黑"/>
                          <a:cs typeface="宋体"/>
                        </a:defRPr>
                      </a:lvl3pPr>
                      <a:lvl4pPr marL="1829166" algn="l" defTabSz="1219444" rtl="0" eaLnBrk="1" latinLnBrk="0" hangingPunct="1">
                        <a:defRPr sz="2400" kern="1200">
                          <a:solidFill>
                            <a:schemeClr val="tx1"/>
                          </a:solidFill>
                          <a:latin typeface="FrutigerNext LT Medium"/>
                          <a:ea typeface="华文细黑"/>
                          <a:cs typeface="宋体"/>
                        </a:defRPr>
                      </a:lvl4pPr>
                      <a:lvl5pPr marL="2438888" algn="l" defTabSz="1219444" rtl="0" eaLnBrk="1" latinLnBrk="0" hangingPunct="1">
                        <a:defRPr sz="2400" kern="1200">
                          <a:solidFill>
                            <a:schemeClr val="tx1"/>
                          </a:solidFill>
                          <a:latin typeface="FrutigerNext LT Medium"/>
                          <a:ea typeface="华文细黑"/>
                          <a:cs typeface="宋体"/>
                        </a:defRPr>
                      </a:lvl5pPr>
                      <a:lvl6pPr marL="3048610" algn="l" defTabSz="1219444" rtl="0" eaLnBrk="1" latinLnBrk="0" hangingPunct="1">
                        <a:defRPr sz="2400" kern="1200">
                          <a:solidFill>
                            <a:schemeClr val="tx1"/>
                          </a:solidFill>
                          <a:latin typeface="FrutigerNext LT Medium"/>
                          <a:ea typeface="华文细黑"/>
                          <a:cs typeface="宋体"/>
                        </a:defRPr>
                      </a:lvl6pPr>
                      <a:lvl7pPr marL="3658332" algn="l" defTabSz="1219444" rtl="0" eaLnBrk="1" latinLnBrk="0" hangingPunct="1">
                        <a:defRPr sz="2400" kern="1200">
                          <a:solidFill>
                            <a:schemeClr val="tx1"/>
                          </a:solidFill>
                          <a:latin typeface="FrutigerNext LT Medium"/>
                          <a:ea typeface="华文细黑"/>
                          <a:cs typeface="宋体"/>
                        </a:defRPr>
                      </a:lvl7pPr>
                      <a:lvl8pPr marL="4268053" algn="l" defTabSz="1219444" rtl="0" eaLnBrk="1" latinLnBrk="0" hangingPunct="1">
                        <a:defRPr sz="2400" kern="1200">
                          <a:solidFill>
                            <a:schemeClr val="tx1"/>
                          </a:solidFill>
                          <a:latin typeface="FrutigerNext LT Medium"/>
                          <a:ea typeface="华文细黑"/>
                          <a:cs typeface="宋体"/>
                        </a:defRPr>
                      </a:lvl8pPr>
                      <a:lvl9pPr marL="4877775" algn="l" defTabSz="1219444" rtl="0" eaLnBrk="1" latinLnBrk="0" hangingPunct="1">
                        <a:defRPr sz="2400" kern="1200">
                          <a:solidFill>
                            <a:schemeClr val="tx1"/>
                          </a:solidFill>
                          <a:latin typeface="FrutigerNext LT Medium"/>
                          <a:ea typeface="华文细黑"/>
                          <a:cs typeface="宋体"/>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Maximum</a:t>
                      </a:r>
                      <a:r>
                        <a:rPr kumimoji="0" lang="zh-CN" alt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 </a:t>
                      </a: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Disks</a:t>
                      </a:r>
                      <a:endPar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endParaRP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1200</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1600</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2400</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3200</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FrutigerNext LT Medium"/>
                          <a:ea typeface="华文细黑"/>
                          <a:cs typeface="宋体"/>
                        </a:defRPr>
                      </a:lvl1pPr>
                      <a:lvl2pPr marL="609722" algn="l" defTabSz="1219444" rtl="0" eaLnBrk="1" latinLnBrk="0" hangingPunct="1">
                        <a:defRPr sz="2400" kern="1200">
                          <a:solidFill>
                            <a:schemeClr val="tx1"/>
                          </a:solidFill>
                          <a:latin typeface="FrutigerNext LT Medium"/>
                          <a:ea typeface="华文细黑"/>
                          <a:cs typeface="宋体"/>
                        </a:defRPr>
                      </a:lvl2pPr>
                      <a:lvl3pPr marL="1219444" algn="l" defTabSz="1219444" rtl="0" eaLnBrk="1" latinLnBrk="0" hangingPunct="1">
                        <a:defRPr sz="2400" kern="1200">
                          <a:solidFill>
                            <a:schemeClr val="tx1"/>
                          </a:solidFill>
                          <a:latin typeface="FrutigerNext LT Medium"/>
                          <a:ea typeface="华文细黑"/>
                          <a:cs typeface="宋体"/>
                        </a:defRPr>
                      </a:lvl3pPr>
                      <a:lvl4pPr marL="1829166" algn="l" defTabSz="1219444" rtl="0" eaLnBrk="1" latinLnBrk="0" hangingPunct="1">
                        <a:defRPr sz="2400" kern="1200">
                          <a:solidFill>
                            <a:schemeClr val="tx1"/>
                          </a:solidFill>
                          <a:latin typeface="FrutigerNext LT Medium"/>
                          <a:ea typeface="华文细黑"/>
                          <a:cs typeface="宋体"/>
                        </a:defRPr>
                      </a:lvl4pPr>
                      <a:lvl5pPr marL="2438888" algn="l" defTabSz="1219444" rtl="0" eaLnBrk="1" latinLnBrk="0" hangingPunct="1">
                        <a:defRPr sz="2400" kern="1200">
                          <a:solidFill>
                            <a:schemeClr val="tx1"/>
                          </a:solidFill>
                          <a:latin typeface="FrutigerNext LT Medium"/>
                          <a:ea typeface="华文细黑"/>
                          <a:cs typeface="宋体"/>
                        </a:defRPr>
                      </a:lvl5pPr>
                      <a:lvl6pPr marL="3048610" algn="l" defTabSz="1219444" rtl="0" eaLnBrk="1" latinLnBrk="0" hangingPunct="1">
                        <a:defRPr sz="2400" kern="1200">
                          <a:solidFill>
                            <a:schemeClr val="tx1"/>
                          </a:solidFill>
                          <a:latin typeface="FrutigerNext LT Medium"/>
                          <a:ea typeface="华文细黑"/>
                          <a:cs typeface="宋体"/>
                        </a:defRPr>
                      </a:lvl6pPr>
                      <a:lvl7pPr marL="3658332" algn="l" defTabSz="1219444" rtl="0" eaLnBrk="1" latinLnBrk="0" hangingPunct="1">
                        <a:defRPr sz="2400" kern="1200">
                          <a:solidFill>
                            <a:schemeClr val="tx1"/>
                          </a:solidFill>
                          <a:latin typeface="FrutigerNext LT Medium"/>
                          <a:ea typeface="华文细黑"/>
                          <a:cs typeface="宋体"/>
                        </a:defRPr>
                      </a:lvl7pPr>
                      <a:lvl8pPr marL="4268053" algn="l" defTabSz="1219444" rtl="0" eaLnBrk="1" latinLnBrk="0" hangingPunct="1">
                        <a:defRPr sz="2400" kern="1200">
                          <a:solidFill>
                            <a:schemeClr val="tx1"/>
                          </a:solidFill>
                          <a:latin typeface="FrutigerNext LT Medium"/>
                          <a:ea typeface="华文细黑"/>
                          <a:cs typeface="宋体"/>
                        </a:defRPr>
                      </a:lvl8pPr>
                      <a:lvl9pPr marL="4877775" algn="l" defTabSz="1219444" rtl="0" eaLnBrk="1" latinLnBrk="0" hangingPunct="1">
                        <a:defRPr sz="2400" kern="1200">
                          <a:solidFill>
                            <a:schemeClr val="tx1"/>
                          </a:solidFill>
                          <a:latin typeface="FrutigerNext LT Medium"/>
                          <a:ea typeface="华文细黑"/>
                          <a:cs typeface="宋体"/>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6400</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262">
                <a:tc>
                  <a:txBody>
                    <a:bodyPr/>
                    <a:lstStyle>
                      <a:lvl1pPr marL="0" algn="l" defTabSz="1219444" rtl="0" eaLnBrk="1" latinLnBrk="0" hangingPunct="1">
                        <a:defRPr sz="2400" kern="1200">
                          <a:solidFill>
                            <a:schemeClr val="tx1"/>
                          </a:solidFill>
                          <a:latin typeface="FrutigerNext LT Medium"/>
                          <a:ea typeface="华文细黑"/>
                          <a:cs typeface="宋体"/>
                        </a:defRPr>
                      </a:lvl1pPr>
                      <a:lvl2pPr marL="609722" algn="l" defTabSz="1219444" rtl="0" eaLnBrk="1" latinLnBrk="0" hangingPunct="1">
                        <a:defRPr sz="2400" kern="1200">
                          <a:solidFill>
                            <a:schemeClr val="tx1"/>
                          </a:solidFill>
                          <a:latin typeface="FrutigerNext LT Medium"/>
                          <a:ea typeface="华文细黑"/>
                          <a:cs typeface="宋体"/>
                        </a:defRPr>
                      </a:lvl2pPr>
                      <a:lvl3pPr marL="1219444" algn="l" defTabSz="1219444" rtl="0" eaLnBrk="1" latinLnBrk="0" hangingPunct="1">
                        <a:defRPr sz="2400" kern="1200">
                          <a:solidFill>
                            <a:schemeClr val="tx1"/>
                          </a:solidFill>
                          <a:latin typeface="FrutigerNext LT Medium"/>
                          <a:ea typeface="华文细黑"/>
                          <a:cs typeface="宋体"/>
                        </a:defRPr>
                      </a:lvl3pPr>
                      <a:lvl4pPr marL="1829166" algn="l" defTabSz="1219444" rtl="0" eaLnBrk="1" latinLnBrk="0" hangingPunct="1">
                        <a:defRPr sz="2400" kern="1200">
                          <a:solidFill>
                            <a:schemeClr val="tx1"/>
                          </a:solidFill>
                          <a:latin typeface="FrutigerNext LT Medium"/>
                          <a:ea typeface="华文细黑"/>
                          <a:cs typeface="宋体"/>
                        </a:defRPr>
                      </a:lvl4pPr>
                      <a:lvl5pPr marL="2438888" algn="l" defTabSz="1219444" rtl="0" eaLnBrk="1" latinLnBrk="0" hangingPunct="1">
                        <a:defRPr sz="2400" kern="1200">
                          <a:solidFill>
                            <a:schemeClr val="tx1"/>
                          </a:solidFill>
                          <a:latin typeface="FrutigerNext LT Medium"/>
                          <a:ea typeface="华文细黑"/>
                          <a:cs typeface="宋体"/>
                        </a:defRPr>
                      </a:lvl5pPr>
                      <a:lvl6pPr marL="3048610" algn="l" defTabSz="1219444" rtl="0" eaLnBrk="1" latinLnBrk="0" hangingPunct="1">
                        <a:defRPr sz="2400" kern="1200">
                          <a:solidFill>
                            <a:schemeClr val="tx1"/>
                          </a:solidFill>
                          <a:latin typeface="FrutigerNext LT Medium"/>
                          <a:ea typeface="华文细黑"/>
                          <a:cs typeface="宋体"/>
                        </a:defRPr>
                      </a:lvl6pPr>
                      <a:lvl7pPr marL="3658332" algn="l" defTabSz="1219444" rtl="0" eaLnBrk="1" latinLnBrk="0" hangingPunct="1">
                        <a:defRPr sz="2400" kern="1200">
                          <a:solidFill>
                            <a:schemeClr val="tx1"/>
                          </a:solidFill>
                          <a:latin typeface="FrutigerNext LT Medium"/>
                          <a:ea typeface="华文细黑"/>
                          <a:cs typeface="宋体"/>
                        </a:defRPr>
                      </a:lvl7pPr>
                      <a:lvl8pPr marL="4268053" algn="l" defTabSz="1219444" rtl="0" eaLnBrk="1" latinLnBrk="0" hangingPunct="1">
                        <a:defRPr sz="2400" kern="1200">
                          <a:solidFill>
                            <a:schemeClr val="tx1"/>
                          </a:solidFill>
                          <a:latin typeface="FrutigerNext LT Medium"/>
                          <a:ea typeface="华文细黑"/>
                          <a:cs typeface="宋体"/>
                        </a:defRPr>
                      </a:lvl8pPr>
                      <a:lvl9pPr marL="4877775" algn="l" defTabSz="1219444" rtl="0" eaLnBrk="1" latinLnBrk="0" hangingPunct="1">
                        <a:defRPr sz="2400" kern="1200">
                          <a:solidFill>
                            <a:schemeClr val="tx1"/>
                          </a:solidFill>
                          <a:latin typeface="FrutigerNext LT Medium"/>
                          <a:ea typeface="华文细黑"/>
                          <a:cs typeface="宋体"/>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Cache/Dual</a:t>
                      </a:r>
                      <a:r>
                        <a:rPr kumimoji="0" lang="zh-CN" alt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 </a:t>
                      </a: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Controller</a:t>
                      </a:r>
                      <a:endParaRPr kumimoji="0" lang="en-US"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endParaRP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192G</a:t>
                      </a:r>
                    </a:p>
                  </a:txBody>
                  <a:tcPr marL="9421" marR="9421" marT="9421"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256G/512G</a:t>
                      </a:r>
                    </a:p>
                  </a:txBody>
                  <a:tcPr marL="9421" marR="9421" marT="9421"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512G/1024G</a:t>
                      </a:r>
                    </a:p>
                  </a:txBody>
                  <a:tcPr marL="9421" marR="9421" marT="9421"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512G/1024G/2048G</a:t>
                      </a:r>
                    </a:p>
                  </a:txBody>
                  <a:tcPr marL="9421" marR="9421" marT="9421"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512G/1024G/2048G</a:t>
                      </a:r>
                    </a:p>
                  </a:txBody>
                  <a:tcPr marL="9421" marR="9421" marT="9421"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262">
                <a:tc>
                  <a:txBody>
                    <a:bodyPr/>
                    <a:lstStyle>
                      <a:lvl1pPr marL="0" algn="l" defTabSz="1219444" rtl="0" eaLnBrk="1" latinLnBrk="0" hangingPunct="1">
                        <a:defRPr sz="2400" kern="1200">
                          <a:solidFill>
                            <a:schemeClr val="tx1"/>
                          </a:solidFill>
                          <a:latin typeface="FrutigerNext LT Medium"/>
                          <a:ea typeface="华文细黑"/>
                          <a:cs typeface="宋体"/>
                        </a:defRPr>
                      </a:lvl1pPr>
                      <a:lvl2pPr marL="609722" algn="l" defTabSz="1219444" rtl="0" eaLnBrk="1" latinLnBrk="0" hangingPunct="1">
                        <a:defRPr sz="2400" kern="1200">
                          <a:solidFill>
                            <a:schemeClr val="tx1"/>
                          </a:solidFill>
                          <a:latin typeface="FrutigerNext LT Medium"/>
                          <a:ea typeface="华文细黑"/>
                          <a:cs typeface="宋体"/>
                        </a:defRPr>
                      </a:lvl2pPr>
                      <a:lvl3pPr marL="1219444" algn="l" defTabSz="1219444" rtl="0" eaLnBrk="1" latinLnBrk="0" hangingPunct="1">
                        <a:defRPr sz="2400" kern="1200">
                          <a:solidFill>
                            <a:schemeClr val="tx1"/>
                          </a:solidFill>
                          <a:latin typeface="FrutigerNext LT Medium"/>
                          <a:ea typeface="华文细黑"/>
                          <a:cs typeface="宋体"/>
                        </a:defRPr>
                      </a:lvl3pPr>
                      <a:lvl4pPr marL="1829166" algn="l" defTabSz="1219444" rtl="0" eaLnBrk="1" latinLnBrk="0" hangingPunct="1">
                        <a:defRPr sz="2400" kern="1200">
                          <a:solidFill>
                            <a:schemeClr val="tx1"/>
                          </a:solidFill>
                          <a:latin typeface="FrutigerNext LT Medium"/>
                          <a:ea typeface="华文细黑"/>
                          <a:cs typeface="宋体"/>
                        </a:defRPr>
                      </a:lvl4pPr>
                      <a:lvl5pPr marL="2438888" algn="l" defTabSz="1219444" rtl="0" eaLnBrk="1" latinLnBrk="0" hangingPunct="1">
                        <a:defRPr sz="2400" kern="1200">
                          <a:solidFill>
                            <a:schemeClr val="tx1"/>
                          </a:solidFill>
                          <a:latin typeface="FrutigerNext LT Medium"/>
                          <a:ea typeface="华文细黑"/>
                          <a:cs typeface="宋体"/>
                        </a:defRPr>
                      </a:lvl5pPr>
                      <a:lvl6pPr marL="3048610" algn="l" defTabSz="1219444" rtl="0" eaLnBrk="1" latinLnBrk="0" hangingPunct="1">
                        <a:defRPr sz="2400" kern="1200">
                          <a:solidFill>
                            <a:schemeClr val="tx1"/>
                          </a:solidFill>
                          <a:latin typeface="FrutigerNext LT Medium"/>
                          <a:ea typeface="华文细黑"/>
                          <a:cs typeface="宋体"/>
                        </a:defRPr>
                      </a:lvl6pPr>
                      <a:lvl7pPr marL="3658332" algn="l" defTabSz="1219444" rtl="0" eaLnBrk="1" latinLnBrk="0" hangingPunct="1">
                        <a:defRPr sz="2400" kern="1200">
                          <a:solidFill>
                            <a:schemeClr val="tx1"/>
                          </a:solidFill>
                          <a:latin typeface="FrutigerNext LT Medium"/>
                          <a:ea typeface="华文细黑"/>
                          <a:cs typeface="宋体"/>
                        </a:defRPr>
                      </a:lvl7pPr>
                      <a:lvl8pPr marL="4268053" algn="l" defTabSz="1219444" rtl="0" eaLnBrk="1" latinLnBrk="0" hangingPunct="1">
                        <a:defRPr sz="2400" kern="1200">
                          <a:solidFill>
                            <a:schemeClr val="tx1"/>
                          </a:solidFill>
                          <a:latin typeface="FrutigerNext LT Medium"/>
                          <a:ea typeface="华文细黑"/>
                          <a:cs typeface="宋体"/>
                        </a:defRPr>
                      </a:lvl8pPr>
                      <a:lvl9pPr marL="4877775" algn="l" defTabSz="1219444" rtl="0" eaLnBrk="1" latinLnBrk="0" hangingPunct="1">
                        <a:defRPr sz="2400" kern="1200">
                          <a:solidFill>
                            <a:schemeClr val="tx1"/>
                          </a:solidFill>
                          <a:latin typeface="FrutigerNext LT Medium"/>
                          <a:ea typeface="华文细黑"/>
                          <a:cs typeface="宋体"/>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Front-end</a:t>
                      </a:r>
                      <a:r>
                        <a:rPr kumimoji="0" lang="zh-CN" altLang="en-US"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 </a:t>
                      </a:r>
                      <a:r>
                        <a:rPr kumimoji="0" lang="en-US" altLang="zh-CN"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ports</a:t>
                      </a: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gridSpan="5">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8/16/32G FC, 1/10/25/40/100G Ethernet</a:t>
                      </a:r>
                    </a:p>
                  </a:txBody>
                  <a:tcPr marL="9421" marR="9421" marT="9421"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endParaRPr kumimoji="0" lang="en-US" altLang="zh-CN" sz="1200" b="0" i="0" u="none" strike="noStrike" cap="none" normalizeH="0" baseline="0" dirty="0">
                        <a:ln>
                          <a:noFill/>
                        </a:ln>
                        <a:solidFill>
                          <a:schemeClr val="bg1"/>
                        </a:solidFill>
                        <a:effectLst/>
                        <a:latin typeface="华文细黑" panose="02010600040101010101" pitchFamily="2" charset="-122"/>
                        <a:ea typeface="华文细黑" panose="02010600040101010101" pitchFamily="2" charset="-122"/>
                      </a:endParaRPr>
                    </a:p>
                  </a:txBody>
                  <a:tcPr marL="9422" marR="9422" marT="942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endParaRPr kumimoji="0" lang="en-US" altLang="zh-CN" sz="1200" b="0" i="0" u="none" strike="noStrike" cap="none" normalizeH="0" baseline="0" dirty="0">
                        <a:ln>
                          <a:noFill/>
                        </a:ln>
                        <a:solidFill>
                          <a:schemeClr val="bg1"/>
                        </a:solidFill>
                        <a:effectLst/>
                        <a:latin typeface="华文细黑" panose="02010600040101010101" pitchFamily="2" charset="-122"/>
                        <a:ea typeface="华文细黑" panose="02010600040101010101" pitchFamily="2" charset="-122"/>
                      </a:endParaRPr>
                    </a:p>
                  </a:txBody>
                  <a:tcPr marL="9422" marR="9422" marT="942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endParaRPr kumimoji="0" lang="en-US" altLang="zh-CN" sz="1200" b="0" i="0" u="none" strike="noStrike" cap="none" normalizeH="0" baseline="0" dirty="0">
                        <a:ln>
                          <a:noFill/>
                        </a:ln>
                        <a:solidFill>
                          <a:schemeClr val="bg1"/>
                        </a:solidFill>
                        <a:effectLst/>
                        <a:latin typeface="华文细黑" panose="02010600040101010101" pitchFamily="2" charset="-122"/>
                        <a:ea typeface="华文细黑" panose="02010600040101010101" pitchFamily="2" charset="-122"/>
                      </a:endParaRPr>
                    </a:p>
                  </a:txBody>
                  <a:tcPr marL="9422" marR="9422" marT="942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6"/>
                  </a:ext>
                </a:extLst>
              </a:tr>
              <a:tr h="274262">
                <a:tc>
                  <a:txBody>
                    <a:bodyPr/>
                    <a:lstStyle>
                      <a:lvl1pPr marL="0" algn="l" defTabSz="1219444" rtl="0" eaLnBrk="1" latinLnBrk="0" hangingPunct="1">
                        <a:defRPr sz="2400" kern="1200">
                          <a:solidFill>
                            <a:schemeClr val="tx1"/>
                          </a:solidFill>
                          <a:latin typeface="FrutigerNext LT Medium"/>
                          <a:ea typeface="华文细黑"/>
                          <a:cs typeface="宋体"/>
                        </a:defRPr>
                      </a:lvl1pPr>
                      <a:lvl2pPr marL="609722" algn="l" defTabSz="1219444" rtl="0" eaLnBrk="1" latinLnBrk="0" hangingPunct="1">
                        <a:defRPr sz="2400" kern="1200">
                          <a:solidFill>
                            <a:schemeClr val="tx1"/>
                          </a:solidFill>
                          <a:latin typeface="FrutigerNext LT Medium"/>
                          <a:ea typeface="华文细黑"/>
                          <a:cs typeface="宋体"/>
                        </a:defRPr>
                      </a:lvl2pPr>
                      <a:lvl3pPr marL="1219444" algn="l" defTabSz="1219444" rtl="0" eaLnBrk="1" latinLnBrk="0" hangingPunct="1">
                        <a:defRPr sz="2400" kern="1200">
                          <a:solidFill>
                            <a:schemeClr val="tx1"/>
                          </a:solidFill>
                          <a:latin typeface="FrutigerNext LT Medium"/>
                          <a:ea typeface="华文细黑"/>
                          <a:cs typeface="宋体"/>
                        </a:defRPr>
                      </a:lvl3pPr>
                      <a:lvl4pPr marL="1829166" algn="l" defTabSz="1219444" rtl="0" eaLnBrk="1" latinLnBrk="0" hangingPunct="1">
                        <a:defRPr sz="2400" kern="1200">
                          <a:solidFill>
                            <a:schemeClr val="tx1"/>
                          </a:solidFill>
                          <a:latin typeface="FrutigerNext LT Medium"/>
                          <a:ea typeface="华文细黑"/>
                          <a:cs typeface="宋体"/>
                        </a:defRPr>
                      </a:lvl4pPr>
                      <a:lvl5pPr marL="2438888" algn="l" defTabSz="1219444" rtl="0" eaLnBrk="1" latinLnBrk="0" hangingPunct="1">
                        <a:defRPr sz="2400" kern="1200">
                          <a:solidFill>
                            <a:schemeClr val="tx1"/>
                          </a:solidFill>
                          <a:latin typeface="FrutigerNext LT Medium"/>
                          <a:ea typeface="华文细黑"/>
                          <a:cs typeface="宋体"/>
                        </a:defRPr>
                      </a:lvl5pPr>
                      <a:lvl6pPr marL="3048610" algn="l" defTabSz="1219444" rtl="0" eaLnBrk="1" latinLnBrk="0" hangingPunct="1">
                        <a:defRPr sz="2400" kern="1200">
                          <a:solidFill>
                            <a:schemeClr val="tx1"/>
                          </a:solidFill>
                          <a:latin typeface="FrutigerNext LT Medium"/>
                          <a:ea typeface="华文细黑"/>
                          <a:cs typeface="宋体"/>
                        </a:defRPr>
                      </a:lvl6pPr>
                      <a:lvl7pPr marL="3658332" algn="l" defTabSz="1219444" rtl="0" eaLnBrk="1" latinLnBrk="0" hangingPunct="1">
                        <a:defRPr sz="2400" kern="1200">
                          <a:solidFill>
                            <a:schemeClr val="tx1"/>
                          </a:solidFill>
                          <a:latin typeface="FrutigerNext LT Medium"/>
                          <a:ea typeface="华文细黑"/>
                          <a:cs typeface="宋体"/>
                        </a:defRPr>
                      </a:lvl7pPr>
                      <a:lvl8pPr marL="4268053" algn="l" defTabSz="1219444" rtl="0" eaLnBrk="1" latinLnBrk="0" hangingPunct="1">
                        <a:defRPr sz="2400" kern="1200">
                          <a:solidFill>
                            <a:schemeClr val="tx1"/>
                          </a:solidFill>
                          <a:latin typeface="FrutigerNext LT Medium"/>
                          <a:ea typeface="华文细黑"/>
                          <a:cs typeface="宋体"/>
                        </a:defRPr>
                      </a:lvl8pPr>
                      <a:lvl9pPr marL="4877775" algn="l" defTabSz="1219444" rtl="0" eaLnBrk="1" latinLnBrk="0" hangingPunct="1">
                        <a:defRPr sz="2400" kern="1200">
                          <a:solidFill>
                            <a:schemeClr val="tx1"/>
                          </a:solidFill>
                          <a:latin typeface="FrutigerNext LT Medium"/>
                          <a:ea typeface="华文细黑"/>
                          <a:cs typeface="宋体"/>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Back-end</a:t>
                      </a:r>
                      <a:r>
                        <a:rPr kumimoji="0" lang="zh-CN" altLang="en-US"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 </a:t>
                      </a:r>
                      <a:r>
                        <a:rPr kumimoji="0" lang="en-US" altLang="zh-CN" sz="1200" b="0" i="0" u="none" strike="noStrike" kern="1200"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ports</a:t>
                      </a:r>
                      <a:endPar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endParaRPr>
                    </a:p>
                  </a:txBody>
                  <a:tcPr marL="0" marR="0" marT="45703" marB="45703" anchor="ctr" anchorCtr="1" horzOverflow="overflow">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SAS 3.0</a:t>
                      </a:r>
                    </a:p>
                  </a:txBody>
                  <a:tcPr marL="9421" marR="9421" marT="9421"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gridSpan="4">
                  <a:txBody>
                    <a:bodyPr/>
                    <a:lstStyle>
                      <a:lvl1pPr marL="0" algn="l" defTabSz="1219444" rtl="0" eaLnBrk="1" latinLnBrk="0" hangingPunct="1">
                        <a:defRPr sz="2400" kern="1200">
                          <a:solidFill>
                            <a:schemeClr val="tx1"/>
                          </a:solidFill>
                          <a:latin typeface="Calibri" panose="020F0502020204030204"/>
                          <a:ea typeface="微软雅黑"/>
                          <a:cs typeface=""/>
                        </a:defRPr>
                      </a:lvl1pPr>
                      <a:lvl2pPr marL="609722" algn="l" defTabSz="1219444" rtl="0" eaLnBrk="1" latinLnBrk="0" hangingPunct="1">
                        <a:defRPr sz="2400" kern="1200">
                          <a:solidFill>
                            <a:schemeClr val="tx1"/>
                          </a:solidFill>
                          <a:latin typeface="Calibri" panose="020F0502020204030204"/>
                          <a:ea typeface="微软雅黑"/>
                          <a:cs typeface=""/>
                        </a:defRPr>
                      </a:lvl2pPr>
                      <a:lvl3pPr marL="1219444" algn="l" defTabSz="1219444" rtl="0" eaLnBrk="1" latinLnBrk="0" hangingPunct="1">
                        <a:defRPr sz="2400" kern="1200">
                          <a:solidFill>
                            <a:schemeClr val="tx1"/>
                          </a:solidFill>
                          <a:latin typeface="Calibri" panose="020F0502020204030204"/>
                          <a:ea typeface="微软雅黑"/>
                          <a:cs typeface=""/>
                        </a:defRPr>
                      </a:lvl3pPr>
                      <a:lvl4pPr marL="1829166" algn="l" defTabSz="1219444" rtl="0" eaLnBrk="1" latinLnBrk="0" hangingPunct="1">
                        <a:defRPr sz="2400" kern="1200">
                          <a:solidFill>
                            <a:schemeClr val="tx1"/>
                          </a:solidFill>
                          <a:latin typeface="Calibri" panose="020F0502020204030204"/>
                          <a:ea typeface="微软雅黑"/>
                          <a:cs typeface=""/>
                        </a:defRPr>
                      </a:lvl4pPr>
                      <a:lvl5pPr marL="2438888" algn="l" defTabSz="1219444" rtl="0" eaLnBrk="1" latinLnBrk="0" hangingPunct="1">
                        <a:defRPr sz="2400" kern="1200">
                          <a:solidFill>
                            <a:schemeClr val="tx1"/>
                          </a:solidFill>
                          <a:latin typeface="Calibri" panose="020F0502020204030204"/>
                          <a:ea typeface="微软雅黑"/>
                          <a:cs typeface=""/>
                        </a:defRPr>
                      </a:lvl5pPr>
                      <a:lvl6pPr marL="3048610" algn="l" defTabSz="1219444" rtl="0" eaLnBrk="1" latinLnBrk="0" hangingPunct="1">
                        <a:defRPr sz="2400" kern="1200">
                          <a:solidFill>
                            <a:schemeClr val="tx1"/>
                          </a:solidFill>
                          <a:latin typeface="Calibri" panose="020F0502020204030204"/>
                          <a:ea typeface="微软雅黑"/>
                          <a:cs typeface=""/>
                        </a:defRPr>
                      </a:lvl6pPr>
                      <a:lvl7pPr marL="3658332" algn="l" defTabSz="1219444" rtl="0" eaLnBrk="1" latinLnBrk="0" hangingPunct="1">
                        <a:defRPr sz="2400" kern="1200">
                          <a:solidFill>
                            <a:schemeClr val="tx1"/>
                          </a:solidFill>
                          <a:latin typeface="Calibri" panose="020F0502020204030204"/>
                          <a:ea typeface="微软雅黑"/>
                          <a:cs typeface=""/>
                        </a:defRPr>
                      </a:lvl7pPr>
                      <a:lvl8pPr marL="4268053" algn="l" defTabSz="1219444" rtl="0" eaLnBrk="1" latinLnBrk="0" hangingPunct="1">
                        <a:defRPr sz="2400" kern="1200">
                          <a:solidFill>
                            <a:schemeClr val="tx1"/>
                          </a:solidFill>
                          <a:latin typeface="Calibri" panose="020F0502020204030204"/>
                          <a:ea typeface="微软雅黑"/>
                          <a:cs typeface=""/>
                        </a:defRPr>
                      </a:lvl8pPr>
                      <a:lvl9pPr marL="4877775" algn="l" defTabSz="1219444" rtl="0" eaLnBrk="1" latinLnBrk="0" hangingPunct="1">
                        <a:defRPr sz="2400" kern="1200">
                          <a:solidFill>
                            <a:schemeClr val="tx1"/>
                          </a:solidFill>
                          <a:latin typeface="Calibri" panose="020F0502020204030204"/>
                          <a:ea typeface="微软雅黑"/>
                          <a:cs typeface=""/>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2" pitchFamily="18" charset="2"/>
                        <a:buNone/>
                        <a:tabLst/>
                        <a:defRPr/>
                      </a:pPr>
                      <a:r>
                        <a:rPr kumimoji="0" lang="en-US" altLang="zh-CN" sz="1200" b="0" i="0" u="none" strike="noStrike" cap="none" normalizeH="0" baseline="0" dirty="0">
                          <a:ln>
                            <a:noFill/>
                          </a:ln>
                          <a:solidFill>
                            <a:schemeClr val="tx1"/>
                          </a:solidFill>
                          <a:effectLst/>
                          <a:latin typeface="Arial" panose="020B0604020202020204" pitchFamily="34" charset="0"/>
                          <a:ea typeface="方正兰亭细黑简体" panose="02000000000000000000" pitchFamily="2" charset="-122"/>
                          <a:cs typeface="Arial" panose="020B0604020202020204" pitchFamily="34" charset="0"/>
                        </a:rPr>
                        <a:t>SAS 3.0/100G Ethernet</a:t>
                      </a:r>
                    </a:p>
                  </a:txBody>
                  <a:tcPr marL="9421" marR="9421" marT="9421"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hMerge="1">
                  <a:txBody>
                    <a:bodyPr/>
                    <a:lstStyle/>
                    <a:p>
                      <a:endParaRPr lang="zh-CN" altLang="en-US" dirty="0"/>
                    </a:p>
                  </a:txBody>
                  <a:tcPr marL="9422" marR="9422" marT="942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marL="9422" marR="9422" marT="942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dirty="0"/>
                    </a:p>
                  </a:txBody>
                  <a:tcPr marL="9422" marR="9422" marT="942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84229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圆角矩形 144"/>
          <p:cNvSpPr/>
          <p:nvPr/>
        </p:nvSpPr>
        <p:spPr bwMode="auto">
          <a:xfrm>
            <a:off x="479577" y="5067051"/>
            <a:ext cx="11206931" cy="1145461"/>
          </a:xfrm>
          <a:prstGeom prst="roundRect">
            <a:avLst>
              <a:gd name="adj" fmla="val 5508"/>
            </a:avLst>
          </a:prstGeom>
          <a:solidFill>
            <a:srgbClr val="F0F0F0"/>
          </a:solidFill>
          <a:ln>
            <a:noFill/>
          </a:ln>
          <a:effectLst>
            <a:outerShdw blurRad="88900" algn="ctr" rotWithShape="0">
              <a:prstClr val="black">
                <a:alpha val="80000"/>
              </a:prstClr>
            </a:outerShdw>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lIns="0" rIns="0" anchor="ctr"/>
          <a:lstStyle/>
          <a:p>
            <a:pPr algn="ctr">
              <a:lnSpc>
                <a:spcPct val="150000"/>
              </a:lnSpc>
            </a:pPr>
            <a:endParaRPr lang="zh-CN" altLang="en-US" sz="1400" kern="0">
              <a:solidFill>
                <a:srgbClr val="000000">
                  <a:lumMod val="85000"/>
                  <a:lumOff val="15000"/>
                </a:srgbClr>
              </a:solidFill>
              <a:latin typeface="Arial" pitchFamily="34" charset="0"/>
              <a:ea typeface="微软雅黑" pitchFamily="34" charset="-122"/>
              <a:cs typeface="Arial" pitchFamily="34" charset="0"/>
            </a:endParaRPr>
          </a:p>
        </p:txBody>
      </p:sp>
      <p:sp>
        <p:nvSpPr>
          <p:cNvPr id="179" name="矩形 8"/>
          <p:cNvSpPr/>
          <p:nvPr/>
        </p:nvSpPr>
        <p:spPr bwMode="auto">
          <a:xfrm>
            <a:off x="479577" y="5167208"/>
            <a:ext cx="11215256" cy="892460"/>
          </a:xfrm>
          <a:prstGeom prst="rect">
            <a:avLst/>
          </a:prstGeom>
          <a:noFill/>
          <a:ln w="9525" cap="flat" cmpd="sng" algn="ctr">
            <a:noFill/>
            <a:prstDash val="solid"/>
            <a:round/>
            <a:headEnd type="none" w="med" len="med"/>
            <a:tailEnd type="none" w="med" len="med"/>
          </a:ln>
          <a:effectLst/>
        </p:spPr>
        <p:txBody>
          <a:bodyPr vert="horz" wrap="square" lIns="91365" tIns="45685" rIns="91365" bIns="45685" numCol="1" rtlCol="0" anchor="ctr" anchorCtr="0" compatLnSpc="1">
            <a:prstTxWarp prst="textNoShape">
              <a:avLst/>
            </a:prstTxWarp>
          </a:bodyPr>
          <a:lstStyle/>
          <a:p>
            <a:pPr marL="257055" indent="-257055">
              <a:lnSpc>
                <a:spcPct val="120000"/>
              </a:lnSpc>
              <a:buClr>
                <a:prstClr val="black"/>
              </a:buClr>
              <a:buSzPct val="50000"/>
              <a:buFont typeface="Wingdings" pitchFamily="2" charset="2"/>
              <a:buChar char="l"/>
              <a:tabLst>
                <a:tab pos="342740" algn="l"/>
              </a:tabLst>
            </a:pPr>
            <a:r>
              <a:rPr lang="en-US" altLang="zh-CN" sz="1200" dirty="0">
                <a:solidFill>
                  <a:srgbClr val="000000"/>
                </a:solidFill>
                <a:latin typeface="Arial" pitchFamily="34" charset="0"/>
                <a:ea typeface="微软雅黑" pitchFamily="34" charset="-122"/>
                <a:cs typeface="Arial" pitchFamily="34" charset="0"/>
              </a:rPr>
              <a:t>Huawei RAID2.0+: bottom-layer media virtualization + upper-layer resource virtualization for fast data reconstruction and smart resource allocation</a:t>
            </a:r>
          </a:p>
          <a:p>
            <a:pPr marL="257055" indent="-257055">
              <a:lnSpc>
                <a:spcPct val="120000"/>
              </a:lnSpc>
              <a:buClr>
                <a:prstClr val="black"/>
              </a:buClr>
              <a:buSzPct val="50000"/>
              <a:buFont typeface="Wingdings" pitchFamily="2" charset="2"/>
              <a:buChar char="l"/>
              <a:tabLst>
                <a:tab pos="342740" algn="l"/>
              </a:tabLst>
            </a:pPr>
            <a:r>
              <a:rPr lang="en-US" altLang="zh-CN" sz="1200" dirty="0">
                <a:solidFill>
                  <a:srgbClr val="000000"/>
                </a:solidFill>
                <a:latin typeface="Arial" pitchFamily="34" charset="0"/>
                <a:ea typeface="微软雅黑" pitchFamily="34" charset="-122"/>
                <a:cs typeface="Arial" pitchFamily="34" charset="0"/>
              </a:rPr>
              <a:t>Fast data reconstruction: Data reconstruction time is shortened from 5 hours to only 15 minutes. The data reconstruction speed is improved </a:t>
            </a:r>
            <a:r>
              <a:rPr lang="en-US" altLang="zh-CN" sz="1200" dirty="0">
                <a:solidFill>
                  <a:srgbClr val="00B0F0"/>
                </a:solidFill>
                <a:latin typeface="Arial" pitchFamily="34" charset="0"/>
                <a:ea typeface="微软雅黑" pitchFamily="34" charset="-122"/>
                <a:cs typeface="Arial" pitchFamily="34" charset="0"/>
              </a:rPr>
              <a:t>20-fold</a:t>
            </a:r>
            <a:r>
              <a:rPr lang="en-US" altLang="zh-CN" sz="1200" dirty="0">
                <a:solidFill>
                  <a:srgbClr val="000000"/>
                </a:solidFill>
                <a:latin typeface="Arial" pitchFamily="34" charset="0"/>
                <a:ea typeface="微软雅黑" pitchFamily="34" charset="-122"/>
                <a:cs typeface="Arial" pitchFamily="34" charset="0"/>
              </a:rPr>
              <a:t>. Adverse service impacts and disk failure rates are reduced.</a:t>
            </a:r>
          </a:p>
          <a:p>
            <a:pPr marL="257055" indent="-257055">
              <a:lnSpc>
                <a:spcPct val="120000"/>
              </a:lnSpc>
              <a:buClr>
                <a:prstClr val="black"/>
              </a:buClr>
              <a:buSzPct val="50000"/>
              <a:buFont typeface="Wingdings" pitchFamily="2" charset="2"/>
              <a:buChar char="l"/>
              <a:tabLst>
                <a:tab pos="342740" algn="l"/>
              </a:tabLst>
            </a:pPr>
            <a:r>
              <a:rPr lang="en-US" altLang="zh-CN" sz="1200" dirty="0">
                <a:solidFill>
                  <a:srgbClr val="000000"/>
                </a:solidFill>
                <a:latin typeface="Arial" pitchFamily="34" charset="0"/>
                <a:ea typeface="微软雅黑" pitchFamily="34" charset="-122"/>
                <a:cs typeface="Arial" pitchFamily="34" charset="0"/>
              </a:rPr>
              <a:t>All disks in a storage pool participate in reconstruction, and only service data is reconstructed. The traditional </a:t>
            </a:r>
            <a:r>
              <a:rPr lang="en-US" altLang="zh-CN" sz="1200" dirty="0">
                <a:solidFill>
                  <a:srgbClr val="00B0F0"/>
                </a:solidFill>
                <a:latin typeface="Arial" pitchFamily="34" charset="0"/>
                <a:ea typeface="微软雅黑" pitchFamily="34" charset="-122"/>
                <a:cs typeface="Arial" pitchFamily="34" charset="0"/>
              </a:rPr>
              <a:t>many-to-one</a:t>
            </a:r>
            <a:r>
              <a:rPr lang="en-US" altLang="zh-CN" sz="1200" dirty="0">
                <a:solidFill>
                  <a:srgbClr val="000000"/>
                </a:solidFill>
                <a:latin typeface="Arial" pitchFamily="34" charset="0"/>
                <a:ea typeface="微软雅黑" pitchFamily="34" charset="-122"/>
                <a:cs typeface="Arial" pitchFamily="34" charset="0"/>
              </a:rPr>
              <a:t> reconstruction mode is transformed to the </a:t>
            </a:r>
            <a:r>
              <a:rPr lang="en-US" altLang="zh-CN" sz="1200" dirty="0">
                <a:solidFill>
                  <a:srgbClr val="00B0F0"/>
                </a:solidFill>
                <a:latin typeface="Arial" pitchFamily="34" charset="0"/>
                <a:ea typeface="微软雅黑" pitchFamily="34" charset="-122"/>
                <a:cs typeface="Arial" pitchFamily="34" charset="0"/>
              </a:rPr>
              <a:t>many-to-many</a:t>
            </a:r>
            <a:r>
              <a:rPr lang="en-US" altLang="zh-CN" sz="1200" dirty="0">
                <a:solidFill>
                  <a:srgbClr val="000000"/>
                </a:solidFill>
                <a:latin typeface="Arial" pitchFamily="34" charset="0"/>
                <a:ea typeface="微软雅黑" pitchFamily="34" charset="-122"/>
                <a:cs typeface="Arial" pitchFamily="34" charset="0"/>
              </a:rPr>
              <a:t> fast reconstruction mode.</a:t>
            </a:r>
            <a:endParaRPr lang="zh-CN" altLang="en-US" sz="1200" dirty="0">
              <a:solidFill>
                <a:prstClr val="black"/>
              </a:solidFill>
              <a:latin typeface="Arial" pitchFamily="34" charset="0"/>
              <a:ea typeface="微软雅黑" pitchFamily="34" charset="-122"/>
              <a:cs typeface="Arial" pitchFamily="34" charset="0"/>
            </a:endParaRPr>
          </a:p>
        </p:txBody>
      </p:sp>
      <p:sp>
        <p:nvSpPr>
          <p:cNvPr id="180" name="Rectangle 179"/>
          <p:cNvSpPr/>
          <p:nvPr/>
        </p:nvSpPr>
        <p:spPr>
          <a:xfrm>
            <a:off x="453049" y="4718264"/>
            <a:ext cx="11242668" cy="348790"/>
          </a:xfrm>
          <a:prstGeom prst="round2SameRect">
            <a:avLst/>
          </a:prstGeom>
          <a:solidFill>
            <a:srgbClr val="0080CB"/>
          </a:solidFill>
          <a:ln>
            <a:noFill/>
          </a:ln>
          <a:effectLst>
            <a:outerShdw blurRad="40000" dist="23000" dir="5400000" rotWithShape="0">
              <a:srgbClr val="000000">
                <a:alpha val="35000"/>
              </a:srgbClr>
            </a:outerShdw>
          </a:effectLst>
        </p:spPr>
        <p:txBody>
          <a:bodyPr lIns="0" rIns="0" anchor="ctr"/>
          <a:lstStyle/>
          <a:p>
            <a:pPr algn="ctr">
              <a:buClr>
                <a:srgbClr val="CC9900"/>
              </a:buClr>
            </a:pPr>
            <a:r>
              <a:rPr lang="en-US" altLang="zh-CN" sz="1400" b="1" kern="0" dirty="0">
                <a:solidFill>
                  <a:srgbClr val="FFFFFF"/>
                </a:solidFill>
                <a:effectLst>
                  <a:outerShdw blurRad="38100" dist="38100" dir="2700000" algn="tl">
                    <a:srgbClr val="000000">
                      <a:alpha val="43137"/>
                    </a:srgbClr>
                  </a:outerShdw>
                </a:effectLst>
                <a:latin typeface="Arial" pitchFamily="34" charset="0"/>
                <a:ea typeface="微软雅黑" pitchFamily="34" charset="-122"/>
                <a:cs typeface="Arial" pitchFamily="34" charset="0"/>
              </a:rPr>
              <a:t>Data reconstruction speed is improved 20 times</a:t>
            </a:r>
            <a:endParaRPr lang="zh-CN" altLang="en-US" sz="1400" b="1" kern="0" dirty="0">
              <a:solidFill>
                <a:srgbClr val="FFFFFF"/>
              </a:solidFill>
              <a:effectLst>
                <a:outerShdw blurRad="38100" dist="38100" dir="2700000" algn="tl">
                  <a:srgbClr val="000000">
                    <a:alpha val="43137"/>
                  </a:srgbClr>
                </a:outerShdw>
              </a:effectLst>
              <a:latin typeface="Arial" pitchFamily="34" charset="0"/>
              <a:ea typeface="微软雅黑" pitchFamily="34" charset="-122"/>
              <a:cs typeface="Arial" pitchFamily="34" charset="0"/>
            </a:endParaRPr>
          </a:p>
        </p:txBody>
      </p:sp>
      <p:grpSp>
        <p:nvGrpSpPr>
          <p:cNvPr id="181" name="组合 428"/>
          <p:cNvGrpSpPr/>
          <p:nvPr/>
        </p:nvGrpSpPr>
        <p:grpSpPr>
          <a:xfrm>
            <a:off x="8621037" y="1439365"/>
            <a:ext cx="2446900" cy="2136092"/>
            <a:chOff x="2163763" y="2051050"/>
            <a:chExt cx="4856162" cy="3970338"/>
          </a:xfrm>
        </p:grpSpPr>
        <p:sp>
          <p:nvSpPr>
            <p:cNvPr id="182" name="流程图: 磁盘 139"/>
            <p:cNvSpPr>
              <a:spLocks noChangeArrowheads="1"/>
            </p:cNvSpPr>
            <p:nvPr/>
          </p:nvSpPr>
          <p:spPr bwMode="auto">
            <a:xfrm>
              <a:off x="2163763" y="5376863"/>
              <a:ext cx="541337" cy="644525"/>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pic>
          <p:nvPicPr>
            <p:cNvPr id="183" name="Picture 20" descr="E:\1华赛设计夹\2010-12\朱冬晴\华赛新图标(存储) AI文件\完成\png\存储图标-6\20.png"/>
            <p:cNvPicPr>
              <a:picLocks noChangeAspect="1" noChangeArrowheads="1"/>
            </p:cNvPicPr>
            <p:nvPr/>
          </p:nvPicPr>
          <p:blipFill>
            <a:blip r:embed="rId3" cstate="print"/>
            <a:srcRect/>
            <a:stretch>
              <a:fillRect/>
            </a:stretch>
          </p:blipFill>
          <p:spPr bwMode="auto">
            <a:xfrm>
              <a:off x="3803650" y="2051050"/>
              <a:ext cx="488950" cy="657225"/>
            </a:xfrm>
            <a:prstGeom prst="rect">
              <a:avLst/>
            </a:prstGeom>
            <a:noFill/>
            <a:ln w="9525">
              <a:noFill/>
              <a:miter lim="800000"/>
              <a:headEnd/>
              <a:tailEnd/>
            </a:ln>
          </p:spPr>
        </p:pic>
        <p:pic>
          <p:nvPicPr>
            <p:cNvPr id="184" name="Picture 20" descr="E:\1华赛设计夹\2010-12\朱冬晴\华赛新图标(存储) AI文件\完成\png\存储图标-6\20.png"/>
            <p:cNvPicPr>
              <a:picLocks noChangeAspect="1" noChangeArrowheads="1"/>
            </p:cNvPicPr>
            <p:nvPr/>
          </p:nvPicPr>
          <p:blipFill>
            <a:blip r:embed="rId3" cstate="print"/>
            <a:srcRect/>
            <a:stretch>
              <a:fillRect/>
            </a:stretch>
          </p:blipFill>
          <p:spPr bwMode="auto">
            <a:xfrm>
              <a:off x="2936875" y="2051050"/>
              <a:ext cx="488950" cy="657225"/>
            </a:xfrm>
            <a:prstGeom prst="rect">
              <a:avLst/>
            </a:prstGeom>
            <a:noFill/>
            <a:ln w="9525">
              <a:noFill/>
              <a:miter lim="800000"/>
              <a:headEnd/>
              <a:tailEnd/>
            </a:ln>
          </p:spPr>
        </p:pic>
        <p:pic>
          <p:nvPicPr>
            <p:cNvPr id="185" name="Picture 20" descr="E:\1华赛设计夹\2010-12\朱冬晴\华赛新图标(存储) AI文件\完成\png\存储图标-6\20.png"/>
            <p:cNvPicPr>
              <a:picLocks noChangeAspect="1" noChangeArrowheads="1"/>
            </p:cNvPicPr>
            <p:nvPr/>
          </p:nvPicPr>
          <p:blipFill>
            <a:blip r:embed="rId3" cstate="print"/>
            <a:srcRect/>
            <a:stretch>
              <a:fillRect/>
            </a:stretch>
          </p:blipFill>
          <p:spPr bwMode="auto">
            <a:xfrm>
              <a:off x="5667375" y="2051050"/>
              <a:ext cx="488950" cy="657225"/>
            </a:xfrm>
            <a:prstGeom prst="rect">
              <a:avLst/>
            </a:prstGeom>
            <a:noFill/>
            <a:ln w="9525">
              <a:noFill/>
              <a:miter lim="800000"/>
              <a:headEnd/>
              <a:tailEnd/>
            </a:ln>
          </p:spPr>
        </p:pic>
        <p:pic>
          <p:nvPicPr>
            <p:cNvPr id="186" name="Picture 20" descr="E:\1华赛设计夹\2010-12\朱冬晴\华赛新图标(存储) AI文件\完成\png\存储图标-6\20.png"/>
            <p:cNvPicPr>
              <a:picLocks noChangeAspect="1" noChangeArrowheads="1"/>
            </p:cNvPicPr>
            <p:nvPr/>
          </p:nvPicPr>
          <p:blipFill>
            <a:blip r:embed="rId3" cstate="print"/>
            <a:srcRect/>
            <a:stretch>
              <a:fillRect/>
            </a:stretch>
          </p:blipFill>
          <p:spPr bwMode="auto">
            <a:xfrm>
              <a:off x="4800600" y="2051050"/>
              <a:ext cx="488950" cy="657225"/>
            </a:xfrm>
            <a:prstGeom prst="rect">
              <a:avLst/>
            </a:prstGeom>
            <a:noFill/>
            <a:ln w="9525">
              <a:noFill/>
              <a:miter lim="800000"/>
              <a:headEnd/>
              <a:tailEnd/>
            </a:ln>
          </p:spPr>
        </p:pic>
        <p:sp>
          <p:nvSpPr>
            <p:cNvPr id="187" name="流程图: 磁盘 139"/>
            <p:cNvSpPr>
              <a:spLocks noChangeArrowheads="1"/>
            </p:cNvSpPr>
            <p:nvPr/>
          </p:nvSpPr>
          <p:spPr bwMode="auto">
            <a:xfrm>
              <a:off x="2703513" y="5373688"/>
              <a:ext cx="541337" cy="644525"/>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188" name="流程图: 磁盘 139"/>
            <p:cNvSpPr>
              <a:spLocks noChangeArrowheads="1"/>
            </p:cNvSpPr>
            <p:nvPr/>
          </p:nvSpPr>
          <p:spPr bwMode="auto">
            <a:xfrm>
              <a:off x="3244850" y="5376863"/>
              <a:ext cx="539750" cy="644525"/>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189" name="流程图: 磁盘 139"/>
            <p:cNvSpPr>
              <a:spLocks noChangeArrowheads="1"/>
            </p:cNvSpPr>
            <p:nvPr/>
          </p:nvSpPr>
          <p:spPr bwMode="auto">
            <a:xfrm>
              <a:off x="3783013" y="5373688"/>
              <a:ext cx="541337" cy="644525"/>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190" name="流程图: 磁盘 139"/>
            <p:cNvSpPr>
              <a:spLocks noChangeArrowheads="1"/>
            </p:cNvSpPr>
            <p:nvPr/>
          </p:nvSpPr>
          <p:spPr bwMode="auto">
            <a:xfrm>
              <a:off x="4324350" y="5376863"/>
              <a:ext cx="541338" cy="644525"/>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191" name="流程图: 磁盘 139"/>
            <p:cNvSpPr>
              <a:spLocks noChangeArrowheads="1"/>
            </p:cNvSpPr>
            <p:nvPr/>
          </p:nvSpPr>
          <p:spPr bwMode="auto">
            <a:xfrm>
              <a:off x="4864100" y="5373688"/>
              <a:ext cx="539750" cy="644525"/>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192" name="流程图: 磁盘 139"/>
            <p:cNvSpPr>
              <a:spLocks noChangeArrowheads="1"/>
            </p:cNvSpPr>
            <p:nvPr/>
          </p:nvSpPr>
          <p:spPr bwMode="auto">
            <a:xfrm>
              <a:off x="5403850" y="5376863"/>
              <a:ext cx="541338" cy="644525"/>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193" name="流程图: 磁盘 139"/>
            <p:cNvSpPr>
              <a:spLocks noChangeArrowheads="1"/>
            </p:cNvSpPr>
            <p:nvPr/>
          </p:nvSpPr>
          <p:spPr bwMode="auto">
            <a:xfrm>
              <a:off x="5943600" y="5373688"/>
              <a:ext cx="541338" cy="644525"/>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194" name="流程图: 磁盘 139"/>
            <p:cNvSpPr>
              <a:spLocks noChangeArrowheads="1"/>
            </p:cNvSpPr>
            <p:nvPr/>
          </p:nvSpPr>
          <p:spPr bwMode="auto">
            <a:xfrm>
              <a:off x="6478588" y="5373688"/>
              <a:ext cx="541337" cy="644525"/>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195" name="圆柱形 114"/>
            <p:cNvSpPr>
              <a:spLocks noChangeArrowheads="1"/>
            </p:cNvSpPr>
            <p:nvPr/>
          </p:nvSpPr>
          <p:spPr bwMode="auto">
            <a:xfrm>
              <a:off x="3136900" y="3598863"/>
              <a:ext cx="519113" cy="487362"/>
            </a:xfrm>
            <a:prstGeom prst="can">
              <a:avLst>
                <a:gd name="adj" fmla="val 25042"/>
              </a:avLst>
            </a:prstGeom>
            <a:solidFill>
              <a:srgbClr val="0070C0"/>
            </a:solidFill>
            <a:ln w="9525" algn="ctr">
              <a:no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196" name="圆柱形 115"/>
            <p:cNvSpPr>
              <a:spLocks noChangeArrowheads="1"/>
            </p:cNvSpPr>
            <p:nvPr/>
          </p:nvSpPr>
          <p:spPr bwMode="auto">
            <a:xfrm>
              <a:off x="5003800" y="3598863"/>
              <a:ext cx="519113" cy="487362"/>
            </a:xfrm>
            <a:prstGeom prst="can">
              <a:avLst>
                <a:gd name="adj" fmla="val 25042"/>
              </a:avLst>
            </a:prstGeom>
            <a:solidFill>
              <a:srgbClr val="FFC000"/>
            </a:solidFill>
            <a:ln w="9525" algn="ctr">
              <a:no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197" name="上箭头 118"/>
            <p:cNvSpPr>
              <a:spLocks noChangeArrowheads="1"/>
            </p:cNvSpPr>
            <p:nvPr/>
          </p:nvSpPr>
          <p:spPr bwMode="auto">
            <a:xfrm>
              <a:off x="3225800" y="2733675"/>
              <a:ext cx="338138" cy="781050"/>
            </a:xfrm>
            <a:prstGeom prst="upArrow">
              <a:avLst>
                <a:gd name="adj1" fmla="val 34574"/>
                <a:gd name="adj2" fmla="val 50175"/>
              </a:avLst>
            </a:prstGeom>
            <a:solidFill>
              <a:srgbClr val="92D050"/>
            </a:solidFill>
            <a:ln w="9525" algn="ctr">
              <a:solidFill>
                <a:srgbClr val="0000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198" name="上箭头 119"/>
            <p:cNvSpPr>
              <a:spLocks noChangeArrowheads="1"/>
            </p:cNvSpPr>
            <p:nvPr/>
          </p:nvSpPr>
          <p:spPr bwMode="auto">
            <a:xfrm>
              <a:off x="5076825" y="2708275"/>
              <a:ext cx="339725" cy="781050"/>
            </a:xfrm>
            <a:prstGeom prst="upArrow">
              <a:avLst>
                <a:gd name="adj1" fmla="val 34574"/>
                <a:gd name="adj2" fmla="val 49941"/>
              </a:avLst>
            </a:prstGeom>
            <a:solidFill>
              <a:srgbClr val="92D050"/>
            </a:solidFill>
            <a:ln w="9525" algn="ctr">
              <a:solidFill>
                <a:srgbClr val="0000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199" name="矩形 127"/>
            <p:cNvSpPr>
              <a:spLocks noChangeArrowheads="1"/>
            </p:cNvSpPr>
            <p:nvPr/>
          </p:nvSpPr>
          <p:spPr bwMode="auto">
            <a:xfrm>
              <a:off x="2246313" y="5653088"/>
              <a:ext cx="71437" cy="134937"/>
            </a:xfrm>
            <a:prstGeom prst="rect">
              <a:avLst/>
            </a:prstGeom>
            <a:solidFill>
              <a:srgbClr val="00B0F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00" name="矩形 128"/>
            <p:cNvSpPr>
              <a:spLocks noChangeArrowheads="1"/>
            </p:cNvSpPr>
            <p:nvPr/>
          </p:nvSpPr>
          <p:spPr bwMode="auto">
            <a:xfrm>
              <a:off x="2246313" y="5805488"/>
              <a:ext cx="71437" cy="134937"/>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01" name="矩形 129"/>
            <p:cNvSpPr>
              <a:spLocks noChangeArrowheads="1"/>
            </p:cNvSpPr>
            <p:nvPr/>
          </p:nvSpPr>
          <p:spPr bwMode="auto">
            <a:xfrm>
              <a:off x="2398713" y="5662613"/>
              <a:ext cx="71437" cy="134937"/>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02" name="矩形 130"/>
            <p:cNvSpPr>
              <a:spLocks noChangeArrowheads="1"/>
            </p:cNvSpPr>
            <p:nvPr/>
          </p:nvSpPr>
          <p:spPr bwMode="auto">
            <a:xfrm>
              <a:off x="2398713" y="5815013"/>
              <a:ext cx="71437" cy="134937"/>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03" name="矩形 131"/>
            <p:cNvSpPr>
              <a:spLocks noChangeArrowheads="1"/>
            </p:cNvSpPr>
            <p:nvPr/>
          </p:nvSpPr>
          <p:spPr bwMode="auto">
            <a:xfrm>
              <a:off x="2551113" y="5661025"/>
              <a:ext cx="71437"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04" name="矩形 132"/>
            <p:cNvSpPr>
              <a:spLocks noChangeArrowheads="1"/>
            </p:cNvSpPr>
            <p:nvPr/>
          </p:nvSpPr>
          <p:spPr bwMode="auto">
            <a:xfrm>
              <a:off x="2551113" y="5813425"/>
              <a:ext cx="71437" cy="134938"/>
            </a:xfrm>
            <a:prstGeom prst="rect">
              <a:avLst/>
            </a:prstGeom>
            <a:solidFill>
              <a:srgbClr val="FFC00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05" name="矩形 133"/>
            <p:cNvSpPr>
              <a:spLocks noChangeArrowheads="1"/>
            </p:cNvSpPr>
            <p:nvPr/>
          </p:nvSpPr>
          <p:spPr bwMode="auto">
            <a:xfrm>
              <a:off x="2771775" y="5661025"/>
              <a:ext cx="71438"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06" name="矩形 134"/>
            <p:cNvSpPr>
              <a:spLocks noChangeArrowheads="1"/>
            </p:cNvSpPr>
            <p:nvPr/>
          </p:nvSpPr>
          <p:spPr bwMode="auto">
            <a:xfrm>
              <a:off x="2771775" y="5813425"/>
              <a:ext cx="71438"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07" name="矩形 135"/>
            <p:cNvSpPr>
              <a:spLocks noChangeArrowheads="1"/>
            </p:cNvSpPr>
            <p:nvPr/>
          </p:nvSpPr>
          <p:spPr bwMode="auto">
            <a:xfrm>
              <a:off x="2924175" y="5670550"/>
              <a:ext cx="71438"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08" name="矩形 136"/>
            <p:cNvSpPr>
              <a:spLocks noChangeArrowheads="1"/>
            </p:cNvSpPr>
            <p:nvPr/>
          </p:nvSpPr>
          <p:spPr bwMode="auto">
            <a:xfrm>
              <a:off x="2924175" y="5822950"/>
              <a:ext cx="71438" cy="134938"/>
            </a:xfrm>
            <a:prstGeom prst="rect">
              <a:avLst/>
            </a:prstGeom>
            <a:solidFill>
              <a:srgbClr val="FFC00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09" name="矩形 137"/>
            <p:cNvSpPr>
              <a:spLocks noChangeArrowheads="1"/>
            </p:cNvSpPr>
            <p:nvPr/>
          </p:nvSpPr>
          <p:spPr bwMode="auto">
            <a:xfrm>
              <a:off x="3076575" y="5668963"/>
              <a:ext cx="71438" cy="134937"/>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10" name="矩形 138"/>
            <p:cNvSpPr>
              <a:spLocks noChangeArrowheads="1"/>
            </p:cNvSpPr>
            <p:nvPr/>
          </p:nvSpPr>
          <p:spPr bwMode="auto">
            <a:xfrm>
              <a:off x="3076575" y="5821363"/>
              <a:ext cx="71438" cy="134937"/>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11" name="矩形 139"/>
            <p:cNvSpPr>
              <a:spLocks noChangeArrowheads="1"/>
            </p:cNvSpPr>
            <p:nvPr/>
          </p:nvSpPr>
          <p:spPr bwMode="auto">
            <a:xfrm>
              <a:off x="3330575" y="5661025"/>
              <a:ext cx="73025"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12" name="矩形 140"/>
            <p:cNvSpPr>
              <a:spLocks noChangeArrowheads="1"/>
            </p:cNvSpPr>
            <p:nvPr/>
          </p:nvSpPr>
          <p:spPr bwMode="auto">
            <a:xfrm>
              <a:off x="3330575" y="5813425"/>
              <a:ext cx="73025" cy="134938"/>
            </a:xfrm>
            <a:prstGeom prst="rect">
              <a:avLst/>
            </a:prstGeom>
            <a:solidFill>
              <a:srgbClr val="00B0F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13" name="矩形 141"/>
            <p:cNvSpPr>
              <a:spLocks noChangeArrowheads="1"/>
            </p:cNvSpPr>
            <p:nvPr/>
          </p:nvSpPr>
          <p:spPr bwMode="auto">
            <a:xfrm>
              <a:off x="3482975" y="5670550"/>
              <a:ext cx="73025"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14" name="矩形 142"/>
            <p:cNvSpPr>
              <a:spLocks noChangeArrowheads="1"/>
            </p:cNvSpPr>
            <p:nvPr/>
          </p:nvSpPr>
          <p:spPr bwMode="auto">
            <a:xfrm>
              <a:off x="3482975" y="5822950"/>
              <a:ext cx="73025"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15" name="矩形 143"/>
            <p:cNvSpPr>
              <a:spLocks noChangeArrowheads="1"/>
            </p:cNvSpPr>
            <p:nvPr/>
          </p:nvSpPr>
          <p:spPr bwMode="auto">
            <a:xfrm>
              <a:off x="3635375" y="5668963"/>
              <a:ext cx="73025" cy="134937"/>
            </a:xfrm>
            <a:prstGeom prst="rect">
              <a:avLst/>
            </a:prstGeom>
            <a:solidFill>
              <a:srgbClr val="FFC00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16" name="矩形 144"/>
            <p:cNvSpPr>
              <a:spLocks noChangeArrowheads="1"/>
            </p:cNvSpPr>
            <p:nvPr/>
          </p:nvSpPr>
          <p:spPr bwMode="auto">
            <a:xfrm>
              <a:off x="3635375" y="5821363"/>
              <a:ext cx="73025" cy="134937"/>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17" name="矩形 145"/>
            <p:cNvSpPr>
              <a:spLocks noChangeArrowheads="1"/>
            </p:cNvSpPr>
            <p:nvPr/>
          </p:nvSpPr>
          <p:spPr bwMode="auto">
            <a:xfrm>
              <a:off x="3886200" y="5661025"/>
              <a:ext cx="71438"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18" name="矩形 146"/>
            <p:cNvSpPr>
              <a:spLocks noChangeArrowheads="1"/>
            </p:cNvSpPr>
            <p:nvPr/>
          </p:nvSpPr>
          <p:spPr bwMode="auto">
            <a:xfrm>
              <a:off x="3886200" y="5813425"/>
              <a:ext cx="71438"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19" name="矩形 147"/>
            <p:cNvSpPr>
              <a:spLocks noChangeArrowheads="1"/>
            </p:cNvSpPr>
            <p:nvPr/>
          </p:nvSpPr>
          <p:spPr bwMode="auto">
            <a:xfrm>
              <a:off x="4038600" y="5670550"/>
              <a:ext cx="71438"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20" name="矩形 148"/>
            <p:cNvSpPr>
              <a:spLocks noChangeArrowheads="1"/>
            </p:cNvSpPr>
            <p:nvPr/>
          </p:nvSpPr>
          <p:spPr bwMode="auto">
            <a:xfrm>
              <a:off x="4038600" y="5822950"/>
              <a:ext cx="71438" cy="134938"/>
            </a:xfrm>
            <a:prstGeom prst="rect">
              <a:avLst/>
            </a:prstGeom>
            <a:solidFill>
              <a:srgbClr val="00B0F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21" name="矩形 149"/>
            <p:cNvSpPr>
              <a:spLocks noChangeArrowheads="1"/>
            </p:cNvSpPr>
            <p:nvPr/>
          </p:nvSpPr>
          <p:spPr bwMode="auto">
            <a:xfrm>
              <a:off x="4191000" y="5668963"/>
              <a:ext cx="71438" cy="134937"/>
            </a:xfrm>
            <a:prstGeom prst="rect">
              <a:avLst/>
            </a:prstGeom>
            <a:solidFill>
              <a:srgbClr val="FFC00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22" name="矩形 150"/>
            <p:cNvSpPr>
              <a:spLocks noChangeArrowheads="1"/>
            </p:cNvSpPr>
            <p:nvPr/>
          </p:nvSpPr>
          <p:spPr bwMode="auto">
            <a:xfrm>
              <a:off x="4191000" y="5821363"/>
              <a:ext cx="71438" cy="134937"/>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23" name="矩形 151"/>
            <p:cNvSpPr>
              <a:spLocks noChangeArrowheads="1"/>
            </p:cNvSpPr>
            <p:nvPr/>
          </p:nvSpPr>
          <p:spPr bwMode="auto">
            <a:xfrm>
              <a:off x="4418013" y="5661025"/>
              <a:ext cx="71437" cy="134938"/>
            </a:xfrm>
            <a:prstGeom prst="rect">
              <a:avLst/>
            </a:prstGeom>
            <a:solidFill>
              <a:srgbClr val="FFC00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24" name="矩形 152"/>
            <p:cNvSpPr>
              <a:spLocks noChangeArrowheads="1"/>
            </p:cNvSpPr>
            <p:nvPr/>
          </p:nvSpPr>
          <p:spPr bwMode="auto">
            <a:xfrm>
              <a:off x="4418013" y="5813425"/>
              <a:ext cx="71437"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25" name="矩形 153"/>
            <p:cNvSpPr>
              <a:spLocks noChangeArrowheads="1"/>
            </p:cNvSpPr>
            <p:nvPr/>
          </p:nvSpPr>
          <p:spPr bwMode="auto">
            <a:xfrm>
              <a:off x="4570413" y="5670550"/>
              <a:ext cx="71437"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26" name="矩形 154"/>
            <p:cNvSpPr>
              <a:spLocks noChangeArrowheads="1"/>
            </p:cNvSpPr>
            <p:nvPr/>
          </p:nvSpPr>
          <p:spPr bwMode="auto">
            <a:xfrm>
              <a:off x="4570413" y="5822950"/>
              <a:ext cx="71437"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27" name="矩形 155"/>
            <p:cNvSpPr>
              <a:spLocks noChangeArrowheads="1"/>
            </p:cNvSpPr>
            <p:nvPr/>
          </p:nvSpPr>
          <p:spPr bwMode="auto">
            <a:xfrm>
              <a:off x="4722813" y="5668963"/>
              <a:ext cx="71437" cy="134937"/>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28" name="矩形 156"/>
            <p:cNvSpPr>
              <a:spLocks noChangeArrowheads="1"/>
            </p:cNvSpPr>
            <p:nvPr/>
          </p:nvSpPr>
          <p:spPr bwMode="auto">
            <a:xfrm>
              <a:off x="4722813" y="5821363"/>
              <a:ext cx="71437" cy="134937"/>
            </a:xfrm>
            <a:prstGeom prst="rect">
              <a:avLst/>
            </a:prstGeom>
            <a:solidFill>
              <a:srgbClr val="00B0F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29" name="矩形 157"/>
            <p:cNvSpPr>
              <a:spLocks noChangeArrowheads="1"/>
            </p:cNvSpPr>
            <p:nvPr/>
          </p:nvSpPr>
          <p:spPr bwMode="auto">
            <a:xfrm>
              <a:off x="4954588" y="5661025"/>
              <a:ext cx="73025"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30" name="矩形 158"/>
            <p:cNvSpPr>
              <a:spLocks noChangeArrowheads="1"/>
            </p:cNvSpPr>
            <p:nvPr/>
          </p:nvSpPr>
          <p:spPr bwMode="auto">
            <a:xfrm>
              <a:off x="4954588" y="5813425"/>
              <a:ext cx="73025" cy="134938"/>
            </a:xfrm>
            <a:prstGeom prst="rect">
              <a:avLst/>
            </a:prstGeom>
            <a:solidFill>
              <a:srgbClr val="00B0F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31" name="矩形 159"/>
            <p:cNvSpPr>
              <a:spLocks noChangeArrowheads="1"/>
            </p:cNvSpPr>
            <p:nvPr/>
          </p:nvSpPr>
          <p:spPr bwMode="auto">
            <a:xfrm>
              <a:off x="5106988" y="5670550"/>
              <a:ext cx="73025"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32" name="矩形 160"/>
            <p:cNvSpPr>
              <a:spLocks noChangeArrowheads="1"/>
            </p:cNvSpPr>
            <p:nvPr/>
          </p:nvSpPr>
          <p:spPr bwMode="auto">
            <a:xfrm>
              <a:off x="5106988" y="5822950"/>
              <a:ext cx="73025"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33" name="矩形 161"/>
            <p:cNvSpPr>
              <a:spLocks noChangeArrowheads="1"/>
            </p:cNvSpPr>
            <p:nvPr/>
          </p:nvSpPr>
          <p:spPr bwMode="auto">
            <a:xfrm>
              <a:off x="5259388" y="5668963"/>
              <a:ext cx="73025" cy="134937"/>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34" name="矩形 162"/>
            <p:cNvSpPr>
              <a:spLocks noChangeArrowheads="1"/>
            </p:cNvSpPr>
            <p:nvPr/>
          </p:nvSpPr>
          <p:spPr bwMode="auto">
            <a:xfrm>
              <a:off x="5259388" y="5821363"/>
              <a:ext cx="73025" cy="134937"/>
            </a:xfrm>
            <a:prstGeom prst="rect">
              <a:avLst/>
            </a:prstGeom>
            <a:solidFill>
              <a:srgbClr val="FFC00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35" name="矩形 163"/>
            <p:cNvSpPr>
              <a:spLocks noChangeArrowheads="1"/>
            </p:cNvSpPr>
            <p:nvPr/>
          </p:nvSpPr>
          <p:spPr bwMode="auto">
            <a:xfrm>
              <a:off x="5491163" y="5661025"/>
              <a:ext cx="71437"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36" name="矩形 164"/>
            <p:cNvSpPr>
              <a:spLocks noChangeArrowheads="1"/>
            </p:cNvSpPr>
            <p:nvPr/>
          </p:nvSpPr>
          <p:spPr bwMode="auto">
            <a:xfrm>
              <a:off x="5491163" y="5813425"/>
              <a:ext cx="71437" cy="134938"/>
            </a:xfrm>
            <a:prstGeom prst="rect">
              <a:avLst/>
            </a:prstGeom>
            <a:solidFill>
              <a:srgbClr val="FFC00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37" name="矩形 165"/>
            <p:cNvSpPr>
              <a:spLocks noChangeArrowheads="1"/>
            </p:cNvSpPr>
            <p:nvPr/>
          </p:nvSpPr>
          <p:spPr bwMode="auto">
            <a:xfrm>
              <a:off x="5643563" y="5670550"/>
              <a:ext cx="71437" cy="134938"/>
            </a:xfrm>
            <a:prstGeom prst="rect">
              <a:avLst/>
            </a:prstGeom>
            <a:solidFill>
              <a:srgbClr val="00B0F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38" name="矩形 166"/>
            <p:cNvSpPr>
              <a:spLocks noChangeArrowheads="1"/>
            </p:cNvSpPr>
            <p:nvPr/>
          </p:nvSpPr>
          <p:spPr bwMode="auto">
            <a:xfrm>
              <a:off x="5643563" y="5822950"/>
              <a:ext cx="71437"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39" name="矩形 167"/>
            <p:cNvSpPr>
              <a:spLocks noChangeArrowheads="1"/>
            </p:cNvSpPr>
            <p:nvPr/>
          </p:nvSpPr>
          <p:spPr bwMode="auto">
            <a:xfrm>
              <a:off x="5795963" y="5668963"/>
              <a:ext cx="71437" cy="134937"/>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40" name="矩形 168"/>
            <p:cNvSpPr>
              <a:spLocks noChangeArrowheads="1"/>
            </p:cNvSpPr>
            <p:nvPr/>
          </p:nvSpPr>
          <p:spPr bwMode="auto">
            <a:xfrm>
              <a:off x="5795963" y="5821363"/>
              <a:ext cx="71437" cy="134937"/>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41" name="矩形 169"/>
            <p:cNvSpPr>
              <a:spLocks noChangeArrowheads="1"/>
            </p:cNvSpPr>
            <p:nvPr/>
          </p:nvSpPr>
          <p:spPr bwMode="auto">
            <a:xfrm>
              <a:off x="6035675" y="5661025"/>
              <a:ext cx="71438"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42" name="矩形 170"/>
            <p:cNvSpPr>
              <a:spLocks noChangeArrowheads="1"/>
            </p:cNvSpPr>
            <p:nvPr/>
          </p:nvSpPr>
          <p:spPr bwMode="auto">
            <a:xfrm>
              <a:off x="6035675" y="5813425"/>
              <a:ext cx="71438" cy="134938"/>
            </a:xfrm>
            <a:prstGeom prst="rect">
              <a:avLst/>
            </a:prstGeom>
            <a:solidFill>
              <a:srgbClr val="FFC00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43" name="矩形 171"/>
            <p:cNvSpPr>
              <a:spLocks noChangeArrowheads="1"/>
            </p:cNvSpPr>
            <p:nvPr/>
          </p:nvSpPr>
          <p:spPr bwMode="auto">
            <a:xfrm>
              <a:off x="6188075" y="5670550"/>
              <a:ext cx="71438" cy="134938"/>
            </a:xfrm>
            <a:prstGeom prst="rect">
              <a:avLst/>
            </a:prstGeom>
            <a:solidFill>
              <a:srgbClr val="00B0F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44" name="矩形 172"/>
            <p:cNvSpPr>
              <a:spLocks noChangeArrowheads="1"/>
            </p:cNvSpPr>
            <p:nvPr/>
          </p:nvSpPr>
          <p:spPr bwMode="auto">
            <a:xfrm>
              <a:off x="6188075" y="5822950"/>
              <a:ext cx="71438"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45" name="矩形 173"/>
            <p:cNvSpPr>
              <a:spLocks noChangeArrowheads="1"/>
            </p:cNvSpPr>
            <p:nvPr/>
          </p:nvSpPr>
          <p:spPr bwMode="auto">
            <a:xfrm>
              <a:off x="6340475" y="5668963"/>
              <a:ext cx="71438" cy="134937"/>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46" name="矩形 174"/>
            <p:cNvSpPr>
              <a:spLocks noChangeArrowheads="1"/>
            </p:cNvSpPr>
            <p:nvPr/>
          </p:nvSpPr>
          <p:spPr bwMode="auto">
            <a:xfrm>
              <a:off x="6340475" y="5821363"/>
              <a:ext cx="71438" cy="134937"/>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47" name="矩形 175"/>
            <p:cNvSpPr>
              <a:spLocks noChangeArrowheads="1"/>
            </p:cNvSpPr>
            <p:nvPr/>
          </p:nvSpPr>
          <p:spPr bwMode="auto">
            <a:xfrm>
              <a:off x="6570663" y="5661025"/>
              <a:ext cx="73025"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48" name="矩形 176"/>
            <p:cNvSpPr>
              <a:spLocks noChangeArrowheads="1"/>
            </p:cNvSpPr>
            <p:nvPr/>
          </p:nvSpPr>
          <p:spPr bwMode="auto">
            <a:xfrm>
              <a:off x="6570663" y="5813425"/>
              <a:ext cx="73025"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49" name="矩形 177"/>
            <p:cNvSpPr>
              <a:spLocks noChangeArrowheads="1"/>
            </p:cNvSpPr>
            <p:nvPr/>
          </p:nvSpPr>
          <p:spPr bwMode="auto">
            <a:xfrm>
              <a:off x="6723063" y="5670550"/>
              <a:ext cx="73025" cy="134938"/>
            </a:xfrm>
            <a:prstGeom prst="rect">
              <a:avLst/>
            </a:prstGeom>
            <a:solidFill>
              <a:srgbClr val="FFC00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50" name="矩形 178"/>
            <p:cNvSpPr>
              <a:spLocks noChangeArrowheads="1"/>
            </p:cNvSpPr>
            <p:nvPr/>
          </p:nvSpPr>
          <p:spPr bwMode="auto">
            <a:xfrm>
              <a:off x="6723063" y="5822950"/>
              <a:ext cx="73025"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51" name="矩形 179"/>
            <p:cNvSpPr>
              <a:spLocks noChangeArrowheads="1"/>
            </p:cNvSpPr>
            <p:nvPr/>
          </p:nvSpPr>
          <p:spPr bwMode="auto">
            <a:xfrm>
              <a:off x="6875463" y="5668963"/>
              <a:ext cx="73025" cy="134937"/>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52" name="矩形 180"/>
            <p:cNvSpPr>
              <a:spLocks noChangeArrowheads="1"/>
            </p:cNvSpPr>
            <p:nvPr/>
          </p:nvSpPr>
          <p:spPr bwMode="auto">
            <a:xfrm>
              <a:off x="6875463" y="5821363"/>
              <a:ext cx="73025" cy="134937"/>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53" name="矩形 181"/>
            <p:cNvSpPr>
              <a:spLocks noChangeArrowheads="1"/>
            </p:cNvSpPr>
            <p:nvPr/>
          </p:nvSpPr>
          <p:spPr bwMode="auto">
            <a:xfrm>
              <a:off x="2971800" y="4518025"/>
              <a:ext cx="71438"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54" name="矩形 185"/>
            <p:cNvSpPr>
              <a:spLocks noChangeArrowheads="1"/>
            </p:cNvSpPr>
            <p:nvPr/>
          </p:nvSpPr>
          <p:spPr bwMode="auto">
            <a:xfrm>
              <a:off x="3330575" y="4518025"/>
              <a:ext cx="73025" cy="134938"/>
            </a:xfrm>
            <a:prstGeom prst="rect">
              <a:avLst/>
            </a:prstGeom>
            <a:solidFill>
              <a:srgbClr val="00B0F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55" name="矩形 186"/>
            <p:cNvSpPr>
              <a:spLocks noChangeArrowheads="1"/>
            </p:cNvSpPr>
            <p:nvPr/>
          </p:nvSpPr>
          <p:spPr bwMode="auto">
            <a:xfrm>
              <a:off x="3690938" y="4508500"/>
              <a:ext cx="71437" cy="134938"/>
            </a:xfrm>
            <a:prstGeom prst="rect">
              <a:avLst/>
            </a:prstGeom>
            <a:solidFill>
              <a:srgbClr val="00B0F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56" name="矩形 187"/>
            <p:cNvSpPr>
              <a:spLocks noChangeArrowheads="1"/>
            </p:cNvSpPr>
            <p:nvPr/>
          </p:nvSpPr>
          <p:spPr bwMode="auto">
            <a:xfrm>
              <a:off x="4051300" y="4510088"/>
              <a:ext cx="71438" cy="133350"/>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57" name="矩形 188"/>
            <p:cNvSpPr>
              <a:spLocks noChangeArrowheads="1"/>
            </p:cNvSpPr>
            <p:nvPr/>
          </p:nvSpPr>
          <p:spPr bwMode="auto">
            <a:xfrm>
              <a:off x="4483100" y="4518025"/>
              <a:ext cx="71438"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58" name="矩形 189"/>
            <p:cNvSpPr>
              <a:spLocks noChangeArrowheads="1"/>
            </p:cNvSpPr>
            <p:nvPr/>
          </p:nvSpPr>
          <p:spPr bwMode="auto">
            <a:xfrm>
              <a:off x="4843463" y="4518025"/>
              <a:ext cx="71437"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59" name="矩形 190"/>
            <p:cNvSpPr>
              <a:spLocks noChangeArrowheads="1"/>
            </p:cNvSpPr>
            <p:nvPr/>
          </p:nvSpPr>
          <p:spPr bwMode="auto">
            <a:xfrm>
              <a:off x="5203825" y="4508500"/>
              <a:ext cx="71438"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60" name="矩形 191"/>
            <p:cNvSpPr>
              <a:spLocks noChangeArrowheads="1"/>
            </p:cNvSpPr>
            <p:nvPr/>
          </p:nvSpPr>
          <p:spPr bwMode="auto">
            <a:xfrm>
              <a:off x="5562600" y="4510088"/>
              <a:ext cx="73025" cy="133350"/>
            </a:xfrm>
            <a:prstGeom prst="rect">
              <a:avLst/>
            </a:prstGeom>
            <a:solidFill>
              <a:srgbClr val="00B0F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61" name="矩形 192"/>
            <p:cNvSpPr>
              <a:spLocks noChangeArrowheads="1"/>
            </p:cNvSpPr>
            <p:nvPr/>
          </p:nvSpPr>
          <p:spPr bwMode="auto">
            <a:xfrm>
              <a:off x="2827338" y="4670425"/>
              <a:ext cx="71437"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62" name="矩形 193"/>
            <p:cNvSpPr>
              <a:spLocks noChangeArrowheads="1"/>
            </p:cNvSpPr>
            <p:nvPr/>
          </p:nvSpPr>
          <p:spPr bwMode="auto">
            <a:xfrm>
              <a:off x="3187700" y="4670425"/>
              <a:ext cx="71438"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63" name="矩形 607"/>
            <p:cNvSpPr/>
            <p:nvPr/>
          </p:nvSpPr>
          <p:spPr bwMode="auto">
            <a:xfrm>
              <a:off x="3546475" y="4660900"/>
              <a:ext cx="73025" cy="134938"/>
            </a:xfrm>
            <a:prstGeom prst="rect">
              <a:avLst/>
            </a:prstGeom>
            <a:solidFill>
              <a:srgbClr val="BBE0E3">
                <a:lumMod val="75000"/>
              </a:srgbClr>
            </a:solidFill>
            <a:ln w="9525" cap="flat" cmpd="sng" algn="ctr">
              <a:solidFill>
                <a:srgbClr val="92D050"/>
              </a:solidFill>
              <a:prstDash val="solid"/>
              <a:round/>
              <a:headEnd type="none" w="med" len="med"/>
              <a:tailEnd type="none" w="med" len="med"/>
            </a:ln>
            <a:effectLst/>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64" name="矩形 195"/>
            <p:cNvSpPr>
              <a:spLocks noChangeArrowheads="1"/>
            </p:cNvSpPr>
            <p:nvPr/>
          </p:nvSpPr>
          <p:spPr bwMode="auto">
            <a:xfrm>
              <a:off x="3906838" y="4662488"/>
              <a:ext cx="73025" cy="133350"/>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65" name="矩形 609"/>
            <p:cNvSpPr/>
            <p:nvPr/>
          </p:nvSpPr>
          <p:spPr bwMode="auto">
            <a:xfrm>
              <a:off x="4338638" y="4670425"/>
              <a:ext cx="73025" cy="134938"/>
            </a:xfrm>
            <a:prstGeom prst="rect">
              <a:avLst/>
            </a:prstGeom>
            <a:solidFill>
              <a:srgbClr val="BBE0E3">
                <a:lumMod val="75000"/>
              </a:srgbClr>
            </a:solidFill>
            <a:ln w="9525" cap="flat" cmpd="sng" algn="ctr">
              <a:solidFill>
                <a:srgbClr val="92D050"/>
              </a:solidFill>
              <a:prstDash val="solid"/>
              <a:round/>
              <a:headEnd type="none" w="med" len="med"/>
              <a:tailEnd type="none" w="med" len="med"/>
            </a:ln>
            <a:effectLst/>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66" name="矩形 197"/>
            <p:cNvSpPr>
              <a:spLocks noChangeArrowheads="1"/>
            </p:cNvSpPr>
            <p:nvPr/>
          </p:nvSpPr>
          <p:spPr bwMode="auto">
            <a:xfrm>
              <a:off x="4699000" y="4670425"/>
              <a:ext cx="73025"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67" name="矩形 198"/>
            <p:cNvSpPr>
              <a:spLocks noChangeArrowheads="1"/>
            </p:cNvSpPr>
            <p:nvPr/>
          </p:nvSpPr>
          <p:spPr bwMode="auto">
            <a:xfrm>
              <a:off x="5059363" y="4660900"/>
              <a:ext cx="71437"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68" name="矩形 612"/>
            <p:cNvSpPr/>
            <p:nvPr/>
          </p:nvSpPr>
          <p:spPr bwMode="auto">
            <a:xfrm>
              <a:off x="5419725" y="4662488"/>
              <a:ext cx="71438" cy="133350"/>
            </a:xfrm>
            <a:prstGeom prst="rect">
              <a:avLst/>
            </a:prstGeom>
            <a:solidFill>
              <a:srgbClr val="BBE0E3">
                <a:lumMod val="75000"/>
              </a:srgbClr>
            </a:solidFill>
            <a:ln w="9525" cap="flat" cmpd="sng" algn="ctr">
              <a:solidFill>
                <a:srgbClr val="92D050"/>
              </a:solidFill>
              <a:prstDash val="solid"/>
              <a:round/>
              <a:headEnd type="none" w="med" len="med"/>
              <a:tailEnd type="none" w="med" len="med"/>
            </a:ln>
            <a:effectLst/>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69" name="矩形 200"/>
            <p:cNvSpPr>
              <a:spLocks noChangeArrowheads="1"/>
            </p:cNvSpPr>
            <p:nvPr/>
          </p:nvSpPr>
          <p:spPr bwMode="auto">
            <a:xfrm>
              <a:off x="5780088" y="4652963"/>
              <a:ext cx="71437" cy="134937"/>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70" name="矩形 201"/>
            <p:cNvSpPr>
              <a:spLocks noChangeArrowheads="1"/>
            </p:cNvSpPr>
            <p:nvPr/>
          </p:nvSpPr>
          <p:spPr bwMode="auto">
            <a:xfrm>
              <a:off x="3043238" y="4806950"/>
              <a:ext cx="71437" cy="133350"/>
            </a:xfrm>
            <a:prstGeom prst="rect">
              <a:avLst/>
            </a:prstGeom>
            <a:solidFill>
              <a:srgbClr val="00B0F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71" name="矩形 202"/>
            <p:cNvSpPr>
              <a:spLocks noChangeArrowheads="1"/>
            </p:cNvSpPr>
            <p:nvPr/>
          </p:nvSpPr>
          <p:spPr bwMode="auto">
            <a:xfrm>
              <a:off x="3403600" y="4806950"/>
              <a:ext cx="71438" cy="134938"/>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72" name="矩形 616"/>
            <p:cNvSpPr/>
            <p:nvPr/>
          </p:nvSpPr>
          <p:spPr bwMode="auto">
            <a:xfrm>
              <a:off x="3762375" y="4797425"/>
              <a:ext cx="73025" cy="134938"/>
            </a:xfrm>
            <a:prstGeom prst="rect">
              <a:avLst/>
            </a:prstGeom>
            <a:solidFill>
              <a:srgbClr val="BBE0E3">
                <a:lumMod val="75000"/>
              </a:srgbClr>
            </a:solidFill>
            <a:ln w="9525" cap="flat" cmpd="sng" algn="ctr">
              <a:solidFill>
                <a:srgbClr val="92D050"/>
              </a:solidFill>
              <a:prstDash val="solid"/>
              <a:round/>
              <a:headEnd type="none" w="med" len="med"/>
              <a:tailEnd type="none" w="med" len="med"/>
            </a:ln>
            <a:effectLst/>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73" name="矩形 204"/>
            <p:cNvSpPr>
              <a:spLocks noChangeArrowheads="1"/>
            </p:cNvSpPr>
            <p:nvPr/>
          </p:nvSpPr>
          <p:spPr bwMode="auto">
            <a:xfrm>
              <a:off x="4122738" y="4797425"/>
              <a:ext cx="73025" cy="134938"/>
            </a:xfrm>
            <a:prstGeom prst="rect">
              <a:avLst/>
            </a:prstGeom>
            <a:solidFill>
              <a:srgbClr val="00B0F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74" name="矩形 205"/>
            <p:cNvSpPr>
              <a:spLocks noChangeArrowheads="1"/>
            </p:cNvSpPr>
            <p:nvPr/>
          </p:nvSpPr>
          <p:spPr bwMode="auto">
            <a:xfrm>
              <a:off x="4554538" y="4806950"/>
              <a:ext cx="73025" cy="133350"/>
            </a:xfrm>
            <a:prstGeom prst="rect">
              <a:avLst/>
            </a:prstGeom>
            <a:solidFill>
              <a:srgbClr val="92D05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75" name="矩形 620"/>
            <p:cNvSpPr/>
            <p:nvPr/>
          </p:nvSpPr>
          <p:spPr bwMode="auto">
            <a:xfrm>
              <a:off x="4914900" y="4806950"/>
              <a:ext cx="73025" cy="134938"/>
            </a:xfrm>
            <a:prstGeom prst="rect">
              <a:avLst/>
            </a:prstGeom>
            <a:solidFill>
              <a:srgbClr val="BBE0E3">
                <a:lumMod val="75000"/>
              </a:srgbClr>
            </a:solidFill>
            <a:ln w="9525" cap="flat" cmpd="sng" algn="ctr">
              <a:solidFill>
                <a:srgbClr val="92D050"/>
              </a:solidFill>
              <a:prstDash val="solid"/>
              <a:round/>
              <a:headEnd type="none" w="med" len="med"/>
              <a:tailEnd type="none" w="med" len="med"/>
            </a:ln>
            <a:effectLst/>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76" name="矩形 207"/>
            <p:cNvSpPr>
              <a:spLocks noChangeArrowheads="1"/>
            </p:cNvSpPr>
            <p:nvPr/>
          </p:nvSpPr>
          <p:spPr bwMode="auto">
            <a:xfrm>
              <a:off x="5275263" y="4797425"/>
              <a:ext cx="71437" cy="134938"/>
            </a:xfrm>
            <a:prstGeom prst="rect">
              <a:avLst/>
            </a:prstGeom>
            <a:solidFill>
              <a:srgbClr val="00B0F0"/>
            </a:solidFill>
            <a:ln w="9525" algn="ctr">
              <a:solidFill>
                <a:srgbClr val="92D05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77" name="矩形 622"/>
            <p:cNvSpPr/>
            <p:nvPr/>
          </p:nvSpPr>
          <p:spPr bwMode="auto">
            <a:xfrm>
              <a:off x="5635625" y="4797425"/>
              <a:ext cx="71438" cy="134938"/>
            </a:xfrm>
            <a:prstGeom prst="rect">
              <a:avLst/>
            </a:prstGeom>
            <a:solidFill>
              <a:srgbClr val="BBE0E3">
                <a:lumMod val="75000"/>
              </a:srgbClr>
            </a:solidFill>
            <a:ln w="9525" cap="flat" cmpd="sng" algn="ctr">
              <a:solidFill>
                <a:srgbClr val="92D050"/>
              </a:solidFill>
              <a:prstDash val="solid"/>
              <a:round/>
              <a:headEnd type="none" w="med" len="med"/>
              <a:tailEnd type="none" w="med" len="med"/>
            </a:ln>
            <a:effectLst/>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cxnSp>
          <p:nvCxnSpPr>
            <p:cNvPr id="278" name="直接箭头连接符 210"/>
            <p:cNvCxnSpPr>
              <a:cxnSpLocks noChangeShapeType="1"/>
            </p:cNvCxnSpPr>
            <p:nvPr/>
          </p:nvCxnSpPr>
          <p:spPr bwMode="auto">
            <a:xfrm flipV="1">
              <a:off x="3079750" y="4086225"/>
              <a:ext cx="179388" cy="720725"/>
            </a:xfrm>
            <a:prstGeom prst="straightConnector1">
              <a:avLst/>
            </a:prstGeom>
            <a:noFill/>
            <a:ln w="19050" algn="ctr">
              <a:solidFill>
                <a:srgbClr val="00B0F0"/>
              </a:solidFill>
              <a:prstDash val="sysDash"/>
              <a:round/>
              <a:headEnd/>
              <a:tailEnd type="triangle" w="med" len="med"/>
            </a:ln>
          </p:spPr>
        </p:cxnSp>
        <p:cxnSp>
          <p:nvCxnSpPr>
            <p:cNvPr id="279" name="直接箭头连接符 214"/>
            <p:cNvCxnSpPr>
              <a:cxnSpLocks noChangeShapeType="1"/>
            </p:cNvCxnSpPr>
            <p:nvPr/>
          </p:nvCxnSpPr>
          <p:spPr bwMode="auto">
            <a:xfrm flipH="1" flipV="1">
              <a:off x="3330575" y="4157663"/>
              <a:ext cx="36513" cy="360362"/>
            </a:xfrm>
            <a:prstGeom prst="straightConnector1">
              <a:avLst/>
            </a:prstGeom>
            <a:noFill/>
            <a:ln w="19050" algn="ctr">
              <a:solidFill>
                <a:srgbClr val="00B0F0"/>
              </a:solidFill>
              <a:prstDash val="sysDash"/>
              <a:round/>
              <a:headEnd/>
              <a:tailEnd type="triangle" w="med" len="med"/>
            </a:ln>
          </p:spPr>
        </p:cxnSp>
        <p:cxnSp>
          <p:nvCxnSpPr>
            <p:cNvPr id="280" name="直接箭头连接符 216"/>
            <p:cNvCxnSpPr>
              <a:cxnSpLocks noChangeShapeType="1"/>
            </p:cNvCxnSpPr>
            <p:nvPr/>
          </p:nvCxnSpPr>
          <p:spPr bwMode="auto">
            <a:xfrm flipH="1" flipV="1">
              <a:off x="3403600" y="4157663"/>
              <a:ext cx="323850" cy="350837"/>
            </a:xfrm>
            <a:prstGeom prst="straightConnector1">
              <a:avLst/>
            </a:prstGeom>
            <a:noFill/>
            <a:ln w="19050" algn="ctr">
              <a:solidFill>
                <a:srgbClr val="00B0F0"/>
              </a:solidFill>
              <a:prstDash val="sysDash"/>
              <a:round/>
              <a:headEnd/>
              <a:tailEnd type="triangle" w="med" len="med"/>
            </a:ln>
          </p:spPr>
        </p:cxnSp>
        <p:cxnSp>
          <p:nvCxnSpPr>
            <p:cNvPr id="281" name="直接箭头连接符 220"/>
            <p:cNvCxnSpPr>
              <a:cxnSpLocks noChangeShapeType="1"/>
            </p:cNvCxnSpPr>
            <p:nvPr/>
          </p:nvCxnSpPr>
          <p:spPr bwMode="auto">
            <a:xfrm flipH="1" flipV="1">
              <a:off x="3546475" y="4157663"/>
              <a:ext cx="612775" cy="639762"/>
            </a:xfrm>
            <a:prstGeom prst="straightConnector1">
              <a:avLst/>
            </a:prstGeom>
            <a:noFill/>
            <a:ln w="19050" algn="ctr">
              <a:solidFill>
                <a:srgbClr val="00B0F0"/>
              </a:solidFill>
              <a:prstDash val="sysDash"/>
              <a:round/>
              <a:headEnd/>
              <a:tailEnd type="triangle" w="med" len="med"/>
            </a:ln>
          </p:spPr>
        </p:cxnSp>
        <p:cxnSp>
          <p:nvCxnSpPr>
            <p:cNvPr id="282" name="直接箭头连接符 224"/>
            <p:cNvCxnSpPr>
              <a:cxnSpLocks noChangeShapeType="1"/>
            </p:cNvCxnSpPr>
            <p:nvPr/>
          </p:nvCxnSpPr>
          <p:spPr bwMode="auto">
            <a:xfrm flipH="1" flipV="1">
              <a:off x="3656013" y="4157663"/>
              <a:ext cx="1655762" cy="639762"/>
            </a:xfrm>
            <a:prstGeom prst="straightConnector1">
              <a:avLst/>
            </a:prstGeom>
            <a:noFill/>
            <a:ln w="19050" algn="ctr">
              <a:solidFill>
                <a:srgbClr val="00B0F0"/>
              </a:solidFill>
              <a:prstDash val="sysDash"/>
              <a:round/>
              <a:headEnd/>
              <a:tailEnd type="triangle" w="med" len="med"/>
            </a:ln>
          </p:spPr>
        </p:cxnSp>
        <p:cxnSp>
          <p:nvCxnSpPr>
            <p:cNvPr id="283" name="直接箭头连接符 226"/>
            <p:cNvCxnSpPr>
              <a:cxnSpLocks noChangeShapeType="1"/>
            </p:cNvCxnSpPr>
            <p:nvPr/>
          </p:nvCxnSpPr>
          <p:spPr bwMode="auto">
            <a:xfrm flipH="1" flipV="1">
              <a:off x="3708400" y="4086225"/>
              <a:ext cx="1890713" cy="423863"/>
            </a:xfrm>
            <a:prstGeom prst="straightConnector1">
              <a:avLst/>
            </a:prstGeom>
            <a:noFill/>
            <a:ln w="19050" algn="ctr">
              <a:solidFill>
                <a:srgbClr val="00B0F0"/>
              </a:solidFill>
              <a:prstDash val="sysDash"/>
              <a:round/>
              <a:headEnd/>
              <a:tailEnd type="triangle" w="med" len="med"/>
            </a:ln>
          </p:spPr>
        </p:cxnSp>
        <p:cxnSp>
          <p:nvCxnSpPr>
            <p:cNvPr id="284" name="直接箭头连接符 629"/>
            <p:cNvCxnSpPr/>
            <p:nvPr/>
          </p:nvCxnSpPr>
          <p:spPr bwMode="auto">
            <a:xfrm flipH="1" flipV="1">
              <a:off x="5346700" y="4157663"/>
              <a:ext cx="325438" cy="639762"/>
            </a:xfrm>
            <a:prstGeom prst="straightConnector1">
              <a:avLst/>
            </a:prstGeom>
            <a:solidFill>
              <a:srgbClr val="BBE0E3"/>
            </a:solidFill>
            <a:ln w="19050" cap="flat" cmpd="sng" algn="ctr">
              <a:solidFill>
                <a:srgbClr val="BBE0E3">
                  <a:lumMod val="75000"/>
                </a:srgbClr>
              </a:solidFill>
              <a:prstDash val="sysDash"/>
              <a:round/>
              <a:headEnd type="none" w="med" len="med"/>
              <a:tailEnd type="triangle" w="med" len="med"/>
            </a:ln>
            <a:effectLst/>
          </p:spPr>
        </p:cxnSp>
        <p:cxnSp>
          <p:nvCxnSpPr>
            <p:cNvPr id="285" name="直接箭头连接符 630"/>
            <p:cNvCxnSpPr/>
            <p:nvPr/>
          </p:nvCxnSpPr>
          <p:spPr bwMode="auto">
            <a:xfrm flipV="1">
              <a:off x="4951413" y="4157663"/>
              <a:ext cx="252412" cy="649287"/>
            </a:xfrm>
            <a:prstGeom prst="straightConnector1">
              <a:avLst/>
            </a:prstGeom>
            <a:solidFill>
              <a:srgbClr val="BBE0E3"/>
            </a:solidFill>
            <a:ln w="19050" cap="flat" cmpd="sng" algn="ctr">
              <a:solidFill>
                <a:srgbClr val="BBE0E3">
                  <a:lumMod val="75000"/>
                </a:srgbClr>
              </a:solidFill>
              <a:prstDash val="sysDash"/>
              <a:round/>
              <a:headEnd type="none" w="med" len="med"/>
              <a:tailEnd type="triangle" w="med" len="med"/>
            </a:ln>
            <a:effectLst/>
          </p:spPr>
        </p:cxnSp>
        <p:cxnSp>
          <p:nvCxnSpPr>
            <p:cNvPr id="286" name="直接箭头连接符 631"/>
            <p:cNvCxnSpPr/>
            <p:nvPr/>
          </p:nvCxnSpPr>
          <p:spPr bwMode="auto">
            <a:xfrm flipV="1">
              <a:off x="4375150" y="4157663"/>
              <a:ext cx="804863" cy="512762"/>
            </a:xfrm>
            <a:prstGeom prst="straightConnector1">
              <a:avLst/>
            </a:prstGeom>
            <a:solidFill>
              <a:srgbClr val="BBE0E3"/>
            </a:solidFill>
            <a:ln w="19050" cap="flat" cmpd="sng" algn="ctr">
              <a:solidFill>
                <a:srgbClr val="BBE0E3">
                  <a:lumMod val="75000"/>
                </a:srgbClr>
              </a:solidFill>
              <a:prstDash val="sysDash"/>
              <a:round/>
              <a:headEnd type="none" w="med" len="med"/>
              <a:tailEnd type="triangle" w="med" len="med"/>
            </a:ln>
            <a:effectLst/>
          </p:spPr>
        </p:cxnSp>
        <p:cxnSp>
          <p:nvCxnSpPr>
            <p:cNvPr id="287" name="直接箭头连接符 632"/>
            <p:cNvCxnSpPr/>
            <p:nvPr/>
          </p:nvCxnSpPr>
          <p:spPr bwMode="auto">
            <a:xfrm flipV="1">
              <a:off x="3798888" y="4157663"/>
              <a:ext cx="1331912" cy="639762"/>
            </a:xfrm>
            <a:prstGeom prst="straightConnector1">
              <a:avLst/>
            </a:prstGeom>
            <a:solidFill>
              <a:srgbClr val="BBE0E3"/>
            </a:solidFill>
            <a:ln w="19050" cap="flat" cmpd="sng" algn="ctr">
              <a:solidFill>
                <a:srgbClr val="BBE0E3">
                  <a:lumMod val="75000"/>
                </a:srgbClr>
              </a:solidFill>
              <a:prstDash val="sysDash"/>
              <a:round/>
              <a:headEnd type="none" w="med" len="med"/>
              <a:tailEnd type="triangle" w="med" len="med"/>
            </a:ln>
            <a:effectLst/>
          </p:spPr>
        </p:cxnSp>
        <p:cxnSp>
          <p:nvCxnSpPr>
            <p:cNvPr id="288" name="直接箭头连接符 633"/>
            <p:cNvCxnSpPr/>
            <p:nvPr/>
          </p:nvCxnSpPr>
          <p:spPr bwMode="auto">
            <a:xfrm flipV="1">
              <a:off x="3582988" y="4086225"/>
              <a:ext cx="1493837" cy="574675"/>
            </a:xfrm>
            <a:prstGeom prst="straightConnector1">
              <a:avLst/>
            </a:prstGeom>
            <a:solidFill>
              <a:srgbClr val="BBE0E3"/>
            </a:solidFill>
            <a:ln w="19050" cap="flat" cmpd="sng" algn="ctr">
              <a:solidFill>
                <a:srgbClr val="BBE0E3">
                  <a:lumMod val="75000"/>
                </a:srgbClr>
              </a:solidFill>
              <a:prstDash val="sysDash"/>
              <a:round/>
              <a:headEnd type="none" w="med" len="med"/>
              <a:tailEnd type="triangle" w="med" len="med"/>
            </a:ln>
            <a:effectLst/>
          </p:spPr>
        </p:cxnSp>
        <p:cxnSp>
          <p:nvCxnSpPr>
            <p:cNvPr id="289" name="直接箭头连接符 634"/>
            <p:cNvCxnSpPr/>
            <p:nvPr/>
          </p:nvCxnSpPr>
          <p:spPr bwMode="auto">
            <a:xfrm flipH="1" flipV="1">
              <a:off x="5259388" y="4157663"/>
              <a:ext cx="195262" cy="504825"/>
            </a:xfrm>
            <a:prstGeom prst="straightConnector1">
              <a:avLst/>
            </a:prstGeom>
            <a:solidFill>
              <a:srgbClr val="BBE0E3"/>
            </a:solidFill>
            <a:ln w="19050" cap="flat" cmpd="sng" algn="ctr">
              <a:solidFill>
                <a:srgbClr val="BBE0E3">
                  <a:lumMod val="75000"/>
                </a:srgbClr>
              </a:solidFill>
              <a:prstDash val="sysDash"/>
              <a:round/>
              <a:headEnd type="none" w="med" len="med"/>
              <a:tailEnd type="triangle" w="med" len="med"/>
            </a:ln>
            <a:effectLst/>
          </p:spPr>
        </p:cxnSp>
        <p:sp>
          <p:nvSpPr>
            <p:cNvPr id="290" name="流程图: 磁盘 251"/>
            <p:cNvSpPr>
              <a:spLocks noChangeArrowheads="1"/>
            </p:cNvSpPr>
            <p:nvPr/>
          </p:nvSpPr>
          <p:spPr bwMode="auto">
            <a:xfrm>
              <a:off x="2627313" y="4302125"/>
              <a:ext cx="3656012" cy="711200"/>
            </a:xfrm>
            <a:prstGeom prst="flowChartMagneticDisk">
              <a:avLst/>
            </a:prstGeom>
            <a:noFill/>
            <a:ln w="19050" algn="ctr">
              <a:solidFill>
                <a:srgbClr val="006600"/>
              </a:solidFill>
              <a:prstDash val="dash"/>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grpSp>
      <p:sp>
        <p:nvSpPr>
          <p:cNvPr id="291" name="圆角矩形 102"/>
          <p:cNvSpPr>
            <a:spLocks noChangeArrowheads="1"/>
          </p:cNvSpPr>
          <p:nvPr/>
        </p:nvSpPr>
        <p:spPr bwMode="auto">
          <a:xfrm>
            <a:off x="2185612" y="3275762"/>
            <a:ext cx="1153315" cy="339098"/>
          </a:xfrm>
          <a:prstGeom prst="roundRect">
            <a:avLst>
              <a:gd name="adj" fmla="val 16667"/>
            </a:avLst>
          </a:prstGeom>
          <a:solidFill>
            <a:srgbClr val="FFC000"/>
          </a:solidFill>
          <a:ln w="9525" algn="ctr">
            <a:solidFill>
              <a:srgbClr val="0000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92" name="圆角矩形 106"/>
          <p:cNvSpPr>
            <a:spLocks noChangeArrowheads="1"/>
          </p:cNvSpPr>
          <p:nvPr/>
        </p:nvSpPr>
        <p:spPr bwMode="auto">
          <a:xfrm>
            <a:off x="1039037" y="3274076"/>
            <a:ext cx="1146575" cy="329113"/>
          </a:xfrm>
          <a:prstGeom prst="roundRect">
            <a:avLst>
              <a:gd name="adj" fmla="val 16667"/>
            </a:avLst>
          </a:prstGeom>
          <a:solidFill>
            <a:srgbClr val="0070C0"/>
          </a:solidFill>
          <a:ln w="9525" algn="ctr">
            <a:solidFill>
              <a:srgbClr val="0000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93" name="圆柱形 114"/>
          <p:cNvSpPr>
            <a:spLocks noChangeArrowheads="1"/>
          </p:cNvSpPr>
          <p:nvPr/>
        </p:nvSpPr>
        <p:spPr bwMode="auto">
          <a:xfrm>
            <a:off x="1452106" y="2266401"/>
            <a:ext cx="439312" cy="546774"/>
          </a:xfrm>
          <a:prstGeom prst="can">
            <a:avLst>
              <a:gd name="adj" fmla="val 25042"/>
            </a:avLst>
          </a:prstGeom>
          <a:solidFill>
            <a:srgbClr val="0070C0"/>
          </a:solidFill>
          <a:ln w="9525" algn="ctr">
            <a:no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294" name="圆柱形 115"/>
          <p:cNvSpPr>
            <a:spLocks noChangeArrowheads="1"/>
          </p:cNvSpPr>
          <p:nvPr/>
        </p:nvSpPr>
        <p:spPr bwMode="auto">
          <a:xfrm>
            <a:off x="2452095" y="2266401"/>
            <a:ext cx="439312" cy="546774"/>
          </a:xfrm>
          <a:prstGeom prst="can">
            <a:avLst>
              <a:gd name="adj" fmla="val 25042"/>
            </a:avLst>
          </a:prstGeom>
          <a:solidFill>
            <a:srgbClr val="FFC000"/>
          </a:solidFill>
          <a:ln w="9525" algn="ctr">
            <a:no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pic>
        <p:nvPicPr>
          <p:cNvPr id="295" name="Picture 20" descr="E:\1华赛设计夹\2010-12\朱冬晴\华赛新图标(存储) AI文件\完成\png\存储图标-6\20.png"/>
          <p:cNvPicPr>
            <a:picLocks noChangeAspect="1" noChangeArrowheads="1"/>
          </p:cNvPicPr>
          <p:nvPr/>
        </p:nvPicPr>
        <p:blipFill>
          <a:blip r:embed="rId4" cstate="print"/>
          <a:srcRect/>
          <a:stretch>
            <a:fillRect/>
          </a:stretch>
        </p:blipFill>
        <p:spPr bwMode="auto">
          <a:xfrm>
            <a:off x="1786291" y="1423154"/>
            <a:ext cx="382472" cy="514759"/>
          </a:xfrm>
          <a:prstGeom prst="rect">
            <a:avLst/>
          </a:prstGeom>
          <a:noFill/>
          <a:ln w="9525">
            <a:noFill/>
            <a:miter lim="800000"/>
            <a:headEnd/>
            <a:tailEnd/>
          </a:ln>
        </p:spPr>
      </p:pic>
      <p:pic>
        <p:nvPicPr>
          <p:cNvPr id="296" name="Picture 20" descr="E:\1华赛设计夹\2010-12\朱冬晴\华赛新图标(存储) AI文件\完成\png\存储图标-6\20.png"/>
          <p:cNvPicPr>
            <a:picLocks noChangeAspect="1" noChangeArrowheads="1"/>
          </p:cNvPicPr>
          <p:nvPr/>
        </p:nvPicPr>
        <p:blipFill>
          <a:blip r:embed="rId4" cstate="print"/>
          <a:srcRect/>
          <a:stretch>
            <a:fillRect/>
          </a:stretch>
        </p:blipFill>
        <p:spPr bwMode="auto">
          <a:xfrm>
            <a:off x="1326314" y="1423154"/>
            <a:ext cx="382472" cy="514759"/>
          </a:xfrm>
          <a:prstGeom prst="rect">
            <a:avLst/>
          </a:prstGeom>
          <a:noFill/>
          <a:ln w="9525">
            <a:noFill/>
            <a:miter lim="800000"/>
            <a:headEnd/>
            <a:tailEnd/>
          </a:ln>
        </p:spPr>
      </p:pic>
      <p:pic>
        <p:nvPicPr>
          <p:cNvPr id="297" name="Picture 20" descr="E:\1华赛设计夹\2010-12\朱冬晴\华赛新图标(存储) AI文件\完成\png\存储图标-6\20.png"/>
          <p:cNvPicPr>
            <a:picLocks noChangeAspect="1" noChangeArrowheads="1"/>
          </p:cNvPicPr>
          <p:nvPr/>
        </p:nvPicPr>
        <p:blipFill>
          <a:blip r:embed="rId4" cstate="print"/>
          <a:srcRect/>
          <a:stretch>
            <a:fillRect/>
          </a:stretch>
        </p:blipFill>
        <p:spPr bwMode="auto">
          <a:xfrm>
            <a:off x="2775328" y="1423154"/>
            <a:ext cx="382472" cy="514759"/>
          </a:xfrm>
          <a:prstGeom prst="rect">
            <a:avLst/>
          </a:prstGeom>
          <a:noFill/>
          <a:ln w="9525">
            <a:noFill/>
            <a:miter lim="800000"/>
            <a:headEnd/>
            <a:tailEnd/>
          </a:ln>
        </p:spPr>
      </p:pic>
      <p:pic>
        <p:nvPicPr>
          <p:cNvPr id="298" name="Picture 20" descr="E:\1华赛设计夹\2010-12\朱冬晴\华赛新图标(存储) AI文件\完成\png\存储图标-6\20.png"/>
          <p:cNvPicPr>
            <a:picLocks noChangeAspect="1" noChangeArrowheads="1"/>
          </p:cNvPicPr>
          <p:nvPr/>
        </p:nvPicPr>
        <p:blipFill>
          <a:blip r:embed="rId4" cstate="print"/>
          <a:srcRect/>
          <a:stretch>
            <a:fillRect/>
          </a:stretch>
        </p:blipFill>
        <p:spPr bwMode="auto">
          <a:xfrm>
            <a:off x="2315350" y="1423154"/>
            <a:ext cx="382472" cy="514759"/>
          </a:xfrm>
          <a:prstGeom prst="rect">
            <a:avLst/>
          </a:prstGeom>
          <a:noFill/>
          <a:ln w="9525">
            <a:noFill/>
            <a:miter lim="800000"/>
            <a:headEnd/>
            <a:tailEnd/>
          </a:ln>
        </p:spPr>
      </p:pic>
      <p:sp>
        <p:nvSpPr>
          <p:cNvPr id="299" name="上箭头 644"/>
          <p:cNvSpPr/>
          <p:nvPr/>
        </p:nvSpPr>
        <p:spPr bwMode="auto">
          <a:xfrm>
            <a:off x="1602636" y="1951408"/>
            <a:ext cx="179442" cy="303373"/>
          </a:xfrm>
          <a:prstGeom prst="upArrow">
            <a:avLst>
              <a:gd name="adj1" fmla="val 34572"/>
              <a:gd name="adj2" fmla="val 50000"/>
            </a:avLst>
          </a:prstGeom>
          <a:solidFill>
            <a:srgbClr val="FFFFFF">
              <a:lumMod val="85000"/>
            </a:srgbClr>
          </a:solidFill>
          <a:ln w="9525" cap="flat" cmpd="sng" algn="ctr">
            <a:solidFill>
              <a:srgbClr val="000000"/>
            </a:solidFill>
            <a:prstDash val="solid"/>
            <a:round/>
            <a:headEnd type="none" w="med" len="med"/>
            <a:tailEnd type="none" w="med" len="med"/>
          </a:ln>
          <a:effectLst/>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00" name="流程图: 磁盘 139"/>
          <p:cNvSpPr>
            <a:spLocks noChangeArrowheads="1"/>
          </p:cNvSpPr>
          <p:nvPr/>
        </p:nvSpPr>
        <p:spPr bwMode="auto">
          <a:xfrm>
            <a:off x="1325470" y="3274076"/>
            <a:ext cx="287276" cy="342472"/>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01" name="流程图: 磁盘 139"/>
          <p:cNvSpPr>
            <a:spLocks noChangeArrowheads="1"/>
          </p:cNvSpPr>
          <p:nvPr/>
        </p:nvSpPr>
        <p:spPr bwMode="auto">
          <a:xfrm>
            <a:off x="1612746" y="3275763"/>
            <a:ext cx="286433" cy="342472"/>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02" name="流程图: 磁盘 139"/>
          <p:cNvSpPr>
            <a:spLocks noChangeArrowheads="1"/>
          </p:cNvSpPr>
          <p:nvPr/>
        </p:nvSpPr>
        <p:spPr bwMode="auto">
          <a:xfrm>
            <a:off x="1898336" y="3274076"/>
            <a:ext cx="287276" cy="342472"/>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03" name="流程图: 磁盘 139"/>
          <p:cNvSpPr>
            <a:spLocks noChangeArrowheads="1"/>
          </p:cNvSpPr>
          <p:nvPr/>
        </p:nvSpPr>
        <p:spPr bwMode="auto">
          <a:xfrm>
            <a:off x="2185612" y="3275763"/>
            <a:ext cx="287276" cy="342472"/>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04" name="流程图: 磁盘 139"/>
          <p:cNvSpPr>
            <a:spLocks noChangeArrowheads="1"/>
          </p:cNvSpPr>
          <p:nvPr/>
        </p:nvSpPr>
        <p:spPr bwMode="auto">
          <a:xfrm>
            <a:off x="2472045" y="3274076"/>
            <a:ext cx="286433" cy="342472"/>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05" name="流程图: 磁盘 139"/>
          <p:cNvSpPr>
            <a:spLocks noChangeArrowheads="1"/>
          </p:cNvSpPr>
          <p:nvPr/>
        </p:nvSpPr>
        <p:spPr bwMode="auto">
          <a:xfrm>
            <a:off x="2758478" y="3275763"/>
            <a:ext cx="287276" cy="342472"/>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06" name="流程图: 磁盘 139"/>
          <p:cNvSpPr>
            <a:spLocks noChangeArrowheads="1"/>
          </p:cNvSpPr>
          <p:nvPr/>
        </p:nvSpPr>
        <p:spPr bwMode="auto">
          <a:xfrm>
            <a:off x="3044911" y="3274076"/>
            <a:ext cx="287276" cy="342472"/>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07" name="上箭头 652"/>
          <p:cNvSpPr/>
          <p:nvPr/>
        </p:nvSpPr>
        <p:spPr bwMode="auto">
          <a:xfrm>
            <a:off x="1602636" y="2813175"/>
            <a:ext cx="179442" cy="377494"/>
          </a:xfrm>
          <a:prstGeom prst="upArrow">
            <a:avLst>
              <a:gd name="adj1" fmla="val 34572"/>
              <a:gd name="adj2" fmla="val 50000"/>
            </a:avLst>
          </a:prstGeom>
          <a:solidFill>
            <a:srgbClr val="FFFFFF">
              <a:lumMod val="85000"/>
            </a:srgbClr>
          </a:solidFill>
          <a:ln w="9525" cap="flat" cmpd="sng" algn="ctr">
            <a:solidFill>
              <a:srgbClr val="000000"/>
            </a:solidFill>
            <a:prstDash val="solid"/>
            <a:round/>
            <a:headEnd type="none" w="med" len="med"/>
            <a:tailEnd type="none" w="med" len="med"/>
          </a:ln>
          <a:effectLst/>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08" name="上箭头 653"/>
          <p:cNvSpPr/>
          <p:nvPr/>
        </p:nvSpPr>
        <p:spPr bwMode="auto">
          <a:xfrm>
            <a:off x="2584934" y="2813175"/>
            <a:ext cx="180284" cy="363997"/>
          </a:xfrm>
          <a:prstGeom prst="upArrow">
            <a:avLst>
              <a:gd name="adj1" fmla="val 34572"/>
              <a:gd name="adj2" fmla="val 50000"/>
            </a:avLst>
          </a:prstGeom>
          <a:solidFill>
            <a:srgbClr val="FFFFFF">
              <a:lumMod val="85000"/>
            </a:srgbClr>
          </a:solidFill>
          <a:ln w="9525" cap="flat" cmpd="sng" algn="ctr">
            <a:solidFill>
              <a:srgbClr val="000000"/>
            </a:solidFill>
            <a:prstDash val="solid"/>
            <a:round/>
            <a:headEnd type="none" w="med" len="med"/>
            <a:tailEnd type="none" w="med" len="med"/>
          </a:ln>
          <a:effectLst/>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09" name="流程图: 磁盘 139"/>
          <p:cNvSpPr>
            <a:spLocks noChangeArrowheads="1"/>
          </p:cNvSpPr>
          <p:nvPr/>
        </p:nvSpPr>
        <p:spPr bwMode="auto">
          <a:xfrm>
            <a:off x="1039037" y="3275763"/>
            <a:ext cx="287276" cy="342472"/>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grpSp>
        <p:nvGrpSpPr>
          <p:cNvPr id="310" name="组合 655"/>
          <p:cNvGrpSpPr/>
          <p:nvPr/>
        </p:nvGrpSpPr>
        <p:grpSpPr>
          <a:xfrm>
            <a:off x="4720733" y="1547842"/>
            <a:ext cx="2299890" cy="2062373"/>
            <a:chOff x="540549" y="2254469"/>
            <a:chExt cx="2300422" cy="2062850"/>
          </a:xfrm>
        </p:grpSpPr>
        <p:sp>
          <p:nvSpPr>
            <p:cNvPr id="311" name="圆柱形 114"/>
            <p:cNvSpPr>
              <a:spLocks noChangeArrowheads="1"/>
            </p:cNvSpPr>
            <p:nvPr/>
          </p:nvSpPr>
          <p:spPr bwMode="auto">
            <a:xfrm>
              <a:off x="977462" y="2254469"/>
              <a:ext cx="406551" cy="228100"/>
            </a:xfrm>
            <a:prstGeom prst="can">
              <a:avLst>
                <a:gd name="adj" fmla="val 25042"/>
              </a:avLst>
            </a:prstGeom>
            <a:solidFill>
              <a:srgbClr val="00B050"/>
            </a:solidFill>
            <a:ln w="9525" algn="ctr">
              <a:no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12" name="圆角矩形 102"/>
            <p:cNvSpPr>
              <a:spLocks noChangeArrowheads="1"/>
            </p:cNvSpPr>
            <p:nvPr/>
          </p:nvSpPr>
          <p:spPr bwMode="auto">
            <a:xfrm>
              <a:off x="1687389" y="3973081"/>
              <a:ext cx="1153582" cy="340863"/>
            </a:xfrm>
            <a:prstGeom prst="roundRect">
              <a:avLst>
                <a:gd name="adj" fmla="val 16667"/>
              </a:avLst>
            </a:prstGeom>
            <a:solidFill>
              <a:srgbClr val="FFC000"/>
            </a:solidFill>
            <a:ln w="9525" algn="ctr">
              <a:solidFill>
                <a:srgbClr val="0000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13" name="圆角矩形 106"/>
            <p:cNvSpPr>
              <a:spLocks noChangeArrowheads="1"/>
            </p:cNvSpPr>
            <p:nvPr/>
          </p:nvSpPr>
          <p:spPr bwMode="auto">
            <a:xfrm>
              <a:off x="540549" y="3973081"/>
              <a:ext cx="1146840" cy="340863"/>
            </a:xfrm>
            <a:prstGeom prst="roundRect">
              <a:avLst>
                <a:gd name="adj" fmla="val 16667"/>
              </a:avLst>
            </a:prstGeom>
            <a:solidFill>
              <a:srgbClr val="0070C0"/>
            </a:solidFill>
            <a:ln w="9525" algn="ctr">
              <a:solidFill>
                <a:srgbClr val="0000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14" name="圆柱形 114"/>
            <p:cNvSpPr>
              <a:spLocks noChangeArrowheads="1"/>
            </p:cNvSpPr>
            <p:nvPr/>
          </p:nvSpPr>
          <p:spPr bwMode="auto">
            <a:xfrm>
              <a:off x="915196" y="3326533"/>
              <a:ext cx="519461" cy="261843"/>
            </a:xfrm>
            <a:prstGeom prst="can">
              <a:avLst>
                <a:gd name="adj" fmla="val 25042"/>
              </a:avLst>
            </a:prstGeom>
            <a:solidFill>
              <a:srgbClr val="0070C0"/>
            </a:solidFill>
            <a:ln w="9525" algn="ctr">
              <a:no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15" name="圆柱形 115"/>
            <p:cNvSpPr>
              <a:spLocks noChangeArrowheads="1"/>
            </p:cNvSpPr>
            <p:nvPr/>
          </p:nvSpPr>
          <p:spPr bwMode="auto">
            <a:xfrm>
              <a:off x="1962713" y="3326527"/>
              <a:ext cx="528237" cy="261849"/>
            </a:xfrm>
            <a:prstGeom prst="can">
              <a:avLst>
                <a:gd name="adj" fmla="val 25042"/>
              </a:avLst>
            </a:prstGeom>
            <a:solidFill>
              <a:srgbClr val="FFC000"/>
            </a:solidFill>
            <a:ln w="9525" algn="ctr">
              <a:no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16" name="流程图: 磁盘 139"/>
            <p:cNvSpPr>
              <a:spLocks noChangeArrowheads="1"/>
            </p:cNvSpPr>
            <p:nvPr/>
          </p:nvSpPr>
          <p:spPr bwMode="auto">
            <a:xfrm>
              <a:off x="827048" y="3973081"/>
              <a:ext cx="287342" cy="342551"/>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17" name="流程图: 磁盘 139"/>
            <p:cNvSpPr>
              <a:spLocks noChangeArrowheads="1"/>
            </p:cNvSpPr>
            <p:nvPr/>
          </p:nvSpPr>
          <p:spPr bwMode="auto">
            <a:xfrm>
              <a:off x="1114390" y="3974768"/>
              <a:ext cx="286499" cy="342551"/>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18" name="流程图: 磁盘 139"/>
            <p:cNvSpPr>
              <a:spLocks noChangeArrowheads="1"/>
            </p:cNvSpPr>
            <p:nvPr/>
          </p:nvSpPr>
          <p:spPr bwMode="auto">
            <a:xfrm>
              <a:off x="1400047" y="3973081"/>
              <a:ext cx="287342" cy="342551"/>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19" name="流程图: 磁盘 139"/>
            <p:cNvSpPr>
              <a:spLocks noChangeArrowheads="1"/>
            </p:cNvSpPr>
            <p:nvPr/>
          </p:nvSpPr>
          <p:spPr bwMode="auto">
            <a:xfrm>
              <a:off x="1687389" y="3974768"/>
              <a:ext cx="287342" cy="342551"/>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20" name="流程图: 磁盘 139"/>
            <p:cNvSpPr>
              <a:spLocks noChangeArrowheads="1"/>
            </p:cNvSpPr>
            <p:nvPr/>
          </p:nvSpPr>
          <p:spPr bwMode="auto">
            <a:xfrm>
              <a:off x="1973888" y="3973081"/>
              <a:ext cx="286499" cy="342551"/>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21" name="流程图: 磁盘 139"/>
            <p:cNvSpPr>
              <a:spLocks noChangeArrowheads="1"/>
            </p:cNvSpPr>
            <p:nvPr/>
          </p:nvSpPr>
          <p:spPr bwMode="auto">
            <a:xfrm>
              <a:off x="2260388" y="3974768"/>
              <a:ext cx="287342" cy="342551"/>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22" name="流程图: 磁盘 139"/>
            <p:cNvSpPr>
              <a:spLocks noChangeArrowheads="1"/>
            </p:cNvSpPr>
            <p:nvPr/>
          </p:nvSpPr>
          <p:spPr bwMode="auto">
            <a:xfrm>
              <a:off x="2546887" y="3973081"/>
              <a:ext cx="287342" cy="342551"/>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23" name="上箭头 668"/>
            <p:cNvSpPr/>
            <p:nvPr/>
          </p:nvSpPr>
          <p:spPr bwMode="auto">
            <a:xfrm>
              <a:off x="1104279" y="3641835"/>
              <a:ext cx="156962" cy="211487"/>
            </a:xfrm>
            <a:prstGeom prst="upArrow">
              <a:avLst>
                <a:gd name="adj1" fmla="val 34572"/>
                <a:gd name="adj2" fmla="val 50000"/>
              </a:avLst>
            </a:prstGeom>
            <a:solidFill>
              <a:srgbClr val="FFFFFF">
                <a:lumMod val="85000"/>
              </a:srgbClr>
            </a:solidFill>
            <a:ln w="9525" cap="flat" cmpd="sng" algn="ctr">
              <a:solidFill>
                <a:srgbClr val="000000"/>
              </a:solidFill>
              <a:prstDash val="solid"/>
              <a:round/>
              <a:headEnd type="none" w="med" len="med"/>
              <a:tailEnd type="none" w="med" len="med"/>
            </a:ln>
            <a:effectLst/>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24" name="流程图: 磁盘 139"/>
            <p:cNvSpPr>
              <a:spLocks noChangeArrowheads="1"/>
            </p:cNvSpPr>
            <p:nvPr/>
          </p:nvSpPr>
          <p:spPr bwMode="auto">
            <a:xfrm>
              <a:off x="540549" y="3974768"/>
              <a:ext cx="287342" cy="342551"/>
            </a:xfrm>
            <a:prstGeom prst="flowChartMagneticDisk">
              <a:avLst/>
            </a:prstGeom>
            <a:noFill/>
            <a:ln w="28575" algn="ctr">
              <a:solidFill>
                <a:srgbClr val="0066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25" name="上箭头 670"/>
            <p:cNvSpPr/>
            <p:nvPr/>
          </p:nvSpPr>
          <p:spPr bwMode="auto">
            <a:xfrm>
              <a:off x="2144803" y="3641835"/>
              <a:ext cx="156962" cy="211487"/>
            </a:xfrm>
            <a:prstGeom prst="upArrow">
              <a:avLst>
                <a:gd name="adj1" fmla="val 34572"/>
                <a:gd name="adj2" fmla="val 50000"/>
              </a:avLst>
            </a:prstGeom>
            <a:solidFill>
              <a:srgbClr val="FFFFFF">
                <a:lumMod val="85000"/>
              </a:srgbClr>
            </a:solidFill>
            <a:ln w="9525" cap="flat" cmpd="sng" algn="ctr">
              <a:solidFill>
                <a:srgbClr val="000000"/>
              </a:solidFill>
              <a:prstDash val="solid"/>
              <a:round/>
              <a:headEnd type="none" w="med" len="med"/>
              <a:tailEnd type="none" w="med" len="med"/>
            </a:ln>
            <a:effectLst/>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26" name="流程图: 磁盘 251"/>
            <p:cNvSpPr>
              <a:spLocks noChangeArrowheads="1"/>
            </p:cNvSpPr>
            <p:nvPr/>
          </p:nvSpPr>
          <p:spPr bwMode="auto">
            <a:xfrm>
              <a:off x="786727" y="2803704"/>
              <a:ext cx="1842600" cy="382723"/>
            </a:xfrm>
            <a:prstGeom prst="flowChartMagneticDisk">
              <a:avLst/>
            </a:prstGeom>
            <a:noFill/>
            <a:ln w="19050" algn="ctr">
              <a:solidFill>
                <a:srgbClr val="006600"/>
              </a:solidFill>
              <a:prstDash val="dash"/>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27" name="矩形 672"/>
            <p:cNvSpPr/>
            <p:nvPr/>
          </p:nvSpPr>
          <p:spPr bwMode="auto">
            <a:xfrm>
              <a:off x="2081047" y="2900855"/>
              <a:ext cx="346841" cy="94593"/>
            </a:xfrm>
            <a:prstGeom prst="rect">
              <a:avLst/>
            </a:prstGeom>
            <a:solidFill>
              <a:srgbClr val="FFFFFF">
                <a:lumMod val="75000"/>
              </a:srgbClr>
            </a:solidFill>
            <a:ln w="9525" cap="flat" cmpd="sng" algn="ctr">
              <a:solidFill>
                <a:srgbClr val="C00000"/>
              </a:solidFill>
              <a:prstDash val="solid"/>
              <a:round/>
              <a:headEnd type="none" w="med" len="med"/>
              <a:tailEnd type="none" w="med" len="med"/>
            </a:ln>
            <a:effectLst/>
          </p:spPr>
          <p:txBody>
            <a:bodyPr vert="horz" wrap="square" lIns="91404" tIns="45701" rIns="91404" bIns="45701" numCol="1" rtlCol="0" anchor="t" anchorCtr="0" compatLnSpc="1">
              <a:prstTxWarp prst="textNoShape">
                <a:avLst/>
              </a:prstTxWarp>
              <a:noAutofit/>
            </a:bodyPr>
            <a:lstStyle/>
            <a:p>
              <a:pPr defTabSz="877712" eaLnBrk="0" fontAlgn="base" hangingPunct="0">
                <a:spcBef>
                  <a:spcPct val="0"/>
                </a:spcBef>
                <a:spcAft>
                  <a:spcPct val="0"/>
                </a:spcAft>
                <a:defRPr/>
              </a:pPr>
              <a:endParaRPr lang="zh-CN" altLang="en-US" sz="1600" kern="0">
                <a:solidFill>
                  <a:srgbClr val="000000"/>
                </a:solidFill>
                <a:latin typeface="Arial"/>
                <a:ea typeface="微软雅黑" pitchFamily="34" charset="-122"/>
                <a:cs typeface="Arial" pitchFamily="34" charset="0"/>
              </a:endParaRPr>
            </a:p>
          </p:txBody>
        </p:sp>
        <p:sp>
          <p:nvSpPr>
            <p:cNvPr id="328" name="矩形 673"/>
            <p:cNvSpPr/>
            <p:nvPr/>
          </p:nvSpPr>
          <p:spPr bwMode="auto">
            <a:xfrm>
              <a:off x="1040523" y="2900855"/>
              <a:ext cx="346841" cy="94593"/>
            </a:xfrm>
            <a:prstGeom prst="rect">
              <a:avLst/>
            </a:prstGeom>
            <a:solidFill>
              <a:srgbClr val="FFFFFF">
                <a:lumMod val="75000"/>
              </a:srgbClr>
            </a:solidFill>
            <a:ln w="9525" cap="flat" cmpd="sng" algn="ctr">
              <a:solidFill>
                <a:srgbClr val="C00000"/>
              </a:solidFill>
              <a:prstDash val="solid"/>
              <a:round/>
              <a:headEnd type="none" w="med" len="med"/>
              <a:tailEnd type="none" w="med" len="med"/>
            </a:ln>
            <a:effectLst/>
          </p:spPr>
          <p:txBody>
            <a:bodyPr vert="horz" wrap="square" lIns="91404" tIns="45701" rIns="91404" bIns="45701" numCol="1" rtlCol="0" anchor="t" anchorCtr="0" compatLnSpc="1">
              <a:prstTxWarp prst="textNoShape">
                <a:avLst/>
              </a:prstTxWarp>
              <a:noAutofit/>
            </a:bodyPr>
            <a:lstStyle/>
            <a:p>
              <a:pPr defTabSz="877712" eaLnBrk="0" fontAlgn="base" hangingPunct="0">
                <a:spcBef>
                  <a:spcPct val="0"/>
                </a:spcBef>
                <a:spcAft>
                  <a:spcPct val="0"/>
                </a:spcAft>
                <a:defRPr/>
              </a:pPr>
              <a:endParaRPr lang="zh-CN" altLang="en-US" sz="1600" kern="0">
                <a:solidFill>
                  <a:srgbClr val="000000"/>
                </a:solidFill>
                <a:latin typeface="Arial"/>
                <a:ea typeface="微软雅黑" pitchFamily="34" charset="-122"/>
                <a:cs typeface="Arial" pitchFamily="34" charset="0"/>
              </a:endParaRPr>
            </a:p>
          </p:txBody>
        </p:sp>
        <p:sp>
          <p:nvSpPr>
            <p:cNvPr id="329" name="矩形 674"/>
            <p:cNvSpPr/>
            <p:nvPr/>
          </p:nvSpPr>
          <p:spPr bwMode="auto">
            <a:xfrm>
              <a:off x="1229710" y="3026979"/>
              <a:ext cx="346841" cy="94593"/>
            </a:xfrm>
            <a:prstGeom prst="rect">
              <a:avLst/>
            </a:prstGeom>
            <a:solidFill>
              <a:srgbClr val="FFFFFF">
                <a:lumMod val="75000"/>
              </a:srgbClr>
            </a:solidFill>
            <a:ln w="9525" cap="flat" cmpd="sng" algn="ctr">
              <a:solidFill>
                <a:srgbClr val="C00000"/>
              </a:solidFill>
              <a:prstDash val="solid"/>
              <a:round/>
              <a:headEnd type="none" w="med" len="med"/>
              <a:tailEnd type="none" w="med" len="med"/>
            </a:ln>
            <a:effectLst/>
          </p:spPr>
          <p:txBody>
            <a:bodyPr vert="horz" wrap="square" lIns="91404" tIns="45701" rIns="91404" bIns="45701" numCol="1" rtlCol="0" anchor="t" anchorCtr="0" compatLnSpc="1">
              <a:prstTxWarp prst="textNoShape">
                <a:avLst/>
              </a:prstTxWarp>
              <a:noAutofit/>
            </a:bodyPr>
            <a:lstStyle/>
            <a:p>
              <a:pPr defTabSz="877712" eaLnBrk="0" fontAlgn="base" hangingPunct="0">
                <a:spcBef>
                  <a:spcPct val="0"/>
                </a:spcBef>
                <a:spcAft>
                  <a:spcPct val="0"/>
                </a:spcAft>
                <a:defRPr/>
              </a:pPr>
              <a:endParaRPr lang="zh-CN" altLang="en-US" sz="1600" kern="0">
                <a:solidFill>
                  <a:srgbClr val="000000"/>
                </a:solidFill>
                <a:latin typeface="Arial"/>
                <a:ea typeface="微软雅黑" pitchFamily="34" charset="-122"/>
                <a:cs typeface="Arial" pitchFamily="34" charset="0"/>
              </a:endParaRPr>
            </a:p>
          </p:txBody>
        </p:sp>
        <p:sp>
          <p:nvSpPr>
            <p:cNvPr id="330" name="矩形 675"/>
            <p:cNvSpPr/>
            <p:nvPr/>
          </p:nvSpPr>
          <p:spPr bwMode="auto">
            <a:xfrm>
              <a:off x="1592317" y="2885089"/>
              <a:ext cx="346841" cy="94593"/>
            </a:xfrm>
            <a:prstGeom prst="rect">
              <a:avLst/>
            </a:prstGeom>
            <a:solidFill>
              <a:srgbClr val="FFFFFF">
                <a:lumMod val="75000"/>
              </a:srgbClr>
            </a:solidFill>
            <a:ln w="9525" cap="flat" cmpd="sng" algn="ctr">
              <a:solidFill>
                <a:srgbClr val="C00000"/>
              </a:solidFill>
              <a:prstDash val="solid"/>
              <a:round/>
              <a:headEnd type="none" w="med" len="med"/>
              <a:tailEnd type="none" w="med" len="med"/>
            </a:ln>
            <a:effectLst/>
          </p:spPr>
          <p:txBody>
            <a:bodyPr vert="horz" wrap="square" lIns="91404" tIns="45701" rIns="91404" bIns="45701" numCol="1" rtlCol="0" anchor="t" anchorCtr="0" compatLnSpc="1">
              <a:prstTxWarp prst="textNoShape">
                <a:avLst/>
              </a:prstTxWarp>
              <a:noAutofit/>
            </a:bodyPr>
            <a:lstStyle/>
            <a:p>
              <a:pPr defTabSz="877712" eaLnBrk="0" fontAlgn="base" hangingPunct="0">
                <a:spcBef>
                  <a:spcPct val="0"/>
                </a:spcBef>
                <a:spcAft>
                  <a:spcPct val="0"/>
                </a:spcAft>
                <a:defRPr/>
              </a:pPr>
              <a:endParaRPr lang="zh-CN" altLang="en-US" sz="1600" kern="0">
                <a:solidFill>
                  <a:srgbClr val="000000"/>
                </a:solidFill>
                <a:latin typeface="Arial"/>
                <a:ea typeface="微软雅黑" pitchFamily="34" charset="-122"/>
                <a:cs typeface="Arial" pitchFamily="34" charset="0"/>
              </a:endParaRPr>
            </a:p>
          </p:txBody>
        </p:sp>
        <p:sp>
          <p:nvSpPr>
            <p:cNvPr id="331" name="矩形 676"/>
            <p:cNvSpPr/>
            <p:nvPr/>
          </p:nvSpPr>
          <p:spPr bwMode="auto">
            <a:xfrm>
              <a:off x="1734206" y="3026979"/>
              <a:ext cx="346841" cy="94593"/>
            </a:xfrm>
            <a:prstGeom prst="rect">
              <a:avLst/>
            </a:prstGeom>
            <a:solidFill>
              <a:srgbClr val="FFFFFF">
                <a:lumMod val="75000"/>
              </a:srgbClr>
            </a:solidFill>
            <a:ln w="9525" cap="flat" cmpd="sng" algn="ctr">
              <a:solidFill>
                <a:srgbClr val="C00000"/>
              </a:solidFill>
              <a:prstDash val="solid"/>
              <a:round/>
              <a:headEnd type="none" w="med" len="med"/>
              <a:tailEnd type="none" w="med" len="med"/>
            </a:ln>
            <a:effectLst/>
          </p:spPr>
          <p:txBody>
            <a:bodyPr vert="horz" wrap="square" lIns="91404" tIns="45701" rIns="91404" bIns="45701" numCol="1" rtlCol="0" anchor="t" anchorCtr="0" compatLnSpc="1">
              <a:prstTxWarp prst="textNoShape">
                <a:avLst/>
              </a:prstTxWarp>
              <a:noAutofit/>
            </a:bodyPr>
            <a:lstStyle/>
            <a:p>
              <a:pPr defTabSz="877712" eaLnBrk="0" fontAlgn="base" hangingPunct="0">
                <a:spcBef>
                  <a:spcPct val="0"/>
                </a:spcBef>
                <a:spcAft>
                  <a:spcPct val="0"/>
                </a:spcAft>
                <a:defRPr/>
              </a:pPr>
              <a:endParaRPr lang="zh-CN" altLang="en-US" sz="1600" kern="0">
                <a:solidFill>
                  <a:srgbClr val="000000"/>
                </a:solidFill>
                <a:latin typeface="Arial"/>
                <a:ea typeface="微软雅黑" pitchFamily="34" charset="-122"/>
                <a:cs typeface="Arial" pitchFamily="34" charset="0"/>
              </a:endParaRPr>
            </a:p>
          </p:txBody>
        </p:sp>
        <p:sp>
          <p:nvSpPr>
            <p:cNvPr id="332" name="上箭头 677"/>
            <p:cNvSpPr/>
            <p:nvPr/>
          </p:nvSpPr>
          <p:spPr bwMode="auto">
            <a:xfrm>
              <a:off x="1135812" y="2522483"/>
              <a:ext cx="156962" cy="211487"/>
            </a:xfrm>
            <a:prstGeom prst="upArrow">
              <a:avLst>
                <a:gd name="adj1" fmla="val 34572"/>
                <a:gd name="adj2" fmla="val 50000"/>
              </a:avLst>
            </a:prstGeom>
            <a:solidFill>
              <a:srgbClr val="FFFFFF">
                <a:lumMod val="85000"/>
              </a:srgbClr>
            </a:solidFill>
            <a:ln w="9525" cap="flat" cmpd="sng" algn="ctr">
              <a:solidFill>
                <a:srgbClr val="000000"/>
              </a:solidFill>
              <a:prstDash val="solid"/>
              <a:round/>
              <a:headEnd type="none" w="med" len="med"/>
              <a:tailEnd type="none" w="med" len="med"/>
            </a:ln>
            <a:effectLst/>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33" name="上箭头 678"/>
            <p:cNvSpPr/>
            <p:nvPr/>
          </p:nvSpPr>
          <p:spPr bwMode="auto">
            <a:xfrm>
              <a:off x="1624543" y="2522483"/>
              <a:ext cx="156962" cy="211487"/>
            </a:xfrm>
            <a:prstGeom prst="upArrow">
              <a:avLst>
                <a:gd name="adj1" fmla="val 34572"/>
                <a:gd name="adj2" fmla="val 50000"/>
              </a:avLst>
            </a:prstGeom>
            <a:solidFill>
              <a:srgbClr val="FFFFFF">
                <a:lumMod val="85000"/>
              </a:srgbClr>
            </a:solidFill>
            <a:ln w="9525" cap="flat" cmpd="sng" algn="ctr">
              <a:solidFill>
                <a:srgbClr val="000000"/>
              </a:solidFill>
              <a:prstDash val="solid"/>
              <a:round/>
              <a:headEnd type="none" w="med" len="med"/>
              <a:tailEnd type="none" w="med" len="med"/>
            </a:ln>
            <a:effectLst/>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34" name="上箭头 679"/>
            <p:cNvSpPr/>
            <p:nvPr/>
          </p:nvSpPr>
          <p:spPr bwMode="auto">
            <a:xfrm>
              <a:off x="2065978" y="2522483"/>
              <a:ext cx="156962" cy="211487"/>
            </a:xfrm>
            <a:prstGeom prst="upArrow">
              <a:avLst>
                <a:gd name="adj1" fmla="val 34572"/>
                <a:gd name="adj2" fmla="val 50000"/>
              </a:avLst>
            </a:prstGeom>
            <a:solidFill>
              <a:srgbClr val="FFFFFF">
                <a:lumMod val="85000"/>
              </a:srgbClr>
            </a:solidFill>
            <a:ln w="9525" cap="flat" cmpd="sng" algn="ctr">
              <a:solidFill>
                <a:srgbClr val="000000"/>
              </a:solidFill>
              <a:prstDash val="solid"/>
              <a:round/>
              <a:headEnd type="none" w="med" len="med"/>
              <a:tailEnd type="none" w="med" len="med"/>
            </a:ln>
            <a:effectLst/>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35" name="圆柱形 114"/>
            <p:cNvSpPr>
              <a:spLocks noChangeArrowheads="1"/>
            </p:cNvSpPr>
            <p:nvPr/>
          </p:nvSpPr>
          <p:spPr bwMode="auto">
            <a:xfrm>
              <a:off x="1513490" y="2254469"/>
              <a:ext cx="406551" cy="228100"/>
            </a:xfrm>
            <a:prstGeom prst="can">
              <a:avLst>
                <a:gd name="adj" fmla="val 25042"/>
              </a:avLst>
            </a:prstGeom>
            <a:solidFill>
              <a:srgbClr val="00B050"/>
            </a:solidFill>
            <a:ln w="9525" algn="ctr">
              <a:no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36" name="圆柱形 114"/>
            <p:cNvSpPr>
              <a:spLocks noChangeArrowheads="1"/>
            </p:cNvSpPr>
            <p:nvPr/>
          </p:nvSpPr>
          <p:spPr bwMode="auto">
            <a:xfrm>
              <a:off x="2033752" y="2254469"/>
              <a:ext cx="406551" cy="228100"/>
            </a:xfrm>
            <a:prstGeom prst="can">
              <a:avLst>
                <a:gd name="adj" fmla="val 25042"/>
              </a:avLst>
            </a:prstGeom>
            <a:solidFill>
              <a:srgbClr val="00B050"/>
            </a:solidFill>
            <a:ln w="9525" algn="ctr">
              <a:no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grpSp>
      <p:sp>
        <p:nvSpPr>
          <p:cNvPr id="337" name="TextBox 189"/>
          <p:cNvSpPr txBox="1"/>
          <p:nvPr/>
        </p:nvSpPr>
        <p:spPr>
          <a:xfrm>
            <a:off x="845974" y="4082174"/>
            <a:ext cx="2549899" cy="369247"/>
          </a:xfrm>
          <a:prstGeom prst="rect">
            <a:avLst/>
          </a:prstGeom>
          <a:noFill/>
        </p:spPr>
        <p:txBody>
          <a:bodyPr wrap="square" rtlCol="0">
            <a:spAutoFit/>
          </a:bodyPr>
          <a:lstStyle/>
          <a:p>
            <a:pPr algn="ctr" defTabSz="914217">
              <a:defRPr/>
            </a:pPr>
            <a:r>
              <a:rPr lang="en-US" altLang="zh-CN" b="1" kern="0" dirty="0">
                <a:solidFill>
                  <a:srgbClr val="595959"/>
                </a:solidFill>
                <a:latin typeface="Arial"/>
                <a:ea typeface="微软雅黑" pitchFamily="34" charset="-122"/>
                <a:cs typeface="Arial" pitchFamily="34" charset="0"/>
              </a:rPr>
              <a:t>Traditional RAID</a:t>
            </a:r>
            <a:endParaRPr lang="zh-CN" altLang="en-US" b="1" kern="0" dirty="0">
              <a:solidFill>
                <a:srgbClr val="595959"/>
              </a:solidFill>
              <a:latin typeface="Arial"/>
              <a:ea typeface="微软雅黑" pitchFamily="34" charset="-122"/>
              <a:cs typeface="Arial" pitchFamily="34" charset="0"/>
            </a:endParaRPr>
          </a:p>
        </p:txBody>
      </p:sp>
      <p:sp>
        <p:nvSpPr>
          <p:cNvPr id="338" name="TextBox 190"/>
          <p:cNvSpPr txBox="1"/>
          <p:nvPr/>
        </p:nvSpPr>
        <p:spPr>
          <a:xfrm>
            <a:off x="8113137" y="4082089"/>
            <a:ext cx="3573371" cy="369332"/>
          </a:xfrm>
          <a:prstGeom prst="rect">
            <a:avLst/>
          </a:prstGeom>
          <a:noFill/>
        </p:spPr>
        <p:txBody>
          <a:bodyPr wrap="square" rtlCol="0">
            <a:spAutoFit/>
          </a:bodyPr>
          <a:lstStyle/>
          <a:p>
            <a:pPr algn="ctr">
              <a:defRPr/>
            </a:pPr>
            <a:r>
              <a:rPr lang="en-US" altLang="zh-CN" b="1" kern="0" dirty="0">
                <a:solidFill>
                  <a:srgbClr val="595959"/>
                </a:solidFill>
                <a:latin typeface="Arial"/>
                <a:ea typeface="微软雅黑" pitchFamily="34" charset="-122"/>
                <a:cs typeface="Arial" pitchFamily="34" charset="0"/>
              </a:rPr>
              <a:t>RAID2.0+ Block</a:t>
            </a:r>
            <a:r>
              <a:rPr lang="zh-CN" altLang="en-US" b="1" kern="0" dirty="0">
                <a:solidFill>
                  <a:srgbClr val="595959"/>
                </a:solidFill>
                <a:latin typeface="Arial"/>
                <a:ea typeface="微软雅黑" pitchFamily="34" charset="-122"/>
                <a:cs typeface="Arial" pitchFamily="34" charset="0"/>
              </a:rPr>
              <a:t> </a:t>
            </a:r>
            <a:r>
              <a:rPr lang="en-US" altLang="zh-CN" b="1" kern="0" dirty="0">
                <a:solidFill>
                  <a:srgbClr val="595959"/>
                </a:solidFill>
                <a:latin typeface="Arial"/>
                <a:ea typeface="微软雅黑" pitchFamily="34" charset="-122"/>
                <a:cs typeface="Arial" pitchFamily="34" charset="0"/>
              </a:rPr>
              <a:t>virtualization</a:t>
            </a:r>
            <a:endParaRPr lang="zh-CN" altLang="en-US" b="1" kern="0" dirty="0">
              <a:solidFill>
                <a:srgbClr val="595959"/>
              </a:solidFill>
              <a:latin typeface="Arial"/>
              <a:ea typeface="微软雅黑" pitchFamily="34" charset="-122"/>
              <a:cs typeface="Arial" pitchFamily="34" charset="0"/>
            </a:endParaRPr>
          </a:p>
        </p:txBody>
      </p:sp>
      <p:sp>
        <p:nvSpPr>
          <p:cNvPr id="339" name="TextBox 191"/>
          <p:cNvSpPr txBox="1"/>
          <p:nvPr/>
        </p:nvSpPr>
        <p:spPr>
          <a:xfrm>
            <a:off x="4730568" y="4082089"/>
            <a:ext cx="2549899" cy="369332"/>
          </a:xfrm>
          <a:prstGeom prst="rect">
            <a:avLst/>
          </a:prstGeom>
          <a:noFill/>
        </p:spPr>
        <p:txBody>
          <a:bodyPr wrap="square" rtlCol="0">
            <a:spAutoFit/>
          </a:bodyPr>
          <a:lstStyle/>
          <a:p>
            <a:pPr algn="ctr">
              <a:defRPr/>
            </a:pPr>
            <a:r>
              <a:rPr lang="en-US" altLang="zh-CN" b="1" kern="0" dirty="0">
                <a:solidFill>
                  <a:srgbClr val="595959"/>
                </a:solidFill>
                <a:latin typeface="Arial"/>
                <a:ea typeface="微软雅黑" pitchFamily="34" charset="-122"/>
                <a:cs typeface="Arial" pitchFamily="34" charset="0"/>
              </a:rPr>
              <a:t>LUN virtualization</a:t>
            </a:r>
          </a:p>
        </p:txBody>
      </p:sp>
      <p:sp>
        <p:nvSpPr>
          <p:cNvPr id="340" name="右箭头 685"/>
          <p:cNvSpPr/>
          <p:nvPr/>
        </p:nvSpPr>
        <p:spPr bwMode="auto">
          <a:xfrm>
            <a:off x="3823713" y="4109527"/>
            <a:ext cx="646716" cy="287965"/>
          </a:xfrm>
          <a:prstGeom prst="rightArrow">
            <a:avLst/>
          </a:prstGeom>
          <a:gradFill rotWithShape="1">
            <a:gsLst>
              <a:gs pos="0">
                <a:srgbClr val="FFFFFF">
                  <a:tint val="80000"/>
                  <a:satMod val="300000"/>
                </a:srgbClr>
              </a:gs>
              <a:gs pos="100000">
                <a:srgbClr val="FFFFFF">
                  <a:shade val="30000"/>
                  <a:satMod val="200000"/>
                </a:srgbClr>
              </a:gs>
            </a:gsLst>
            <a:path path="circle">
              <a:fillToRect l="50000" t="50000" r="50000" b="50000"/>
            </a:path>
          </a:gradFill>
          <a:ln w="9525" cap="flat" cmpd="sng" algn="ctr">
            <a:solidFill>
              <a:srgbClr val="000000"/>
            </a:solidFill>
            <a:prstDash val="solid"/>
            <a:round/>
            <a:headEnd type="none" w="med" len="med"/>
            <a:tailEnd type="none" w="med" len="med"/>
          </a:ln>
          <a:effectLst/>
        </p:spPr>
        <p:txBody>
          <a:bodyPr vert="horz" wrap="square" lIns="35992" tIns="35992" rIns="35992" bIns="35992" numCol="1" rtlCol="0" anchor="ctr" anchorCtr="0" compatLnSpc="1">
            <a:prstTxWarp prst="textNoShape">
              <a:avLst/>
            </a:prstTxWarp>
          </a:bodyPr>
          <a:lstStyle/>
          <a:p>
            <a:pPr algn="ctr" defTabSz="914217" fontAlgn="base">
              <a:spcBef>
                <a:spcPct val="0"/>
              </a:spcBef>
              <a:spcAft>
                <a:spcPct val="0"/>
              </a:spcAft>
              <a:defRPr/>
            </a:pPr>
            <a:endParaRPr lang="zh-CN" altLang="en-US" sz="1600" b="1" kern="0" dirty="0">
              <a:solidFill>
                <a:srgbClr val="000000"/>
              </a:solidFill>
              <a:latin typeface="Arial"/>
              <a:ea typeface="微软雅黑" pitchFamily="34" charset="-122"/>
              <a:cs typeface="Arial" pitchFamily="34" charset="0"/>
            </a:endParaRPr>
          </a:p>
        </p:txBody>
      </p:sp>
      <p:sp>
        <p:nvSpPr>
          <p:cNvPr id="341" name="上箭头 686"/>
          <p:cNvSpPr/>
          <p:nvPr/>
        </p:nvSpPr>
        <p:spPr bwMode="auto">
          <a:xfrm>
            <a:off x="2579035" y="1951408"/>
            <a:ext cx="179442" cy="303373"/>
          </a:xfrm>
          <a:prstGeom prst="upArrow">
            <a:avLst>
              <a:gd name="adj1" fmla="val 34572"/>
              <a:gd name="adj2" fmla="val 50000"/>
            </a:avLst>
          </a:prstGeom>
          <a:solidFill>
            <a:srgbClr val="FFFFFF">
              <a:lumMod val="85000"/>
            </a:srgbClr>
          </a:solidFill>
          <a:ln w="9525" cap="flat" cmpd="sng" algn="ctr">
            <a:solidFill>
              <a:srgbClr val="000000"/>
            </a:solidFill>
            <a:prstDash val="solid"/>
            <a:round/>
            <a:headEnd type="none" w="med" len="med"/>
            <a:tailEnd type="none" w="med" len="med"/>
          </a:ln>
          <a:effectLst/>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grpSp>
        <p:nvGrpSpPr>
          <p:cNvPr id="342" name="组合 687"/>
          <p:cNvGrpSpPr/>
          <p:nvPr/>
        </p:nvGrpSpPr>
        <p:grpSpPr>
          <a:xfrm>
            <a:off x="3295484" y="3274076"/>
            <a:ext cx="413301" cy="350083"/>
            <a:chOff x="2671388" y="2727185"/>
            <a:chExt cx="413397" cy="350164"/>
          </a:xfrm>
        </p:grpSpPr>
        <p:sp>
          <p:nvSpPr>
            <p:cNvPr id="343" name="流程图: 磁盘 139"/>
            <p:cNvSpPr>
              <a:spLocks noChangeArrowheads="1"/>
            </p:cNvSpPr>
            <p:nvPr/>
          </p:nvSpPr>
          <p:spPr bwMode="auto">
            <a:xfrm>
              <a:off x="2708100" y="2727185"/>
              <a:ext cx="287342" cy="342551"/>
            </a:xfrm>
            <a:prstGeom prst="flowChartMagneticDisk">
              <a:avLst/>
            </a:prstGeom>
            <a:solidFill>
              <a:srgbClr val="C00000"/>
            </a:solidFill>
            <a:ln w="28575" algn="ctr">
              <a:solidFill>
                <a:srgbClr val="0000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44" name="TextBox 355"/>
            <p:cNvSpPr txBox="1"/>
            <p:nvPr/>
          </p:nvSpPr>
          <p:spPr>
            <a:xfrm>
              <a:off x="2671388" y="2800350"/>
              <a:ext cx="413397" cy="276999"/>
            </a:xfrm>
            <a:prstGeom prst="rect">
              <a:avLst/>
            </a:prstGeom>
            <a:noFill/>
          </p:spPr>
          <p:txBody>
            <a:bodyPr wrap="square" rtlCol="0">
              <a:spAutoFit/>
            </a:bodyPr>
            <a:lstStyle/>
            <a:p>
              <a:r>
                <a:rPr lang="en-US" altLang="zh-CN" sz="600" b="1" dirty="0">
                  <a:solidFill>
                    <a:srgbClr val="666666"/>
                  </a:solidFill>
                  <a:latin typeface="Arial"/>
                  <a:ea typeface="微软雅黑" pitchFamily="34" charset="-122"/>
                  <a:cs typeface="Arial" pitchFamily="34" charset="0"/>
                </a:rPr>
                <a:t>Hot spare</a:t>
              </a:r>
            </a:p>
          </p:txBody>
        </p:sp>
      </p:grpSp>
      <p:sp>
        <p:nvSpPr>
          <p:cNvPr id="346" name="矩形 691"/>
          <p:cNvSpPr/>
          <p:nvPr/>
        </p:nvSpPr>
        <p:spPr bwMode="auto">
          <a:xfrm>
            <a:off x="479578" y="1330774"/>
            <a:ext cx="3550367" cy="2526346"/>
          </a:xfrm>
          <a:prstGeom prst="rect">
            <a:avLst/>
          </a:prstGeom>
          <a:noFill/>
          <a:ln w="25400">
            <a:solidFill>
              <a:srgbClr val="0080CB"/>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9" tIns="45709" rIns="91419" bIns="45709" numCol="1" rtlCol="0" anchor="t" anchorCtr="0" compatLnSpc="1">
            <a:prstTxWarp prst="textNoShape">
              <a:avLst/>
            </a:prstTxWarp>
          </a:bodyPr>
          <a:lstStyle/>
          <a:p>
            <a:pPr defTabSz="914217" fontAlgn="base">
              <a:spcBef>
                <a:spcPct val="0"/>
              </a:spcBef>
              <a:spcAft>
                <a:spcPct val="0"/>
              </a:spcAft>
              <a:buClr>
                <a:srgbClr val="CC9900"/>
              </a:buClr>
              <a:buFont typeface="Wingdings" pitchFamily="2" charset="2"/>
              <a:buChar char="n"/>
            </a:pPr>
            <a:endParaRPr lang="zh-CN" altLang="en-US">
              <a:solidFill>
                <a:srgbClr val="1D1D1A"/>
              </a:solidFill>
              <a:latin typeface="Arial"/>
              <a:ea typeface="微软雅黑" pitchFamily="34" charset="-122"/>
              <a:cs typeface="Arial" pitchFamily="34" charset="0"/>
            </a:endParaRPr>
          </a:p>
        </p:txBody>
      </p:sp>
      <p:sp>
        <p:nvSpPr>
          <p:cNvPr id="347" name="右箭头 692"/>
          <p:cNvSpPr/>
          <p:nvPr/>
        </p:nvSpPr>
        <p:spPr bwMode="auto">
          <a:xfrm>
            <a:off x="7520455" y="4113180"/>
            <a:ext cx="646716" cy="287965"/>
          </a:xfrm>
          <a:prstGeom prst="rightArrow">
            <a:avLst/>
          </a:prstGeom>
          <a:gradFill rotWithShape="1">
            <a:gsLst>
              <a:gs pos="0">
                <a:srgbClr val="FFFFFF">
                  <a:tint val="80000"/>
                  <a:satMod val="300000"/>
                </a:srgbClr>
              </a:gs>
              <a:gs pos="100000">
                <a:srgbClr val="FFFFFF">
                  <a:shade val="30000"/>
                  <a:satMod val="200000"/>
                </a:srgbClr>
              </a:gs>
            </a:gsLst>
            <a:path path="circle">
              <a:fillToRect l="50000" t="50000" r="50000" b="50000"/>
            </a:path>
          </a:gradFill>
          <a:ln w="9525" cap="flat" cmpd="sng" algn="ctr">
            <a:solidFill>
              <a:srgbClr val="000000"/>
            </a:solidFill>
            <a:prstDash val="solid"/>
            <a:round/>
            <a:headEnd type="none" w="med" len="med"/>
            <a:tailEnd type="none" w="med" len="med"/>
          </a:ln>
          <a:effectLst/>
        </p:spPr>
        <p:txBody>
          <a:bodyPr vert="horz" wrap="square" lIns="35992" tIns="35992" rIns="35992" bIns="35992" numCol="1" rtlCol="0" anchor="ctr" anchorCtr="0" compatLnSpc="1">
            <a:prstTxWarp prst="textNoShape">
              <a:avLst/>
            </a:prstTxWarp>
          </a:bodyPr>
          <a:lstStyle/>
          <a:p>
            <a:pPr algn="ctr" defTabSz="914217" fontAlgn="base">
              <a:spcBef>
                <a:spcPct val="0"/>
              </a:spcBef>
              <a:spcAft>
                <a:spcPct val="0"/>
              </a:spcAft>
              <a:defRPr/>
            </a:pPr>
            <a:endParaRPr lang="zh-CN" altLang="en-US" sz="1600" b="1" kern="0" dirty="0">
              <a:solidFill>
                <a:srgbClr val="000000"/>
              </a:solidFill>
              <a:latin typeface="Arial"/>
              <a:ea typeface="微软雅黑" pitchFamily="34" charset="-122"/>
              <a:cs typeface="Arial" pitchFamily="34" charset="0"/>
            </a:endParaRPr>
          </a:p>
        </p:txBody>
      </p:sp>
      <p:sp>
        <p:nvSpPr>
          <p:cNvPr id="348" name="矩形 693"/>
          <p:cNvSpPr/>
          <p:nvPr/>
        </p:nvSpPr>
        <p:spPr bwMode="auto">
          <a:xfrm>
            <a:off x="4287712" y="1330774"/>
            <a:ext cx="3387195" cy="2526346"/>
          </a:xfrm>
          <a:prstGeom prst="rect">
            <a:avLst/>
          </a:prstGeom>
          <a:noFill/>
          <a:ln w="25400">
            <a:solidFill>
              <a:srgbClr val="0080CB"/>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9" tIns="45709" rIns="91419" bIns="45709" numCol="1" rtlCol="0" anchor="t" anchorCtr="0" compatLnSpc="1">
            <a:prstTxWarp prst="textNoShape">
              <a:avLst/>
            </a:prstTxWarp>
          </a:bodyPr>
          <a:lstStyle/>
          <a:p>
            <a:pPr defTabSz="914217" fontAlgn="base">
              <a:spcBef>
                <a:spcPct val="0"/>
              </a:spcBef>
              <a:spcAft>
                <a:spcPct val="0"/>
              </a:spcAft>
              <a:buClr>
                <a:srgbClr val="CC9900"/>
              </a:buClr>
              <a:buFont typeface="Wingdings" pitchFamily="2" charset="2"/>
              <a:buChar char="n"/>
            </a:pPr>
            <a:endParaRPr lang="zh-CN" altLang="en-US">
              <a:solidFill>
                <a:srgbClr val="1D1D1A"/>
              </a:solidFill>
              <a:latin typeface="Arial"/>
              <a:ea typeface="微软雅黑" pitchFamily="34" charset="-122"/>
              <a:cs typeface="Arial" pitchFamily="34" charset="0"/>
            </a:endParaRPr>
          </a:p>
        </p:txBody>
      </p:sp>
      <p:sp>
        <p:nvSpPr>
          <p:cNvPr id="349" name="矩形 694"/>
          <p:cNvSpPr/>
          <p:nvPr/>
        </p:nvSpPr>
        <p:spPr bwMode="auto">
          <a:xfrm>
            <a:off x="8006452" y="1316393"/>
            <a:ext cx="3647073" cy="2526346"/>
          </a:xfrm>
          <a:prstGeom prst="rect">
            <a:avLst/>
          </a:prstGeom>
          <a:noFill/>
          <a:ln w="25400">
            <a:solidFill>
              <a:srgbClr val="0080CB"/>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9" tIns="45709" rIns="91419" bIns="45709" numCol="1" rtlCol="0" anchor="t" anchorCtr="0" compatLnSpc="1">
            <a:prstTxWarp prst="textNoShape">
              <a:avLst/>
            </a:prstTxWarp>
          </a:bodyPr>
          <a:lstStyle/>
          <a:p>
            <a:pPr defTabSz="914217" fontAlgn="base">
              <a:spcBef>
                <a:spcPct val="0"/>
              </a:spcBef>
              <a:spcAft>
                <a:spcPct val="0"/>
              </a:spcAft>
              <a:buClr>
                <a:srgbClr val="CC9900"/>
              </a:buClr>
              <a:buFont typeface="Wingdings" pitchFamily="2" charset="2"/>
              <a:buChar char="n"/>
            </a:pPr>
            <a:endParaRPr lang="zh-CN" altLang="en-US">
              <a:solidFill>
                <a:srgbClr val="1D1D1A"/>
              </a:solidFill>
              <a:latin typeface="Arial"/>
              <a:ea typeface="微软雅黑" pitchFamily="34" charset="-122"/>
              <a:cs typeface="Arial" pitchFamily="34" charset="0"/>
            </a:endParaRPr>
          </a:p>
        </p:txBody>
      </p:sp>
      <p:grpSp>
        <p:nvGrpSpPr>
          <p:cNvPr id="350" name="组合 695"/>
          <p:cNvGrpSpPr/>
          <p:nvPr/>
        </p:nvGrpSpPr>
        <p:grpSpPr>
          <a:xfrm>
            <a:off x="6967279" y="3266312"/>
            <a:ext cx="413301" cy="350083"/>
            <a:chOff x="2671388" y="2727185"/>
            <a:chExt cx="413397" cy="350164"/>
          </a:xfrm>
        </p:grpSpPr>
        <p:sp>
          <p:nvSpPr>
            <p:cNvPr id="351" name="流程图: 磁盘 139"/>
            <p:cNvSpPr>
              <a:spLocks noChangeArrowheads="1"/>
            </p:cNvSpPr>
            <p:nvPr/>
          </p:nvSpPr>
          <p:spPr bwMode="auto">
            <a:xfrm>
              <a:off x="2708100" y="2727185"/>
              <a:ext cx="287342" cy="342551"/>
            </a:xfrm>
            <a:prstGeom prst="flowChartMagneticDisk">
              <a:avLst/>
            </a:prstGeom>
            <a:solidFill>
              <a:srgbClr val="C00000"/>
            </a:solidFill>
            <a:ln w="28575" algn="ctr">
              <a:solidFill>
                <a:srgbClr val="000000"/>
              </a:solidFill>
              <a:round/>
              <a:headEnd/>
              <a:tailEnd/>
            </a:ln>
          </p:spPr>
          <p:txBody>
            <a:bodyPr/>
            <a:lstStyle/>
            <a:p>
              <a:pPr defTabSz="914217">
                <a:defRPr/>
              </a:pPr>
              <a:endParaRPr lang="zh-CN" altLang="en-US" kern="0">
                <a:solidFill>
                  <a:sysClr val="windowText" lastClr="000000"/>
                </a:solidFill>
                <a:latin typeface="Arial"/>
                <a:ea typeface="微软雅黑" pitchFamily="34" charset="-122"/>
                <a:cs typeface="Arial" pitchFamily="34" charset="0"/>
              </a:endParaRPr>
            </a:p>
          </p:txBody>
        </p:sp>
        <p:sp>
          <p:nvSpPr>
            <p:cNvPr id="352" name="TextBox 351"/>
            <p:cNvSpPr txBox="1"/>
            <p:nvPr/>
          </p:nvSpPr>
          <p:spPr>
            <a:xfrm>
              <a:off x="2671388" y="2800350"/>
              <a:ext cx="413397" cy="276999"/>
            </a:xfrm>
            <a:prstGeom prst="rect">
              <a:avLst/>
            </a:prstGeom>
            <a:noFill/>
          </p:spPr>
          <p:txBody>
            <a:bodyPr wrap="square" rtlCol="0">
              <a:spAutoFit/>
            </a:bodyPr>
            <a:lstStyle/>
            <a:p>
              <a:r>
                <a:rPr lang="en-US" altLang="zh-CN" sz="600" b="1" dirty="0">
                  <a:solidFill>
                    <a:srgbClr val="666666"/>
                  </a:solidFill>
                  <a:latin typeface="Arial"/>
                  <a:ea typeface="微软雅黑" pitchFamily="34" charset="-122"/>
                  <a:cs typeface="Arial" pitchFamily="34" charset="0"/>
                </a:rPr>
                <a:t>Hot spare</a:t>
              </a:r>
            </a:p>
          </p:txBody>
        </p:sp>
      </p:grpSp>
      <p:sp>
        <p:nvSpPr>
          <p:cNvPr id="353" name="Rectangle 352"/>
          <p:cNvSpPr/>
          <p:nvPr/>
        </p:nvSpPr>
        <p:spPr>
          <a:xfrm>
            <a:off x="769545" y="247746"/>
            <a:ext cx="3639586" cy="430887"/>
          </a:xfrm>
          <a:prstGeom prst="rect">
            <a:avLst/>
          </a:prstGeom>
        </p:spPr>
        <p:txBody>
          <a:bodyPr wrap="square" lIns="0" tIns="0" rIns="0" bIns="0">
            <a:spAutoFit/>
          </a:bodyPr>
          <a:lstStyle/>
          <a:p>
            <a:pPr defTabSz="1219444">
              <a:spcBef>
                <a:spcPct val="0"/>
              </a:spcBef>
            </a:pPr>
            <a:r>
              <a:rPr lang="en-US" altLang="zh-CN" sz="2800" dirty="0">
                <a:solidFill>
                  <a:prstClr val="black"/>
                </a:solidFill>
                <a:latin typeface="微软雅黑" panose="020B0503020204020204" pitchFamily="34" charset="-122"/>
                <a:ea typeface="微软雅黑" panose="020B0503020204020204" pitchFamily="34" charset="-122"/>
                <a:cs typeface="Calibri" panose="020F0502020204030204" pitchFamily="34" charset="0"/>
              </a:rPr>
              <a:t>RAID</a:t>
            </a:r>
            <a:r>
              <a:rPr lang="zh-CN" altLang="en-US" sz="2800" dirty="0">
                <a:solidFill>
                  <a:prstClr val="black"/>
                </a:solidFill>
                <a:latin typeface="微软雅黑" panose="020B0503020204020204" pitchFamily="34" charset="-122"/>
                <a:ea typeface="微软雅黑" panose="020B0503020204020204" pitchFamily="34" charset="-122"/>
                <a:cs typeface="Calibri" panose="020F0502020204030204" pitchFamily="34" charset="0"/>
              </a:rPr>
              <a:t> </a:t>
            </a:r>
            <a:r>
              <a:rPr lang="en-US" altLang="zh-CN" sz="2800" dirty="0">
                <a:solidFill>
                  <a:prstClr val="black"/>
                </a:solidFill>
                <a:latin typeface="微软雅黑" panose="020B0503020204020204" pitchFamily="34" charset="-122"/>
                <a:ea typeface="微软雅黑" panose="020B0503020204020204" pitchFamily="34" charset="-122"/>
                <a:cs typeface="Calibri" panose="020F0502020204030204" pitchFamily="34" charset="0"/>
              </a:rPr>
              <a:t>2.0+</a:t>
            </a:r>
            <a:endParaRPr lang="en-US" altLang="zh-CN" sz="2800" dirty="0">
              <a:solidFill>
                <a:prstClr val="black"/>
              </a:solidFill>
              <a:latin typeface="微软雅黑" panose="020B0503020204020204" pitchFamily="34" charset="-122"/>
              <a:ea typeface="微软雅黑" panose="020B0503020204020204" pitchFamily="34" charset="-122"/>
              <a:cs typeface="Calibri" panose="020F0502020204030204" pitchFamily="34" charset="0"/>
              <a:sym typeface="+mn-lt"/>
            </a:endParaRPr>
          </a:p>
        </p:txBody>
      </p:sp>
      <p:grpSp>
        <p:nvGrpSpPr>
          <p:cNvPr id="359" name="Group 358"/>
          <p:cNvGrpSpPr/>
          <p:nvPr/>
        </p:nvGrpSpPr>
        <p:grpSpPr>
          <a:xfrm>
            <a:off x="8450407" y="5749"/>
            <a:ext cx="3749963" cy="208267"/>
            <a:chOff x="8450407" y="5749"/>
            <a:chExt cx="3749963" cy="208267"/>
          </a:xfrm>
        </p:grpSpPr>
        <p:sp>
          <p:nvSpPr>
            <p:cNvPr id="360" name="Process 148"/>
            <p:cNvSpPr/>
            <p:nvPr/>
          </p:nvSpPr>
          <p:spPr>
            <a:xfrm>
              <a:off x="9669607" y="5749"/>
              <a:ext cx="1311563" cy="20825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361" name="Process 149"/>
            <p:cNvSpPr/>
            <p:nvPr/>
          </p:nvSpPr>
          <p:spPr>
            <a:xfrm>
              <a:off x="8450407" y="6771"/>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362" name="Process 150"/>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spTree>
    <p:extLst>
      <p:ext uri="{BB962C8B-B14F-4D97-AF65-F5344CB8AC3E}">
        <p14:creationId xmlns:p14="http://schemas.microsoft.com/office/powerpoint/2010/main" val="781184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69875"/>
            <a:ext cx="10180638" cy="873125"/>
          </a:xfrm>
          <a:prstGeom prst="rect">
            <a:avLst/>
          </a:prstGeom>
        </p:spPr>
        <p:txBody>
          <a:bodyPr/>
          <a:lstStyle/>
          <a:p>
            <a:r>
              <a:rPr lang="en-US" altLang="zh-CN" sz="2800" dirty="0">
                <a:latin typeface="Arial" panose="020B0604020202020204" pitchFamily="34" charset="0"/>
                <a:cs typeface="Arial" panose="020B0604020202020204" pitchFamily="34" charset="0"/>
              </a:rPr>
              <a:t>Dynamic Data Reconstruction</a:t>
            </a:r>
            <a:endParaRPr lang="zh-CN" altLang="en-US" sz="2800" dirty="0">
              <a:latin typeface="Arial" panose="020B0604020202020204" pitchFamily="34" charset="0"/>
              <a:cs typeface="Arial" panose="020B0604020202020204" pitchFamily="34" charset="0"/>
            </a:endParaRPr>
          </a:p>
        </p:txBody>
      </p:sp>
      <p:sp>
        <p:nvSpPr>
          <p:cNvPr id="8" name="Can 7"/>
          <p:cNvSpPr/>
          <p:nvPr/>
        </p:nvSpPr>
        <p:spPr>
          <a:xfrm>
            <a:off x="1297178" y="2299318"/>
            <a:ext cx="800986" cy="3669092"/>
          </a:xfrm>
          <a:prstGeom prst="can">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dirty="0">
                <a:solidFill>
                  <a:schemeClr val="bg1"/>
                </a:solidFill>
              </a:rPr>
              <a:t>Disk 0</a:t>
            </a:r>
            <a:endParaRPr lang="zh-CN" altLang="en-US" dirty="0">
              <a:solidFill>
                <a:schemeClr val="bg1"/>
              </a:solidFill>
            </a:endParaRPr>
          </a:p>
        </p:txBody>
      </p:sp>
      <p:sp>
        <p:nvSpPr>
          <p:cNvPr id="12" name="Can 11"/>
          <p:cNvSpPr/>
          <p:nvPr/>
        </p:nvSpPr>
        <p:spPr>
          <a:xfrm>
            <a:off x="2794641" y="2299318"/>
            <a:ext cx="800986" cy="3669092"/>
          </a:xfrm>
          <a:prstGeom prst="can">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dirty="0">
                <a:solidFill>
                  <a:schemeClr val="bg1"/>
                </a:solidFill>
              </a:rPr>
              <a:t>Disk 1</a:t>
            </a:r>
            <a:endParaRPr lang="zh-CN" altLang="en-US" dirty="0">
              <a:solidFill>
                <a:schemeClr val="bg1"/>
              </a:solidFill>
            </a:endParaRPr>
          </a:p>
        </p:txBody>
      </p:sp>
      <p:sp>
        <p:nvSpPr>
          <p:cNvPr id="13" name="Can 12"/>
          <p:cNvSpPr/>
          <p:nvPr/>
        </p:nvSpPr>
        <p:spPr>
          <a:xfrm>
            <a:off x="4292104" y="2299318"/>
            <a:ext cx="800986" cy="3669092"/>
          </a:xfrm>
          <a:prstGeom prst="can">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dirty="0">
                <a:solidFill>
                  <a:schemeClr val="bg1"/>
                </a:solidFill>
              </a:rPr>
              <a:t>Disk 2</a:t>
            </a:r>
            <a:endParaRPr lang="zh-CN" altLang="en-US" dirty="0">
              <a:solidFill>
                <a:schemeClr val="bg1"/>
              </a:solidFill>
            </a:endParaRPr>
          </a:p>
        </p:txBody>
      </p:sp>
      <p:sp>
        <p:nvSpPr>
          <p:cNvPr id="14" name="Can 13"/>
          <p:cNvSpPr/>
          <p:nvPr/>
        </p:nvSpPr>
        <p:spPr>
          <a:xfrm>
            <a:off x="5789567" y="2299318"/>
            <a:ext cx="800986" cy="3669092"/>
          </a:xfrm>
          <a:prstGeom prst="can">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dirty="0">
                <a:solidFill>
                  <a:schemeClr val="bg1"/>
                </a:solidFill>
              </a:rPr>
              <a:t>Disk 3</a:t>
            </a:r>
            <a:endParaRPr lang="zh-CN" altLang="en-US" dirty="0">
              <a:solidFill>
                <a:schemeClr val="bg1"/>
              </a:solidFill>
            </a:endParaRPr>
          </a:p>
        </p:txBody>
      </p:sp>
      <p:sp>
        <p:nvSpPr>
          <p:cNvPr id="15" name="Can 14"/>
          <p:cNvSpPr/>
          <p:nvPr/>
        </p:nvSpPr>
        <p:spPr>
          <a:xfrm>
            <a:off x="7287030" y="2299318"/>
            <a:ext cx="800986" cy="3669092"/>
          </a:xfrm>
          <a:prstGeom prst="can">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dirty="0">
                <a:solidFill>
                  <a:schemeClr val="bg1"/>
                </a:solidFill>
              </a:rPr>
              <a:t>Disk 4</a:t>
            </a:r>
            <a:endParaRPr lang="zh-CN" altLang="en-US" dirty="0">
              <a:solidFill>
                <a:schemeClr val="bg1"/>
              </a:solidFill>
            </a:endParaRPr>
          </a:p>
        </p:txBody>
      </p:sp>
      <p:sp>
        <p:nvSpPr>
          <p:cNvPr id="16" name="Can 15"/>
          <p:cNvSpPr/>
          <p:nvPr/>
        </p:nvSpPr>
        <p:spPr>
          <a:xfrm>
            <a:off x="8784493" y="2299318"/>
            <a:ext cx="800986" cy="3669092"/>
          </a:xfrm>
          <a:prstGeom prst="can">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dirty="0">
                <a:solidFill>
                  <a:schemeClr val="bg1"/>
                </a:solidFill>
              </a:rPr>
              <a:t>Disk 5</a:t>
            </a:r>
            <a:endParaRPr lang="zh-CN" altLang="en-US" dirty="0">
              <a:solidFill>
                <a:schemeClr val="bg1"/>
              </a:solidFill>
            </a:endParaRPr>
          </a:p>
        </p:txBody>
      </p:sp>
      <p:sp>
        <p:nvSpPr>
          <p:cNvPr id="17" name="Can 16"/>
          <p:cNvSpPr/>
          <p:nvPr/>
        </p:nvSpPr>
        <p:spPr>
          <a:xfrm>
            <a:off x="10281955" y="2315452"/>
            <a:ext cx="800986" cy="3669092"/>
          </a:xfrm>
          <a:prstGeom prst="can">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dirty="0">
                <a:solidFill>
                  <a:schemeClr val="bg1"/>
                </a:solidFill>
              </a:rPr>
              <a:t>Disk 6</a:t>
            </a:r>
            <a:endParaRPr lang="zh-CN" altLang="en-US" dirty="0">
              <a:solidFill>
                <a:schemeClr val="bg1"/>
              </a:solidFill>
            </a:endParaRPr>
          </a:p>
        </p:txBody>
      </p:sp>
      <p:sp>
        <p:nvSpPr>
          <p:cNvPr id="10" name="Folded Corner 9"/>
          <p:cNvSpPr/>
          <p:nvPr/>
        </p:nvSpPr>
        <p:spPr>
          <a:xfrm>
            <a:off x="1492561" y="2840731"/>
            <a:ext cx="410219" cy="451784"/>
          </a:xfrm>
          <a:prstGeom prst="foldedCorner">
            <a:avLst/>
          </a:prstGeom>
          <a:solidFill>
            <a:srgbClr val="00B0F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FFFF"/>
                </a:solidFill>
              </a:rPr>
              <a:t>D0</a:t>
            </a:r>
            <a:endParaRPr lang="zh-CN" altLang="en-US" sz="1400" dirty="0">
              <a:solidFill>
                <a:srgbClr val="FFFFFF"/>
              </a:solidFill>
            </a:endParaRPr>
          </a:p>
        </p:txBody>
      </p:sp>
      <p:sp>
        <p:nvSpPr>
          <p:cNvPr id="19" name="Folded Corner 18"/>
          <p:cNvSpPr/>
          <p:nvPr/>
        </p:nvSpPr>
        <p:spPr>
          <a:xfrm>
            <a:off x="2990024" y="2840731"/>
            <a:ext cx="410219" cy="451784"/>
          </a:xfrm>
          <a:prstGeom prst="foldedCorner">
            <a:avLst/>
          </a:prstGeom>
          <a:solidFill>
            <a:srgbClr val="00B0F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FFFF"/>
                </a:solidFill>
              </a:rPr>
              <a:t>D1</a:t>
            </a:r>
            <a:endParaRPr lang="zh-CN" altLang="en-US" sz="1400" dirty="0">
              <a:solidFill>
                <a:srgbClr val="FFFFFF"/>
              </a:solidFill>
            </a:endParaRPr>
          </a:p>
        </p:txBody>
      </p:sp>
      <p:sp>
        <p:nvSpPr>
          <p:cNvPr id="20" name="Folded Corner 19"/>
          <p:cNvSpPr/>
          <p:nvPr/>
        </p:nvSpPr>
        <p:spPr>
          <a:xfrm>
            <a:off x="4520744" y="2840731"/>
            <a:ext cx="410219" cy="451784"/>
          </a:xfrm>
          <a:prstGeom prst="foldedCorner">
            <a:avLst/>
          </a:prstGeom>
          <a:solidFill>
            <a:srgbClr val="00B0F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FFFF"/>
                </a:solidFill>
              </a:rPr>
              <a:t>D2</a:t>
            </a:r>
            <a:endParaRPr lang="zh-CN" altLang="en-US" sz="1400" dirty="0">
              <a:solidFill>
                <a:srgbClr val="FFFFFF"/>
              </a:solidFill>
            </a:endParaRPr>
          </a:p>
        </p:txBody>
      </p:sp>
      <p:sp>
        <p:nvSpPr>
          <p:cNvPr id="21" name="Folded Corner 20"/>
          <p:cNvSpPr/>
          <p:nvPr/>
        </p:nvSpPr>
        <p:spPr>
          <a:xfrm>
            <a:off x="5984950" y="2840731"/>
            <a:ext cx="410219" cy="451784"/>
          </a:xfrm>
          <a:prstGeom prst="foldedCorner">
            <a:avLst/>
          </a:prstGeom>
          <a:solidFill>
            <a:srgbClr val="00B0F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FFFF"/>
                </a:solidFill>
              </a:rPr>
              <a:t>D3</a:t>
            </a:r>
            <a:endParaRPr lang="zh-CN" altLang="en-US" sz="1400" dirty="0">
              <a:solidFill>
                <a:srgbClr val="FFFFFF"/>
              </a:solidFill>
            </a:endParaRPr>
          </a:p>
        </p:txBody>
      </p:sp>
      <p:sp>
        <p:nvSpPr>
          <p:cNvPr id="22" name="Folded Corner 21"/>
          <p:cNvSpPr/>
          <p:nvPr/>
        </p:nvSpPr>
        <p:spPr>
          <a:xfrm>
            <a:off x="7493146" y="2840731"/>
            <a:ext cx="410219" cy="451784"/>
          </a:xfrm>
          <a:prstGeom prst="foldedCorner">
            <a:avLst/>
          </a:prstGeom>
          <a:solidFill>
            <a:srgbClr val="0070C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FFFF"/>
                </a:solidFill>
              </a:rPr>
              <a:t>P</a:t>
            </a:r>
            <a:endParaRPr lang="zh-CN" altLang="en-US" sz="1400" dirty="0">
              <a:solidFill>
                <a:srgbClr val="FFFFFF"/>
              </a:solidFill>
            </a:endParaRPr>
          </a:p>
        </p:txBody>
      </p:sp>
      <p:sp>
        <p:nvSpPr>
          <p:cNvPr id="23" name="Folded Corner 22"/>
          <p:cNvSpPr/>
          <p:nvPr/>
        </p:nvSpPr>
        <p:spPr>
          <a:xfrm>
            <a:off x="8978868" y="2840731"/>
            <a:ext cx="410219" cy="451784"/>
          </a:xfrm>
          <a:prstGeom prst="foldedCorner">
            <a:avLst/>
          </a:prstGeom>
          <a:solidFill>
            <a:srgbClr val="0070C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FFFF"/>
                </a:solidFill>
              </a:rPr>
              <a:t>Q</a:t>
            </a:r>
            <a:endParaRPr lang="zh-CN" altLang="en-US" sz="1400" dirty="0">
              <a:solidFill>
                <a:srgbClr val="FFFFFF"/>
              </a:solidFill>
            </a:endParaRPr>
          </a:p>
        </p:txBody>
      </p:sp>
      <p:sp>
        <p:nvSpPr>
          <p:cNvPr id="11" name="TextBox 10"/>
          <p:cNvSpPr txBox="1"/>
          <p:nvPr/>
        </p:nvSpPr>
        <p:spPr>
          <a:xfrm>
            <a:off x="383553" y="2897346"/>
            <a:ext cx="622320" cy="338554"/>
          </a:xfrm>
          <a:prstGeom prst="rect">
            <a:avLst/>
          </a:prstGeom>
          <a:no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T0</a:t>
            </a:r>
            <a:endParaRPr lang="zh-CN" altLang="en-US" sz="1600" dirty="0">
              <a:latin typeface="Microsoft YaHei" panose="020B0503020204020204" pitchFamily="34" charset="-122"/>
              <a:ea typeface="Microsoft YaHei" panose="020B0503020204020204" pitchFamily="34" charset="-122"/>
            </a:endParaRPr>
          </a:p>
        </p:txBody>
      </p:sp>
      <p:sp>
        <p:nvSpPr>
          <p:cNvPr id="25" name="TextBox 24"/>
          <p:cNvSpPr txBox="1"/>
          <p:nvPr/>
        </p:nvSpPr>
        <p:spPr>
          <a:xfrm>
            <a:off x="388616" y="3902441"/>
            <a:ext cx="622320" cy="338554"/>
          </a:xfrm>
          <a:prstGeom prst="rect">
            <a:avLst/>
          </a:prstGeom>
          <a:no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T1</a:t>
            </a:r>
            <a:endParaRPr lang="zh-CN" altLang="en-US" sz="1600" dirty="0">
              <a:latin typeface="Microsoft YaHei" panose="020B0503020204020204" pitchFamily="34" charset="-122"/>
              <a:ea typeface="Microsoft YaHei" panose="020B0503020204020204" pitchFamily="34" charset="-122"/>
            </a:endParaRPr>
          </a:p>
        </p:txBody>
      </p:sp>
      <p:sp>
        <p:nvSpPr>
          <p:cNvPr id="26" name="TextBox 25"/>
          <p:cNvSpPr txBox="1"/>
          <p:nvPr/>
        </p:nvSpPr>
        <p:spPr>
          <a:xfrm>
            <a:off x="388616" y="4862551"/>
            <a:ext cx="622320" cy="338554"/>
          </a:xfrm>
          <a:prstGeom prst="rect">
            <a:avLst/>
          </a:prstGeom>
          <a:no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T2</a:t>
            </a:r>
            <a:endParaRPr lang="zh-CN" altLang="en-US" sz="1600" dirty="0">
              <a:latin typeface="Microsoft YaHei" panose="020B0503020204020204" pitchFamily="34" charset="-122"/>
              <a:ea typeface="Microsoft YaHei" panose="020B0503020204020204" pitchFamily="34" charset="-122"/>
            </a:endParaRPr>
          </a:p>
        </p:txBody>
      </p:sp>
      <p:sp>
        <p:nvSpPr>
          <p:cNvPr id="27" name="Folded Corner 26"/>
          <p:cNvSpPr/>
          <p:nvPr/>
        </p:nvSpPr>
        <p:spPr>
          <a:xfrm>
            <a:off x="10477338" y="3832603"/>
            <a:ext cx="410219" cy="451784"/>
          </a:xfrm>
          <a:prstGeom prst="foldedCorner">
            <a:avLst/>
          </a:prstGeom>
          <a:solidFill>
            <a:srgbClr val="00B0F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FFFF"/>
                </a:solidFill>
              </a:rPr>
              <a:t>D0</a:t>
            </a:r>
            <a:endParaRPr lang="zh-CN" altLang="en-US" sz="1400" dirty="0">
              <a:solidFill>
                <a:srgbClr val="FFFFFF"/>
              </a:solidFill>
            </a:endParaRPr>
          </a:p>
        </p:txBody>
      </p:sp>
      <p:sp>
        <p:nvSpPr>
          <p:cNvPr id="28" name="Folded Corner 27"/>
          <p:cNvSpPr/>
          <p:nvPr/>
        </p:nvSpPr>
        <p:spPr>
          <a:xfrm>
            <a:off x="4520744" y="4749321"/>
            <a:ext cx="410219" cy="451784"/>
          </a:xfrm>
          <a:prstGeom prst="foldedCorner">
            <a:avLst/>
          </a:prstGeom>
          <a:solidFill>
            <a:srgbClr val="00B0F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FFFF"/>
                </a:solidFill>
              </a:rPr>
              <a:t>D1’</a:t>
            </a:r>
            <a:endParaRPr lang="zh-CN" altLang="en-US" sz="1400" dirty="0">
              <a:solidFill>
                <a:srgbClr val="FFFFFF"/>
              </a:solidFill>
            </a:endParaRPr>
          </a:p>
        </p:txBody>
      </p:sp>
      <p:sp>
        <p:nvSpPr>
          <p:cNvPr id="29" name="Folded Corner 28"/>
          <p:cNvSpPr/>
          <p:nvPr/>
        </p:nvSpPr>
        <p:spPr>
          <a:xfrm>
            <a:off x="5984950" y="4749321"/>
            <a:ext cx="410219" cy="451784"/>
          </a:xfrm>
          <a:prstGeom prst="foldedCorner">
            <a:avLst/>
          </a:prstGeom>
          <a:solidFill>
            <a:srgbClr val="00B0F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FFFF"/>
                </a:solidFill>
              </a:rPr>
              <a:t>D2’</a:t>
            </a:r>
            <a:endParaRPr lang="zh-CN" altLang="en-US" sz="1400" dirty="0">
              <a:solidFill>
                <a:srgbClr val="FFFFFF"/>
              </a:solidFill>
            </a:endParaRPr>
          </a:p>
        </p:txBody>
      </p:sp>
      <p:sp>
        <p:nvSpPr>
          <p:cNvPr id="30" name="Folded Corner 29"/>
          <p:cNvSpPr/>
          <p:nvPr/>
        </p:nvSpPr>
        <p:spPr>
          <a:xfrm>
            <a:off x="8991616" y="4749321"/>
            <a:ext cx="410219" cy="451784"/>
          </a:xfrm>
          <a:prstGeom prst="foldedCorner">
            <a:avLst/>
          </a:prstGeom>
          <a:solidFill>
            <a:srgbClr val="0070C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FFFF"/>
                </a:solidFill>
              </a:rPr>
              <a:t>P’</a:t>
            </a:r>
            <a:endParaRPr lang="zh-CN" altLang="en-US" sz="1400" dirty="0">
              <a:solidFill>
                <a:srgbClr val="FFFFFF"/>
              </a:solidFill>
            </a:endParaRPr>
          </a:p>
        </p:txBody>
      </p:sp>
      <p:sp>
        <p:nvSpPr>
          <p:cNvPr id="31" name="Folded Corner 30"/>
          <p:cNvSpPr/>
          <p:nvPr/>
        </p:nvSpPr>
        <p:spPr>
          <a:xfrm>
            <a:off x="10477338" y="4749321"/>
            <a:ext cx="410219" cy="451784"/>
          </a:xfrm>
          <a:prstGeom prst="foldedCorner">
            <a:avLst/>
          </a:prstGeom>
          <a:solidFill>
            <a:srgbClr val="0070C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FFFF"/>
                </a:solidFill>
              </a:rPr>
              <a:t>Q’</a:t>
            </a:r>
            <a:endParaRPr lang="zh-CN" altLang="en-US" sz="1400" dirty="0">
              <a:solidFill>
                <a:srgbClr val="FFFFFF"/>
              </a:solidFill>
            </a:endParaRPr>
          </a:p>
        </p:txBody>
      </p:sp>
      <p:sp>
        <p:nvSpPr>
          <p:cNvPr id="32" name="Folded Corner 31"/>
          <p:cNvSpPr/>
          <p:nvPr/>
        </p:nvSpPr>
        <p:spPr>
          <a:xfrm>
            <a:off x="2980298" y="4753021"/>
            <a:ext cx="410219" cy="451784"/>
          </a:xfrm>
          <a:prstGeom prst="foldedCorner">
            <a:avLst/>
          </a:prstGeom>
          <a:solidFill>
            <a:srgbClr val="00B0F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FFFF"/>
                </a:solidFill>
              </a:rPr>
              <a:t>D0’</a:t>
            </a:r>
            <a:endParaRPr lang="zh-CN" altLang="en-US" sz="1400" dirty="0">
              <a:solidFill>
                <a:srgbClr val="FFFFFF"/>
              </a:solidFill>
            </a:endParaRPr>
          </a:p>
        </p:txBody>
      </p:sp>
      <p:sp>
        <p:nvSpPr>
          <p:cNvPr id="33" name="Can 32"/>
          <p:cNvSpPr/>
          <p:nvPr/>
        </p:nvSpPr>
        <p:spPr>
          <a:xfrm>
            <a:off x="1305445" y="2315452"/>
            <a:ext cx="800986" cy="3669092"/>
          </a:xfrm>
          <a:prstGeom prst="can">
            <a:avLst/>
          </a:prstGeom>
          <a:solidFill>
            <a:srgbClr val="FFC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dirty="0">
                <a:solidFill>
                  <a:srgbClr val="FFFFFF"/>
                </a:solidFill>
              </a:rPr>
              <a:t>Disk 0</a:t>
            </a:r>
            <a:endParaRPr lang="zh-CN" altLang="en-US" dirty="0">
              <a:solidFill>
                <a:srgbClr val="FFFFFF"/>
              </a:solidFill>
            </a:endParaRPr>
          </a:p>
        </p:txBody>
      </p:sp>
      <p:sp>
        <p:nvSpPr>
          <p:cNvPr id="18" name="TextBox 17"/>
          <p:cNvSpPr txBox="1"/>
          <p:nvPr/>
        </p:nvSpPr>
        <p:spPr>
          <a:xfrm>
            <a:off x="2874696" y="1206479"/>
            <a:ext cx="2178866" cy="584775"/>
          </a:xfrm>
          <a:prstGeom prst="rect">
            <a:avLst/>
          </a:prstGeom>
          <a:noFill/>
        </p:spPr>
        <p:txBody>
          <a:bodyPr wrap="square" rtlCol="0" anchor="ctr">
            <a:spAutoFit/>
          </a:bodyPr>
          <a:lstStyle/>
          <a:p>
            <a:pPr algn="ctr"/>
            <a:r>
              <a:rPr lang="en-US" altLang="zh-CN" sz="3200" dirty="0">
                <a:latin typeface="Arial" panose="020B0604020202020204" pitchFamily="34" charset="0"/>
                <a:ea typeface="Microsoft YaHei" panose="020B0503020204020204" pitchFamily="34" charset="-122"/>
                <a:cs typeface="Arial" panose="020B0604020202020204" pitchFamily="34" charset="0"/>
              </a:rPr>
              <a:t>N+M</a:t>
            </a:r>
            <a:endParaRPr lang="zh-CN" altLang="en-US" sz="3200" dirty="0">
              <a:latin typeface="Arial" panose="020B0604020202020204" pitchFamily="34" charset="0"/>
              <a:ea typeface="Microsoft YaHei" panose="020B0503020204020204" pitchFamily="34" charset="-122"/>
              <a:cs typeface="Arial" panose="020B0604020202020204" pitchFamily="34" charset="0"/>
            </a:endParaRPr>
          </a:p>
        </p:txBody>
      </p:sp>
      <p:sp>
        <p:nvSpPr>
          <p:cNvPr id="36" name="TextBox 35"/>
          <p:cNvSpPr txBox="1"/>
          <p:nvPr/>
        </p:nvSpPr>
        <p:spPr>
          <a:xfrm>
            <a:off x="6614506" y="1206479"/>
            <a:ext cx="2178866" cy="584775"/>
          </a:xfrm>
          <a:prstGeom prst="rect">
            <a:avLst/>
          </a:prstGeom>
          <a:noFill/>
        </p:spPr>
        <p:txBody>
          <a:bodyPr wrap="square" rtlCol="0" anchor="ctr">
            <a:spAutoFit/>
          </a:bodyPr>
          <a:lstStyle/>
          <a:p>
            <a:pPr algn="ctr"/>
            <a:r>
              <a:rPr lang="en-US" altLang="zh-CN" sz="3200" dirty="0">
                <a:latin typeface="Arial" panose="020B0604020202020204" pitchFamily="34" charset="0"/>
                <a:ea typeface="Microsoft YaHei" panose="020B0503020204020204" pitchFamily="34" charset="-122"/>
                <a:cs typeface="Arial" panose="020B0604020202020204" pitchFamily="34" charset="0"/>
              </a:rPr>
              <a:t>(N-1)+M</a:t>
            </a:r>
            <a:endParaRPr lang="zh-CN" altLang="en-US" sz="3200" dirty="0">
              <a:latin typeface="Arial" panose="020B0604020202020204" pitchFamily="34" charset="0"/>
              <a:ea typeface="Microsoft YaHei" panose="020B0503020204020204" pitchFamily="34" charset="-122"/>
              <a:cs typeface="Arial" panose="020B0604020202020204" pitchFamily="34" charset="0"/>
            </a:endParaRPr>
          </a:p>
        </p:txBody>
      </p:sp>
      <p:sp>
        <p:nvSpPr>
          <p:cNvPr id="24" name="Right Arrow 23"/>
          <p:cNvSpPr/>
          <p:nvPr/>
        </p:nvSpPr>
        <p:spPr>
          <a:xfrm>
            <a:off x="5127759" y="1347946"/>
            <a:ext cx="1148752" cy="301841"/>
          </a:xfrm>
          <a:prstGeom prst="rightArrow">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39" name="Elbow Connector 38"/>
          <p:cNvCxnSpPr>
            <a:stCxn id="19" idx="2"/>
            <a:endCxn id="27" idx="1"/>
          </p:cNvCxnSpPr>
          <p:nvPr/>
        </p:nvCxnSpPr>
        <p:spPr>
          <a:xfrm rot="16200000" flipH="1">
            <a:off x="6453246" y="34403"/>
            <a:ext cx="765980" cy="728220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endCxn id="27" idx="1"/>
          </p:cNvCxnSpPr>
          <p:nvPr/>
        </p:nvCxnSpPr>
        <p:spPr>
          <a:xfrm>
            <a:off x="9183980" y="3292515"/>
            <a:ext cx="1293358" cy="76598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22" idx="2"/>
            <a:endCxn id="27" idx="1"/>
          </p:cNvCxnSpPr>
          <p:nvPr/>
        </p:nvCxnSpPr>
        <p:spPr>
          <a:xfrm rot="16200000" flipH="1">
            <a:off x="8704807" y="2285964"/>
            <a:ext cx="765980" cy="277908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21" idx="2"/>
            <a:endCxn id="27" idx="1"/>
          </p:cNvCxnSpPr>
          <p:nvPr/>
        </p:nvCxnSpPr>
        <p:spPr>
          <a:xfrm rot="16200000" flipH="1">
            <a:off x="7950709" y="1531866"/>
            <a:ext cx="765980" cy="42872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20" idx="2"/>
            <a:endCxn id="27" idx="1"/>
          </p:cNvCxnSpPr>
          <p:nvPr/>
        </p:nvCxnSpPr>
        <p:spPr>
          <a:xfrm rot="16200000" flipH="1">
            <a:off x="7218606" y="799763"/>
            <a:ext cx="765980" cy="575148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an 33"/>
          <p:cNvSpPr/>
          <p:nvPr/>
        </p:nvSpPr>
        <p:spPr>
          <a:xfrm>
            <a:off x="7285690" y="2299318"/>
            <a:ext cx="800986" cy="3669092"/>
          </a:xfrm>
          <a:prstGeom prst="can">
            <a:avLst/>
          </a:prstGeom>
          <a:solidFill>
            <a:srgbClr val="FFC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dirty="0">
                <a:solidFill>
                  <a:srgbClr val="FFFFFF"/>
                </a:solidFill>
              </a:rPr>
              <a:t>Disk 4</a:t>
            </a:r>
            <a:endParaRPr lang="zh-CN" altLang="en-US" dirty="0">
              <a:solidFill>
                <a:srgbClr val="FFFFFF"/>
              </a:solidFill>
            </a:endParaRPr>
          </a:p>
        </p:txBody>
      </p:sp>
      <p:grpSp>
        <p:nvGrpSpPr>
          <p:cNvPr id="48" name="Group 47"/>
          <p:cNvGrpSpPr/>
          <p:nvPr/>
        </p:nvGrpSpPr>
        <p:grpSpPr>
          <a:xfrm>
            <a:off x="8450407" y="5749"/>
            <a:ext cx="3749963" cy="208267"/>
            <a:chOff x="8450407" y="5749"/>
            <a:chExt cx="3749963" cy="208267"/>
          </a:xfrm>
        </p:grpSpPr>
        <p:sp>
          <p:nvSpPr>
            <p:cNvPr id="49" name="Process 148"/>
            <p:cNvSpPr/>
            <p:nvPr/>
          </p:nvSpPr>
          <p:spPr>
            <a:xfrm>
              <a:off x="9669607" y="5749"/>
              <a:ext cx="1311563" cy="20825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50" name="Process 149"/>
            <p:cNvSpPr/>
            <p:nvPr/>
          </p:nvSpPr>
          <p:spPr>
            <a:xfrm>
              <a:off x="8450407" y="6771"/>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51" name="Process 150"/>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spTree>
    <p:extLst>
      <p:ext uri="{BB962C8B-B14F-4D97-AF65-F5344CB8AC3E}">
        <p14:creationId xmlns:p14="http://schemas.microsoft.com/office/powerpoint/2010/main" val="269588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50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1000"/>
                                        <p:tgtEl>
                                          <p:spTgt spid="39"/>
                                        </p:tgtEl>
                                      </p:cBhvr>
                                    </p:animEffect>
                                  </p:childTnLst>
                                </p:cTn>
                              </p:par>
                              <p:par>
                                <p:cTn id="11" presetID="22" presetClass="entr" presetSubtype="8" fill="hold" nodeType="withEffect">
                                  <p:stCondLst>
                                    <p:cond delay="500"/>
                                  </p:stCondLst>
                                  <p:childTnLst>
                                    <p:set>
                                      <p:cBhvr>
                                        <p:cTn id="12" dur="1" fill="hold">
                                          <p:stCondLst>
                                            <p:cond delay="0"/>
                                          </p:stCondLst>
                                        </p:cTn>
                                        <p:tgtEl>
                                          <p:spTgt spid="46"/>
                                        </p:tgtEl>
                                        <p:attrNameLst>
                                          <p:attrName>style.visibility</p:attrName>
                                        </p:attrNameLst>
                                      </p:cBhvr>
                                      <p:to>
                                        <p:strVal val="visible"/>
                                      </p:to>
                                    </p:set>
                                    <p:animEffect transition="in" filter="wipe(left)">
                                      <p:cBhvr>
                                        <p:cTn id="13" dur="1000"/>
                                        <p:tgtEl>
                                          <p:spTgt spid="46"/>
                                        </p:tgtEl>
                                      </p:cBhvr>
                                    </p:animEffect>
                                  </p:childTnLst>
                                </p:cTn>
                              </p:par>
                              <p:par>
                                <p:cTn id="14" presetID="22" presetClass="entr" presetSubtype="8" fill="hold" nodeType="withEffect">
                                  <p:stCondLst>
                                    <p:cond delay="500"/>
                                  </p:stCondLst>
                                  <p:childTnLst>
                                    <p:set>
                                      <p:cBhvr>
                                        <p:cTn id="15" dur="1" fill="hold">
                                          <p:stCondLst>
                                            <p:cond delay="0"/>
                                          </p:stCondLst>
                                        </p:cTn>
                                        <p:tgtEl>
                                          <p:spTgt spid="45"/>
                                        </p:tgtEl>
                                        <p:attrNameLst>
                                          <p:attrName>style.visibility</p:attrName>
                                        </p:attrNameLst>
                                      </p:cBhvr>
                                      <p:to>
                                        <p:strVal val="visible"/>
                                      </p:to>
                                    </p:set>
                                    <p:animEffect transition="in" filter="wipe(left)">
                                      <p:cBhvr>
                                        <p:cTn id="16" dur="1000"/>
                                        <p:tgtEl>
                                          <p:spTgt spid="45"/>
                                        </p:tgtEl>
                                      </p:cBhvr>
                                    </p:animEffect>
                                  </p:childTnLst>
                                </p:cTn>
                              </p:par>
                              <p:par>
                                <p:cTn id="17" presetID="22" presetClass="entr" presetSubtype="8" fill="hold" nodeType="withEffect">
                                  <p:stCondLst>
                                    <p:cond delay="500"/>
                                  </p:stCondLst>
                                  <p:childTnLst>
                                    <p:set>
                                      <p:cBhvr>
                                        <p:cTn id="18" dur="1" fill="hold">
                                          <p:stCondLst>
                                            <p:cond delay="0"/>
                                          </p:stCondLst>
                                        </p:cTn>
                                        <p:tgtEl>
                                          <p:spTgt spid="44"/>
                                        </p:tgtEl>
                                        <p:attrNameLst>
                                          <p:attrName>style.visibility</p:attrName>
                                        </p:attrNameLst>
                                      </p:cBhvr>
                                      <p:to>
                                        <p:strVal val="visible"/>
                                      </p:to>
                                    </p:set>
                                    <p:animEffect transition="in" filter="wipe(left)">
                                      <p:cBhvr>
                                        <p:cTn id="19" dur="1000"/>
                                        <p:tgtEl>
                                          <p:spTgt spid="44"/>
                                        </p:tgtEl>
                                      </p:cBhvr>
                                    </p:animEffect>
                                  </p:childTnLst>
                                </p:cTn>
                              </p:par>
                              <p:par>
                                <p:cTn id="20" presetID="22" presetClass="entr" presetSubtype="8" fill="hold" nodeType="withEffect">
                                  <p:stCondLst>
                                    <p:cond delay="50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1000"/>
                                        <p:tgtEl>
                                          <p:spTgt spid="43"/>
                                        </p:tgtEl>
                                      </p:cBhvr>
                                    </p:animEffect>
                                  </p:childTnLst>
                                </p:cTn>
                              </p:par>
                            </p:childTnLst>
                          </p:cTn>
                        </p:par>
                        <p:par>
                          <p:cTn id="23" fill="hold">
                            <p:stCondLst>
                              <p:cond delay="1500"/>
                            </p:stCondLst>
                            <p:childTnLst>
                              <p:par>
                                <p:cTn id="24" presetID="10" presetClass="entr" presetSubtype="0" fill="hold" grpId="0" nodeType="afterEffect">
                                  <p:stCondLst>
                                    <p:cond delay="50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par>
                          <p:cTn id="27" fill="hold">
                            <p:stCondLst>
                              <p:cond delay="2500"/>
                            </p:stCondLst>
                            <p:childTnLst>
                              <p:par>
                                <p:cTn id="28" presetID="10" presetClass="exit" presetSubtype="0" fill="hold" nodeType="afterEffect">
                                  <p:stCondLst>
                                    <p:cond delay="0"/>
                                  </p:stCondLst>
                                  <p:childTnLst>
                                    <p:animEffect transition="out" filter="fade">
                                      <p:cBhvr>
                                        <p:cTn id="29" dur="500"/>
                                        <p:tgtEl>
                                          <p:spTgt spid="39"/>
                                        </p:tgtEl>
                                      </p:cBhvr>
                                    </p:animEffect>
                                    <p:set>
                                      <p:cBhvr>
                                        <p:cTn id="30" dur="1" fill="hold">
                                          <p:stCondLst>
                                            <p:cond delay="499"/>
                                          </p:stCondLst>
                                        </p:cTn>
                                        <p:tgtEl>
                                          <p:spTgt spid="3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6"/>
                                        </p:tgtEl>
                                      </p:cBhvr>
                                    </p:animEffect>
                                    <p:set>
                                      <p:cBhvr>
                                        <p:cTn id="33" dur="1" fill="hold">
                                          <p:stCondLst>
                                            <p:cond delay="499"/>
                                          </p:stCondLst>
                                        </p:cTn>
                                        <p:tgtEl>
                                          <p:spTgt spid="4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45"/>
                                        </p:tgtEl>
                                      </p:cBhvr>
                                    </p:animEffect>
                                    <p:set>
                                      <p:cBhvr>
                                        <p:cTn id="36" dur="1" fill="hold">
                                          <p:stCondLst>
                                            <p:cond delay="499"/>
                                          </p:stCondLst>
                                        </p:cTn>
                                        <p:tgtEl>
                                          <p:spTgt spid="45"/>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4"/>
                                        </p:tgtEl>
                                      </p:cBhvr>
                                    </p:animEffect>
                                    <p:set>
                                      <p:cBhvr>
                                        <p:cTn id="39" dur="1" fill="hold">
                                          <p:stCondLst>
                                            <p:cond delay="499"/>
                                          </p:stCondLst>
                                        </p:cTn>
                                        <p:tgtEl>
                                          <p:spTgt spid="4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43"/>
                                        </p:tgtEl>
                                      </p:cBhvr>
                                    </p:animEffect>
                                    <p:set>
                                      <p:cBhvr>
                                        <p:cTn id="42" dur="1" fill="hold">
                                          <p:stCondLst>
                                            <p:cond delay="499"/>
                                          </p:stCondLst>
                                        </p:cTn>
                                        <p:tgtEl>
                                          <p:spTgt spid="4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1000"/>
                                        <p:tgtEl>
                                          <p:spTgt spid="3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10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10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10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childTnLst>
                                </p:cTn>
                              </p:par>
                            </p:childTnLst>
                          </p:cTn>
                        </p:par>
                        <p:par>
                          <p:cTn id="64" fill="hold">
                            <p:stCondLst>
                              <p:cond delay="1000"/>
                            </p:stCondLst>
                            <p:childTnLst>
                              <p:par>
                                <p:cTn id="65" presetID="10" presetClass="exit" presetSubtype="0" fill="hold" grpId="0" nodeType="afterEffect">
                                  <p:stCondLst>
                                    <p:cond delay="500"/>
                                  </p:stCondLst>
                                  <p:childTnLst>
                                    <p:animEffect transition="out" filter="fade">
                                      <p:cBhvr>
                                        <p:cTn id="66" dur="1000"/>
                                        <p:tgtEl>
                                          <p:spTgt spid="19"/>
                                        </p:tgtEl>
                                      </p:cBhvr>
                                    </p:animEffect>
                                    <p:set>
                                      <p:cBhvr>
                                        <p:cTn id="67" dur="1" fill="hold">
                                          <p:stCondLst>
                                            <p:cond delay="999"/>
                                          </p:stCondLst>
                                        </p:cTn>
                                        <p:tgtEl>
                                          <p:spTgt spid="19"/>
                                        </p:tgtEl>
                                        <p:attrNameLst>
                                          <p:attrName>style.visibility</p:attrName>
                                        </p:attrNameLst>
                                      </p:cBhvr>
                                      <p:to>
                                        <p:strVal val="hidden"/>
                                      </p:to>
                                    </p:set>
                                  </p:childTnLst>
                                </p:cTn>
                              </p:par>
                              <p:par>
                                <p:cTn id="68" presetID="10" presetClass="exit" presetSubtype="0" fill="hold" grpId="0" nodeType="withEffect">
                                  <p:stCondLst>
                                    <p:cond delay="500"/>
                                  </p:stCondLst>
                                  <p:childTnLst>
                                    <p:animEffect transition="out" filter="fade">
                                      <p:cBhvr>
                                        <p:cTn id="69" dur="1000"/>
                                        <p:tgtEl>
                                          <p:spTgt spid="20"/>
                                        </p:tgtEl>
                                      </p:cBhvr>
                                    </p:animEffect>
                                    <p:set>
                                      <p:cBhvr>
                                        <p:cTn id="70" dur="1" fill="hold">
                                          <p:stCondLst>
                                            <p:cond delay="999"/>
                                          </p:stCondLst>
                                        </p:cTn>
                                        <p:tgtEl>
                                          <p:spTgt spid="20"/>
                                        </p:tgtEl>
                                        <p:attrNameLst>
                                          <p:attrName>style.visibility</p:attrName>
                                        </p:attrNameLst>
                                      </p:cBhvr>
                                      <p:to>
                                        <p:strVal val="hidden"/>
                                      </p:to>
                                    </p:set>
                                  </p:childTnLst>
                                </p:cTn>
                              </p:par>
                              <p:par>
                                <p:cTn id="71" presetID="10" presetClass="exit" presetSubtype="0" fill="hold" grpId="0" nodeType="withEffect">
                                  <p:stCondLst>
                                    <p:cond delay="500"/>
                                  </p:stCondLst>
                                  <p:childTnLst>
                                    <p:animEffect transition="out" filter="fade">
                                      <p:cBhvr>
                                        <p:cTn id="72" dur="1000"/>
                                        <p:tgtEl>
                                          <p:spTgt spid="21"/>
                                        </p:tgtEl>
                                      </p:cBhvr>
                                    </p:animEffect>
                                    <p:set>
                                      <p:cBhvr>
                                        <p:cTn id="73" dur="1" fill="hold">
                                          <p:stCondLst>
                                            <p:cond delay="999"/>
                                          </p:stCondLst>
                                        </p:cTn>
                                        <p:tgtEl>
                                          <p:spTgt spid="21"/>
                                        </p:tgtEl>
                                        <p:attrNameLst>
                                          <p:attrName>style.visibility</p:attrName>
                                        </p:attrNameLst>
                                      </p:cBhvr>
                                      <p:to>
                                        <p:strVal val="hidden"/>
                                      </p:to>
                                    </p:set>
                                  </p:childTnLst>
                                </p:cTn>
                              </p:par>
                              <p:par>
                                <p:cTn id="74" presetID="10" presetClass="exit" presetSubtype="0" fill="hold" grpId="0" nodeType="withEffect">
                                  <p:stCondLst>
                                    <p:cond delay="500"/>
                                  </p:stCondLst>
                                  <p:childTnLst>
                                    <p:animEffect transition="out" filter="fade">
                                      <p:cBhvr>
                                        <p:cTn id="75" dur="1000"/>
                                        <p:tgtEl>
                                          <p:spTgt spid="22"/>
                                        </p:tgtEl>
                                      </p:cBhvr>
                                    </p:animEffect>
                                    <p:set>
                                      <p:cBhvr>
                                        <p:cTn id="76" dur="1" fill="hold">
                                          <p:stCondLst>
                                            <p:cond delay="999"/>
                                          </p:stCondLst>
                                        </p:cTn>
                                        <p:tgtEl>
                                          <p:spTgt spid="22"/>
                                        </p:tgtEl>
                                        <p:attrNameLst>
                                          <p:attrName>style.visibility</p:attrName>
                                        </p:attrNameLst>
                                      </p:cBhvr>
                                      <p:to>
                                        <p:strVal val="hidden"/>
                                      </p:to>
                                    </p:set>
                                  </p:childTnLst>
                                </p:cTn>
                              </p:par>
                              <p:par>
                                <p:cTn id="77" presetID="10" presetClass="exit" presetSubtype="0" fill="hold" grpId="0" nodeType="withEffect">
                                  <p:stCondLst>
                                    <p:cond delay="500"/>
                                  </p:stCondLst>
                                  <p:childTnLst>
                                    <p:animEffect transition="out" filter="fade">
                                      <p:cBhvr>
                                        <p:cTn id="78" dur="1000"/>
                                        <p:tgtEl>
                                          <p:spTgt spid="23"/>
                                        </p:tgtEl>
                                      </p:cBhvr>
                                    </p:animEffect>
                                    <p:set>
                                      <p:cBhvr>
                                        <p:cTn id="79" dur="1" fill="hold">
                                          <p:stCondLst>
                                            <p:cond delay="999"/>
                                          </p:stCondLst>
                                        </p:cTn>
                                        <p:tgtEl>
                                          <p:spTgt spid="23"/>
                                        </p:tgtEl>
                                        <p:attrNameLst>
                                          <p:attrName>style.visibility</p:attrName>
                                        </p:attrNameLst>
                                      </p:cBhvr>
                                      <p:to>
                                        <p:strVal val="hidden"/>
                                      </p:to>
                                    </p:set>
                                  </p:childTnLst>
                                </p:cTn>
                              </p:par>
                              <p:par>
                                <p:cTn id="80" presetID="10" presetClass="exit" presetSubtype="0" fill="hold" grpId="1" nodeType="withEffect">
                                  <p:stCondLst>
                                    <p:cond delay="500"/>
                                  </p:stCondLst>
                                  <p:childTnLst>
                                    <p:animEffect transition="out" filter="fade">
                                      <p:cBhvr>
                                        <p:cTn id="81" dur="1000"/>
                                        <p:tgtEl>
                                          <p:spTgt spid="27"/>
                                        </p:tgtEl>
                                      </p:cBhvr>
                                    </p:animEffect>
                                    <p:set>
                                      <p:cBhvr>
                                        <p:cTn id="82" dur="1" fill="hold">
                                          <p:stCondLst>
                                            <p:cond delay="999"/>
                                          </p:stCondLst>
                                        </p:cTn>
                                        <p:tgtEl>
                                          <p:spTgt spid="2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500"/>
                                        <p:tgtEl>
                                          <p:spTgt spid="3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7" grpId="0" animBg="1"/>
      <p:bldP spid="27" grpId="1" animBg="1"/>
      <p:bldP spid="28" grpId="0" animBg="1"/>
      <p:bldP spid="29" grpId="0" animBg="1"/>
      <p:bldP spid="30" grpId="0" animBg="1"/>
      <p:bldP spid="31" grpId="0" animBg="1"/>
      <p:bldP spid="32" grpId="0" animBg="1"/>
      <p:bldP spid="33" grpId="0" animBg="1"/>
      <p:bldP spid="18" grpId="0"/>
      <p:bldP spid="36" grpId="0"/>
      <p:bldP spid="24" grpId="0" animBg="1"/>
      <p:bldP spid="3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an 40"/>
          <p:cNvSpPr/>
          <p:nvPr/>
        </p:nvSpPr>
        <p:spPr>
          <a:xfrm>
            <a:off x="546851" y="4073327"/>
            <a:ext cx="308128" cy="707553"/>
          </a:xfrm>
          <a:prstGeom prst="can">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kumimoji="1" lang="zh-CN" altLang="en-US" sz="600" dirty="0">
              <a:solidFill>
                <a:srgbClr val="666666"/>
              </a:solidFill>
            </a:endParaRPr>
          </a:p>
        </p:txBody>
      </p:sp>
      <p:sp>
        <p:nvSpPr>
          <p:cNvPr id="118" name="Can 117"/>
          <p:cNvSpPr/>
          <p:nvPr/>
        </p:nvSpPr>
        <p:spPr>
          <a:xfrm>
            <a:off x="1762605" y="4073327"/>
            <a:ext cx="308128" cy="707553"/>
          </a:xfrm>
          <a:prstGeom prst="can">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666666"/>
              </a:solidFill>
            </a:endParaRPr>
          </a:p>
        </p:txBody>
      </p:sp>
      <p:sp>
        <p:nvSpPr>
          <p:cNvPr id="119" name="Can 118"/>
          <p:cNvSpPr/>
          <p:nvPr/>
        </p:nvSpPr>
        <p:spPr>
          <a:xfrm>
            <a:off x="2184439" y="4073327"/>
            <a:ext cx="308128" cy="707553"/>
          </a:xfrm>
          <a:prstGeom prst="can">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666666"/>
              </a:solidFill>
            </a:endParaRPr>
          </a:p>
        </p:txBody>
      </p:sp>
      <p:sp>
        <p:nvSpPr>
          <p:cNvPr id="120" name="Can 119"/>
          <p:cNvSpPr/>
          <p:nvPr/>
        </p:nvSpPr>
        <p:spPr>
          <a:xfrm>
            <a:off x="3270399" y="4073327"/>
            <a:ext cx="308128" cy="707553"/>
          </a:xfrm>
          <a:prstGeom prst="can">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666666"/>
              </a:solidFill>
            </a:endParaRPr>
          </a:p>
        </p:txBody>
      </p:sp>
      <p:sp>
        <p:nvSpPr>
          <p:cNvPr id="121" name="Can 120"/>
          <p:cNvSpPr/>
          <p:nvPr/>
        </p:nvSpPr>
        <p:spPr>
          <a:xfrm>
            <a:off x="3681014" y="4073327"/>
            <a:ext cx="308128" cy="707553"/>
          </a:xfrm>
          <a:prstGeom prst="can">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666666"/>
              </a:solidFill>
            </a:endParaRPr>
          </a:p>
        </p:txBody>
      </p:sp>
      <p:sp>
        <p:nvSpPr>
          <p:cNvPr id="122" name="Can 121"/>
          <p:cNvSpPr/>
          <p:nvPr/>
        </p:nvSpPr>
        <p:spPr>
          <a:xfrm>
            <a:off x="4479472" y="4073327"/>
            <a:ext cx="308128" cy="707553"/>
          </a:xfrm>
          <a:prstGeom prst="can">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666666"/>
              </a:solidFill>
            </a:endParaRPr>
          </a:p>
        </p:txBody>
      </p:sp>
      <p:sp>
        <p:nvSpPr>
          <p:cNvPr id="123" name="Can 122"/>
          <p:cNvSpPr/>
          <p:nvPr/>
        </p:nvSpPr>
        <p:spPr>
          <a:xfrm>
            <a:off x="4899822" y="4073327"/>
            <a:ext cx="308128" cy="707553"/>
          </a:xfrm>
          <a:prstGeom prst="can">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666666"/>
              </a:solidFill>
            </a:endParaRPr>
          </a:p>
        </p:txBody>
      </p:sp>
      <p:sp>
        <p:nvSpPr>
          <p:cNvPr id="124" name="Can 123"/>
          <p:cNvSpPr/>
          <p:nvPr/>
        </p:nvSpPr>
        <p:spPr>
          <a:xfrm>
            <a:off x="6979988" y="4073327"/>
            <a:ext cx="308128" cy="707553"/>
          </a:xfrm>
          <a:prstGeom prst="can">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666666"/>
              </a:solidFill>
            </a:endParaRPr>
          </a:p>
        </p:txBody>
      </p:sp>
      <p:sp>
        <p:nvSpPr>
          <p:cNvPr id="125" name="Can 124"/>
          <p:cNvSpPr/>
          <p:nvPr/>
        </p:nvSpPr>
        <p:spPr>
          <a:xfrm>
            <a:off x="7382479" y="4073327"/>
            <a:ext cx="308128" cy="707553"/>
          </a:xfrm>
          <a:prstGeom prst="can">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666666"/>
              </a:solidFill>
            </a:endParaRPr>
          </a:p>
        </p:txBody>
      </p:sp>
      <p:sp>
        <p:nvSpPr>
          <p:cNvPr id="126" name="Can 125"/>
          <p:cNvSpPr/>
          <p:nvPr/>
        </p:nvSpPr>
        <p:spPr>
          <a:xfrm>
            <a:off x="8179937" y="4073327"/>
            <a:ext cx="308128" cy="707553"/>
          </a:xfrm>
          <a:prstGeom prst="can">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666666"/>
              </a:solidFill>
            </a:endParaRPr>
          </a:p>
        </p:txBody>
      </p:sp>
      <p:sp>
        <p:nvSpPr>
          <p:cNvPr id="127" name="Can 126"/>
          <p:cNvSpPr/>
          <p:nvPr/>
        </p:nvSpPr>
        <p:spPr>
          <a:xfrm>
            <a:off x="8590348" y="4073327"/>
            <a:ext cx="308128" cy="707553"/>
          </a:xfrm>
          <a:prstGeom prst="can">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666666"/>
              </a:solidFill>
            </a:endParaRPr>
          </a:p>
        </p:txBody>
      </p:sp>
      <p:sp>
        <p:nvSpPr>
          <p:cNvPr id="128" name="Can 127"/>
          <p:cNvSpPr/>
          <p:nvPr/>
        </p:nvSpPr>
        <p:spPr>
          <a:xfrm>
            <a:off x="9667596" y="4073327"/>
            <a:ext cx="308128" cy="707553"/>
          </a:xfrm>
          <a:prstGeom prst="can">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666666"/>
              </a:solidFill>
            </a:endParaRPr>
          </a:p>
        </p:txBody>
      </p:sp>
      <p:sp>
        <p:nvSpPr>
          <p:cNvPr id="129" name="Can 128"/>
          <p:cNvSpPr/>
          <p:nvPr/>
        </p:nvSpPr>
        <p:spPr>
          <a:xfrm>
            <a:off x="10078334" y="4073327"/>
            <a:ext cx="308128" cy="707553"/>
          </a:xfrm>
          <a:prstGeom prst="can">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666666"/>
              </a:solidFill>
            </a:endParaRPr>
          </a:p>
        </p:txBody>
      </p:sp>
      <p:sp>
        <p:nvSpPr>
          <p:cNvPr id="130" name="Can 129"/>
          <p:cNvSpPr/>
          <p:nvPr/>
        </p:nvSpPr>
        <p:spPr>
          <a:xfrm>
            <a:off x="10868455" y="4073327"/>
            <a:ext cx="308128" cy="707553"/>
          </a:xfrm>
          <a:prstGeom prst="can">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666666"/>
              </a:solidFill>
            </a:endParaRPr>
          </a:p>
        </p:txBody>
      </p:sp>
      <p:sp>
        <p:nvSpPr>
          <p:cNvPr id="131" name="Can 130"/>
          <p:cNvSpPr/>
          <p:nvPr/>
        </p:nvSpPr>
        <p:spPr>
          <a:xfrm>
            <a:off x="11339469" y="4073327"/>
            <a:ext cx="308128" cy="707553"/>
          </a:xfrm>
          <a:prstGeom prst="can">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666666"/>
              </a:solidFill>
            </a:endParaRPr>
          </a:p>
        </p:txBody>
      </p:sp>
      <p:sp>
        <p:nvSpPr>
          <p:cNvPr id="132" name="Can 131"/>
          <p:cNvSpPr/>
          <p:nvPr/>
        </p:nvSpPr>
        <p:spPr>
          <a:xfrm>
            <a:off x="951638" y="4073327"/>
            <a:ext cx="308128" cy="707553"/>
          </a:xfrm>
          <a:prstGeom prst="can">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666666"/>
              </a:solidFill>
            </a:endParaRPr>
          </a:p>
        </p:txBody>
      </p:sp>
      <p:sp>
        <p:nvSpPr>
          <p:cNvPr id="241" name="Title 1">
            <a:extLst>
              <a:ext uri="{FF2B5EF4-FFF2-40B4-BE49-F238E27FC236}">
                <a16:creationId xmlns:a16="http://schemas.microsoft.com/office/drawing/2014/main" id="{6BC9E2DA-CDD4-4598-AD23-99C6075D55F9}"/>
              </a:ext>
            </a:extLst>
          </p:cNvPr>
          <p:cNvSpPr txBox="1">
            <a:spLocks/>
          </p:cNvSpPr>
          <p:nvPr/>
        </p:nvSpPr>
        <p:spPr>
          <a:xfrm>
            <a:off x="342426" y="230421"/>
            <a:ext cx="9786260" cy="464700"/>
          </a:xfrm>
          <a:prstGeom prst="rect">
            <a:avLst/>
          </a:prstGeom>
        </p:spPr>
        <p:txBody>
          <a:bodyPr lIns="0" tIns="0" rIns="0" bIns="0" anchor="ctr">
            <a:noAutofit/>
          </a:bodyPr>
          <a:lstStyle>
            <a:defPPr>
              <a:defRPr lang="en-US"/>
            </a:defPPr>
            <a:lvl1pPr indent="0" defTabSz="1187798">
              <a:lnSpc>
                <a:spcPts val="3430"/>
              </a:lnSpc>
              <a:spcBef>
                <a:spcPts val="0"/>
              </a:spcBef>
              <a:buFont typeface="Arial" panose="020B0604020202020204" pitchFamily="34" charset="0"/>
              <a:buNone/>
              <a:defRPr sz="3200" baseline="0">
                <a:ea typeface="Microsoft YaHei" panose="020B0503020204020204" pitchFamily="34" charset="-122"/>
              </a:defRPr>
            </a:lvl1pPr>
            <a:lvl2pPr marL="593900" indent="0" algn="ctr" defTabSz="1187798">
              <a:lnSpc>
                <a:spcPct val="90000"/>
              </a:lnSpc>
              <a:spcBef>
                <a:spcPts val="650"/>
              </a:spcBef>
              <a:buFont typeface="Arial" panose="020B0604020202020204" pitchFamily="34" charset="0"/>
              <a:buNone/>
              <a:defRPr sz="2598"/>
            </a:lvl2pPr>
            <a:lvl3pPr marL="1187798" indent="0" algn="ctr" defTabSz="1187798">
              <a:lnSpc>
                <a:spcPct val="90000"/>
              </a:lnSpc>
              <a:spcBef>
                <a:spcPts val="650"/>
              </a:spcBef>
              <a:buFont typeface="Arial" panose="020B0604020202020204" pitchFamily="34" charset="0"/>
              <a:buNone/>
              <a:defRPr sz="2338"/>
            </a:lvl3pPr>
            <a:lvl4pPr marL="1781699" indent="0" algn="ctr" defTabSz="1187798">
              <a:lnSpc>
                <a:spcPct val="90000"/>
              </a:lnSpc>
              <a:spcBef>
                <a:spcPts val="650"/>
              </a:spcBef>
              <a:buFont typeface="Arial" panose="020B0604020202020204" pitchFamily="34" charset="0"/>
              <a:buNone/>
              <a:defRPr sz="2079"/>
            </a:lvl4pPr>
            <a:lvl5pPr marL="2375598" indent="0" algn="ctr" defTabSz="1187798">
              <a:lnSpc>
                <a:spcPct val="90000"/>
              </a:lnSpc>
              <a:spcBef>
                <a:spcPts val="650"/>
              </a:spcBef>
              <a:buFont typeface="Arial" panose="020B0604020202020204" pitchFamily="34" charset="0"/>
              <a:buNone/>
              <a:defRPr sz="2079"/>
            </a:lvl5pPr>
            <a:lvl6pPr marL="2969497" indent="0" algn="ctr" defTabSz="1187798">
              <a:lnSpc>
                <a:spcPct val="90000"/>
              </a:lnSpc>
              <a:spcBef>
                <a:spcPts val="650"/>
              </a:spcBef>
              <a:buFont typeface="Arial" panose="020B0604020202020204" pitchFamily="34" charset="0"/>
              <a:buNone/>
              <a:defRPr sz="2079"/>
            </a:lvl6pPr>
            <a:lvl7pPr marL="3563396" indent="0" algn="ctr" defTabSz="1187798">
              <a:lnSpc>
                <a:spcPct val="90000"/>
              </a:lnSpc>
              <a:spcBef>
                <a:spcPts val="650"/>
              </a:spcBef>
              <a:buFont typeface="Arial" panose="020B0604020202020204" pitchFamily="34" charset="0"/>
              <a:buNone/>
              <a:defRPr sz="2079"/>
            </a:lvl7pPr>
            <a:lvl8pPr marL="4157297" indent="0" algn="ctr" defTabSz="1187798">
              <a:lnSpc>
                <a:spcPct val="90000"/>
              </a:lnSpc>
              <a:spcBef>
                <a:spcPts val="650"/>
              </a:spcBef>
              <a:buFont typeface="Arial" panose="020B0604020202020204" pitchFamily="34" charset="0"/>
              <a:buNone/>
              <a:defRPr sz="2079"/>
            </a:lvl8pPr>
            <a:lvl9pPr marL="4751195" indent="0" algn="ctr" defTabSz="1187798">
              <a:lnSpc>
                <a:spcPct val="90000"/>
              </a:lnSpc>
              <a:spcBef>
                <a:spcPts val="650"/>
              </a:spcBef>
              <a:buFont typeface="Arial" panose="020B0604020202020204" pitchFamily="34" charset="0"/>
              <a:buNone/>
              <a:defRPr sz="2079"/>
            </a:lvl9pPr>
          </a:lstStyle>
          <a:p>
            <a:pPr>
              <a:lnSpc>
                <a:spcPts val="2800"/>
              </a:lnSpc>
            </a:pPr>
            <a:r>
              <a:rPr lang="en-US" altLang="zh-CN" sz="2800" dirty="0">
                <a:solidFill>
                  <a:srgbClr val="1D1D1A"/>
                </a:solidFill>
                <a:latin typeface="微软雅黑" panose="020B0503020204020204" pitchFamily="34" charset="-122"/>
                <a:ea typeface="微软雅黑" panose="020B0503020204020204" pitchFamily="34" charset="-122"/>
              </a:rPr>
              <a:t>Offload data reconstruction to Intelligent disk enclosures</a:t>
            </a:r>
            <a:endParaRPr sz="2800" dirty="0">
              <a:solidFill>
                <a:srgbClr val="1D1D1A"/>
              </a:solidFill>
              <a:latin typeface="微软雅黑" panose="020B0503020204020204" pitchFamily="34" charset="-122"/>
              <a:ea typeface="微软雅黑" panose="020B0503020204020204" pitchFamily="34" charset="-122"/>
            </a:endParaRPr>
          </a:p>
        </p:txBody>
      </p:sp>
      <p:sp>
        <p:nvSpPr>
          <p:cNvPr id="249" name="圆角矩形 248"/>
          <p:cNvSpPr/>
          <p:nvPr/>
        </p:nvSpPr>
        <p:spPr bwMode="auto">
          <a:xfrm>
            <a:off x="1869367" y="1318883"/>
            <a:ext cx="2050994" cy="652152"/>
          </a:xfrm>
          <a:prstGeom prst="roundRect">
            <a:avLst/>
          </a:prstGeom>
          <a:solidFill>
            <a:srgbClr val="99CCFF"/>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defRPr/>
            </a:pPr>
            <a:r>
              <a:rPr lang="en-US" altLang="zh-CN" kern="0" dirty="0">
                <a:solidFill>
                  <a:prstClr val="black"/>
                </a:solidFill>
                <a:latin typeface="FrutigerNext LT BlackCn" pitchFamily="34" charset="0"/>
                <a:ea typeface="MS PGothic" pitchFamily="34" charset="-128"/>
              </a:rPr>
              <a:t>Controller</a:t>
            </a:r>
            <a:endParaRPr lang="zh-CN" altLang="en-US" kern="0" dirty="0">
              <a:solidFill>
                <a:prstClr val="black"/>
              </a:solidFill>
              <a:latin typeface="FrutigerNext LT BlackCn" pitchFamily="34" charset="0"/>
              <a:ea typeface="MS PGothic" pitchFamily="34" charset="-128"/>
            </a:endParaRPr>
          </a:p>
        </p:txBody>
      </p:sp>
      <p:sp>
        <p:nvSpPr>
          <p:cNvPr id="250" name="矩形 249"/>
          <p:cNvSpPr/>
          <p:nvPr/>
        </p:nvSpPr>
        <p:spPr bwMode="auto">
          <a:xfrm>
            <a:off x="426626" y="2419213"/>
            <a:ext cx="2231668" cy="2549370"/>
          </a:xfrm>
          <a:prstGeom prst="rect">
            <a:avLst/>
          </a:prstGeom>
          <a:no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defRPr/>
            </a:pPr>
            <a:r>
              <a:rPr lang="en-US" altLang="zh-CN" sz="1100" b="1" kern="0" dirty="0">
                <a:solidFill>
                  <a:srgbClr val="666666"/>
                </a:solidFill>
                <a:latin typeface="FrutigerNext LT BlackCn" pitchFamily="34" charset="0"/>
                <a:ea typeface="MS PGothic" pitchFamily="34" charset="-128"/>
              </a:rPr>
              <a:t>DAE A</a:t>
            </a:r>
            <a:endParaRPr lang="zh-CN" altLang="en-US" sz="1100" b="1" kern="0" dirty="0">
              <a:solidFill>
                <a:srgbClr val="666666"/>
              </a:solidFill>
              <a:latin typeface="FrutigerNext LT BlackCn" pitchFamily="34" charset="0"/>
              <a:ea typeface="MS PGothic" pitchFamily="34" charset="-128"/>
            </a:endParaRPr>
          </a:p>
        </p:txBody>
      </p:sp>
      <p:sp>
        <p:nvSpPr>
          <p:cNvPr id="251" name="流程图: 磁盘 250"/>
          <p:cNvSpPr/>
          <p:nvPr/>
        </p:nvSpPr>
        <p:spPr bwMode="auto">
          <a:xfrm>
            <a:off x="567177" y="4135063"/>
            <a:ext cx="256811" cy="186696"/>
          </a:xfrm>
          <a:prstGeom prst="flowChartMagneticDisk">
            <a:avLst/>
          </a:prstGeom>
          <a:solidFill>
            <a:srgbClr val="92D050"/>
          </a:solidFill>
          <a:ln w="9525" cap="flat" cmpd="sng" algn="ctr">
            <a:solidFill>
              <a:sysClr val="windowText" lastClr="000000"/>
            </a:solidFill>
            <a:prstDash val="dash"/>
            <a:round/>
            <a:headEnd type="none" w="med" len="med"/>
            <a:tailEnd type="none" w="med" len="med"/>
          </a:ln>
          <a:effectLst/>
        </p:spPr>
        <p:txBody>
          <a:bodyPr vert="horz" wrap="square" lIns="0" tIns="0" rIns="0" bIns="0" numCol="1" rtlCol="0" anchor="t" anchorCtr="0" compatLnSpc="1">
            <a:prstTxWarp prst="textNoShape">
              <a:avLst/>
            </a:prstTxWarp>
          </a:bodyPr>
          <a:lstStyle/>
          <a:p>
            <a:pPr algn="ctr" defTabSz="914400" eaLnBrk="0" fontAlgn="base" hangingPunct="0">
              <a:spcBef>
                <a:spcPct val="0"/>
              </a:spcBef>
              <a:spcAft>
                <a:spcPct val="0"/>
              </a:spcAft>
              <a:defRPr/>
            </a:pPr>
            <a:r>
              <a:rPr lang="en-US" altLang="zh-CN" sz="600" kern="0" dirty="0">
                <a:solidFill>
                  <a:srgbClr val="FFFFFF"/>
                </a:solidFill>
                <a:latin typeface="FrutigerNext LT BlackCn" pitchFamily="34" charset="0"/>
                <a:ea typeface="MS PGothic" pitchFamily="34" charset="-128"/>
              </a:rPr>
              <a:t>Chunk</a:t>
            </a:r>
            <a:endParaRPr lang="zh-CN" altLang="en-US" sz="600" kern="0" dirty="0">
              <a:solidFill>
                <a:srgbClr val="FFFFFF"/>
              </a:solidFill>
              <a:latin typeface="FrutigerNext LT BlackCn" pitchFamily="34" charset="0"/>
              <a:ea typeface="MS PGothic" pitchFamily="34" charset="-128"/>
            </a:endParaRPr>
          </a:p>
        </p:txBody>
      </p:sp>
      <p:sp>
        <p:nvSpPr>
          <p:cNvPr id="252" name="流程图: 磁盘 251"/>
          <p:cNvSpPr/>
          <p:nvPr/>
        </p:nvSpPr>
        <p:spPr bwMode="auto">
          <a:xfrm>
            <a:off x="978175" y="4135063"/>
            <a:ext cx="256811" cy="186696"/>
          </a:xfrm>
          <a:prstGeom prst="flowChartMagneticDisk">
            <a:avLst/>
          </a:prstGeom>
          <a:solidFill>
            <a:srgbClr val="2683C6"/>
          </a:solidFill>
          <a:ln w="9525" cap="flat" cmpd="sng" algn="ctr">
            <a:solidFill>
              <a:sysClr val="windowText" lastClr="000000"/>
            </a:solidFill>
            <a:prstDash val="dash"/>
            <a:round/>
            <a:headEnd type="none" w="med" len="med"/>
            <a:tailEnd type="none" w="med" len="med"/>
          </a:ln>
          <a:effectLst/>
        </p:spPr>
        <p:txBody>
          <a:bodyPr vert="horz" wrap="square" lIns="0" tIns="0" rIns="0" bIns="0" numCol="1" rtlCol="0" anchor="t" anchorCtr="0" compatLnSpc="1">
            <a:prstTxWarp prst="textNoShape">
              <a:avLst/>
            </a:prstTxWarp>
          </a:bodyPr>
          <a:lstStyle/>
          <a:p>
            <a:pPr algn="ctr" defTabSz="914400" eaLnBrk="0" fontAlgn="base" hangingPunct="0">
              <a:spcBef>
                <a:spcPct val="0"/>
              </a:spcBef>
              <a:spcAft>
                <a:spcPct val="0"/>
              </a:spcAft>
              <a:defRPr/>
            </a:pPr>
            <a:r>
              <a:rPr lang="en-US" altLang="zh-CN" sz="600" kern="0" dirty="0">
                <a:solidFill>
                  <a:srgbClr val="FFFFFF"/>
                </a:solidFill>
                <a:latin typeface="FrutigerNext LT BlackCn" pitchFamily="34" charset="0"/>
                <a:ea typeface="MS PGothic" pitchFamily="34" charset="-128"/>
              </a:rPr>
              <a:t>Chunk</a:t>
            </a:r>
            <a:endParaRPr lang="zh-CN" altLang="en-US" sz="600" kern="0" dirty="0">
              <a:solidFill>
                <a:srgbClr val="FFFFFF"/>
              </a:solidFill>
              <a:latin typeface="FrutigerNext LT BlackCn" pitchFamily="34" charset="0"/>
              <a:ea typeface="MS PGothic" pitchFamily="34" charset="-128"/>
            </a:endParaRPr>
          </a:p>
        </p:txBody>
      </p:sp>
      <p:sp>
        <p:nvSpPr>
          <p:cNvPr id="253" name="流程图: 磁盘 252"/>
          <p:cNvSpPr/>
          <p:nvPr/>
        </p:nvSpPr>
        <p:spPr bwMode="auto">
          <a:xfrm>
            <a:off x="1782985" y="4150611"/>
            <a:ext cx="256811" cy="186696"/>
          </a:xfrm>
          <a:prstGeom prst="flowChartMagneticDisk">
            <a:avLst/>
          </a:prstGeom>
          <a:solidFill>
            <a:srgbClr val="2683C6"/>
          </a:solidFill>
          <a:ln w="9525" cap="flat" cmpd="sng" algn="ctr">
            <a:solidFill>
              <a:sysClr val="windowText" lastClr="000000"/>
            </a:solidFill>
            <a:prstDash val="dash"/>
            <a:roun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400" eaLnBrk="0" fontAlgn="base" hangingPunct="0">
              <a:spcBef>
                <a:spcPct val="0"/>
              </a:spcBef>
              <a:spcAft>
                <a:spcPct val="0"/>
              </a:spcAft>
              <a:defRPr/>
            </a:pPr>
            <a:r>
              <a:rPr lang="en-US" altLang="zh-CN" sz="600" kern="0" dirty="0">
                <a:solidFill>
                  <a:srgbClr val="FFFFFF"/>
                </a:solidFill>
                <a:latin typeface="FrutigerNext LT BlackCn" pitchFamily="34" charset="0"/>
                <a:ea typeface="MS PGothic" pitchFamily="34" charset="-128"/>
              </a:rPr>
              <a:t>Chunk</a:t>
            </a:r>
            <a:endParaRPr lang="zh-CN" altLang="en-US" sz="600" kern="0" dirty="0">
              <a:solidFill>
                <a:srgbClr val="FFFFFF"/>
              </a:solidFill>
              <a:latin typeface="FrutigerNext LT BlackCn" pitchFamily="34" charset="0"/>
              <a:ea typeface="MS PGothic" pitchFamily="34" charset="-128"/>
            </a:endParaRPr>
          </a:p>
        </p:txBody>
      </p:sp>
      <p:sp>
        <p:nvSpPr>
          <p:cNvPr id="254" name="流程图: 磁盘 253"/>
          <p:cNvSpPr/>
          <p:nvPr/>
        </p:nvSpPr>
        <p:spPr bwMode="auto">
          <a:xfrm>
            <a:off x="2193984" y="4150611"/>
            <a:ext cx="256811" cy="186696"/>
          </a:xfrm>
          <a:prstGeom prst="flowChartMagneticDisk">
            <a:avLst/>
          </a:prstGeom>
          <a:solidFill>
            <a:srgbClr val="2683C6"/>
          </a:solidFill>
          <a:ln w="9525" cap="flat" cmpd="sng" algn="ctr">
            <a:solidFill>
              <a:sysClr val="windowText" lastClr="000000"/>
            </a:solidFill>
            <a:prstDash val="dash"/>
            <a:roun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400" eaLnBrk="0" fontAlgn="base" hangingPunct="0">
              <a:spcBef>
                <a:spcPct val="0"/>
              </a:spcBef>
              <a:spcAft>
                <a:spcPct val="0"/>
              </a:spcAft>
              <a:defRPr/>
            </a:pPr>
            <a:r>
              <a:rPr lang="en-US" altLang="zh-CN" sz="600" kern="0" dirty="0">
                <a:solidFill>
                  <a:prstClr val="black"/>
                </a:solidFill>
                <a:latin typeface="FrutigerNext LT BlackCn" pitchFamily="34" charset="0"/>
                <a:ea typeface="MS PGothic" pitchFamily="34" charset="-128"/>
              </a:rPr>
              <a:t>Chunk</a:t>
            </a:r>
            <a:endParaRPr lang="zh-CN" altLang="en-US" sz="600" kern="0" dirty="0">
              <a:solidFill>
                <a:prstClr val="black"/>
              </a:solidFill>
              <a:latin typeface="FrutigerNext LT BlackCn" pitchFamily="34" charset="0"/>
              <a:ea typeface="MS PGothic" pitchFamily="34" charset="-128"/>
            </a:endParaRPr>
          </a:p>
        </p:txBody>
      </p:sp>
      <p:sp>
        <p:nvSpPr>
          <p:cNvPr id="255" name="文本框 254"/>
          <p:cNvSpPr txBox="1"/>
          <p:nvPr/>
        </p:nvSpPr>
        <p:spPr>
          <a:xfrm>
            <a:off x="1234987" y="3787981"/>
            <a:ext cx="569660" cy="574362"/>
          </a:xfrm>
          <a:prstGeom prst="rect">
            <a:avLst/>
          </a:prstGeom>
          <a:noFill/>
        </p:spPr>
        <p:txBody>
          <a:bodyPr wrap="square" rtlCol="0" anchor="ctr">
            <a:spAutoFit/>
          </a:bodyPr>
          <a:lstStyle/>
          <a:p>
            <a:pPr algn="ctr" defTabSz="914400" fontAlgn="base">
              <a:spcBef>
                <a:spcPct val="0"/>
              </a:spcBef>
              <a:spcAft>
                <a:spcPct val="0"/>
              </a:spcAft>
              <a:defRPr/>
            </a:pPr>
            <a:r>
              <a:rPr lang="en-US" altLang="zh-CN" sz="2800" kern="0" dirty="0">
                <a:solidFill>
                  <a:prstClr val="black"/>
                </a:solidFill>
                <a:ea typeface="宋体" pitchFamily="2" charset="-122"/>
              </a:rPr>
              <a:t>…</a:t>
            </a:r>
            <a:endParaRPr lang="zh-CN" altLang="en-US" sz="2800" kern="0" dirty="0">
              <a:solidFill>
                <a:prstClr val="black"/>
              </a:solidFill>
              <a:ea typeface="宋体" pitchFamily="2" charset="-122"/>
            </a:endParaRPr>
          </a:p>
        </p:txBody>
      </p:sp>
      <p:cxnSp>
        <p:nvCxnSpPr>
          <p:cNvPr id="256" name="直接箭头连接符 255"/>
          <p:cNvCxnSpPr>
            <a:stCxn id="108" idx="2"/>
            <a:endCxn id="252" idx="1"/>
          </p:cNvCxnSpPr>
          <p:nvPr/>
        </p:nvCxnSpPr>
        <p:spPr bwMode="auto">
          <a:xfrm flipH="1">
            <a:off x="1106581" y="1897049"/>
            <a:ext cx="1226709" cy="2238014"/>
          </a:xfrm>
          <a:prstGeom prst="straightConnector1">
            <a:avLst/>
          </a:prstGeom>
          <a:solidFill>
            <a:srgbClr val="1CADE4"/>
          </a:solidFill>
          <a:ln w="9525" cap="flat" cmpd="sng" algn="ctr">
            <a:solidFill>
              <a:sysClr val="windowText" lastClr="000000"/>
            </a:solidFill>
            <a:prstDash val="dash"/>
            <a:round/>
            <a:headEnd type="none" w="med" len="med"/>
            <a:tailEnd type="triangle"/>
          </a:ln>
          <a:effectLst/>
        </p:spPr>
      </p:cxnSp>
      <p:cxnSp>
        <p:nvCxnSpPr>
          <p:cNvPr id="257" name="直接箭头连接符 256"/>
          <p:cNvCxnSpPr>
            <a:stCxn id="108" idx="2"/>
            <a:endCxn id="253" idx="1"/>
          </p:cNvCxnSpPr>
          <p:nvPr/>
        </p:nvCxnSpPr>
        <p:spPr bwMode="auto">
          <a:xfrm flipH="1">
            <a:off x="1911391" y="1897049"/>
            <a:ext cx="421899" cy="2253562"/>
          </a:xfrm>
          <a:prstGeom prst="straightConnector1">
            <a:avLst/>
          </a:prstGeom>
          <a:solidFill>
            <a:srgbClr val="1CADE4"/>
          </a:solidFill>
          <a:ln w="9525" cap="flat" cmpd="sng" algn="ctr">
            <a:solidFill>
              <a:sysClr val="windowText" lastClr="000000"/>
            </a:solidFill>
            <a:prstDash val="dash"/>
            <a:round/>
            <a:headEnd type="none" w="med" len="med"/>
            <a:tailEnd type="triangle"/>
          </a:ln>
          <a:effectLst/>
        </p:spPr>
      </p:cxnSp>
      <p:sp>
        <p:nvSpPr>
          <p:cNvPr id="258" name="文本框 257"/>
          <p:cNvSpPr txBox="1"/>
          <p:nvPr/>
        </p:nvSpPr>
        <p:spPr>
          <a:xfrm>
            <a:off x="1503182" y="2823897"/>
            <a:ext cx="814675" cy="338554"/>
          </a:xfrm>
          <a:prstGeom prst="rect">
            <a:avLst/>
          </a:prstGeom>
          <a:noFill/>
        </p:spPr>
        <p:txBody>
          <a:bodyPr wrap="square" rtlCol="0">
            <a:spAutoFit/>
          </a:bodyPr>
          <a:lstStyle/>
          <a:p>
            <a:pPr defTabSz="914400" fontAlgn="base">
              <a:spcBef>
                <a:spcPct val="0"/>
              </a:spcBef>
              <a:spcAft>
                <a:spcPct val="0"/>
              </a:spcAft>
              <a:defRPr/>
            </a:pPr>
            <a:r>
              <a:rPr lang="en-US" altLang="zh-CN" sz="800" kern="0" dirty="0">
                <a:solidFill>
                  <a:prstClr val="black"/>
                </a:solidFill>
                <a:ea typeface="宋体" pitchFamily="2" charset="-122"/>
              </a:rPr>
              <a:t>1. Read data from disk</a:t>
            </a:r>
            <a:endParaRPr lang="zh-CN" altLang="en-US" sz="800" kern="0" dirty="0">
              <a:solidFill>
                <a:prstClr val="black"/>
              </a:solidFill>
              <a:ea typeface="宋体" pitchFamily="2" charset="-122"/>
            </a:endParaRPr>
          </a:p>
        </p:txBody>
      </p:sp>
      <p:cxnSp>
        <p:nvCxnSpPr>
          <p:cNvPr id="259" name="直接箭头连接符 258"/>
          <p:cNvCxnSpPr>
            <a:stCxn id="252" idx="1"/>
            <a:endCxn id="109" idx="2"/>
          </p:cNvCxnSpPr>
          <p:nvPr/>
        </p:nvCxnSpPr>
        <p:spPr bwMode="auto">
          <a:xfrm flipV="1">
            <a:off x="1106581" y="1897049"/>
            <a:ext cx="2150658" cy="2238014"/>
          </a:xfrm>
          <a:prstGeom prst="straightConnector1">
            <a:avLst/>
          </a:prstGeom>
          <a:solidFill>
            <a:srgbClr val="1CADE4"/>
          </a:solidFill>
          <a:ln w="9525" cap="flat" cmpd="sng" algn="ctr">
            <a:solidFill>
              <a:sysClr val="windowText" lastClr="000000"/>
            </a:solidFill>
            <a:prstDash val="solid"/>
            <a:round/>
            <a:headEnd type="none" w="med" len="med"/>
            <a:tailEnd type="triangle"/>
          </a:ln>
          <a:effectLst/>
        </p:spPr>
      </p:cxnSp>
      <p:cxnSp>
        <p:nvCxnSpPr>
          <p:cNvPr id="260" name="直接箭头连接符 259"/>
          <p:cNvCxnSpPr>
            <a:stCxn id="253" idx="1"/>
            <a:endCxn id="109" idx="2"/>
          </p:cNvCxnSpPr>
          <p:nvPr/>
        </p:nvCxnSpPr>
        <p:spPr bwMode="auto">
          <a:xfrm flipV="1">
            <a:off x="1911391" y="1897049"/>
            <a:ext cx="1345848" cy="2253562"/>
          </a:xfrm>
          <a:prstGeom prst="straightConnector1">
            <a:avLst/>
          </a:prstGeom>
          <a:solidFill>
            <a:srgbClr val="1CADE4"/>
          </a:solidFill>
          <a:ln w="9525" cap="flat" cmpd="sng" algn="ctr">
            <a:solidFill>
              <a:sysClr val="windowText" lastClr="000000"/>
            </a:solidFill>
            <a:prstDash val="solid"/>
            <a:round/>
            <a:headEnd type="none" w="med" len="med"/>
            <a:tailEnd type="triangle"/>
          </a:ln>
          <a:effectLst/>
        </p:spPr>
      </p:cxnSp>
      <p:sp>
        <p:nvSpPr>
          <p:cNvPr id="261" name="文本框 260"/>
          <p:cNvSpPr txBox="1"/>
          <p:nvPr/>
        </p:nvSpPr>
        <p:spPr>
          <a:xfrm>
            <a:off x="3861673" y="2766463"/>
            <a:ext cx="946558" cy="338554"/>
          </a:xfrm>
          <a:prstGeom prst="rect">
            <a:avLst/>
          </a:prstGeom>
          <a:noFill/>
        </p:spPr>
        <p:txBody>
          <a:bodyPr wrap="square" rtlCol="0">
            <a:spAutoFit/>
          </a:bodyPr>
          <a:lstStyle/>
          <a:p>
            <a:pPr defTabSz="914400" fontAlgn="base">
              <a:spcBef>
                <a:spcPct val="0"/>
              </a:spcBef>
              <a:spcAft>
                <a:spcPct val="0"/>
              </a:spcAft>
              <a:defRPr/>
            </a:pPr>
            <a:r>
              <a:rPr lang="en-US" altLang="zh-CN" sz="800" kern="0" dirty="0">
                <a:solidFill>
                  <a:prstClr val="black"/>
                </a:solidFill>
                <a:ea typeface="宋体" pitchFamily="2" charset="-122"/>
              </a:rPr>
              <a:t>2. Obtain 23</a:t>
            </a:r>
            <a:r>
              <a:rPr lang="zh-CN" altLang="en-US" sz="800" kern="0" dirty="0">
                <a:solidFill>
                  <a:prstClr val="black"/>
                </a:solidFill>
                <a:ea typeface="宋体" pitchFamily="2" charset="-122"/>
              </a:rPr>
              <a:t> </a:t>
            </a:r>
            <a:r>
              <a:rPr lang="en-US" altLang="zh-CN" sz="800" kern="0" dirty="0">
                <a:solidFill>
                  <a:prstClr val="black"/>
                </a:solidFill>
                <a:ea typeface="宋体" pitchFamily="2" charset="-122"/>
              </a:rPr>
              <a:t>pieces of data</a:t>
            </a:r>
            <a:endParaRPr lang="zh-CN" altLang="en-US" sz="800" kern="0" dirty="0">
              <a:solidFill>
                <a:prstClr val="black"/>
              </a:solidFill>
              <a:ea typeface="宋体" pitchFamily="2" charset="-122"/>
            </a:endParaRPr>
          </a:p>
        </p:txBody>
      </p:sp>
      <p:sp>
        <p:nvSpPr>
          <p:cNvPr id="262" name="矩形 261"/>
          <p:cNvSpPr/>
          <p:nvPr/>
        </p:nvSpPr>
        <p:spPr bwMode="auto">
          <a:xfrm>
            <a:off x="3151517" y="2419213"/>
            <a:ext cx="2207340" cy="2549370"/>
          </a:xfrm>
          <a:prstGeom prst="rect">
            <a:avLst/>
          </a:prstGeom>
          <a:no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defTabSz="914400" eaLnBrk="0" fontAlgn="base" hangingPunct="0">
              <a:spcBef>
                <a:spcPct val="0"/>
              </a:spcBef>
              <a:spcAft>
                <a:spcPct val="0"/>
              </a:spcAft>
              <a:defRPr/>
            </a:pPr>
            <a:r>
              <a:rPr lang="en-US" altLang="zh-CN" sz="1100" b="1" kern="0" dirty="0">
                <a:solidFill>
                  <a:srgbClr val="666666"/>
                </a:solidFill>
                <a:latin typeface="FrutigerNext LT BlackCn" pitchFamily="34" charset="0"/>
                <a:ea typeface="MS PGothic" pitchFamily="34" charset="-128"/>
              </a:rPr>
              <a:t>DAE B</a:t>
            </a:r>
            <a:endParaRPr lang="zh-CN" altLang="en-US" sz="1100" b="1" kern="0" dirty="0">
              <a:solidFill>
                <a:srgbClr val="666666"/>
              </a:solidFill>
              <a:latin typeface="FrutigerNext LT BlackCn" pitchFamily="34" charset="0"/>
              <a:ea typeface="MS PGothic" pitchFamily="34" charset="-128"/>
            </a:endParaRPr>
          </a:p>
        </p:txBody>
      </p:sp>
      <p:sp>
        <p:nvSpPr>
          <p:cNvPr id="263" name="流程图: 磁盘 262"/>
          <p:cNvSpPr/>
          <p:nvPr/>
        </p:nvSpPr>
        <p:spPr bwMode="auto">
          <a:xfrm>
            <a:off x="3292068" y="4135063"/>
            <a:ext cx="256811" cy="186696"/>
          </a:xfrm>
          <a:prstGeom prst="flowChartMagneticDisk">
            <a:avLst/>
          </a:prstGeom>
          <a:solidFill>
            <a:srgbClr val="92D050"/>
          </a:solidFill>
          <a:ln w="9525" cap="flat" cmpd="sng" algn="ctr">
            <a:solidFill>
              <a:sysClr val="windowText" lastClr="000000"/>
            </a:solidFill>
            <a:prstDash val="dash"/>
            <a:round/>
            <a:headEnd type="none" w="med" len="med"/>
            <a:tailEnd type="none" w="med" len="med"/>
          </a:ln>
          <a:effectLst/>
        </p:spPr>
        <p:txBody>
          <a:bodyPr vert="horz" wrap="square" lIns="0" tIns="0" rIns="0" bIns="0" numCol="1" rtlCol="0" anchor="t" anchorCtr="0" compatLnSpc="1">
            <a:prstTxWarp prst="textNoShape">
              <a:avLst/>
            </a:prstTxWarp>
          </a:bodyPr>
          <a:lstStyle/>
          <a:p>
            <a:pPr algn="ctr" defTabSz="914400" eaLnBrk="0" fontAlgn="base" hangingPunct="0">
              <a:spcBef>
                <a:spcPct val="0"/>
              </a:spcBef>
              <a:spcAft>
                <a:spcPct val="0"/>
              </a:spcAft>
              <a:defRPr/>
            </a:pPr>
            <a:r>
              <a:rPr lang="en-US" altLang="zh-CN" sz="600" kern="0" dirty="0">
                <a:solidFill>
                  <a:srgbClr val="FFFFFF"/>
                </a:solidFill>
                <a:latin typeface="FrutigerNext LT BlackCn" pitchFamily="34" charset="0"/>
                <a:ea typeface="MS PGothic" pitchFamily="34" charset="-128"/>
              </a:rPr>
              <a:t>Chunk</a:t>
            </a:r>
            <a:endParaRPr lang="zh-CN" altLang="en-US" sz="600" kern="0" dirty="0">
              <a:solidFill>
                <a:srgbClr val="FFFFFF"/>
              </a:solidFill>
              <a:latin typeface="FrutigerNext LT BlackCn" pitchFamily="34" charset="0"/>
              <a:ea typeface="MS PGothic" pitchFamily="34" charset="-128"/>
            </a:endParaRPr>
          </a:p>
        </p:txBody>
      </p:sp>
      <p:sp>
        <p:nvSpPr>
          <p:cNvPr id="264" name="流程图: 磁盘 263"/>
          <p:cNvSpPr/>
          <p:nvPr/>
        </p:nvSpPr>
        <p:spPr bwMode="auto">
          <a:xfrm>
            <a:off x="3703066" y="4135063"/>
            <a:ext cx="256811" cy="186696"/>
          </a:xfrm>
          <a:prstGeom prst="flowChartMagneticDisk">
            <a:avLst/>
          </a:prstGeom>
          <a:solidFill>
            <a:srgbClr val="2683C6"/>
          </a:solidFill>
          <a:ln w="9525" cap="flat" cmpd="sng" algn="ctr">
            <a:solidFill>
              <a:sysClr val="windowText" lastClr="000000"/>
            </a:solidFill>
            <a:prstDash val="dash"/>
            <a:round/>
            <a:headEnd type="none" w="med" len="med"/>
            <a:tailEnd type="none" w="med" len="med"/>
          </a:ln>
          <a:effectLst/>
        </p:spPr>
        <p:txBody>
          <a:bodyPr vert="horz" wrap="square" lIns="0" tIns="0" rIns="0" bIns="0" numCol="1" rtlCol="0" anchor="t" anchorCtr="0" compatLnSpc="1">
            <a:prstTxWarp prst="textNoShape">
              <a:avLst/>
            </a:prstTxWarp>
          </a:bodyPr>
          <a:lstStyle/>
          <a:p>
            <a:pPr algn="ctr" defTabSz="914400" eaLnBrk="0" fontAlgn="base" hangingPunct="0">
              <a:spcBef>
                <a:spcPct val="0"/>
              </a:spcBef>
              <a:spcAft>
                <a:spcPct val="0"/>
              </a:spcAft>
              <a:defRPr/>
            </a:pPr>
            <a:r>
              <a:rPr lang="en-US" altLang="zh-CN" sz="600" kern="0" dirty="0">
                <a:solidFill>
                  <a:srgbClr val="FFFFFF"/>
                </a:solidFill>
                <a:latin typeface="FrutigerNext LT BlackCn" pitchFamily="34" charset="0"/>
                <a:ea typeface="MS PGothic" pitchFamily="34" charset="-128"/>
              </a:rPr>
              <a:t>Chunk</a:t>
            </a:r>
            <a:endParaRPr lang="zh-CN" altLang="en-US" sz="600" kern="0" dirty="0">
              <a:solidFill>
                <a:srgbClr val="FFFFFF"/>
              </a:solidFill>
              <a:latin typeface="FrutigerNext LT BlackCn" pitchFamily="34" charset="0"/>
              <a:ea typeface="MS PGothic" pitchFamily="34" charset="-128"/>
            </a:endParaRPr>
          </a:p>
        </p:txBody>
      </p:sp>
      <p:sp>
        <p:nvSpPr>
          <p:cNvPr id="265" name="流程图: 磁盘 264"/>
          <p:cNvSpPr/>
          <p:nvPr/>
        </p:nvSpPr>
        <p:spPr bwMode="auto">
          <a:xfrm>
            <a:off x="4507876" y="4150611"/>
            <a:ext cx="256811" cy="186696"/>
          </a:xfrm>
          <a:prstGeom prst="flowChartMagneticDisk">
            <a:avLst/>
          </a:prstGeom>
          <a:solidFill>
            <a:srgbClr val="2683C6"/>
          </a:solidFill>
          <a:ln w="9525" cap="flat" cmpd="sng" algn="ctr">
            <a:solidFill>
              <a:sysClr val="windowText" lastClr="000000"/>
            </a:solidFill>
            <a:prstDash val="dash"/>
            <a:roun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400" eaLnBrk="0" fontAlgn="base" hangingPunct="0">
              <a:spcBef>
                <a:spcPct val="0"/>
              </a:spcBef>
              <a:spcAft>
                <a:spcPct val="0"/>
              </a:spcAft>
              <a:defRPr/>
            </a:pPr>
            <a:r>
              <a:rPr lang="en-US" altLang="zh-CN" sz="600" kern="0" dirty="0">
                <a:solidFill>
                  <a:srgbClr val="FFFFFF"/>
                </a:solidFill>
                <a:latin typeface="FrutigerNext LT BlackCn" pitchFamily="34" charset="0"/>
                <a:ea typeface="MS PGothic" pitchFamily="34" charset="-128"/>
              </a:rPr>
              <a:t>Chunk</a:t>
            </a:r>
            <a:endParaRPr lang="zh-CN" altLang="en-US" sz="600" kern="0" dirty="0">
              <a:solidFill>
                <a:srgbClr val="FFFFFF"/>
              </a:solidFill>
              <a:latin typeface="FrutigerNext LT BlackCn" pitchFamily="34" charset="0"/>
              <a:ea typeface="MS PGothic" pitchFamily="34" charset="-128"/>
            </a:endParaRPr>
          </a:p>
        </p:txBody>
      </p:sp>
      <p:sp>
        <p:nvSpPr>
          <p:cNvPr id="266" name="流程图: 磁盘 265"/>
          <p:cNvSpPr/>
          <p:nvPr/>
        </p:nvSpPr>
        <p:spPr bwMode="auto">
          <a:xfrm>
            <a:off x="4918875" y="4150611"/>
            <a:ext cx="256811" cy="186696"/>
          </a:xfrm>
          <a:prstGeom prst="flowChartMagneticDisk">
            <a:avLst/>
          </a:prstGeom>
          <a:solidFill>
            <a:srgbClr val="3E8853">
              <a:lumMod val="60000"/>
              <a:lumOff val="40000"/>
            </a:srgbClr>
          </a:solidFill>
          <a:ln w="9525" cap="flat" cmpd="sng" algn="ctr">
            <a:solidFill>
              <a:sysClr val="windowText" lastClr="000000"/>
            </a:solidFill>
            <a:prstDash val="dash"/>
            <a:roun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914400" eaLnBrk="0" hangingPunct="0">
              <a:defRPr/>
            </a:pPr>
            <a:r>
              <a:rPr lang="en-US" altLang="zh-CN" sz="600" dirty="0">
                <a:solidFill>
                  <a:srgbClr val="FFFFFF"/>
                </a:solidFill>
                <a:latin typeface="FrutigerNext LT BlackCn" pitchFamily="34" charset="0"/>
                <a:ea typeface="MS PGothic" pitchFamily="34" charset="-128"/>
              </a:rPr>
              <a:t>Chunk</a:t>
            </a:r>
            <a:endParaRPr lang="zh-CN" altLang="en-US" sz="600" dirty="0">
              <a:solidFill>
                <a:srgbClr val="FFFFFF"/>
              </a:solidFill>
              <a:latin typeface="FrutigerNext LT BlackCn" pitchFamily="34" charset="0"/>
              <a:ea typeface="MS PGothic" pitchFamily="34" charset="-128"/>
            </a:endParaRPr>
          </a:p>
        </p:txBody>
      </p:sp>
      <p:sp>
        <p:nvSpPr>
          <p:cNvPr id="267" name="文本框 266"/>
          <p:cNvSpPr txBox="1"/>
          <p:nvPr/>
        </p:nvSpPr>
        <p:spPr>
          <a:xfrm>
            <a:off x="3959878" y="3787981"/>
            <a:ext cx="569660" cy="574362"/>
          </a:xfrm>
          <a:prstGeom prst="rect">
            <a:avLst/>
          </a:prstGeom>
          <a:noFill/>
        </p:spPr>
        <p:txBody>
          <a:bodyPr wrap="square" rtlCol="0" anchor="ctr">
            <a:spAutoFit/>
          </a:bodyPr>
          <a:lstStyle/>
          <a:p>
            <a:pPr algn="ctr" defTabSz="914400" fontAlgn="base">
              <a:spcBef>
                <a:spcPct val="0"/>
              </a:spcBef>
              <a:spcAft>
                <a:spcPct val="0"/>
              </a:spcAft>
              <a:defRPr/>
            </a:pPr>
            <a:r>
              <a:rPr lang="en-US" altLang="zh-CN" sz="2800" kern="0" dirty="0">
                <a:solidFill>
                  <a:prstClr val="black"/>
                </a:solidFill>
                <a:ea typeface="宋体" pitchFamily="2" charset="-122"/>
              </a:rPr>
              <a:t>…</a:t>
            </a:r>
            <a:endParaRPr lang="zh-CN" altLang="en-US" sz="2800" kern="0" dirty="0">
              <a:solidFill>
                <a:prstClr val="black"/>
              </a:solidFill>
              <a:ea typeface="宋体" pitchFamily="2" charset="-122"/>
            </a:endParaRPr>
          </a:p>
        </p:txBody>
      </p:sp>
      <p:cxnSp>
        <p:nvCxnSpPr>
          <p:cNvPr id="268" name="直接箭头连接符 267"/>
          <p:cNvCxnSpPr>
            <a:stCxn id="108" idx="2"/>
            <a:endCxn id="264" idx="1"/>
          </p:cNvCxnSpPr>
          <p:nvPr/>
        </p:nvCxnSpPr>
        <p:spPr bwMode="auto">
          <a:xfrm>
            <a:off x="2333290" y="1897049"/>
            <a:ext cx="1498182" cy="2238014"/>
          </a:xfrm>
          <a:prstGeom prst="straightConnector1">
            <a:avLst/>
          </a:prstGeom>
          <a:solidFill>
            <a:srgbClr val="1CADE4"/>
          </a:solidFill>
          <a:ln w="9525" cap="flat" cmpd="sng" algn="ctr">
            <a:solidFill>
              <a:sysClr val="windowText" lastClr="000000"/>
            </a:solidFill>
            <a:prstDash val="dash"/>
            <a:round/>
            <a:headEnd type="none" w="med" len="med"/>
            <a:tailEnd type="triangle"/>
          </a:ln>
          <a:effectLst/>
        </p:spPr>
      </p:cxnSp>
      <p:cxnSp>
        <p:nvCxnSpPr>
          <p:cNvPr id="269" name="直接箭头连接符 268"/>
          <p:cNvCxnSpPr>
            <a:endCxn id="265" idx="1"/>
          </p:cNvCxnSpPr>
          <p:nvPr/>
        </p:nvCxnSpPr>
        <p:spPr bwMode="auto">
          <a:xfrm>
            <a:off x="2333290" y="1914903"/>
            <a:ext cx="2302992" cy="2235708"/>
          </a:xfrm>
          <a:prstGeom prst="straightConnector1">
            <a:avLst/>
          </a:prstGeom>
          <a:solidFill>
            <a:srgbClr val="1CADE4"/>
          </a:solidFill>
          <a:ln w="9525" cap="flat" cmpd="sng" algn="ctr">
            <a:solidFill>
              <a:sysClr val="windowText" lastClr="000000"/>
            </a:solidFill>
            <a:prstDash val="dash"/>
            <a:round/>
            <a:headEnd type="none" w="med" len="med"/>
            <a:tailEnd type="triangle"/>
          </a:ln>
          <a:effectLst/>
        </p:spPr>
      </p:cxnSp>
      <p:cxnSp>
        <p:nvCxnSpPr>
          <p:cNvPr id="270" name="直接箭头连接符 269"/>
          <p:cNvCxnSpPr>
            <a:stCxn id="264" idx="1"/>
            <a:endCxn id="109" idx="2"/>
          </p:cNvCxnSpPr>
          <p:nvPr/>
        </p:nvCxnSpPr>
        <p:spPr bwMode="auto">
          <a:xfrm flipH="1" flipV="1">
            <a:off x="3257239" y="1897049"/>
            <a:ext cx="574233" cy="2238014"/>
          </a:xfrm>
          <a:prstGeom prst="straightConnector1">
            <a:avLst/>
          </a:prstGeom>
          <a:solidFill>
            <a:srgbClr val="1CADE4"/>
          </a:solidFill>
          <a:ln w="9525" cap="flat" cmpd="sng" algn="ctr">
            <a:solidFill>
              <a:sysClr val="windowText" lastClr="000000"/>
            </a:solidFill>
            <a:prstDash val="solid"/>
            <a:round/>
            <a:headEnd type="none" w="med" len="med"/>
            <a:tailEnd type="triangle"/>
          </a:ln>
          <a:effectLst/>
        </p:spPr>
      </p:cxnSp>
      <p:cxnSp>
        <p:nvCxnSpPr>
          <p:cNvPr id="271" name="直接箭头连接符 270"/>
          <p:cNvCxnSpPr>
            <a:stCxn id="265" idx="1"/>
            <a:endCxn id="109" idx="2"/>
          </p:cNvCxnSpPr>
          <p:nvPr/>
        </p:nvCxnSpPr>
        <p:spPr bwMode="auto">
          <a:xfrm flipH="1" flipV="1">
            <a:off x="3257239" y="1897049"/>
            <a:ext cx="1379043" cy="2253562"/>
          </a:xfrm>
          <a:prstGeom prst="straightConnector1">
            <a:avLst/>
          </a:prstGeom>
          <a:solidFill>
            <a:srgbClr val="1CADE4"/>
          </a:solidFill>
          <a:ln w="9525" cap="flat" cmpd="sng" algn="ctr">
            <a:solidFill>
              <a:sysClr val="windowText" lastClr="000000"/>
            </a:solidFill>
            <a:prstDash val="solid"/>
            <a:round/>
            <a:headEnd type="none" w="med" len="med"/>
            <a:tailEnd type="triangle"/>
          </a:ln>
          <a:effectLst/>
        </p:spPr>
      </p:cxnSp>
      <p:cxnSp>
        <p:nvCxnSpPr>
          <p:cNvPr id="272" name="直接箭头连接符 111"/>
          <p:cNvCxnSpPr>
            <a:stCxn id="249" idx="3"/>
            <a:endCxn id="266" idx="1"/>
          </p:cNvCxnSpPr>
          <p:nvPr/>
        </p:nvCxnSpPr>
        <p:spPr bwMode="auto">
          <a:xfrm>
            <a:off x="3920361" y="1644959"/>
            <a:ext cx="1126920" cy="2505652"/>
          </a:xfrm>
          <a:prstGeom prst="bentConnector2">
            <a:avLst/>
          </a:prstGeom>
          <a:solidFill>
            <a:srgbClr val="1CADE4"/>
          </a:solidFill>
          <a:ln w="9525" cap="flat" cmpd="sng" algn="ctr">
            <a:solidFill>
              <a:sysClr val="windowText" lastClr="000000"/>
            </a:solidFill>
            <a:prstDash val="solid"/>
            <a:round/>
            <a:headEnd type="none" w="med" len="med"/>
            <a:tailEnd type="triangle"/>
          </a:ln>
          <a:effectLst/>
        </p:spPr>
      </p:cxnSp>
      <p:sp>
        <p:nvSpPr>
          <p:cNvPr id="273" name="文本框 272"/>
          <p:cNvSpPr txBox="1"/>
          <p:nvPr/>
        </p:nvSpPr>
        <p:spPr>
          <a:xfrm>
            <a:off x="3967794" y="1477888"/>
            <a:ext cx="1094903" cy="461665"/>
          </a:xfrm>
          <a:prstGeom prst="rect">
            <a:avLst/>
          </a:prstGeom>
          <a:noFill/>
        </p:spPr>
        <p:txBody>
          <a:bodyPr wrap="square" rtlCol="0">
            <a:spAutoFit/>
          </a:bodyPr>
          <a:lstStyle>
            <a:defPPr>
              <a:defRPr lang="zh-CN"/>
            </a:defPPr>
            <a:lvl1pPr>
              <a:defRPr sz="800"/>
            </a:lvl1pPr>
          </a:lstStyle>
          <a:p>
            <a:pPr defTabSz="914400" fontAlgn="base">
              <a:spcBef>
                <a:spcPct val="0"/>
              </a:spcBef>
              <a:spcAft>
                <a:spcPct val="0"/>
              </a:spcAft>
              <a:defRPr/>
            </a:pPr>
            <a:r>
              <a:rPr lang="en-US" altLang="zh-CN" kern="0" dirty="0">
                <a:solidFill>
                  <a:prstClr val="black"/>
                </a:solidFill>
                <a:ea typeface="宋体" pitchFamily="2" charset="-122"/>
              </a:rPr>
              <a:t>3. Reconstruct data is written into hot spare space.</a:t>
            </a:r>
            <a:endParaRPr lang="zh-CN" altLang="en-US" kern="0" dirty="0">
              <a:solidFill>
                <a:prstClr val="black"/>
              </a:solidFill>
              <a:ea typeface="宋体" pitchFamily="2" charset="-122"/>
            </a:endParaRPr>
          </a:p>
        </p:txBody>
      </p:sp>
      <p:cxnSp>
        <p:nvCxnSpPr>
          <p:cNvPr id="275" name="直接箭头连接符 274"/>
          <p:cNvCxnSpPr>
            <a:stCxn id="108" idx="2"/>
            <a:endCxn id="254" idx="1"/>
          </p:cNvCxnSpPr>
          <p:nvPr/>
        </p:nvCxnSpPr>
        <p:spPr bwMode="auto">
          <a:xfrm flipH="1">
            <a:off x="2322390" y="1897049"/>
            <a:ext cx="10900" cy="2253562"/>
          </a:xfrm>
          <a:prstGeom prst="straightConnector1">
            <a:avLst/>
          </a:prstGeom>
          <a:solidFill>
            <a:srgbClr val="1CADE4"/>
          </a:solidFill>
          <a:ln w="9525" cap="flat" cmpd="sng" algn="ctr">
            <a:solidFill>
              <a:sysClr val="windowText" lastClr="000000"/>
            </a:solidFill>
            <a:prstDash val="dash"/>
            <a:round/>
            <a:headEnd type="none" w="med" len="med"/>
            <a:tailEnd type="triangle"/>
          </a:ln>
          <a:effectLst/>
        </p:spPr>
      </p:cxnSp>
      <p:cxnSp>
        <p:nvCxnSpPr>
          <p:cNvPr id="276" name="直接箭头连接符 275"/>
          <p:cNvCxnSpPr>
            <a:stCxn id="254" idx="1"/>
            <a:endCxn id="109" idx="2"/>
          </p:cNvCxnSpPr>
          <p:nvPr/>
        </p:nvCxnSpPr>
        <p:spPr bwMode="auto">
          <a:xfrm flipV="1">
            <a:off x="2322390" y="1897049"/>
            <a:ext cx="934849" cy="2253562"/>
          </a:xfrm>
          <a:prstGeom prst="straightConnector1">
            <a:avLst/>
          </a:prstGeom>
          <a:solidFill>
            <a:srgbClr val="1CADE4"/>
          </a:solidFill>
          <a:ln w="9525" cap="flat" cmpd="sng" algn="ctr">
            <a:solidFill>
              <a:sysClr val="windowText" lastClr="000000"/>
            </a:solidFill>
            <a:prstDash val="solid"/>
            <a:round/>
            <a:headEnd type="none" w="med" len="med"/>
            <a:tailEnd type="triangle"/>
          </a:ln>
          <a:effectLst/>
        </p:spPr>
      </p:cxnSp>
      <p:sp>
        <p:nvSpPr>
          <p:cNvPr id="332" name="圆角矩形 331"/>
          <p:cNvSpPr/>
          <p:nvPr/>
        </p:nvSpPr>
        <p:spPr bwMode="auto">
          <a:xfrm>
            <a:off x="8286577" y="1318883"/>
            <a:ext cx="2031157" cy="638734"/>
          </a:xfrm>
          <a:prstGeom prst="roundRect">
            <a:avLst/>
          </a:prstGeom>
          <a:solidFill>
            <a:srgbClr val="99CCFF"/>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defRPr/>
            </a:pPr>
            <a:r>
              <a:rPr lang="en-US" altLang="zh-CN" kern="0" dirty="0">
                <a:solidFill>
                  <a:prstClr val="black"/>
                </a:solidFill>
                <a:latin typeface="FrutigerNext LT BlackCn" pitchFamily="34" charset="0"/>
                <a:ea typeface="MS PGothic" pitchFamily="34" charset="-128"/>
              </a:rPr>
              <a:t>Controller</a:t>
            </a:r>
            <a:endParaRPr lang="zh-CN" altLang="en-US" kern="0" dirty="0">
              <a:solidFill>
                <a:prstClr val="black"/>
              </a:solidFill>
              <a:latin typeface="FrutigerNext LT BlackCn" pitchFamily="34" charset="0"/>
              <a:ea typeface="MS PGothic" pitchFamily="34" charset="-128"/>
            </a:endParaRPr>
          </a:p>
        </p:txBody>
      </p:sp>
      <p:cxnSp>
        <p:nvCxnSpPr>
          <p:cNvPr id="334" name="直接箭头连接符 333"/>
          <p:cNvCxnSpPr>
            <a:stCxn id="332" idx="2"/>
            <a:endCxn id="347" idx="0"/>
          </p:cNvCxnSpPr>
          <p:nvPr/>
        </p:nvCxnSpPr>
        <p:spPr bwMode="auto">
          <a:xfrm flipH="1">
            <a:off x="7530470" y="1957617"/>
            <a:ext cx="1771686" cy="939929"/>
          </a:xfrm>
          <a:prstGeom prst="straightConnector1">
            <a:avLst/>
          </a:prstGeom>
          <a:solidFill>
            <a:srgbClr val="1CADE4"/>
          </a:solidFill>
          <a:ln w="9525" cap="flat" cmpd="sng" algn="ctr">
            <a:solidFill>
              <a:sysClr val="windowText" lastClr="000000"/>
            </a:solidFill>
            <a:prstDash val="dash"/>
            <a:round/>
            <a:headEnd type="none" w="med" len="med"/>
            <a:tailEnd type="triangle"/>
          </a:ln>
          <a:effectLst/>
        </p:spPr>
      </p:cxnSp>
      <p:sp>
        <p:nvSpPr>
          <p:cNvPr id="345" name="文本框 344"/>
          <p:cNvSpPr txBox="1"/>
          <p:nvPr/>
        </p:nvSpPr>
        <p:spPr>
          <a:xfrm>
            <a:off x="7976784" y="2008520"/>
            <a:ext cx="1132901" cy="232932"/>
          </a:xfrm>
          <a:prstGeom prst="rect">
            <a:avLst/>
          </a:prstGeom>
          <a:noFill/>
        </p:spPr>
        <p:txBody>
          <a:bodyPr wrap="square" rtlCol="0">
            <a:spAutoFit/>
          </a:bodyPr>
          <a:lstStyle/>
          <a:p>
            <a:pPr defTabSz="914400" fontAlgn="base">
              <a:spcBef>
                <a:spcPct val="0"/>
              </a:spcBef>
              <a:spcAft>
                <a:spcPct val="0"/>
              </a:spcAft>
              <a:defRPr/>
            </a:pPr>
            <a:r>
              <a:rPr lang="en-US" altLang="zh-CN" sz="900" kern="0" dirty="0">
                <a:solidFill>
                  <a:prstClr val="black"/>
                </a:solidFill>
                <a:ea typeface="宋体" pitchFamily="2" charset="-122"/>
              </a:rPr>
              <a:t>1.1 Reconstruction</a:t>
            </a:r>
            <a:endParaRPr lang="zh-CN" altLang="en-US" sz="900" kern="0" dirty="0">
              <a:solidFill>
                <a:prstClr val="black"/>
              </a:solidFill>
              <a:ea typeface="宋体" pitchFamily="2" charset="-122"/>
            </a:endParaRPr>
          </a:p>
        </p:txBody>
      </p:sp>
      <p:sp>
        <p:nvSpPr>
          <p:cNvPr id="346" name="矩形 345"/>
          <p:cNvSpPr/>
          <p:nvPr/>
        </p:nvSpPr>
        <p:spPr bwMode="auto">
          <a:xfrm>
            <a:off x="6857790" y="2345636"/>
            <a:ext cx="2210083" cy="2643498"/>
          </a:xfrm>
          <a:prstGeom prst="rect">
            <a:avLst/>
          </a:prstGeom>
          <a:no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defRPr/>
            </a:pPr>
            <a:r>
              <a:rPr lang="en-US" altLang="zh-CN" sz="1050" b="1" kern="0" dirty="0">
                <a:solidFill>
                  <a:srgbClr val="666666"/>
                </a:solidFill>
                <a:latin typeface="FrutigerNext LT BlackCn" pitchFamily="34" charset="0"/>
                <a:ea typeface="MS PGothic" pitchFamily="34" charset="-128"/>
              </a:rPr>
              <a:t>Intelligent DAE A</a:t>
            </a:r>
          </a:p>
        </p:txBody>
      </p:sp>
      <p:sp>
        <p:nvSpPr>
          <p:cNvPr id="347" name="矩形 346"/>
          <p:cNvSpPr/>
          <p:nvPr/>
        </p:nvSpPr>
        <p:spPr bwMode="auto">
          <a:xfrm>
            <a:off x="7306334" y="2897546"/>
            <a:ext cx="448271" cy="272445"/>
          </a:xfrm>
          <a:prstGeom prst="rect">
            <a:avLst/>
          </a:prstGeom>
          <a:solidFill>
            <a:srgbClr val="0070C0">
              <a:alpha val="80000"/>
            </a:srgbClr>
          </a:solidFill>
          <a:ln w="9525" cap="flat" cmpd="sng" algn="ctr">
            <a:solidFill>
              <a:sysClr val="windowText" lastClr="000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defRPr/>
            </a:pPr>
            <a:r>
              <a:rPr lang="en-US" altLang="zh-CN" sz="800" kern="0" dirty="0">
                <a:solidFill>
                  <a:srgbClr val="FFFFFF"/>
                </a:solidFill>
                <a:latin typeface="FrutigerNext LT BlackCn" pitchFamily="34" charset="0"/>
                <a:ea typeface="MS PGothic" pitchFamily="34" charset="-128"/>
              </a:rPr>
              <a:t>Read</a:t>
            </a:r>
          </a:p>
          <a:p>
            <a:pPr algn="ctr" defTabSz="914400" eaLnBrk="0" fontAlgn="base" hangingPunct="0">
              <a:spcBef>
                <a:spcPct val="0"/>
              </a:spcBef>
              <a:spcAft>
                <a:spcPct val="0"/>
              </a:spcAft>
              <a:defRPr/>
            </a:pPr>
            <a:r>
              <a:rPr lang="en-US" altLang="zh-CN" sz="800" kern="0" dirty="0">
                <a:solidFill>
                  <a:srgbClr val="FFFFFF"/>
                </a:solidFill>
                <a:latin typeface="FrutigerNext LT BlackCn" pitchFamily="34" charset="0"/>
                <a:ea typeface="MS PGothic" pitchFamily="34" charset="-128"/>
              </a:rPr>
              <a:t>Disk</a:t>
            </a:r>
            <a:endParaRPr lang="zh-CN" altLang="en-US" sz="800" kern="0" dirty="0">
              <a:solidFill>
                <a:srgbClr val="FFFFFF"/>
              </a:solidFill>
              <a:latin typeface="FrutigerNext LT BlackCn" pitchFamily="34" charset="0"/>
              <a:ea typeface="MS PGothic" pitchFamily="34" charset="-128"/>
            </a:endParaRPr>
          </a:p>
        </p:txBody>
      </p:sp>
      <p:sp>
        <p:nvSpPr>
          <p:cNvPr id="348" name="矩形 347"/>
          <p:cNvSpPr/>
          <p:nvPr/>
        </p:nvSpPr>
        <p:spPr bwMode="auto">
          <a:xfrm>
            <a:off x="8133193" y="2890006"/>
            <a:ext cx="544020" cy="272445"/>
          </a:xfrm>
          <a:prstGeom prst="rect">
            <a:avLst/>
          </a:prstGeom>
          <a:solidFill>
            <a:srgbClr val="0070C0">
              <a:alpha val="80000"/>
            </a:srgbClr>
          </a:solidFill>
          <a:ln w="9525" cap="flat" cmpd="sng" algn="ctr">
            <a:solidFill>
              <a:sysClr val="windowText" lastClr="000000"/>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eaLnBrk="0" fontAlgn="base" hangingPunct="0">
              <a:spcBef>
                <a:spcPct val="0"/>
              </a:spcBef>
              <a:spcAft>
                <a:spcPct val="0"/>
              </a:spcAft>
              <a:defRPr/>
            </a:pPr>
            <a:r>
              <a:rPr lang="en-US" altLang="zh-CN" sz="800" kern="0" dirty="0">
                <a:solidFill>
                  <a:srgbClr val="FFFFFF"/>
                </a:solidFill>
                <a:latin typeface="FrutigerNext LT BlackCn" pitchFamily="34" charset="0"/>
                <a:ea typeface="MS PGothic" pitchFamily="34" charset="-128"/>
              </a:rPr>
              <a:t>Calculation</a:t>
            </a:r>
          </a:p>
          <a:p>
            <a:pPr algn="ctr" defTabSz="914400" eaLnBrk="0" fontAlgn="base" hangingPunct="0">
              <a:spcBef>
                <a:spcPct val="0"/>
              </a:spcBef>
              <a:spcAft>
                <a:spcPct val="0"/>
              </a:spcAft>
              <a:defRPr/>
            </a:pPr>
            <a:r>
              <a:rPr lang="en-US" sz="800" dirty="0">
                <a:solidFill>
                  <a:srgbClr val="FFFFFF"/>
                </a:solidFill>
              </a:rPr>
              <a:t>verify</a:t>
            </a:r>
            <a:endParaRPr lang="zh-CN" altLang="en-US" sz="800" kern="0" dirty="0">
              <a:solidFill>
                <a:srgbClr val="FFFFFF"/>
              </a:solidFill>
              <a:latin typeface="FrutigerNext LT BlackCn" pitchFamily="34" charset="0"/>
              <a:ea typeface="MS PGothic" pitchFamily="34" charset="-128"/>
            </a:endParaRPr>
          </a:p>
        </p:txBody>
      </p:sp>
      <p:sp>
        <p:nvSpPr>
          <p:cNvPr id="349" name="流程图: 磁盘 348"/>
          <p:cNvSpPr/>
          <p:nvPr/>
        </p:nvSpPr>
        <p:spPr bwMode="auto">
          <a:xfrm>
            <a:off x="6996981" y="4196627"/>
            <a:ext cx="254328" cy="181217"/>
          </a:xfrm>
          <a:prstGeom prst="flowChartMagneticDisk">
            <a:avLst/>
          </a:prstGeom>
          <a:solidFill>
            <a:srgbClr val="92D050"/>
          </a:solidFill>
          <a:ln w="9525" cap="flat" cmpd="sng" algn="ctr">
            <a:solidFill>
              <a:sysClr val="windowText" lastClr="000000"/>
            </a:solidFill>
            <a:prstDash val="dash"/>
            <a:round/>
            <a:headEnd type="none" w="med" len="med"/>
            <a:tailEnd type="none" w="med" len="med"/>
          </a:ln>
          <a:effectLst/>
        </p:spPr>
        <p:txBody>
          <a:bodyPr vert="horz" wrap="square" lIns="0" tIns="0" rIns="0" bIns="0" numCol="1" rtlCol="0" anchor="t" anchorCtr="0" compatLnSpc="1">
            <a:prstTxWarp prst="textNoShape">
              <a:avLst/>
            </a:prstTxWarp>
          </a:bodyPr>
          <a:lstStyle/>
          <a:p>
            <a:pPr algn="ctr" defTabSz="914400" eaLnBrk="0" fontAlgn="base" hangingPunct="0">
              <a:spcBef>
                <a:spcPct val="0"/>
              </a:spcBef>
              <a:spcAft>
                <a:spcPct val="0"/>
              </a:spcAft>
              <a:defRPr/>
            </a:pPr>
            <a:r>
              <a:rPr lang="en-US" altLang="zh-CN" sz="600" kern="0" dirty="0">
                <a:solidFill>
                  <a:srgbClr val="FFFFFF"/>
                </a:solidFill>
                <a:latin typeface="FrutigerNext LT BlackCn" pitchFamily="34" charset="0"/>
                <a:ea typeface="MS PGothic" pitchFamily="34" charset="-128"/>
              </a:rPr>
              <a:t>Chunk</a:t>
            </a:r>
            <a:endParaRPr lang="zh-CN" altLang="en-US" sz="600" kern="0" dirty="0">
              <a:solidFill>
                <a:srgbClr val="FFFFFF"/>
              </a:solidFill>
              <a:latin typeface="FrutigerNext LT BlackCn" pitchFamily="34" charset="0"/>
              <a:ea typeface="MS PGothic" pitchFamily="34" charset="-128"/>
            </a:endParaRPr>
          </a:p>
        </p:txBody>
      </p:sp>
      <p:sp>
        <p:nvSpPr>
          <p:cNvPr id="350" name="流程图: 磁盘 349"/>
          <p:cNvSpPr/>
          <p:nvPr/>
        </p:nvSpPr>
        <p:spPr bwMode="auto">
          <a:xfrm>
            <a:off x="7404005" y="4196627"/>
            <a:ext cx="254328" cy="181217"/>
          </a:xfrm>
          <a:prstGeom prst="flowChartMagneticDisk">
            <a:avLst/>
          </a:prstGeom>
          <a:solidFill>
            <a:srgbClr val="2683C6"/>
          </a:solidFill>
          <a:ln w="9525" cap="flat" cmpd="sng" algn="ctr">
            <a:solidFill>
              <a:sysClr val="windowText" lastClr="000000"/>
            </a:solidFill>
            <a:prstDash val="dash"/>
            <a:round/>
            <a:headEnd type="none" w="med" len="med"/>
            <a:tailEnd type="none" w="med" len="med"/>
          </a:ln>
          <a:effectLst/>
        </p:spPr>
        <p:txBody>
          <a:bodyPr vert="horz" wrap="square" lIns="0" tIns="0" rIns="0" bIns="0" numCol="1" rtlCol="0" anchor="t" anchorCtr="0" compatLnSpc="1">
            <a:prstTxWarp prst="textNoShape">
              <a:avLst/>
            </a:prstTxWarp>
          </a:bodyPr>
          <a:lstStyle/>
          <a:p>
            <a:pPr algn="ctr" defTabSz="914400" eaLnBrk="0" fontAlgn="base" hangingPunct="0">
              <a:spcBef>
                <a:spcPct val="0"/>
              </a:spcBef>
              <a:spcAft>
                <a:spcPct val="0"/>
              </a:spcAft>
              <a:defRPr/>
            </a:pPr>
            <a:r>
              <a:rPr lang="en-US" altLang="zh-CN" sz="600" kern="0" dirty="0">
                <a:solidFill>
                  <a:srgbClr val="FFFFFF"/>
                </a:solidFill>
                <a:latin typeface="FrutigerNext LT BlackCn" pitchFamily="34" charset="0"/>
                <a:ea typeface="MS PGothic" pitchFamily="34" charset="-128"/>
              </a:rPr>
              <a:t>Chunk</a:t>
            </a:r>
            <a:endParaRPr lang="zh-CN" altLang="en-US" sz="600" kern="0" dirty="0">
              <a:solidFill>
                <a:srgbClr val="FFFFFF"/>
              </a:solidFill>
              <a:latin typeface="FrutigerNext LT BlackCn" pitchFamily="34" charset="0"/>
              <a:ea typeface="MS PGothic" pitchFamily="34" charset="-128"/>
            </a:endParaRPr>
          </a:p>
        </p:txBody>
      </p:sp>
      <p:sp>
        <p:nvSpPr>
          <p:cNvPr id="351" name="流程图: 磁盘 350"/>
          <p:cNvSpPr/>
          <p:nvPr/>
        </p:nvSpPr>
        <p:spPr bwMode="auto">
          <a:xfrm>
            <a:off x="8201030" y="4208879"/>
            <a:ext cx="254328" cy="181217"/>
          </a:xfrm>
          <a:prstGeom prst="flowChartMagneticDisk">
            <a:avLst/>
          </a:prstGeom>
          <a:solidFill>
            <a:srgbClr val="2683C6"/>
          </a:solidFill>
          <a:ln w="9525" cap="flat" cmpd="sng" algn="ctr">
            <a:solidFill>
              <a:sysClr val="windowText" lastClr="000000"/>
            </a:solidFill>
            <a:prstDash val="dash"/>
            <a:roun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400" eaLnBrk="0" fontAlgn="base" hangingPunct="0">
              <a:spcBef>
                <a:spcPct val="0"/>
              </a:spcBef>
              <a:spcAft>
                <a:spcPct val="0"/>
              </a:spcAft>
              <a:defRPr/>
            </a:pPr>
            <a:r>
              <a:rPr lang="en-US" altLang="zh-CN" sz="600" kern="0" dirty="0">
                <a:solidFill>
                  <a:srgbClr val="FFFFFF"/>
                </a:solidFill>
                <a:latin typeface="FrutigerNext LT BlackCn" pitchFamily="34" charset="0"/>
                <a:ea typeface="MS PGothic" pitchFamily="34" charset="-128"/>
              </a:rPr>
              <a:t>Chunk</a:t>
            </a:r>
            <a:endParaRPr lang="zh-CN" altLang="en-US" sz="600" kern="0" dirty="0">
              <a:solidFill>
                <a:srgbClr val="FFFFFF"/>
              </a:solidFill>
              <a:latin typeface="FrutigerNext LT BlackCn" pitchFamily="34" charset="0"/>
              <a:ea typeface="MS PGothic" pitchFamily="34" charset="-128"/>
            </a:endParaRPr>
          </a:p>
        </p:txBody>
      </p:sp>
      <p:sp>
        <p:nvSpPr>
          <p:cNvPr id="352" name="流程图: 磁盘 351"/>
          <p:cNvSpPr/>
          <p:nvPr/>
        </p:nvSpPr>
        <p:spPr bwMode="auto">
          <a:xfrm>
            <a:off x="8608054" y="4208879"/>
            <a:ext cx="254328" cy="181217"/>
          </a:xfrm>
          <a:prstGeom prst="flowChartMagneticDisk">
            <a:avLst/>
          </a:prstGeom>
          <a:solidFill>
            <a:srgbClr val="2683C6"/>
          </a:solidFill>
          <a:ln w="9525" cap="flat" cmpd="sng" algn="ctr">
            <a:solidFill>
              <a:sysClr val="windowText" lastClr="000000"/>
            </a:solidFill>
            <a:prstDash val="dash"/>
            <a:roun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400" eaLnBrk="0" fontAlgn="base" hangingPunct="0">
              <a:spcBef>
                <a:spcPct val="0"/>
              </a:spcBef>
              <a:spcAft>
                <a:spcPct val="0"/>
              </a:spcAft>
              <a:defRPr/>
            </a:pPr>
            <a:r>
              <a:rPr lang="en-US" altLang="zh-CN" sz="600" kern="0" dirty="0">
                <a:solidFill>
                  <a:srgbClr val="FFFFFF"/>
                </a:solidFill>
                <a:latin typeface="FrutigerNext LT BlackCn" pitchFamily="34" charset="0"/>
                <a:ea typeface="MS PGothic" pitchFamily="34" charset="-128"/>
              </a:rPr>
              <a:t>Chunk</a:t>
            </a:r>
            <a:endParaRPr lang="zh-CN" altLang="en-US" sz="600" kern="0" dirty="0">
              <a:solidFill>
                <a:srgbClr val="FFFFFF"/>
              </a:solidFill>
              <a:latin typeface="FrutigerNext LT BlackCn" pitchFamily="34" charset="0"/>
              <a:ea typeface="MS PGothic" pitchFamily="34" charset="-128"/>
            </a:endParaRPr>
          </a:p>
        </p:txBody>
      </p:sp>
      <p:sp>
        <p:nvSpPr>
          <p:cNvPr id="353" name="文本框 352"/>
          <p:cNvSpPr txBox="1"/>
          <p:nvPr/>
        </p:nvSpPr>
        <p:spPr>
          <a:xfrm>
            <a:off x="7658332" y="4069833"/>
            <a:ext cx="564150" cy="338554"/>
          </a:xfrm>
          <a:prstGeom prst="rect">
            <a:avLst/>
          </a:prstGeom>
          <a:noFill/>
        </p:spPr>
        <p:txBody>
          <a:bodyPr wrap="square" rtlCol="0" anchor="ctr">
            <a:spAutoFit/>
          </a:bodyPr>
          <a:lstStyle/>
          <a:p>
            <a:pPr algn="ctr" defTabSz="914400" fontAlgn="base">
              <a:spcBef>
                <a:spcPct val="0"/>
              </a:spcBef>
              <a:spcAft>
                <a:spcPct val="0"/>
              </a:spcAft>
              <a:defRPr/>
            </a:pPr>
            <a:r>
              <a:rPr lang="en-US" altLang="zh-CN" sz="1600" kern="0" dirty="0">
                <a:solidFill>
                  <a:prstClr val="black"/>
                </a:solidFill>
                <a:ea typeface="宋体" pitchFamily="2" charset="-122"/>
              </a:rPr>
              <a:t>…</a:t>
            </a:r>
            <a:endParaRPr lang="zh-CN" altLang="en-US" sz="1600" kern="0" dirty="0">
              <a:solidFill>
                <a:prstClr val="black"/>
              </a:solidFill>
              <a:ea typeface="宋体" pitchFamily="2" charset="-122"/>
            </a:endParaRPr>
          </a:p>
        </p:txBody>
      </p:sp>
      <p:cxnSp>
        <p:nvCxnSpPr>
          <p:cNvPr id="354" name="直接箭头连接符 353"/>
          <p:cNvCxnSpPr>
            <a:stCxn id="347" idx="2"/>
            <a:endCxn id="350" idx="1"/>
          </p:cNvCxnSpPr>
          <p:nvPr/>
        </p:nvCxnSpPr>
        <p:spPr bwMode="auto">
          <a:xfrm>
            <a:off x="7530470" y="3169991"/>
            <a:ext cx="699" cy="1026636"/>
          </a:xfrm>
          <a:prstGeom prst="straightConnector1">
            <a:avLst/>
          </a:prstGeom>
          <a:solidFill>
            <a:srgbClr val="1CADE4"/>
          </a:solidFill>
          <a:ln w="9525" cap="flat" cmpd="sng" algn="ctr">
            <a:solidFill>
              <a:sysClr val="windowText" lastClr="000000"/>
            </a:solidFill>
            <a:prstDash val="dash"/>
            <a:round/>
            <a:headEnd type="none" w="med" len="med"/>
            <a:tailEnd type="triangle"/>
          </a:ln>
          <a:effectLst/>
        </p:spPr>
      </p:cxnSp>
      <p:cxnSp>
        <p:nvCxnSpPr>
          <p:cNvPr id="355" name="直接箭头连接符 354"/>
          <p:cNvCxnSpPr>
            <a:stCxn id="347" idx="2"/>
            <a:endCxn id="351" idx="1"/>
          </p:cNvCxnSpPr>
          <p:nvPr/>
        </p:nvCxnSpPr>
        <p:spPr bwMode="auto">
          <a:xfrm>
            <a:off x="7530470" y="3169991"/>
            <a:ext cx="797724" cy="1038888"/>
          </a:xfrm>
          <a:prstGeom prst="straightConnector1">
            <a:avLst/>
          </a:prstGeom>
          <a:solidFill>
            <a:srgbClr val="1CADE4"/>
          </a:solidFill>
          <a:ln w="9525" cap="flat" cmpd="sng" algn="ctr">
            <a:solidFill>
              <a:sysClr val="windowText" lastClr="000000"/>
            </a:solidFill>
            <a:prstDash val="dash"/>
            <a:round/>
            <a:headEnd type="none" w="med" len="med"/>
            <a:tailEnd type="triangle"/>
          </a:ln>
          <a:effectLst/>
        </p:spPr>
      </p:cxnSp>
      <p:sp>
        <p:nvSpPr>
          <p:cNvPr id="356" name="文本框 355"/>
          <p:cNvSpPr txBox="1"/>
          <p:nvPr/>
        </p:nvSpPr>
        <p:spPr>
          <a:xfrm>
            <a:off x="6954618" y="3834401"/>
            <a:ext cx="806796" cy="341634"/>
          </a:xfrm>
          <a:prstGeom prst="rect">
            <a:avLst/>
          </a:prstGeom>
          <a:noFill/>
        </p:spPr>
        <p:txBody>
          <a:bodyPr wrap="square" rtlCol="0">
            <a:spAutoFit/>
          </a:bodyPr>
          <a:lstStyle/>
          <a:p>
            <a:pPr defTabSz="914400" fontAlgn="base">
              <a:spcBef>
                <a:spcPct val="0"/>
              </a:spcBef>
              <a:spcAft>
                <a:spcPct val="0"/>
              </a:spcAft>
              <a:defRPr/>
            </a:pPr>
            <a:r>
              <a:rPr lang="en-US" altLang="zh-CN" sz="800" kern="0" dirty="0">
                <a:solidFill>
                  <a:prstClr val="black"/>
                </a:solidFill>
                <a:ea typeface="宋体" pitchFamily="2" charset="-122"/>
              </a:rPr>
              <a:t>2.1 Read data from disk</a:t>
            </a:r>
            <a:endParaRPr lang="zh-CN" altLang="en-US" sz="800" kern="0" dirty="0">
              <a:solidFill>
                <a:prstClr val="black"/>
              </a:solidFill>
              <a:ea typeface="宋体" pitchFamily="2" charset="-122"/>
            </a:endParaRPr>
          </a:p>
        </p:txBody>
      </p:sp>
      <p:cxnSp>
        <p:nvCxnSpPr>
          <p:cNvPr id="357" name="直接箭头连接符 356"/>
          <p:cNvCxnSpPr>
            <a:stCxn id="350" idx="1"/>
            <a:endCxn id="348" idx="2"/>
          </p:cNvCxnSpPr>
          <p:nvPr/>
        </p:nvCxnSpPr>
        <p:spPr bwMode="auto">
          <a:xfrm flipV="1">
            <a:off x="7531169" y="3162451"/>
            <a:ext cx="874034" cy="1034176"/>
          </a:xfrm>
          <a:prstGeom prst="straightConnector1">
            <a:avLst/>
          </a:prstGeom>
          <a:solidFill>
            <a:srgbClr val="1CADE4"/>
          </a:solidFill>
          <a:ln w="9525" cap="flat" cmpd="sng" algn="ctr">
            <a:solidFill>
              <a:sysClr val="windowText" lastClr="000000"/>
            </a:solidFill>
            <a:prstDash val="solid"/>
            <a:round/>
            <a:headEnd type="none" w="med" len="med"/>
            <a:tailEnd type="triangle"/>
          </a:ln>
          <a:effectLst/>
        </p:spPr>
      </p:cxnSp>
      <p:cxnSp>
        <p:nvCxnSpPr>
          <p:cNvPr id="358" name="直接箭头连接符 357"/>
          <p:cNvCxnSpPr>
            <a:stCxn id="351" idx="1"/>
            <a:endCxn id="348" idx="2"/>
          </p:cNvCxnSpPr>
          <p:nvPr/>
        </p:nvCxnSpPr>
        <p:spPr bwMode="auto">
          <a:xfrm flipV="1">
            <a:off x="8328194" y="3162451"/>
            <a:ext cx="77009" cy="1046428"/>
          </a:xfrm>
          <a:prstGeom prst="straightConnector1">
            <a:avLst/>
          </a:prstGeom>
          <a:solidFill>
            <a:srgbClr val="1CADE4"/>
          </a:solidFill>
          <a:ln w="9525" cap="flat" cmpd="sng" algn="ctr">
            <a:solidFill>
              <a:sysClr val="windowText" lastClr="000000"/>
            </a:solidFill>
            <a:prstDash val="solid"/>
            <a:round/>
            <a:headEnd type="none" w="med" len="med"/>
            <a:tailEnd type="triangle"/>
          </a:ln>
          <a:effectLst/>
        </p:spPr>
      </p:cxnSp>
      <p:sp>
        <p:nvSpPr>
          <p:cNvPr id="359" name="文本框 358"/>
          <p:cNvSpPr txBox="1"/>
          <p:nvPr/>
        </p:nvSpPr>
        <p:spPr>
          <a:xfrm>
            <a:off x="8335264" y="3776563"/>
            <a:ext cx="937403" cy="341634"/>
          </a:xfrm>
          <a:prstGeom prst="rect">
            <a:avLst/>
          </a:prstGeom>
          <a:noFill/>
        </p:spPr>
        <p:txBody>
          <a:bodyPr wrap="square" rtlCol="0">
            <a:spAutoFit/>
          </a:bodyPr>
          <a:lstStyle/>
          <a:p>
            <a:pPr defTabSz="914400" fontAlgn="base">
              <a:spcBef>
                <a:spcPct val="0"/>
              </a:spcBef>
              <a:spcAft>
                <a:spcPct val="0"/>
              </a:spcAft>
              <a:defRPr/>
            </a:pPr>
            <a:r>
              <a:rPr lang="en-US" altLang="zh-CN" sz="800" kern="0" dirty="0">
                <a:solidFill>
                  <a:prstClr val="black"/>
                </a:solidFill>
                <a:ea typeface="宋体" pitchFamily="2" charset="-122"/>
              </a:rPr>
              <a:t>3.1 Obtain 12 pieces of data</a:t>
            </a:r>
            <a:endParaRPr lang="zh-CN" altLang="en-US" sz="800" kern="0" dirty="0">
              <a:solidFill>
                <a:prstClr val="black"/>
              </a:solidFill>
              <a:ea typeface="宋体" pitchFamily="2" charset="-122"/>
            </a:endParaRPr>
          </a:p>
        </p:txBody>
      </p:sp>
      <p:cxnSp>
        <p:nvCxnSpPr>
          <p:cNvPr id="360" name="直接箭头连接符 359"/>
          <p:cNvCxnSpPr>
            <a:stCxn id="348" idx="0"/>
            <a:endCxn id="332" idx="2"/>
          </p:cNvCxnSpPr>
          <p:nvPr/>
        </p:nvCxnSpPr>
        <p:spPr bwMode="auto">
          <a:xfrm flipV="1">
            <a:off x="8405203" y="1957617"/>
            <a:ext cx="896953" cy="932389"/>
          </a:xfrm>
          <a:prstGeom prst="straightConnector1">
            <a:avLst/>
          </a:prstGeom>
          <a:solidFill>
            <a:srgbClr val="1CADE4"/>
          </a:solidFill>
          <a:ln w="9525" cap="flat" cmpd="sng" algn="ctr">
            <a:solidFill>
              <a:sysClr val="windowText" lastClr="000000"/>
            </a:solidFill>
            <a:prstDash val="solid"/>
            <a:round/>
            <a:headEnd type="none" w="med" len="med"/>
            <a:tailEnd type="triangle"/>
          </a:ln>
          <a:effectLst/>
        </p:spPr>
      </p:cxnSp>
      <p:sp>
        <p:nvSpPr>
          <p:cNvPr id="361" name="矩形 360"/>
          <p:cNvSpPr/>
          <p:nvPr/>
        </p:nvSpPr>
        <p:spPr bwMode="auto">
          <a:xfrm>
            <a:off x="9556325" y="2346671"/>
            <a:ext cx="2185991" cy="2642174"/>
          </a:xfrm>
          <a:prstGeom prst="rect">
            <a:avLst/>
          </a:prstGeom>
          <a:no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defTabSz="914400" eaLnBrk="0" fontAlgn="base" hangingPunct="0">
              <a:spcBef>
                <a:spcPct val="0"/>
              </a:spcBef>
              <a:spcAft>
                <a:spcPct val="0"/>
              </a:spcAft>
              <a:defRPr/>
            </a:pPr>
            <a:r>
              <a:rPr lang="en-US" altLang="zh-CN" sz="1050" b="1" kern="0" dirty="0">
                <a:solidFill>
                  <a:srgbClr val="666666"/>
                </a:solidFill>
                <a:latin typeface="FrutigerNext LT BlackCn" pitchFamily="34" charset="0"/>
                <a:ea typeface="MS PGothic" pitchFamily="34" charset="-128"/>
              </a:rPr>
              <a:t>Intelligent DAE B</a:t>
            </a:r>
          </a:p>
        </p:txBody>
      </p:sp>
      <p:sp>
        <p:nvSpPr>
          <p:cNvPr id="362" name="矩形 361"/>
          <p:cNvSpPr/>
          <p:nvPr/>
        </p:nvSpPr>
        <p:spPr bwMode="auto">
          <a:xfrm>
            <a:off x="9925398" y="2863642"/>
            <a:ext cx="448271" cy="272445"/>
          </a:xfrm>
          <a:prstGeom prst="rect">
            <a:avLst/>
          </a:prstGeom>
          <a:solidFill>
            <a:srgbClr val="0070C0">
              <a:alpha val="80000"/>
            </a:srgbClr>
          </a:solidFill>
          <a:ln w="9525" cap="flat" cmpd="sng" algn="ctr">
            <a:solidFill>
              <a:sysClr val="windowText" lastClr="000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defRPr/>
            </a:pPr>
            <a:r>
              <a:rPr lang="en-US" altLang="zh-CN" sz="800" kern="0" dirty="0">
                <a:solidFill>
                  <a:srgbClr val="FFFFFF"/>
                </a:solidFill>
                <a:latin typeface="FrutigerNext LT BlackCn" pitchFamily="34" charset="0"/>
                <a:ea typeface="MS PGothic" pitchFamily="34" charset="-128"/>
              </a:rPr>
              <a:t>Read</a:t>
            </a:r>
          </a:p>
          <a:p>
            <a:pPr algn="ctr" defTabSz="914400" eaLnBrk="0" fontAlgn="base" hangingPunct="0">
              <a:spcBef>
                <a:spcPct val="0"/>
              </a:spcBef>
              <a:spcAft>
                <a:spcPct val="0"/>
              </a:spcAft>
              <a:defRPr/>
            </a:pPr>
            <a:r>
              <a:rPr lang="en-US" altLang="zh-CN" sz="800" kern="0" dirty="0">
                <a:solidFill>
                  <a:srgbClr val="FFFFFF"/>
                </a:solidFill>
                <a:latin typeface="FrutigerNext LT BlackCn" pitchFamily="34" charset="0"/>
                <a:ea typeface="MS PGothic" pitchFamily="34" charset="-128"/>
              </a:rPr>
              <a:t>Disk</a:t>
            </a:r>
            <a:endParaRPr lang="zh-CN" altLang="en-US" sz="800" kern="0" dirty="0">
              <a:solidFill>
                <a:srgbClr val="FFFFFF"/>
              </a:solidFill>
              <a:latin typeface="FrutigerNext LT BlackCn" pitchFamily="34" charset="0"/>
              <a:ea typeface="MS PGothic" pitchFamily="34" charset="-128"/>
            </a:endParaRPr>
          </a:p>
        </p:txBody>
      </p:sp>
      <p:sp>
        <p:nvSpPr>
          <p:cNvPr id="363" name="矩形 362"/>
          <p:cNvSpPr/>
          <p:nvPr/>
        </p:nvSpPr>
        <p:spPr bwMode="auto">
          <a:xfrm>
            <a:off x="10718156" y="2863642"/>
            <a:ext cx="557916" cy="272445"/>
          </a:xfrm>
          <a:prstGeom prst="rect">
            <a:avLst/>
          </a:prstGeom>
          <a:solidFill>
            <a:srgbClr val="0070C0">
              <a:alpha val="80000"/>
            </a:srgbClr>
          </a:solidFill>
          <a:ln w="9525" cap="flat" cmpd="sng" algn="ctr">
            <a:solidFill>
              <a:sysClr val="windowText" lastClr="000000"/>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eaLnBrk="0" fontAlgn="base" hangingPunct="0">
              <a:spcBef>
                <a:spcPct val="0"/>
              </a:spcBef>
              <a:spcAft>
                <a:spcPct val="0"/>
              </a:spcAft>
              <a:defRPr/>
            </a:pPr>
            <a:r>
              <a:rPr lang="en-US" altLang="zh-CN" sz="800" kern="0" dirty="0">
                <a:solidFill>
                  <a:srgbClr val="FFFFFF"/>
                </a:solidFill>
                <a:latin typeface="FrutigerNext LT BlackCn" pitchFamily="34" charset="0"/>
                <a:ea typeface="MS PGothic" pitchFamily="34" charset="-128"/>
              </a:rPr>
              <a:t>Calculation</a:t>
            </a:r>
          </a:p>
          <a:p>
            <a:pPr algn="ctr" defTabSz="914400" eaLnBrk="0" fontAlgn="base" hangingPunct="0">
              <a:spcBef>
                <a:spcPct val="0"/>
              </a:spcBef>
              <a:spcAft>
                <a:spcPct val="0"/>
              </a:spcAft>
              <a:defRPr/>
            </a:pPr>
            <a:r>
              <a:rPr lang="en-US" sz="800" dirty="0">
                <a:solidFill>
                  <a:srgbClr val="FFFFFF"/>
                </a:solidFill>
              </a:rPr>
              <a:t>verify</a:t>
            </a:r>
            <a:endParaRPr lang="zh-CN" altLang="en-US" sz="800" kern="0" dirty="0">
              <a:solidFill>
                <a:srgbClr val="FFFFFF"/>
              </a:solidFill>
              <a:latin typeface="FrutigerNext LT BlackCn" pitchFamily="34" charset="0"/>
              <a:ea typeface="MS PGothic" pitchFamily="34" charset="-128"/>
            </a:endParaRPr>
          </a:p>
        </p:txBody>
      </p:sp>
      <p:sp>
        <p:nvSpPr>
          <p:cNvPr id="364" name="流程图: 磁盘 363"/>
          <p:cNvSpPr/>
          <p:nvPr/>
        </p:nvSpPr>
        <p:spPr bwMode="auto">
          <a:xfrm>
            <a:off x="9695517" y="4205418"/>
            <a:ext cx="254328" cy="196066"/>
          </a:xfrm>
          <a:prstGeom prst="flowChartMagneticDisk">
            <a:avLst/>
          </a:prstGeom>
          <a:solidFill>
            <a:srgbClr val="92D050"/>
          </a:solidFill>
          <a:ln w="9525" cap="flat" cmpd="sng" algn="ctr">
            <a:solidFill>
              <a:sysClr val="windowText" lastClr="000000"/>
            </a:solidFill>
            <a:prstDash val="dash"/>
            <a:round/>
            <a:headEnd type="none" w="med" len="med"/>
            <a:tailEnd type="none" w="med" len="med"/>
          </a:ln>
          <a:effectLst/>
        </p:spPr>
        <p:txBody>
          <a:bodyPr vert="horz" wrap="square" lIns="0" tIns="0" rIns="0" bIns="0" numCol="1" rtlCol="0" anchor="t" anchorCtr="0" compatLnSpc="1">
            <a:prstTxWarp prst="textNoShape">
              <a:avLst/>
            </a:prstTxWarp>
          </a:bodyPr>
          <a:lstStyle/>
          <a:p>
            <a:pPr algn="ctr" defTabSz="914400" eaLnBrk="0" fontAlgn="base" hangingPunct="0">
              <a:spcBef>
                <a:spcPct val="0"/>
              </a:spcBef>
              <a:spcAft>
                <a:spcPct val="0"/>
              </a:spcAft>
              <a:defRPr/>
            </a:pPr>
            <a:r>
              <a:rPr lang="en-US" altLang="zh-CN" sz="600" kern="0" dirty="0">
                <a:solidFill>
                  <a:srgbClr val="FFFFFF"/>
                </a:solidFill>
                <a:latin typeface="FrutigerNext LT BlackCn" pitchFamily="34" charset="0"/>
                <a:ea typeface="MS PGothic" pitchFamily="34" charset="-128"/>
              </a:rPr>
              <a:t>Chunk</a:t>
            </a:r>
            <a:endParaRPr lang="zh-CN" altLang="en-US" sz="600" kern="0" dirty="0">
              <a:solidFill>
                <a:srgbClr val="FFFFFF"/>
              </a:solidFill>
              <a:latin typeface="FrutigerNext LT BlackCn" pitchFamily="34" charset="0"/>
              <a:ea typeface="MS PGothic" pitchFamily="34" charset="-128"/>
            </a:endParaRPr>
          </a:p>
        </p:txBody>
      </p:sp>
      <p:sp>
        <p:nvSpPr>
          <p:cNvPr id="365" name="流程图: 磁盘 364"/>
          <p:cNvSpPr/>
          <p:nvPr/>
        </p:nvSpPr>
        <p:spPr bwMode="auto">
          <a:xfrm>
            <a:off x="10102540" y="4205418"/>
            <a:ext cx="254328" cy="196066"/>
          </a:xfrm>
          <a:prstGeom prst="flowChartMagneticDisk">
            <a:avLst/>
          </a:prstGeom>
          <a:solidFill>
            <a:srgbClr val="2683C6"/>
          </a:solidFill>
          <a:ln w="9525" cap="flat" cmpd="sng" algn="ctr">
            <a:solidFill>
              <a:sysClr val="windowText" lastClr="000000"/>
            </a:solidFill>
            <a:prstDash val="dash"/>
            <a:round/>
            <a:headEnd type="none" w="med" len="med"/>
            <a:tailEnd type="none" w="med" len="med"/>
          </a:ln>
          <a:effectLst/>
        </p:spPr>
        <p:txBody>
          <a:bodyPr vert="horz" wrap="square" lIns="0" tIns="0" rIns="0" bIns="0" numCol="1" rtlCol="0" anchor="t" anchorCtr="0" compatLnSpc="1">
            <a:prstTxWarp prst="textNoShape">
              <a:avLst/>
            </a:prstTxWarp>
          </a:bodyPr>
          <a:lstStyle/>
          <a:p>
            <a:pPr algn="ctr" defTabSz="914400" eaLnBrk="0" fontAlgn="base" hangingPunct="0">
              <a:spcBef>
                <a:spcPct val="0"/>
              </a:spcBef>
              <a:spcAft>
                <a:spcPct val="0"/>
              </a:spcAft>
              <a:defRPr/>
            </a:pPr>
            <a:r>
              <a:rPr lang="en-US" altLang="zh-CN" sz="600" kern="0" dirty="0">
                <a:solidFill>
                  <a:srgbClr val="FFFFFF"/>
                </a:solidFill>
                <a:latin typeface="FrutigerNext LT BlackCn" pitchFamily="34" charset="0"/>
                <a:ea typeface="MS PGothic" pitchFamily="34" charset="-128"/>
              </a:rPr>
              <a:t>Chunk</a:t>
            </a:r>
            <a:endParaRPr lang="zh-CN" altLang="en-US" sz="600" kern="0" dirty="0">
              <a:solidFill>
                <a:srgbClr val="FFFFFF"/>
              </a:solidFill>
              <a:latin typeface="FrutigerNext LT BlackCn" pitchFamily="34" charset="0"/>
              <a:ea typeface="MS PGothic" pitchFamily="34" charset="-128"/>
            </a:endParaRPr>
          </a:p>
        </p:txBody>
      </p:sp>
      <p:sp>
        <p:nvSpPr>
          <p:cNvPr id="366" name="流程图: 磁盘 365"/>
          <p:cNvSpPr/>
          <p:nvPr/>
        </p:nvSpPr>
        <p:spPr bwMode="auto">
          <a:xfrm>
            <a:off x="10899566" y="4217671"/>
            <a:ext cx="254328" cy="196066"/>
          </a:xfrm>
          <a:prstGeom prst="flowChartMagneticDisk">
            <a:avLst/>
          </a:prstGeom>
          <a:solidFill>
            <a:srgbClr val="2683C6"/>
          </a:solidFill>
          <a:ln w="9525" cap="flat" cmpd="sng" algn="ctr">
            <a:solidFill>
              <a:sysClr val="windowText" lastClr="000000"/>
            </a:solidFill>
            <a:prstDash val="dash"/>
            <a:roun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400" eaLnBrk="0" fontAlgn="base" hangingPunct="0">
              <a:spcBef>
                <a:spcPct val="0"/>
              </a:spcBef>
              <a:spcAft>
                <a:spcPct val="0"/>
              </a:spcAft>
              <a:defRPr/>
            </a:pPr>
            <a:r>
              <a:rPr lang="en-US" altLang="zh-CN" sz="600" kern="0" dirty="0">
                <a:solidFill>
                  <a:srgbClr val="FFFFFF"/>
                </a:solidFill>
                <a:latin typeface="FrutigerNext LT BlackCn" pitchFamily="34" charset="0"/>
                <a:ea typeface="MS PGothic" pitchFamily="34" charset="-128"/>
              </a:rPr>
              <a:t>Chunk</a:t>
            </a:r>
            <a:endParaRPr lang="zh-CN" altLang="en-US" sz="600" kern="0" dirty="0">
              <a:solidFill>
                <a:srgbClr val="FFFFFF"/>
              </a:solidFill>
              <a:latin typeface="FrutigerNext LT BlackCn" pitchFamily="34" charset="0"/>
              <a:ea typeface="MS PGothic" pitchFamily="34" charset="-128"/>
            </a:endParaRPr>
          </a:p>
        </p:txBody>
      </p:sp>
      <p:sp>
        <p:nvSpPr>
          <p:cNvPr id="367" name="流程图: 磁盘 366"/>
          <p:cNvSpPr/>
          <p:nvPr/>
        </p:nvSpPr>
        <p:spPr bwMode="auto">
          <a:xfrm>
            <a:off x="11367552" y="4217671"/>
            <a:ext cx="254328" cy="196066"/>
          </a:xfrm>
          <a:prstGeom prst="flowChartMagneticDisk">
            <a:avLst/>
          </a:prstGeom>
          <a:solidFill>
            <a:srgbClr val="3E8853">
              <a:lumMod val="60000"/>
              <a:lumOff val="40000"/>
            </a:srgbClr>
          </a:solidFill>
          <a:ln w="9525" cap="flat" cmpd="sng" algn="ctr">
            <a:solidFill>
              <a:sysClr val="windowText" lastClr="000000"/>
            </a:solidFill>
            <a:prstDash val="dash"/>
            <a:roun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914400" eaLnBrk="0" hangingPunct="0">
              <a:defRPr/>
            </a:pPr>
            <a:r>
              <a:rPr lang="en-US" altLang="zh-CN" sz="600">
                <a:solidFill>
                  <a:srgbClr val="FFFFFF"/>
                </a:solidFill>
                <a:latin typeface="FrutigerNext LT BlackCn" pitchFamily="34" charset="0"/>
                <a:ea typeface="MS PGothic" pitchFamily="34" charset="-128"/>
              </a:rPr>
              <a:t>Chunk</a:t>
            </a:r>
            <a:endParaRPr lang="zh-CN" altLang="en-US" sz="600" dirty="0">
              <a:solidFill>
                <a:srgbClr val="FFFFFF"/>
              </a:solidFill>
              <a:latin typeface="FrutigerNext LT BlackCn" pitchFamily="34" charset="0"/>
              <a:ea typeface="MS PGothic" pitchFamily="34" charset="-128"/>
            </a:endParaRPr>
          </a:p>
        </p:txBody>
      </p:sp>
      <p:sp>
        <p:nvSpPr>
          <p:cNvPr id="368" name="文本框 367"/>
          <p:cNvSpPr txBox="1"/>
          <p:nvPr/>
        </p:nvSpPr>
        <p:spPr>
          <a:xfrm>
            <a:off x="10356868" y="4069833"/>
            <a:ext cx="564150" cy="338554"/>
          </a:xfrm>
          <a:prstGeom prst="rect">
            <a:avLst/>
          </a:prstGeom>
          <a:noFill/>
        </p:spPr>
        <p:txBody>
          <a:bodyPr wrap="square" rtlCol="0" anchor="ctr">
            <a:spAutoFit/>
          </a:bodyPr>
          <a:lstStyle/>
          <a:p>
            <a:pPr algn="ctr" defTabSz="914400" fontAlgn="base">
              <a:spcBef>
                <a:spcPct val="0"/>
              </a:spcBef>
              <a:spcAft>
                <a:spcPct val="0"/>
              </a:spcAft>
              <a:defRPr/>
            </a:pPr>
            <a:r>
              <a:rPr lang="en-US" altLang="zh-CN" sz="1600" kern="0" dirty="0">
                <a:solidFill>
                  <a:prstClr val="black"/>
                </a:solidFill>
                <a:ea typeface="宋体" pitchFamily="2" charset="-122"/>
              </a:rPr>
              <a:t>…</a:t>
            </a:r>
            <a:endParaRPr lang="zh-CN" altLang="en-US" sz="1600" kern="0" dirty="0">
              <a:solidFill>
                <a:prstClr val="black"/>
              </a:solidFill>
              <a:ea typeface="宋体" pitchFamily="2" charset="-122"/>
            </a:endParaRPr>
          </a:p>
        </p:txBody>
      </p:sp>
      <p:cxnSp>
        <p:nvCxnSpPr>
          <p:cNvPr id="369" name="直接箭头连接符 368"/>
          <p:cNvCxnSpPr>
            <a:stCxn id="363" idx="2"/>
            <a:endCxn id="365" idx="1"/>
          </p:cNvCxnSpPr>
          <p:nvPr/>
        </p:nvCxnSpPr>
        <p:spPr bwMode="auto">
          <a:xfrm flipH="1">
            <a:off x="10229704" y="3136087"/>
            <a:ext cx="767410" cy="1069331"/>
          </a:xfrm>
          <a:prstGeom prst="straightConnector1">
            <a:avLst/>
          </a:prstGeom>
          <a:solidFill>
            <a:srgbClr val="1CADE4"/>
          </a:solidFill>
          <a:ln w="9525" cap="flat" cmpd="sng" algn="ctr">
            <a:solidFill>
              <a:sysClr val="windowText" lastClr="000000"/>
            </a:solidFill>
            <a:prstDash val="solid"/>
            <a:round/>
            <a:headEnd type="triangle" w="med" len="med"/>
            <a:tailEnd type="none" w="med" len="med"/>
          </a:ln>
          <a:effectLst/>
        </p:spPr>
      </p:cxnSp>
      <p:cxnSp>
        <p:nvCxnSpPr>
          <p:cNvPr id="370" name="直接箭头连接符 369"/>
          <p:cNvCxnSpPr>
            <a:stCxn id="363" idx="2"/>
            <a:endCxn id="366" idx="1"/>
          </p:cNvCxnSpPr>
          <p:nvPr/>
        </p:nvCxnSpPr>
        <p:spPr bwMode="auto">
          <a:xfrm>
            <a:off x="10997114" y="3136087"/>
            <a:ext cx="29616" cy="1081584"/>
          </a:xfrm>
          <a:prstGeom prst="straightConnector1">
            <a:avLst/>
          </a:prstGeom>
          <a:solidFill>
            <a:srgbClr val="1CADE4"/>
          </a:solidFill>
          <a:ln w="9525" cap="flat" cmpd="sng" algn="ctr">
            <a:solidFill>
              <a:sysClr val="windowText" lastClr="000000"/>
            </a:solidFill>
            <a:prstDash val="solid"/>
            <a:round/>
            <a:headEnd type="triangle" w="med" len="med"/>
            <a:tailEnd type="none" w="med" len="med"/>
          </a:ln>
          <a:effectLst/>
        </p:spPr>
      </p:cxnSp>
      <p:sp>
        <p:nvSpPr>
          <p:cNvPr id="371" name="文本框 370"/>
          <p:cNvSpPr txBox="1"/>
          <p:nvPr/>
        </p:nvSpPr>
        <p:spPr>
          <a:xfrm>
            <a:off x="10828815" y="3720156"/>
            <a:ext cx="806796" cy="341634"/>
          </a:xfrm>
          <a:prstGeom prst="rect">
            <a:avLst/>
          </a:prstGeom>
          <a:noFill/>
        </p:spPr>
        <p:txBody>
          <a:bodyPr wrap="square" rtlCol="0">
            <a:spAutoFit/>
          </a:bodyPr>
          <a:lstStyle/>
          <a:p>
            <a:pPr defTabSz="914400" fontAlgn="base">
              <a:spcBef>
                <a:spcPct val="0"/>
              </a:spcBef>
              <a:spcAft>
                <a:spcPct val="0"/>
              </a:spcAft>
              <a:defRPr/>
            </a:pPr>
            <a:r>
              <a:rPr lang="en-US" altLang="zh-CN" sz="800" kern="0" dirty="0">
                <a:solidFill>
                  <a:prstClr val="black"/>
                </a:solidFill>
                <a:ea typeface="宋体" pitchFamily="2" charset="-122"/>
              </a:rPr>
              <a:t>2.2 Read data from disk</a:t>
            </a:r>
            <a:endParaRPr lang="zh-CN" altLang="en-US" sz="800" kern="0" dirty="0">
              <a:solidFill>
                <a:prstClr val="black"/>
              </a:solidFill>
              <a:ea typeface="宋体" pitchFamily="2" charset="-122"/>
            </a:endParaRPr>
          </a:p>
        </p:txBody>
      </p:sp>
      <p:cxnSp>
        <p:nvCxnSpPr>
          <p:cNvPr id="372" name="直接箭头连接符 371"/>
          <p:cNvCxnSpPr>
            <a:stCxn id="365" idx="1"/>
            <a:endCxn id="362" idx="2"/>
          </p:cNvCxnSpPr>
          <p:nvPr/>
        </p:nvCxnSpPr>
        <p:spPr bwMode="auto">
          <a:xfrm flipH="1" flipV="1">
            <a:off x="10149534" y="3136087"/>
            <a:ext cx="80170" cy="1069331"/>
          </a:xfrm>
          <a:prstGeom prst="straightConnector1">
            <a:avLst/>
          </a:prstGeom>
          <a:solidFill>
            <a:srgbClr val="1CADE4"/>
          </a:solidFill>
          <a:ln w="9525" cap="flat" cmpd="sng" algn="ctr">
            <a:solidFill>
              <a:sysClr val="windowText" lastClr="000000"/>
            </a:solidFill>
            <a:prstDash val="dash"/>
            <a:round/>
            <a:headEnd type="triangle" w="med" len="med"/>
            <a:tailEnd type="none" w="med" len="med"/>
          </a:ln>
          <a:effectLst/>
        </p:spPr>
      </p:cxnSp>
      <p:cxnSp>
        <p:nvCxnSpPr>
          <p:cNvPr id="373" name="直接箭头连接符 372"/>
          <p:cNvCxnSpPr>
            <a:stCxn id="366" idx="1"/>
            <a:endCxn id="362" idx="2"/>
          </p:cNvCxnSpPr>
          <p:nvPr/>
        </p:nvCxnSpPr>
        <p:spPr bwMode="auto">
          <a:xfrm flipH="1" flipV="1">
            <a:off x="10149534" y="3136087"/>
            <a:ext cx="877196" cy="1081584"/>
          </a:xfrm>
          <a:prstGeom prst="straightConnector1">
            <a:avLst/>
          </a:prstGeom>
          <a:solidFill>
            <a:srgbClr val="1CADE4"/>
          </a:solidFill>
          <a:ln w="9525" cap="flat" cmpd="sng" algn="ctr">
            <a:solidFill>
              <a:sysClr val="windowText" lastClr="000000"/>
            </a:solidFill>
            <a:prstDash val="dash"/>
            <a:round/>
            <a:headEnd type="triangle" w="med" len="med"/>
            <a:tailEnd type="none" w="med" len="med"/>
          </a:ln>
          <a:effectLst/>
        </p:spPr>
      </p:cxnSp>
      <p:sp>
        <p:nvSpPr>
          <p:cNvPr id="374" name="文本框 373"/>
          <p:cNvSpPr txBox="1"/>
          <p:nvPr/>
        </p:nvSpPr>
        <p:spPr>
          <a:xfrm>
            <a:off x="9538953" y="3809894"/>
            <a:ext cx="937403" cy="341634"/>
          </a:xfrm>
          <a:prstGeom prst="rect">
            <a:avLst/>
          </a:prstGeom>
          <a:noFill/>
        </p:spPr>
        <p:txBody>
          <a:bodyPr wrap="square" rtlCol="0">
            <a:spAutoFit/>
          </a:bodyPr>
          <a:lstStyle/>
          <a:p>
            <a:pPr defTabSz="914400" fontAlgn="base">
              <a:spcBef>
                <a:spcPct val="0"/>
              </a:spcBef>
              <a:spcAft>
                <a:spcPct val="0"/>
              </a:spcAft>
              <a:defRPr/>
            </a:pPr>
            <a:r>
              <a:rPr lang="en-US" altLang="zh-CN" sz="800" kern="0" dirty="0">
                <a:solidFill>
                  <a:prstClr val="black"/>
                </a:solidFill>
                <a:ea typeface="宋体" pitchFamily="2" charset="-122"/>
              </a:rPr>
              <a:t>3.2 Obtain 11 pieces of data</a:t>
            </a:r>
            <a:endParaRPr lang="zh-CN" altLang="en-US" sz="800" kern="0" dirty="0">
              <a:solidFill>
                <a:prstClr val="black"/>
              </a:solidFill>
              <a:ea typeface="宋体" pitchFamily="2" charset="-122"/>
            </a:endParaRPr>
          </a:p>
        </p:txBody>
      </p:sp>
      <p:cxnSp>
        <p:nvCxnSpPr>
          <p:cNvPr id="375" name="直接箭头连接符 111"/>
          <p:cNvCxnSpPr>
            <a:stCxn id="332" idx="3"/>
            <a:endCxn id="367" idx="1"/>
          </p:cNvCxnSpPr>
          <p:nvPr/>
        </p:nvCxnSpPr>
        <p:spPr bwMode="auto">
          <a:xfrm>
            <a:off x="10317734" y="1638250"/>
            <a:ext cx="1176982" cy="2579421"/>
          </a:xfrm>
          <a:prstGeom prst="bentConnector2">
            <a:avLst/>
          </a:prstGeom>
          <a:solidFill>
            <a:srgbClr val="1CADE4"/>
          </a:solidFill>
          <a:ln w="9525" cap="flat" cmpd="sng" algn="ctr">
            <a:solidFill>
              <a:sysClr val="windowText" lastClr="000000"/>
            </a:solidFill>
            <a:prstDash val="solid"/>
            <a:round/>
            <a:headEnd type="none" w="med" len="med"/>
            <a:tailEnd type="triangle"/>
          </a:ln>
          <a:effectLst/>
        </p:spPr>
      </p:cxnSp>
      <p:sp>
        <p:nvSpPr>
          <p:cNvPr id="376" name="文本框 375"/>
          <p:cNvSpPr txBox="1"/>
          <p:nvPr/>
        </p:nvSpPr>
        <p:spPr>
          <a:xfrm>
            <a:off x="10381957" y="1471846"/>
            <a:ext cx="1084313" cy="590096"/>
          </a:xfrm>
          <a:prstGeom prst="rect">
            <a:avLst/>
          </a:prstGeom>
          <a:noFill/>
        </p:spPr>
        <p:txBody>
          <a:bodyPr wrap="square" rtlCol="0">
            <a:spAutoFit/>
          </a:bodyPr>
          <a:lstStyle>
            <a:defPPr>
              <a:defRPr lang="zh-CN"/>
            </a:defPPr>
            <a:lvl1pPr>
              <a:defRPr sz="800"/>
            </a:lvl1pPr>
          </a:lstStyle>
          <a:p>
            <a:pPr defTabSz="914400" fontAlgn="base">
              <a:spcBef>
                <a:spcPct val="0"/>
              </a:spcBef>
              <a:spcAft>
                <a:spcPct val="0"/>
              </a:spcAft>
              <a:defRPr/>
            </a:pPr>
            <a:r>
              <a:rPr lang="en-US" altLang="zh-CN" kern="0" dirty="0">
                <a:solidFill>
                  <a:prstClr val="black"/>
                </a:solidFill>
                <a:ea typeface="宋体" pitchFamily="2" charset="-122"/>
              </a:rPr>
              <a:t>5 Data reconstruction using P’</a:t>
            </a:r>
            <a:r>
              <a:rPr lang="zh-CN" altLang="en-US" kern="0" dirty="0">
                <a:solidFill>
                  <a:prstClr val="black"/>
                </a:solidFill>
                <a:ea typeface="宋体" pitchFamily="2" charset="-122"/>
              </a:rPr>
              <a:t> </a:t>
            </a:r>
            <a:r>
              <a:rPr lang="en-US" altLang="zh-CN" kern="0" dirty="0">
                <a:solidFill>
                  <a:prstClr val="black"/>
                </a:solidFill>
                <a:ea typeface="宋体" pitchFamily="2" charset="-122"/>
              </a:rPr>
              <a:t>Q’ P” and Q”. Then data is written into hot spare space..</a:t>
            </a:r>
            <a:endParaRPr lang="zh-CN" altLang="en-US" kern="0" dirty="0">
              <a:solidFill>
                <a:prstClr val="black"/>
              </a:solidFill>
              <a:ea typeface="宋体" pitchFamily="2" charset="-122"/>
            </a:endParaRPr>
          </a:p>
        </p:txBody>
      </p:sp>
      <p:cxnSp>
        <p:nvCxnSpPr>
          <p:cNvPr id="377" name="直接箭头连接符 376"/>
          <p:cNvCxnSpPr>
            <a:stCxn id="332" idx="2"/>
            <a:endCxn id="363" idx="0"/>
          </p:cNvCxnSpPr>
          <p:nvPr/>
        </p:nvCxnSpPr>
        <p:spPr bwMode="auto">
          <a:xfrm>
            <a:off x="9302156" y="1957617"/>
            <a:ext cx="1694958" cy="906025"/>
          </a:xfrm>
          <a:prstGeom prst="straightConnector1">
            <a:avLst/>
          </a:prstGeom>
          <a:solidFill>
            <a:srgbClr val="1CADE4"/>
          </a:solidFill>
          <a:ln w="9525" cap="flat" cmpd="sng" algn="ctr">
            <a:solidFill>
              <a:sysClr val="windowText" lastClr="000000"/>
            </a:solidFill>
            <a:prstDash val="solid"/>
            <a:round/>
            <a:headEnd type="triangle" w="med" len="med"/>
            <a:tailEnd type="none" w="med" len="med"/>
          </a:ln>
          <a:effectLst/>
        </p:spPr>
      </p:cxnSp>
      <p:cxnSp>
        <p:nvCxnSpPr>
          <p:cNvPr id="378" name="直接箭头连接符 377"/>
          <p:cNvCxnSpPr>
            <a:stCxn id="362" idx="0"/>
            <a:endCxn id="332" idx="2"/>
          </p:cNvCxnSpPr>
          <p:nvPr/>
        </p:nvCxnSpPr>
        <p:spPr bwMode="auto">
          <a:xfrm flipH="1" flipV="1">
            <a:off x="9302156" y="1957617"/>
            <a:ext cx="847378" cy="906025"/>
          </a:xfrm>
          <a:prstGeom prst="straightConnector1">
            <a:avLst/>
          </a:prstGeom>
          <a:solidFill>
            <a:srgbClr val="1CADE4"/>
          </a:solidFill>
          <a:ln w="9525" cap="flat" cmpd="sng" algn="ctr">
            <a:solidFill>
              <a:sysClr val="windowText" lastClr="000000"/>
            </a:solidFill>
            <a:prstDash val="dash"/>
            <a:round/>
            <a:headEnd type="triangle" w="med" len="med"/>
            <a:tailEnd type="none" w="med" len="med"/>
          </a:ln>
          <a:effectLst/>
        </p:spPr>
      </p:cxnSp>
      <p:sp>
        <p:nvSpPr>
          <p:cNvPr id="379" name="文本框 378"/>
          <p:cNvSpPr txBox="1"/>
          <p:nvPr/>
        </p:nvSpPr>
        <p:spPr>
          <a:xfrm>
            <a:off x="9740928" y="2093080"/>
            <a:ext cx="967138" cy="217404"/>
          </a:xfrm>
          <a:prstGeom prst="rect">
            <a:avLst/>
          </a:prstGeom>
          <a:noFill/>
        </p:spPr>
        <p:txBody>
          <a:bodyPr wrap="square" rtlCol="0">
            <a:spAutoFit/>
          </a:bodyPr>
          <a:lstStyle/>
          <a:p>
            <a:pPr defTabSz="914400" fontAlgn="base">
              <a:spcBef>
                <a:spcPct val="0"/>
              </a:spcBef>
              <a:spcAft>
                <a:spcPct val="0"/>
              </a:spcAft>
              <a:defRPr/>
            </a:pPr>
            <a:r>
              <a:rPr lang="en-US" altLang="zh-CN" sz="800" kern="0" dirty="0">
                <a:solidFill>
                  <a:prstClr val="black"/>
                </a:solidFill>
                <a:ea typeface="宋体" pitchFamily="2" charset="-122"/>
              </a:rPr>
              <a:t>1.2 R</a:t>
            </a:r>
            <a:r>
              <a:rPr lang="en-US" sz="800" dirty="0">
                <a:solidFill>
                  <a:srgbClr val="1D1D1A"/>
                </a:solidFill>
              </a:rPr>
              <a:t>econstruction</a:t>
            </a:r>
            <a:endParaRPr lang="zh-CN" altLang="en-US" sz="800" kern="0" dirty="0">
              <a:solidFill>
                <a:prstClr val="black"/>
              </a:solidFill>
              <a:ea typeface="宋体" pitchFamily="2" charset="-122"/>
            </a:endParaRPr>
          </a:p>
        </p:txBody>
      </p:sp>
      <p:sp>
        <p:nvSpPr>
          <p:cNvPr id="380" name="文本框 379"/>
          <p:cNvSpPr txBox="1"/>
          <p:nvPr/>
        </p:nvSpPr>
        <p:spPr>
          <a:xfrm>
            <a:off x="8347248" y="2526414"/>
            <a:ext cx="985987" cy="341634"/>
          </a:xfrm>
          <a:prstGeom prst="rect">
            <a:avLst/>
          </a:prstGeom>
          <a:noFill/>
        </p:spPr>
        <p:txBody>
          <a:bodyPr wrap="square" rtlCol="0">
            <a:spAutoFit/>
          </a:bodyPr>
          <a:lstStyle/>
          <a:p>
            <a:pPr defTabSz="914400" fontAlgn="base">
              <a:spcBef>
                <a:spcPct val="0"/>
              </a:spcBef>
              <a:spcAft>
                <a:spcPct val="0"/>
              </a:spcAft>
              <a:defRPr/>
            </a:pPr>
            <a:r>
              <a:rPr lang="en-US" altLang="zh-CN" sz="800" kern="0" dirty="0">
                <a:solidFill>
                  <a:prstClr val="black"/>
                </a:solidFill>
                <a:ea typeface="宋体" pitchFamily="2" charset="-122"/>
              </a:rPr>
              <a:t>4.1</a:t>
            </a:r>
            <a:r>
              <a:rPr lang="zh-CN" altLang="en-US" sz="800" kern="0" dirty="0">
                <a:solidFill>
                  <a:prstClr val="black"/>
                </a:solidFill>
                <a:ea typeface="宋体" pitchFamily="2" charset="-122"/>
              </a:rPr>
              <a:t> </a:t>
            </a:r>
            <a:r>
              <a:rPr lang="en-US" altLang="zh-CN" sz="800" kern="0" dirty="0">
                <a:solidFill>
                  <a:prstClr val="black"/>
                </a:solidFill>
                <a:ea typeface="宋体" pitchFamily="2" charset="-122"/>
              </a:rPr>
              <a:t>Transmits P’ and Q ‘</a:t>
            </a:r>
            <a:endParaRPr lang="zh-CN" altLang="en-US" sz="800" kern="0" dirty="0">
              <a:solidFill>
                <a:prstClr val="black"/>
              </a:solidFill>
              <a:ea typeface="宋体" pitchFamily="2" charset="-122"/>
            </a:endParaRPr>
          </a:p>
        </p:txBody>
      </p:sp>
      <p:sp>
        <p:nvSpPr>
          <p:cNvPr id="381" name="文本框 380"/>
          <p:cNvSpPr txBox="1"/>
          <p:nvPr/>
        </p:nvSpPr>
        <p:spPr>
          <a:xfrm>
            <a:off x="9534764" y="2533374"/>
            <a:ext cx="937403" cy="341634"/>
          </a:xfrm>
          <a:prstGeom prst="rect">
            <a:avLst/>
          </a:prstGeom>
          <a:noFill/>
        </p:spPr>
        <p:txBody>
          <a:bodyPr wrap="square" rtlCol="0">
            <a:spAutoFit/>
          </a:bodyPr>
          <a:lstStyle/>
          <a:p>
            <a:pPr defTabSz="914400" fontAlgn="base">
              <a:spcBef>
                <a:spcPct val="0"/>
              </a:spcBef>
              <a:spcAft>
                <a:spcPct val="0"/>
              </a:spcAft>
              <a:defRPr/>
            </a:pPr>
            <a:r>
              <a:rPr lang="en-US" altLang="zh-CN" sz="800" kern="0" dirty="0">
                <a:solidFill>
                  <a:prstClr val="black"/>
                </a:solidFill>
                <a:ea typeface="宋体" pitchFamily="2" charset="-122"/>
              </a:rPr>
              <a:t>4.1Transmits P” and Q”</a:t>
            </a:r>
            <a:endParaRPr lang="zh-CN" altLang="en-US" sz="800" kern="0" dirty="0">
              <a:solidFill>
                <a:prstClr val="black"/>
              </a:solidFill>
              <a:ea typeface="宋体" pitchFamily="2" charset="-122"/>
            </a:endParaRPr>
          </a:p>
        </p:txBody>
      </p:sp>
      <p:cxnSp>
        <p:nvCxnSpPr>
          <p:cNvPr id="382" name="直接箭头连接符 381"/>
          <p:cNvCxnSpPr>
            <a:stCxn id="347" idx="2"/>
            <a:endCxn id="352" idx="1"/>
          </p:cNvCxnSpPr>
          <p:nvPr/>
        </p:nvCxnSpPr>
        <p:spPr bwMode="auto">
          <a:xfrm>
            <a:off x="7530470" y="3169991"/>
            <a:ext cx="1204748" cy="1038888"/>
          </a:xfrm>
          <a:prstGeom prst="straightConnector1">
            <a:avLst/>
          </a:prstGeom>
          <a:solidFill>
            <a:srgbClr val="1CADE4"/>
          </a:solidFill>
          <a:ln w="9525" cap="flat" cmpd="sng" algn="ctr">
            <a:solidFill>
              <a:sysClr val="windowText" lastClr="000000"/>
            </a:solidFill>
            <a:prstDash val="dash"/>
            <a:round/>
            <a:headEnd type="none" w="med" len="med"/>
            <a:tailEnd type="triangle"/>
          </a:ln>
          <a:effectLst/>
        </p:spPr>
      </p:cxnSp>
      <p:cxnSp>
        <p:nvCxnSpPr>
          <p:cNvPr id="383" name="直接箭头连接符 382"/>
          <p:cNvCxnSpPr>
            <a:stCxn id="352" idx="1"/>
            <a:endCxn id="348" idx="2"/>
          </p:cNvCxnSpPr>
          <p:nvPr/>
        </p:nvCxnSpPr>
        <p:spPr bwMode="auto">
          <a:xfrm flipH="1" flipV="1">
            <a:off x="8405203" y="3162451"/>
            <a:ext cx="330015" cy="1046428"/>
          </a:xfrm>
          <a:prstGeom prst="straightConnector1">
            <a:avLst/>
          </a:prstGeom>
          <a:solidFill>
            <a:srgbClr val="1CADE4"/>
          </a:solidFill>
          <a:ln w="9525" cap="flat" cmpd="sng" algn="ctr">
            <a:solidFill>
              <a:sysClr val="windowText" lastClr="000000"/>
            </a:solidFill>
            <a:prstDash val="solid"/>
            <a:round/>
            <a:headEnd type="none" w="med" len="med"/>
            <a:tailEnd type="triangle"/>
          </a:ln>
          <a:effectLst/>
        </p:spPr>
      </p:cxnSp>
      <p:sp>
        <p:nvSpPr>
          <p:cNvPr id="385" name="右箭头 384"/>
          <p:cNvSpPr/>
          <p:nvPr/>
        </p:nvSpPr>
        <p:spPr bwMode="auto">
          <a:xfrm>
            <a:off x="5567364" y="2958806"/>
            <a:ext cx="1078691" cy="1174067"/>
          </a:xfrm>
          <a:prstGeom prst="rightArrow">
            <a:avLst/>
          </a:prstGeom>
          <a:solidFill>
            <a:srgbClr val="00B0F0">
              <a:alpha val="65882"/>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a:solidFill>
                <a:prstClr val="black"/>
              </a:solidFill>
              <a:latin typeface="Arial" charset="0"/>
              <a:ea typeface="宋体" charset="-122"/>
            </a:endParaRPr>
          </a:p>
        </p:txBody>
      </p:sp>
      <p:sp>
        <p:nvSpPr>
          <p:cNvPr id="17" name="文本框 16"/>
          <p:cNvSpPr txBox="1"/>
          <p:nvPr/>
        </p:nvSpPr>
        <p:spPr>
          <a:xfrm>
            <a:off x="5407131" y="4069350"/>
            <a:ext cx="1429657" cy="700576"/>
          </a:xfrm>
          <a:prstGeom prst="rect">
            <a:avLst/>
          </a:prstGeom>
          <a:noFill/>
        </p:spPr>
        <p:txBody>
          <a:bodyPr wrap="square" rtlCol="0">
            <a:spAutoFit/>
          </a:bodyPr>
          <a:lstStyle/>
          <a:p>
            <a:pPr algn="ctr">
              <a:lnSpc>
                <a:spcPct val="150000"/>
              </a:lnSpc>
            </a:pPr>
            <a:r>
              <a:rPr lang="en-US" altLang="zh-CN" sz="1400" b="1" dirty="0">
                <a:solidFill>
                  <a:srgbClr val="1D1D1A"/>
                </a:solidFill>
                <a:latin typeface="Microsoft YaHei" panose="020B0503020204020204" pitchFamily="34" charset="-122"/>
                <a:ea typeface="Microsoft YaHei" panose="020B0503020204020204" pitchFamily="34" charset="-122"/>
              </a:rPr>
              <a:t>Intelligent Offload</a:t>
            </a:r>
            <a:endParaRPr lang="en-US" sz="1400" b="1" dirty="0">
              <a:solidFill>
                <a:srgbClr val="1D1D1A"/>
              </a:solidFill>
              <a:latin typeface="Microsoft YaHei" panose="020B0503020204020204" pitchFamily="34" charset="-122"/>
              <a:ea typeface="Microsoft YaHei" panose="020B0503020204020204" pitchFamily="34" charset="-122"/>
            </a:endParaRPr>
          </a:p>
        </p:txBody>
      </p:sp>
      <p:sp>
        <p:nvSpPr>
          <p:cNvPr id="40" name="Rectangle 39"/>
          <p:cNvSpPr/>
          <p:nvPr/>
        </p:nvSpPr>
        <p:spPr>
          <a:xfrm>
            <a:off x="511683" y="5451702"/>
            <a:ext cx="11195254" cy="338554"/>
          </a:xfrm>
          <a:prstGeom prst="rect">
            <a:avLst/>
          </a:prstGeom>
        </p:spPr>
        <p:txBody>
          <a:bodyPr wrap="square">
            <a:spAutoFit/>
          </a:bodyPr>
          <a:lstStyle/>
          <a:p>
            <a:pPr algn="ctr"/>
            <a:r>
              <a:rPr lang="en-US" altLang="zh-CN" sz="1600" dirty="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The reconstruction bandwidth of a single disk in the 23+2 RAID group</a:t>
            </a:r>
            <a:r>
              <a:rPr lang="zh-CN" altLang="en-US" sz="1600" dirty="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is reduced from 24 times to 5 times</a:t>
            </a:r>
            <a:endParaRPr lang="zh-CN" altLang="en-US" sz="1600" dirty="0">
              <a:solidFill>
                <a:srgbClr val="1D1D1A"/>
              </a:solidFill>
            </a:endParaRPr>
          </a:p>
        </p:txBody>
      </p:sp>
      <p:sp>
        <p:nvSpPr>
          <p:cNvPr id="108" name="矩形 346"/>
          <p:cNvSpPr/>
          <p:nvPr/>
        </p:nvSpPr>
        <p:spPr bwMode="auto">
          <a:xfrm>
            <a:off x="2050412" y="1708720"/>
            <a:ext cx="565756" cy="188329"/>
          </a:xfrm>
          <a:prstGeom prst="rect">
            <a:avLst/>
          </a:prstGeom>
          <a:solidFill>
            <a:srgbClr val="0070C0">
              <a:alpha val="80000"/>
            </a:srgbClr>
          </a:solidFill>
          <a:ln w="9525" cap="flat" cmpd="sng" algn="ctr">
            <a:solidFill>
              <a:sysClr val="windowText" lastClr="00000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defRPr/>
            </a:pPr>
            <a:r>
              <a:rPr lang="en-US" altLang="zh-CN" sz="800" kern="0" dirty="0">
                <a:solidFill>
                  <a:srgbClr val="FFFFFF"/>
                </a:solidFill>
                <a:latin typeface="FrutigerNext LT BlackCn" pitchFamily="34" charset="0"/>
                <a:ea typeface="MS PGothic" pitchFamily="34" charset="-128"/>
              </a:rPr>
              <a:t>Read</a:t>
            </a:r>
            <a:r>
              <a:rPr lang="zh-CN" altLang="en-US" sz="800" kern="0" dirty="0">
                <a:solidFill>
                  <a:srgbClr val="FFFFFF"/>
                </a:solidFill>
                <a:latin typeface="FrutigerNext LT BlackCn" pitchFamily="34" charset="0"/>
                <a:ea typeface="MS PGothic" pitchFamily="34" charset="-128"/>
              </a:rPr>
              <a:t> </a:t>
            </a:r>
            <a:r>
              <a:rPr lang="en-US" altLang="zh-CN" sz="900" kern="0" dirty="0">
                <a:solidFill>
                  <a:srgbClr val="FFFFFF"/>
                </a:solidFill>
                <a:latin typeface="FrutigerNext LT BlackCn" pitchFamily="34" charset="0"/>
                <a:ea typeface="MS PGothic" pitchFamily="34" charset="-128"/>
              </a:rPr>
              <a:t>Disk</a:t>
            </a:r>
            <a:endParaRPr lang="zh-CN" altLang="en-US" sz="900" kern="0" dirty="0">
              <a:solidFill>
                <a:srgbClr val="FFFFFF"/>
              </a:solidFill>
              <a:latin typeface="FrutigerNext LT BlackCn" pitchFamily="34" charset="0"/>
              <a:ea typeface="MS PGothic" pitchFamily="34" charset="-128"/>
            </a:endParaRPr>
          </a:p>
        </p:txBody>
      </p:sp>
      <p:sp>
        <p:nvSpPr>
          <p:cNvPr id="109" name="矩形 347"/>
          <p:cNvSpPr/>
          <p:nvPr/>
        </p:nvSpPr>
        <p:spPr bwMode="auto">
          <a:xfrm>
            <a:off x="2833463" y="1708720"/>
            <a:ext cx="847551" cy="188329"/>
          </a:xfrm>
          <a:prstGeom prst="rect">
            <a:avLst/>
          </a:prstGeom>
          <a:solidFill>
            <a:srgbClr val="0070C0">
              <a:alpha val="80000"/>
            </a:srgbClr>
          </a:solidFill>
          <a:ln w="9525" cap="flat" cmpd="sng" algn="ctr">
            <a:solidFill>
              <a:sysClr val="windowText" lastClr="000000"/>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eaLnBrk="0" fontAlgn="base" hangingPunct="0">
              <a:spcBef>
                <a:spcPct val="0"/>
              </a:spcBef>
              <a:spcAft>
                <a:spcPct val="0"/>
              </a:spcAft>
              <a:defRPr/>
            </a:pPr>
            <a:r>
              <a:rPr lang="en-US" altLang="zh-CN" sz="800" kern="0" dirty="0">
                <a:solidFill>
                  <a:srgbClr val="FFFFFF"/>
                </a:solidFill>
                <a:latin typeface="FrutigerNext LT BlackCn" pitchFamily="34" charset="0"/>
                <a:ea typeface="MS PGothic" pitchFamily="34" charset="-128"/>
              </a:rPr>
              <a:t>Calculation</a:t>
            </a:r>
            <a:r>
              <a:rPr lang="zh-CN" altLang="en-US" sz="800" kern="0" dirty="0">
                <a:solidFill>
                  <a:srgbClr val="FFFFFF"/>
                </a:solidFill>
                <a:latin typeface="FrutigerNext LT BlackCn" pitchFamily="34" charset="0"/>
                <a:ea typeface="MS PGothic" pitchFamily="34" charset="-128"/>
              </a:rPr>
              <a:t> </a:t>
            </a:r>
            <a:r>
              <a:rPr lang="en-US" altLang="zh-CN" sz="800" dirty="0">
                <a:solidFill>
                  <a:srgbClr val="FFFFFF"/>
                </a:solidFill>
              </a:rPr>
              <a:t>V</a:t>
            </a:r>
            <a:r>
              <a:rPr lang="en-US" sz="800" dirty="0">
                <a:solidFill>
                  <a:srgbClr val="FFFFFF"/>
                </a:solidFill>
              </a:rPr>
              <a:t>erify</a:t>
            </a:r>
            <a:endParaRPr lang="zh-CN" altLang="en-US" sz="800" kern="0" dirty="0">
              <a:solidFill>
                <a:srgbClr val="FFFFFF"/>
              </a:solidFill>
              <a:latin typeface="FrutigerNext LT BlackCn" pitchFamily="34" charset="0"/>
              <a:ea typeface="MS PGothic" pitchFamily="34" charset="-128"/>
            </a:endParaRPr>
          </a:p>
        </p:txBody>
      </p:sp>
      <p:sp>
        <p:nvSpPr>
          <p:cNvPr id="11" name="TextBox 10"/>
          <p:cNvSpPr txBox="1"/>
          <p:nvPr/>
        </p:nvSpPr>
        <p:spPr>
          <a:xfrm>
            <a:off x="497589" y="4553703"/>
            <a:ext cx="409800" cy="230832"/>
          </a:xfrm>
          <a:prstGeom prst="rect">
            <a:avLst/>
          </a:prstGeom>
          <a:noFill/>
        </p:spPr>
        <p:txBody>
          <a:bodyPr wrap="square" rtlCol="0">
            <a:spAutoFit/>
          </a:bodyPr>
          <a:lstStyle/>
          <a:p>
            <a:r>
              <a:rPr kumimoji="1" lang="en-US" altLang="zh-CN" sz="900">
                <a:solidFill>
                  <a:srgbClr val="1D1D1A"/>
                </a:solidFill>
                <a:latin typeface="Microsoft YaHei" panose="020B0503020204020204" pitchFamily="34" charset="-122"/>
                <a:ea typeface="Microsoft YaHei" panose="020B0503020204020204" pitchFamily="34" charset="-122"/>
              </a:rPr>
              <a:t>SSD</a:t>
            </a:r>
            <a:endParaRPr kumimoji="1" lang="zh-CN" altLang="en-US" sz="900" dirty="0">
              <a:solidFill>
                <a:srgbClr val="1D1D1A"/>
              </a:solidFill>
              <a:latin typeface="Microsoft YaHei" panose="020B0503020204020204" pitchFamily="34" charset="-122"/>
              <a:ea typeface="Microsoft YaHei" panose="020B0503020204020204" pitchFamily="34" charset="-122"/>
            </a:endParaRPr>
          </a:p>
        </p:txBody>
      </p:sp>
      <p:sp>
        <p:nvSpPr>
          <p:cNvPr id="106" name="TextBox 105"/>
          <p:cNvSpPr txBox="1"/>
          <p:nvPr/>
        </p:nvSpPr>
        <p:spPr>
          <a:xfrm>
            <a:off x="905186" y="4553703"/>
            <a:ext cx="409800" cy="230832"/>
          </a:xfrm>
          <a:prstGeom prst="rect">
            <a:avLst/>
          </a:prstGeom>
          <a:noFill/>
        </p:spPr>
        <p:txBody>
          <a:bodyPr wrap="square" rtlCol="0">
            <a:spAutoFit/>
          </a:bodyPr>
          <a:lstStyle/>
          <a:p>
            <a:r>
              <a:rPr kumimoji="1" lang="en-US" altLang="zh-CN" sz="900">
                <a:solidFill>
                  <a:srgbClr val="1D1D1A"/>
                </a:solidFill>
                <a:latin typeface="Microsoft YaHei" panose="020B0503020204020204" pitchFamily="34" charset="-122"/>
                <a:ea typeface="Microsoft YaHei" panose="020B0503020204020204" pitchFamily="34" charset="-122"/>
              </a:rPr>
              <a:t>SSD</a:t>
            </a:r>
            <a:endParaRPr kumimoji="1" lang="zh-CN" altLang="en-US" sz="900" dirty="0">
              <a:solidFill>
                <a:srgbClr val="1D1D1A"/>
              </a:solidFill>
              <a:latin typeface="Microsoft YaHei" panose="020B0503020204020204" pitchFamily="34" charset="-122"/>
              <a:ea typeface="Microsoft YaHei" panose="020B0503020204020204" pitchFamily="34" charset="-122"/>
            </a:endParaRPr>
          </a:p>
        </p:txBody>
      </p:sp>
      <p:sp>
        <p:nvSpPr>
          <p:cNvPr id="107" name="TextBox 106"/>
          <p:cNvSpPr txBox="1"/>
          <p:nvPr/>
        </p:nvSpPr>
        <p:spPr>
          <a:xfrm>
            <a:off x="1707612" y="4553703"/>
            <a:ext cx="409800" cy="230832"/>
          </a:xfrm>
          <a:prstGeom prst="rect">
            <a:avLst/>
          </a:prstGeom>
          <a:noFill/>
        </p:spPr>
        <p:txBody>
          <a:bodyPr wrap="square" rtlCol="0">
            <a:spAutoFit/>
          </a:bodyPr>
          <a:lstStyle/>
          <a:p>
            <a:r>
              <a:rPr kumimoji="1" lang="en-US" altLang="zh-CN" sz="900">
                <a:solidFill>
                  <a:srgbClr val="1D1D1A"/>
                </a:solidFill>
                <a:latin typeface="Microsoft YaHei" panose="020B0503020204020204" pitchFamily="34" charset="-122"/>
                <a:ea typeface="Microsoft YaHei" panose="020B0503020204020204" pitchFamily="34" charset="-122"/>
              </a:rPr>
              <a:t>SSD</a:t>
            </a:r>
            <a:endParaRPr kumimoji="1" lang="zh-CN" altLang="en-US" sz="900" dirty="0">
              <a:solidFill>
                <a:srgbClr val="1D1D1A"/>
              </a:solidFill>
              <a:latin typeface="Microsoft YaHei" panose="020B0503020204020204" pitchFamily="34" charset="-122"/>
              <a:ea typeface="Microsoft YaHei" panose="020B0503020204020204" pitchFamily="34" charset="-122"/>
            </a:endParaRPr>
          </a:p>
        </p:txBody>
      </p:sp>
      <p:sp>
        <p:nvSpPr>
          <p:cNvPr id="110" name="TextBox 109"/>
          <p:cNvSpPr txBox="1"/>
          <p:nvPr/>
        </p:nvSpPr>
        <p:spPr>
          <a:xfrm>
            <a:off x="2124247" y="4553703"/>
            <a:ext cx="409800" cy="230832"/>
          </a:xfrm>
          <a:prstGeom prst="rect">
            <a:avLst/>
          </a:prstGeom>
          <a:noFill/>
        </p:spPr>
        <p:txBody>
          <a:bodyPr wrap="square" rtlCol="0">
            <a:spAutoFit/>
          </a:bodyPr>
          <a:lstStyle/>
          <a:p>
            <a:r>
              <a:rPr kumimoji="1" lang="en-US" altLang="zh-CN" sz="900">
                <a:solidFill>
                  <a:srgbClr val="1D1D1A"/>
                </a:solidFill>
                <a:latin typeface="Microsoft YaHei" panose="020B0503020204020204" pitchFamily="34" charset="-122"/>
                <a:ea typeface="Microsoft YaHei" panose="020B0503020204020204" pitchFamily="34" charset="-122"/>
              </a:rPr>
              <a:t>SSD</a:t>
            </a:r>
            <a:endParaRPr kumimoji="1" lang="zh-CN" altLang="en-US" sz="900" dirty="0">
              <a:solidFill>
                <a:srgbClr val="1D1D1A"/>
              </a:solidFill>
              <a:latin typeface="Microsoft YaHei" panose="020B0503020204020204" pitchFamily="34" charset="-122"/>
              <a:ea typeface="Microsoft YaHei" panose="020B0503020204020204" pitchFamily="34" charset="-122"/>
            </a:endParaRPr>
          </a:p>
        </p:txBody>
      </p:sp>
      <p:sp>
        <p:nvSpPr>
          <p:cNvPr id="113" name="TextBox 112"/>
          <p:cNvSpPr txBox="1"/>
          <p:nvPr/>
        </p:nvSpPr>
        <p:spPr>
          <a:xfrm>
            <a:off x="3223472" y="4555946"/>
            <a:ext cx="409800" cy="230832"/>
          </a:xfrm>
          <a:prstGeom prst="rect">
            <a:avLst/>
          </a:prstGeom>
          <a:noFill/>
        </p:spPr>
        <p:txBody>
          <a:bodyPr wrap="square" rtlCol="0">
            <a:spAutoFit/>
          </a:bodyPr>
          <a:lstStyle/>
          <a:p>
            <a:r>
              <a:rPr kumimoji="1" lang="en-US" altLang="zh-CN" sz="900">
                <a:solidFill>
                  <a:srgbClr val="1D1D1A"/>
                </a:solidFill>
                <a:latin typeface="Microsoft YaHei" panose="020B0503020204020204" pitchFamily="34" charset="-122"/>
                <a:ea typeface="Microsoft YaHei" panose="020B0503020204020204" pitchFamily="34" charset="-122"/>
              </a:rPr>
              <a:t>SSD</a:t>
            </a:r>
            <a:endParaRPr kumimoji="1" lang="zh-CN" altLang="en-US" sz="900" dirty="0">
              <a:solidFill>
                <a:srgbClr val="1D1D1A"/>
              </a:solidFill>
              <a:latin typeface="Microsoft YaHei" panose="020B0503020204020204" pitchFamily="34" charset="-122"/>
              <a:ea typeface="Microsoft YaHei" panose="020B0503020204020204" pitchFamily="34" charset="-122"/>
            </a:endParaRPr>
          </a:p>
        </p:txBody>
      </p:sp>
      <p:sp>
        <p:nvSpPr>
          <p:cNvPr id="114" name="TextBox 113"/>
          <p:cNvSpPr txBox="1"/>
          <p:nvPr/>
        </p:nvSpPr>
        <p:spPr>
          <a:xfrm>
            <a:off x="3631069" y="4555946"/>
            <a:ext cx="409800" cy="230832"/>
          </a:xfrm>
          <a:prstGeom prst="rect">
            <a:avLst/>
          </a:prstGeom>
          <a:noFill/>
        </p:spPr>
        <p:txBody>
          <a:bodyPr wrap="square" rtlCol="0">
            <a:spAutoFit/>
          </a:bodyPr>
          <a:lstStyle/>
          <a:p>
            <a:r>
              <a:rPr kumimoji="1" lang="en-US" altLang="zh-CN" sz="900">
                <a:solidFill>
                  <a:srgbClr val="1D1D1A"/>
                </a:solidFill>
                <a:latin typeface="Microsoft YaHei" panose="020B0503020204020204" pitchFamily="34" charset="-122"/>
                <a:ea typeface="Microsoft YaHei" panose="020B0503020204020204" pitchFamily="34" charset="-122"/>
              </a:rPr>
              <a:t>SSD</a:t>
            </a:r>
            <a:endParaRPr kumimoji="1" lang="zh-CN" altLang="en-US" sz="900" dirty="0">
              <a:solidFill>
                <a:srgbClr val="1D1D1A"/>
              </a:solidFill>
              <a:latin typeface="Microsoft YaHei" panose="020B0503020204020204" pitchFamily="34" charset="-122"/>
              <a:ea typeface="Microsoft YaHei" panose="020B0503020204020204" pitchFamily="34" charset="-122"/>
            </a:endParaRPr>
          </a:p>
        </p:txBody>
      </p:sp>
      <p:sp>
        <p:nvSpPr>
          <p:cNvPr id="115" name="TextBox 114"/>
          <p:cNvSpPr txBox="1"/>
          <p:nvPr/>
        </p:nvSpPr>
        <p:spPr>
          <a:xfrm>
            <a:off x="4433495" y="4555946"/>
            <a:ext cx="409800" cy="230832"/>
          </a:xfrm>
          <a:prstGeom prst="rect">
            <a:avLst/>
          </a:prstGeom>
          <a:noFill/>
        </p:spPr>
        <p:txBody>
          <a:bodyPr wrap="square" rtlCol="0">
            <a:spAutoFit/>
          </a:bodyPr>
          <a:lstStyle/>
          <a:p>
            <a:r>
              <a:rPr kumimoji="1" lang="en-US" altLang="zh-CN" sz="900">
                <a:solidFill>
                  <a:srgbClr val="1D1D1A"/>
                </a:solidFill>
                <a:latin typeface="Microsoft YaHei" panose="020B0503020204020204" pitchFamily="34" charset="-122"/>
                <a:ea typeface="Microsoft YaHei" panose="020B0503020204020204" pitchFamily="34" charset="-122"/>
              </a:rPr>
              <a:t>SSD</a:t>
            </a:r>
            <a:endParaRPr kumimoji="1" lang="zh-CN" altLang="en-US" sz="900" dirty="0">
              <a:solidFill>
                <a:srgbClr val="1D1D1A"/>
              </a:solidFill>
              <a:latin typeface="Microsoft YaHei" panose="020B0503020204020204" pitchFamily="34" charset="-122"/>
              <a:ea typeface="Microsoft YaHei" panose="020B0503020204020204" pitchFamily="34" charset="-122"/>
            </a:endParaRPr>
          </a:p>
        </p:txBody>
      </p:sp>
      <p:sp>
        <p:nvSpPr>
          <p:cNvPr id="116" name="TextBox 115"/>
          <p:cNvSpPr txBox="1"/>
          <p:nvPr/>
        </p:nvSpPr>
        <p:spPr>
          <a:xfrm>
            <a:off x="4850130" y="4555946"/>
            <a:ext cx="409800" cy="230832"/>
          </a:xfrm>
          <a:prstGeom prst="rect">
            <a:avLst/>
          </a:prstGeom>
          <a:noFill/>
        </p:spPr>
        <p:txBody>
          <a:bodyPr wrap="square" rtlCol="0">
            <a:spAutoFit/>
          </a:bodyPr>
          <a:lstStyle/>
          <a:p>
            <a:r>
              <a:rPr kumimoji="1" lang="en-US" altLang="zh-CN" sz="900">
                <a:solidFill>
                  <a:srgbClr val="1D1D1A"/>
                </a:solidFill>
                <a:latin typeface="Microsoft YaHei" panose="020B0503020204020204" pitchFamily="34" charset="-122"/>
                <a:ea typeface="Microsoft YaHei" panose="020B0503020204020204" pitchFamily="34" charset="-122"/>
              </a:rPr>
              <a:t>SSD</a:t>
            </a:r>
            <a:endParaRPr kumimoji="1" lang="zh-CN" altLang="en-US" sz="900" dirty="0">
              <a:solidFill>
                <a:srgbClr val="1D1D1A"/>
              </a:solidFill>
              <a:latin typeface="Microsoft YaHei" panose="020B0503020204020204" pitchFamily="34" charset="-122"/>
              <a:ea typeface="Microsoft YaHei" panose="020B0503020204020204" pitchFamily="34" charset="-122"/>
            </a:endParaRPr>
          </a:p>
        </p:txBody>
      </p:sp>
      <p:sp>
        <p:nvSpPr>
          <p:cNvPr id="117" name="TextBox 116"/>
          <p:cNvSpPr txBox="1"/>
          <p:nvPr/>
        </p:nvSpPr>
        <p:spPr>
          <a:xfrm>
            <a:off x="6933287" y="4550488"/>
            <a:ext cx="409800" cy="230832"/>
          </a:xfrm>
          <a:prstGeom prst="rect">
            <a:avLst/>
          </a:prstGeom>
          <a:noFill/>
        </p:spPr>
        <p:txBody>
          <a:bodyPr wrap="square" rtlCol="0">
            <a:spAutoFit/>
          </a:bodyPr>
          <a:lstStyle/>
          <a:p>
            <a:r>
              <a:rPr kumimoji="1" lang="en-US" altLang="zh-CN" sz="900">
                <a:solidFill>
                  <a:srgbClr val="1D1D1A"/>
                </a:solidFill>
                <a:latin typeface="Microsoft YaHei" panose="020B0503020204020204" pitchFamily="34" charset="-122"/>
                <a:ea typeface="Microsoft YaHei" panose="020B0503020204020204" pitchFamily="34" charset="-122"/>
              </a:rPr>
              <a:t>SSD</a:t>
            </a:r>
            <a:endParaRPr kumimoji="1" lang="zh-CN" altLang="en-US" sz="900" dirty="0">
              <a:solidFill>
                <a:srgbClr val="1D1D1A"/>
              </a:solidFill>
              <a:latin typeface="Microsoft YaHei" panose="020B0503020204020204" pitchFamily="34" charset="-122"/>
              <a:ea typeface="Microsoft YaHei" panose="020B0503020204020204" pitchFamily="34" charset="-122"/>
            </a:endParaRPr>
          </a:p>
        </p:txBody>
      </p:sp>
      <p:sp>
        <p:nvSpPr>
          <p:cNvPr id="133" name="TextBox 132"/>
          <p:cNvSpPr txBox="1"/>
          <p:nvPr/>
        </p:nvSpPr>
        <p:spPr>
          <a:xfrm>
            <a:off x="7340884" y="4550488"/>
            <a:ext cx="409800" cy="230832"/>
          </a:xfrm>
          <a:prstGeom prst="rect">
            <a:avLst/>
          </a:prstGeom>
          <a:noFill/>
        </p:spPr>
        <p:txBody>
          <a:bodyPr wrap="square" rtlCol="0">
            <a:spAutoFit/>
          </a:bodyPr>
          <a:lstStyle/>
          <a:p>
            <a:r>
              <a:rPr kumimoji="1" lang="en-US" altLang="zh-CN" sz="900">
                <a:solidFill>
                  <a:srgbClr val="1D1D1A"/>
                </a:solidFill>
                <a:latin typeface="Microsoft YaHei" panose="020B0503020204020204" pitchFamily="34" charset="-122"/>
                <a:ea typeface="Microsoft YaHei" panose="020B0503020204020204" pitchFamily="34" charset="-122"/>
              </a:rPr>
              <a:t>SSD</a:t>
            </a:r>
            <a:endParaRPr kumimoji="1" lang="zh-CN" altLang="en-US" sz="900" dirty="0">
              <a:solidFill>
                <a:srgbClr val="1D1D1A"/>
              </a:solidFill>
              <a:latin typeface="Microsoft YaHei" panose="020B0503020204020204" pitchFamily="34" charset="-122"/>
              <a:ea typeface="Microsoft YaHei" panose="020B0503020204020204" pitchFamily="34" charset="-122"/>
            </a:endParaRPr>
          </a:p>
        </p:txBody>
      </p:sp>
      <p:sp>
        <p:nvSpPr>
          <p:cNvPr id="134" name="TextBox 133"/>
          <p:cNvSpPr txBox="1"/>
          <p:nvPr/>
        </p:nvSpPr>
        <p:spPr>
          <a:xfrm>
            <a:off x="8143310" y="4550488"/>
            <a:ext cx="409800" cy="230832"/>
          </a:xfrm>
          <a:prstGeom prst="rect">
            <a:avLst/>
          </a:prstGeom>
          <a:noFill/>
        </p:spPr>
        <p:txBody>
          <a:bodyPr wrap="square" rtlCol="0">
            <a:spAutoFit/>
          </a:bodyPr>
          <a:lstStyle/>
          <a:p>
            <a:r>
              <a:rPr kumimoji="1" lang="en-US" altLang="zh-CN" sz="900">
                <a:solidFill>
                  <a:srgbClr val="1D1D1A"/>
                </a:solidFill>
                <a:latin typeface="Microsoft YaHei" panose="020B0503020204020204" pitchFamily="34" charset="-122"/>
                <a:ea typeface="Microsoft YaHei" panose="020B0503020204020204" pitchFamily="34" charset="-122"/>
              </a:rPr>
              <a:t>SSD</a:t>
            </a:r>
            <a:endParaRPr kumimoji="1" lang="zh-CN" altLang="en-US" sz="900" dirty="0">
              <a:solidFill>
                <a:srgbClr val="1D1D1A"/>
              </a:solidFill>
              <a:latin typeface="Microsoft YaHei" panose="020B0503020204020204" pitchFamily="34" charset="-122"/>
              <a:ea typeface="Microsoft YaHei" panose="020B0503020204020204" pitchFamily="34" charset="-122"/>
            </a:endParaRPr>
          </a:p>
        </p:txBody>
      </p:sp>
      <p:sp>
        <p:nvSpPr>
          <p:cNvPr id="135" name="TextBox 134"/>
          <p:cNvSpPr txBox="1"/>
          <p:nvPr/>
        </p:nvSpPr>
        <p:spPr>
          <a:xfrm>
            <a:off x="8544447" y="4550488"/>
            <a:ext cx="409800" cy="230832"/>
          </a:xfrm>
          <a:prstGeom prst="rect">
            <a:avLst/>
          </a:prstGeom>
          <a:noFill/>
        </p:spPr>
        <p:txBody>
          <a:bodyPr wrap="square" rtlCol="0">
            <a:spAutoFit/>
          </a:bodyPr>
          <a:lstStyle/>
          <a:p>
            <a:r>
              <a:rPr kumimoji="1" lang="en-US" altLang="zh-CN" sz="900">
                <a:solidFill>
                  <a:srgbClr val="1D1D1A"/>
                </a:solidFill>
                <a:latin typeface="Microsoft YaHei" panose="020B0503020204020204" pitchFamily="34" charset="-122"/>
                <a:ea typeface="Microsoft YaHei" panose="020B0503020204020204" pitchFamily="34" charset="-122"/>
              </a:rPr>
              <a:t>SSD</a:t>
            </a:r>
            <a:endParaRPr kumimoji="1" lang="zh-CN" altLang="en-US" sz="900" dirty="0">
              <a:solidFill>
                <a:srgbClr val="1D1D1A"/>
              </a:solidFill>
              <a:latin typeface="Microsoft YaHei" panose="020B0503020204020204" pitchFamily="34" charset="-122"/>
              <a:ea typeface="Microsoft YaHei" panose="020B0503020204020204" pitchFamily="34" charset="-122"/>
            </a:endParaRPr>
          </a:p>
        </p:txBody>
      </p:sp>
      <p:sp>
        <p:nvSpPr>
          <p:cNvPr id="136" name="TextBox 135"/>
          <p:cNvSpPr txBox="1"/>
          <p:nvPr/>
        </p:nvSpPr>
        <p:spPr>
          <a:xfrm>
            <a:off x="9620425" y="4552731"/>
            <a:ext cx="409800" cy="230832"/>
          </a:xfrm>
          <a:prstGeom prst="rect">
            <a:avLst/>
          </a:prstGeom>
          <a:noFill/>
        </p:spPr>
        <p:txBody>
          <a:bodyPr wrap="square" rtlCol="0">
            <a:spAutoFit/>
          </a:bodyPr>
          <a:lstStyle/>
          <a:p>
            <a:r>
              <a:rPr kumimoji="1" lang="en-US" altLang="zh-CN" sz="900">
                <a:solidFill>
                  <a:srgbClr val="1D1D1A"/>
                </a:solidFill>
                <a:latin typeface="Microsoft YaHei" panose="020B0503020204020204" pitchFamily="34" charset="-122"/>
                <a:ea typeface="Microsoft YaHei" panose="020B0503020204020204" pitchFamily="34" charset="-122"/>
              </a:rPr>
              <a:t>SSD</a:t>
            </a:r>
            <a:endParaRPr kumimoji="1" lang="zh-CN" altLang="en-US" sz="900" dirty="0">
              <a:solidFill>
                <a:srgbClr val="1D1D1A"/>
              </a:solidFill>
              <a:latin typeface="Microsoft YaHei" panose="020B0503020204020204" pitchFamily="34" charset="-122"/>
              <a:ea typeface="Microsoft YaHei" panose="020B0503020204020204" pitchFamily="34" charset="-122"/>
            </a:endParaRPr>
          </a:p>
        </p:txBody>
      </p:sp>
      <p:sp>
        <p:nvSpPr>
          <p:cNvPr id="137" name="TextBox 136"/>
          <p:cNvSpPr txBox="1"/>
          <p:nvPr/>
        </p:nvSpPr>
        <p:spPr>
          <a:xfrm>
            <a:off x="10028022" y="4552731"/>
            <a:ext cx="409800" cy="230832"/>
          </a:xfrm>
          <a:prstGeom prst="rect">
            <a:avLst/>
          </a:prstGeom>
          <a:noFill/>
        </p:spPr>
        <p:txBody>
          <a:bodyPr wrap="square" rtlCol="0">
            <a:spAutoFit/>
          </a:bodyPr>
          <a:lstStyle/>
          <a:p>
            <a:r>
              <a:rPr kumimoji="1" lang="en-US" altLang="zh-CN" sz="900">
                <a:solidFill>
                  <a:srgbClr val="1D1D1A"/>
                </a:solidFill>
                <a:latin typeface="Microsoft YaHei" panose="020B0503020204020204" pitchFamily="34" charset="-122"/>
                <a:ea typeface="Microsoft YaHei" panose="020B0503020204020204" pitchFamily="34" charset="-122"/>
              </a:rPr>
              <a:t>SSD</a:t>
            </a:r>
            <a:endParaRPr kumimoji="1" lang="zh-CN" altLang="en-US" sz="900" dirty="0">
              <a:solidFill>
                <a:srgbClr val="1D1D1A"/>
              </a:solidFill>
              <a:latin typeface="Microsoft YaHei" panose="020B0503020204020204" pitchFamily="34" charset="-122"/>
              <a:ea typeface="Microsoft YaHei" panose="020B0503020204020204" pitchFamily="34" charset="-122"/>
            </a:endParaRPr>
          </a:p>
        </p:txBody>
      </p:sp>
      <p:sp>
        <p:nvSpPr>
          <p:cNvPr id="138" name="TextBox 137"/>
          <p:cNvSpPr txBox="1"/>
          <p:nvPr/>
        </p:nvSpPr>
        <p:spPr>
          <a:xfrm>
            <a:off x="10830448" y="4552731"/>
            <a:ext cx="409800" cy="230832"/>
          </a:xfrm>
          <a:prstGeom prst="rect">
            <a:avLst/>
          </a:prstGeom>
          <a:noFill/>
        </p:spPr>
        <p:txBody>
          <a:bodyPr wrap="square" rtlCol="0">
            <a:spAutoFit/>
          </a:bodyPr>
          <a:lstStyle/>
          <a:p>
            <a:r>
              <a:rPr kumimoji="1" lang="en-US" altLang="zh-CN" sz="900">
                <a:solidFill>
                  <a:srgbClr val="1D1D1A"/>
                </a:solidFill>
                <a:latin typeface="Microsoft YaHei" panose="020B0503020204020204" pitchFamily="34" charset="-122"/>
                <a:ea typeface="Microsoft YaHei" panose="020B0503020204020204" pitchFamily="34" charset="-122"/>
              </a:rPr>
              <a:t>SSD</a:t>
            </a:r>
            <a:endParaRPr kumimoji="1" lang="zh-CN" altLang="en-US" sz="900" dirty="0">
              <a:solidFill>
                <a:srgbClr val="1D1D1A"/>
              </a:solidFill>
              <a:latin typeface="Microsoft YaHei" panose="020B0503020204020204" pitchFamily="34" charset="-122"/>
              <a:ea typeface="Microsoft YaHei" panose="020B0503020204020204" pitchFamily="34" charset="-122"/>
            </a:endParaRPr>
          </a:p>
        </p:txBody>
      </p:sp>
      <p:sp>
        <p:nvSpPr>
          <p:cNvPr id="139" name="TextBox 138"/>
          <p:cNvSpPr txBox="1"/>
          <p:nvPr/>
        </p:nvSpPr>
        <p:spPr>
          <a:xfrm>
            <a:off x="11278079" y="4552731"/>
            <a:ext cx="409800" cy="230832"/>
          </a:xfrm>
          <a:prstGeom prst="rect">
            <a:avLst/>
          </a:prstGeom>
          <a:noFill/>
        </p:spPr>
        <p:txBody>
          <a:bodyPr wrap="square" rtlCol="0">
            <a:spAutoFit/>
          </a:bodyPr>
          <a:lstStyle/>
          <a:p>
            <a:r>
              <a:rPr kumimoji="1" lang="en-US" altLang="zh-CN" sz="900">
                <a:solidFill>
                  <a:srgbClr val="1D1D1A"/>
                </a:solidFill>
                <a:latin typeface="Microsoft YaHei" panose="020B0503020204020204" pitchFamily="34" charset="-122"/>
                <a:ea typeface="Microsoft YaHei" panose="020B0503020204020204" pitchFamily="34" charset="-122"/>
              </a:rPr>
              <a:t>SSD</a:t>
            </a:r>
            <a:endParaRPr kumimoji="1" lang="zh-CN" altLang="en-US" sz="900" dirty="0">
              <a:solidFill>
                <a:srgbClr val="1D1D1A"/>
              </a:solidFill>
              <a:latin typeface="Microsoft YaHei" panose="020B0503020204020204" pitchFamily="34" charset="-122"/>
              <a:ea typeface="Microsoft YaHei" panose="020B0503020204020204" pitchFamily="34" charset="-122"/>
            </a:endParaRPr>
          </a:p>
        </p:txBody>
      </p:sp>
      <p:grpSp>
        <p:nvGrpSpPr>
          <p:cNvPr id="145" name="Group 144"/>
          <p:cNvGrpSpPr/>
          <p:nvPr/>
        </p:nvGrpSpPr>
        <p:grpSpPr>
          <a:xfrm>
            <a:off x="8450407" y="5749"/>
            <a:ext cx="3749963" cy="208267"/>
            <a:chOff x="8450407" y="5749"/>
            <a:chExt cx="3749963" cy="208267"/>
          </a:xfrm>
        </p:grpSpPr>
        <p:sp>
          <p:nvSpPr>
            <p:cNvPr id="146" name="Process 148"/>
            <p:cNvSpPr/>
            <p:nvPr/>
          </p:nvSpPr>
          <p:spPr>
            <a:xfrm>
              <a:off x="9669607" y="5749"/>
              <a:ext cx="1311563" cy="20825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147" name="Process 149"/>
            <p:cNvSpPr/>
            <p:nvPr/>
          </p:nvSpPr>
          <p:spPr>
            <a:xfrm>
              <a:off x="8450407" y="6771"/>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148" name="Process 150"/>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pic>
        <p:nvPicPr>
          <p:cNvPr id="149" name="图片 1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07245" y="2962792"/>
            <a:ext cx="285863" cy="168502"/>
          </a:xfrm>
          <a:prstGeom prst="rect">
            <a:avLst/>
          </a:prstGeom>
        </p:spPr>
      </p:pic>
      <p:pic>
        <p:nvPicPr>
          <p:cNvPr id="150" name="图片 1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04792" y="2923062"/>
            <a:ext cx="285863" cy="168502"/>
          </a:xfrm>
          <a:prstGeom prst="rect">
            <a:avLst/>
          </a:prstGeom>
        </p:spPr>
      </p:pic>
    </p:spTree>
    <p:extLst>
      <p:ext uri="{BB962C8B-B14F-4D97-AF65-F5344CB8AC3E}">
        <p14:creationId xmlns:p14="http://schemas.microsoft.com/office/powerpoint/2010/main" val="23328800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7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0"/>
      <p:bldP spid="356" grpId="0"/>
      <p:bldP spid="359" grpId="0"/>
      <p:bldP spid="371" grpId="0"/>
      <p:bldP spid="374" grpId="0"/>
      <p:bldP spid="376" grpId="0"/>
      <p:bldP spid="379" grpId="0"/>
      <p:bldP spid="380" grpId="0"/>
      <p:bldP spid="381" grpId="0"/>
      <p:bldP spid="4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9e1ef4b-e28e-404e-8d42-ee002b52d71a"/>
          <p:cNvSpPr/>
          <p:nvPr/>
        </p:nvSpPr>
        <p:spPr bwMode="auto">
          <a:xfrm>
            <a:off x="3879718" y="1643126"/>
            <a:ext cx="2022671" cy="3296680"/>
          </a:xfrm>
          <a:prstGeom prst="roundRect">
            <a:avLst>
              <a:gd name="adj" fmla="val 0"/>
            </a:avLst>
          </a:prstGeom>
          <a:solidFill>
            <a:schemeClr val="tx1">
              <a:lumMod val="75000"/>
              <a:lumOff val="25000"/>
              <a:alpha val="20000"/>
            </a:schemeClr>
          </a:solidFill>
          <a:ln w="9525" cap="flat" cmpd="sng" algn="ctr">
            <a:noFill/>
            <a:prstDash val="solid"/>
            <a:round/>
            <a:headEnd type="none" w="med" len="med"/>
            <a:tailEnd type="none" w="med" len="med"/>
          </a:ln>
          <a:effectLst/>
        </p:spPr>
        <p:txBody>
          <a:bodyPr vert="horz" wrap="square" lIns="121911" tIns="60955" rIns="121911" bIns="60955" numCol="1" rtlCol="0" anchor="t" anchorCtr="0" compatLnSpc="1">
            <a:prstTxWarp prst="textNoShape">
              <a:avLst/>
            </a:prstTxWarp>
          </a:bodyPr>
          <a:lstStyle/>
          <a:p>
            <a:pPr algn="ctr" defTabSz="1219078" fontAlgn="base">
              <a:spcBef>
                <a:spcPct val="0"/>
              </a:spcBef>
              <a:spcAft>
                <a:spcPct val="0"/>
              </a:spcAft>
            </a:pPr>
            <a:r>
              <a:rPr kumimoji="1" lang="en-US" altLang="zh-CN" sz="1000">
                <a:latin typeface="等线" panose="02010600030101010101" pitchFamily="2" charset="-122"/>
                <a:ea typeface="等线" panose="02010600030101010101" pitchFamily="2" charset="-122"/>
                <a:cs typeface="Arial" panose="020B0604020202020204" pitchFamily="34" charset="0"/>
              </a:rPr>
              <a:t>Site B</a:t>
            </a:r>
            <a:endParaRPr kumimoji="1" lang="zh-CN" altLang="en-US" sz="1000" dirty="0">
              <a:latin typeface="等线" panose="02010600030101010101" pitchFamily="2" charset="-122"/>
              <a:ea typeface="等线" panose="02010600030101010101" pitchFamily="2" charset="-122"/>
              <a:cs typeface="Arial" panose="020B0604020202020204" pitchFamily="34" charset="0"/>
            </a:endParaRPr>
          </a:p>
        </p:txBody>
      </p:sp>
      <p:pic>
        <p:nvPicPr>
          <p:cNvPr id="5" name="图片 182" descr="OceanStor 18500 front.png"/>
          <p:cNvPicPr>
            <a:picLocks noChangeAspect="1"/>
          </p:cNvPicPr>
          <p:nvPr/>
        </p:nvPicPr>
        <p:blipFill>
          <a:blip r:embed="rId3" cstate="print"/>
          <a:stretch>
            <a:fillRect/>
          </a:stretch>
        </p:blipFill>
        <p:spPr>
          <a:xfrm>
            <a:off x="4600656" y="3528096"/>
            <a:ext cx="492978" cy="1246282"/>
          </a:xfrm>
          <a:prstGeom prst="rect">
            <a:avLst/>
          </a:prstGeom>
        </p:spPr>
      </p:pic>
      <p:sp>
        <p:nvSpPr>
          <p:cNvPr id="6" name="748c4c7e-bf5a-47cf-a48c-e4f6b074ee1b"/>
          <p:cNvSpPr/>
          <p:nvPr/>
        </p:nvSpPr>
        <p:spPr bwMode="auto">
          <a:xfrm>
            <a:off x="772274" y="1643126"/>
            <a:ext cx="2022681" cy="3296680"/>
          </a:xfrm>
          <a:prstGeom prst="roundRect">
            <a:avLst>
              <a:gd name="adj" fmla="val 0"/>
            </a:avLst>
          </a:prstGeom>
          <a:solidFill>
            <a:schemeClr val="tx1">
              <a:lumMod val="75000"/>
              <a:lumOff val="25000"/>
              <a:alpha val="20000"/>
            </a:schemeClr>
          </a:solidFill>
          <a:ln w="9525" cap="flat" cmpd="sng" algn="ctr">
            <a:noFill/>
            <a:prstDash val="solid"/>
            <a:round/>
            <a:headEnd type="none" w="med" len="med"/>
            <a:tailEnd type="none" w="med" len="med"/>
          </a:ln>
          <a:effectLst/>
        </p:spPr>
        <p:txBody>
          <a:bodyPr vert="horz" wrap="square" lIns="121911" tIns="60955" rIns="121911" bIns="60955" numCol="1" rtlCol="0" anchor="t" anchorCtr="0" compatLnSpc="1">
            <a:prstTxWarp prst="textNoShape">
              <a:avLst/>
            </a:prstTxWarp>
          </a:bodyPr>
          <a:lstStyle/>
          <a:p>
            <a:pPr algn="ctr" defTabSz="1219078" fontAlgn="base">
              <a:spcBef>
                <a:spcPct val="0"/>
              </a:spcBef>
              <a:spcAft>
                <a:spcPct val="0"/>
              </a:spcAft>
            </a:pPr>
            <a:r>
              <a:rPr kumimoji="1" lang="en-US" altLang="zh-CN" sz="1000">
                <a:latin typeface="等线" panose="02010600030101010101" pitchFamily="2" charset="-122"/>
                <a:ea typeface="等线" panose="02010600030101010101" pitchFamily="2" charset="-122"/>
                <a:cs typeface="Arial" panose="020B0604020202020204" pitchFamily="34" charset="0"/>
              </a:rPr>
              <a:t>Site A</a:t>
            </a:r>
            <a:endParaRPr kumimoji="1" lang="zh-CN" altLang="en-US" sz="1000" dirty="0">
              <a:latin typeface="等线" panose="02010600030101010101" pitchFamily="2" charset="-122"/>
              <a:ea typeface="等线" panose="02010600030101010101" pitchFamily="2" charset="-122"/>
              <a:cs typeface="Arial" panose="020B0604020202020204" pitchFamily="34" charset="0"/>
            </a:endParaRPr>
          </a:p>
        </p:txBody>
      </p:sp>
      <p:pic>
        <p:nvPicPr>
          <p:cNvPr id="7" name="图片 181" descr="OceanStor 18500 front.png"/>
          <p:cNvPicPr>
            <a:picLocks noChangeAspect="1"/>
          </p:cNvPicPr>
          <p:nvPr/>
        </p:nvPicPr>
        <p:blipFill>
          <a:blip r:embed="rId3" cstate="print"/>
          <a:stretch>
            <a:fillRect/>
          </a:stretch>
        </p:blipFill>
        <p:spPr>
          <a:xfrm>
            <a:off x="1588302" y="3528096"/>
            <a:ext cx="492978" cy="1246282"/>
          </a:xfrm>
          <a:prstGeom prst="rect">
            <a:avLst/>
          </a:prstGeom>
        </p:spPr>
      </p:pic>
      <p:sp>
        <p:nvSpPr>
          <p:cNvPr id="8" name="矩形 43"/>
          <p:cNvSpPr/>
          <p:nvPr/>
        </p:nvSpPr>
        <p:spPr bwMode="auto">
          <a:xfrm>
            <a:off x="6855348" y="4807994"/>
            <a:ext cx="2253998" cy="1316900"/>
          </a:xfrm>
          <a:prstGeom prst="rect">
            <a:avLst/>
          </a:prstGeom>
          <a:solidFill>
            <a:schemeClr val="tx1">
              <a:lumMod val="75000"/>
              <a:lumOff val="25000"/>
              <a:alpha val="20000"/>
            </a:schemeClr>
          </a:solidFill>
          <a:ln w="9525" cap="flat" cmpd="sng" algn="ctr">
            <a:noFill/>
            <a:prstDash val="solid"/>
            <a:round/>
            <a:headEnd type="none" w="med" len="med"/>
            <a:tailEnd type="none" w="med" len="med"/>
          </a:ln>
          <a:effectLst/>
        </p:spPr>
        <p:txBody>
          <a:bodyPr vert="horz" wrap="square" lIns="121911" tIns="60955" rIns="121911" bIns="60955" numCol="1" rtlCol="0" anchor="t" anchorCtr="0" compatLnSpc="1">
            <a:prstTxWarp prst="textNoShape">
              <a:avLst/>
            </a:prstTxWarp>
          </a:bodyPr>
          <a:lstStyle/>
          <a:p>
            <a:pPr algn="ctr" defTabSz="1219078" fontAlgn="base">
              <a:spcBef>
                <a:spcPct val="0"/>
              </a:spcBef>
              <a:spcAft>
                <a:spcPct val="0"/>
              </a:spcAft>
            </a:pPr>
            <a:endParaRPr kumimoji="1" lang="zh-CN" altLang="en-US" sz="1000">
              <a:latin typeface="等线" panose="02010600030101010101" pitchFamily="2" charset="-122"/>
              <a:ea typeface="等线" panose="02010600030101010101" pitchFamily="2" charset="-122"/>
              <a:cs typeface="Arial" panose="020B0604020202020204" pitchFamily="34" charset="0"/>
            </a:endParaRPr>
          </a:p>
        </p:txBody>
      </p:sp>
      <p:cxnSp>
        <p:nvCxnSpPr>
          <p:cNvPr id="9" name="直接箭头连接符 104"/>
          <p:cNvCxnSpPr/>
          <p:nvPr/>
        </p:nvCxnSpPr>
        <p:spPr bwMode="auto">
          <a:xfrm>
            <a:off x="8584252" y="5385411"/>
            <a:ext cx="0" cy="484636"/>
          </a:xfrm>
          <a:prstGeom prst="straightConnector1">
            <a:avLst/>
          </a:prstGeom>
          <a:solidFill>
            <a:schemeClr val="accent1"/>
          </a:solidFill>
          <a:ln w="9525" cap="flat" cmpd="sng" algn="ctr">
            <a:solidFill>
              <a:srgbClr val="FFC000"/>
            </a:solidFill>
            <a:prstDash val="dash"/>
            <a:round/>
            <a:headEnd type="none" w="med" len="med"/>
            <a:tailEnd type="arrow"/>
          </a:ln>
          <a:effectLst/>
        </p:spPr>
      </p:cxnSp>
      <p:sp>
        <p:nvSpPr>
          <p:cNvPr id="10" name="矩形 44"/>
          <p:cNvSpPr/>
          <p:nvPr/>
        </p:nvSpPr>
        <p:spPr bwMode="auto">
          <a:xfrm>
            <a:off x="9145653" y="4807994"/>
            <a:ext cx="2290130" cy="1316900"/>
          </a:xfrm>
          <a:prstGeom prst="rect">
            <a:avLst/>
          </a:prstGeom>
          <a:solidFill>
            <a:schemeClr val="tx1">
              <a:lumMod val="75000"/>
              <a:lumOff val="25000"/>
              <a:alpha val="20000"/>
            </a:schemeClr>
          </a:solidFill>
          <a:ln w="9525" cap="flat" cmpd="sng" algn="ctr">
            <a:noFill/>
            <a:prstDash val="solid"/>
            <a:round/>
            <a:headEnd type="none" w="med" len="med"/>
            <a:tailEnd type="none" w="med" len="med"/>
          </a:ln>
          <a:effectLst/>
        </p:spPr>
        <p:txBody>
          <a:bodyPr vert="horz" wrap="square" lIns="121911" tIns="60955" rIns="121911" bIns="60955" numCol="1" rtlCol="0" anchor="t" anchorCtr="0" compatLnSpc="1">
            <a:prstTxWarp prst="textNoShape">
              <a:avLst/>
            </a:prstTxWarp>
          </a:bodyPr>
          <a:lstStyle/>
          <a:p>
            <a:pPr algn="ctr" defTabSz="1219078" fontAlgn="base">
              <a:spcBef>
                <a:spcPct val="0"/>
              </a:spcBef>
              <a:spcAft>
                <a:spcPct val="0"/>
              </a:spcAft>
            </a:pPr>
            <a:endParaRPr kumimoji="1" lang="zh-CN" altLang="en-US" sz="1000">
              <a:latin typeface="等线" panose="02010600030101010101" pitchFamily="2" charset="-122"/>
              <a:ea typeface="等线" panose="02010600030101010101" pitchFamily="2" charset="-122"/>
              <a:cs typeface="Arial" panose="020B0604020202020204" pitchFamily="34" charset="0"/>
            </a:endParaRPr>
          </a:p>
        </p:txBody>
      </p:sp>
      <p:cxnSp>
        <p:nvCxnSpPr>
          <p:cNvPr id="11" name="直接箭头连接符 105"/>
          <p:cNvCxnSpPr/>
          <p:nvPr/>
        </p:nvCxnSpPr>
        <p:spPr bwMode="auto">
          <a:xfrm>
            <a:off x="10870416" y="5385411"/>
            <a:ext cx="0" cy="484636"/>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sp>
        <p:nvSpPr>
          <p:cNvPr id="12" name="39e1ef4b-e28e-404e-8d42-ee002b52d71a"/>
          <p:cNvSpPr/>
          <p:nvPr/>
        </p:nvSpPr>
        <p:spPr bwMode="auto">
          <a:xfrm>
            <a:off x="772274" y="5199504"/>
            <a:ext cx="5132167" cy="934332"/>
          </a:xfrm>
          <a:prstGeom prst="roundRect">
            <a:avLst>
              <a:gd name="adj" fmla="val 0"/>
            </a:avLst>
          </a:prstGeom>
          <a:solidFill>
            <a:schemeClr val="tx1">
              <a:lumMod val="75000"/>
              <a:lumOff val="25000"/>
              <a:alpha val="20000"/>
            </a:schemeClr>
          </a:solidFill>
          <a:ln w="9525" cap="flat" cmpd="sng" algn="ctr">
            <a:noFill/>
            <a:prstDash val="solid"/>
            <a:round/>
            <a:headEnd type="none" w="med" len="med"/>
            <a:tailEnd type="none" w="med" len="med"/>
          </a:ln>
          <a:effectLst/>
        </p:spPr>
        <p:txBody>
          <a:bodyPr vert="horz" wrap="square" lIns="121911" tIns="60955" rIns="121911" bIns="60955" numCol="1" rtlCol="0" anchor="t" anchorCtr="0" compatLnSpc="1">
            <a:prstTxWarp prst="textNoShape">
              <a:avLst/>
            </a:prstTxWarp>
          </a:bodyPr>
          <a:lstStyle/>
          <a:p>
            <a:pPr algn="ctr" defTabSz="1219078" fontAlgn="base">
              <a:spcBef>
                <a:spcPct val="0"/>
              </a:spcBef>
              <a:spcAft>
                <a:spcPct val="0"/>
              </a:spcAft>
            </a:pPr>
            <a:r>
              <a:rPr kumimoji="1" lang="en-US" altLang="zh-CN" sz="1000">
                <a:latin typeface="等线" panose="02010600030101010101" pitchFamily="2" charset="-122"/>
                <a:ea typeface="等线" panose="02010600030101010101" pitchFamily="2" charset="-122"/>
                <a:cs typeface="Arial" panose="020B0604020202020204" pitchFamily="34" charset="0"/>
              </a:rPr>
              <a:t>Site C</a:t>
            </a:r>
            <a:endParaRPr kumimoji="1" lang="zh-CN" altLang="en-US" sz="1000" dirty="0">
              <a:latin typeface="等线" panose="02010600030101010101" pitchFamily="2" charset="-122"/>
              <a:ea typeface="等线" panose="02010600030101010101" pitchFamily="2" charset="-122"/>
              <a:cs typeface="Arial" panose="020B0604020202020204" pitchFamily="34" charset="0"/>
            </a:endParaRPr>
          </a:p>
        </p:txBody>
      </p:sp>
      <p:cxnSp>
        <p:nvCxnSpPr>
          <p:cNvPr id="13" name="fb7318ca-9299-4a23-af39-c5ab08cc5f71"/>
          <p:cNvCxnSpPr>
            <a:stCxn id="159" idx="1"/>
            <a:endCxn id="160" idx="18"/>
          </p:cNvCxnSpPr>
          <p:nvPr/>
        </p:nvCxnSpPr>
        <p:spPr bwMode="auto">
          <a:xfrm flipH="1">
            <a:off x="2081309" y="3183340"/>
            <a:ext cx="2493657" cy="22446"/>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副标题 1"/>
          <p:cNvSpPr txBox="1">
            <a:spLocks/>
          </p:cNvSpPr>
          <p:nvPr/>
        </p:nvSpPr>
        <p:spPr>
          <a:xfrm>
            <a:off x="615767" y="264750"/>
            <a:ext cx="10740640" cy="555984"/>
          </a:xfrm>
          <a:prstGeom prst="rect">
            <a:avLst/>
          </a:prstGeom>
        </p:spPr>
        <p:txBody>
          <a:bodyPr>
            <a:normAutofit/>
          </a:bodyPr>
          <a:lstStyle>
            <a:lvl1pPr marL="457200" indent="-457200" algn="l" defTabSz="1219200" rtl="0" eaLnBrk="1" latinLnBrk="0" hangingPunct="1">
              <a:spcBef>
                <a:spcPct val="20000"/>
              </a:spcBef>
              <a:buFont typeface="Arial" pitchFamily="34" charset="0"/>
              <a:buChar char="•"/>
              <a:defRPr sz="4299" kern="1200">
                <a:solidFill>
                  <a:schemeClr val="bg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bg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bg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bg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bg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marL="0" indent="0" defTabSz="1219078" fontAlgn="base">
              <a:spcAft>
                <a:spcPct val="0"/>
              </a:spcAft>
              <a:buNone/>
              <a:defRPr/>
            </a:pPr>
            <a:r>
              <a:rPr lang="en-US" altLang="zh-CN" sz="2800" dirty="0">
                <a:solidFill>
                  <a:schemeClr val="tx1"/>
                </a:solidFill>
                <a:latin typeface="微软雅黑" panose="020B0503020204020204" pitchFamily="34" charset="-122"/>
                <a:ea typeface="微软雅黑" panose="020B0503020204020204" pitchFamily="34" charset="-122"/>
              </a:rPr>
              <a:t>Comprehensive HA/DR Solutions</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5" name="Freeform 35"/>
          <p:cNvSpPr>
            <a:spLocks noEditPoints="1"/>
          </p:cNvSpPr>
          <p:nvPr/>
        </p:nvSpPr>
        <p:spPr bwMode="auto">
          <a:xfrm>
            <a:off x="10498206" y="5671386"/>
            <a:ext cx="655699" cy="424164"/>
          </a:xfrm>
          <a:custGeom>
            <a:avLst/>
            <a:gdLst/>
            <a:ahLst/>
            <a:cxnLst>
              <a:cxn ang="0">
                <a:pos x="14413" y="6228"/>
              </a:cxn>
              <a:cxn ang="0">
                <a:pos x="9353" y="6994"/>
              </a:cxn>
              <a:cxn ang="0">
                <a:pos x="8638" y="12659"/>
              </a:cxn>
              <a:cxn ang="0">
                <a:pos x="7871" y="1685"/>
              </a:cxn>
              <a:cxn ang="0">
                <a:pos x="7360" y="0"/>
              </a:cxn>
              <a:cxn ang="0">
                <a:pos x="3680" y="1685"/>
              </a:cxn>
              <a:cxn ang="0">
                <a:pos x="1534" y="12659"/>
              </a:cxn>
              <a:cxn ang="0">
                <a:pos x="0" y="13986"/>
              </a:cxn>
              <a:cxn ang="0">
                <a:pos x="15946" y="12659"/>
              </a:cxn>
              <a:cxn ang="0">
                <a:pos x="15334" y="6994"/>
              </a:cxn>
              <a:cxn ang="0">
                <a:pos x="5827" y="6125"/>
              </a:cxn>
              <a:cxn ang="0">
                <a:pos x="7002" y="8371"/>
              </a:cxn>
              <a:cxn ang="0">
                <a:pos x="5827" y="6125"/>
              </a:cxn>
              <a:cxn ang="0">
                <a:pos x="3731" y="9137"/>
              </a:cxn>
              <a:cxn ang="0">
                <a:pos x="2555" y="11382"/>
              </a:cxn>
              <a:cxn ang="0">
                <a:pos x="2555" y="3318"/>
              </a:cxn>
              <a:cxn ang="0">
                <a:pos x="3731" y="5564"/>
              </a:cxn>
              <a:cxn ang="0">
                <a:pos x="2555" y="3318"/>
              </a:cxn>
              <a:cxn ang="0">
                <a:pos x="10393" y="8065"/>
              </a:cxn>
              <a:cxn ang="0">
                <a:pos x="9525" y="9494"/>
              </a:cxn>
              <a:cxn ang="0">
                <a:pos x="13818" y="10464"/>
              </a:cxn>
              <a:cxn ang="0">
                <a:pos x="14687" y="11893"/>
              </a:cxn>
              <a:cxn ang="0">
                <a:pos x="13818" y="10464"/>
              </a:cxn>
              <a:cxn ang="0">
                <a:pos x="13256" y="10464"/>
              </a:cxn>
              <a:cxn ang="0">
                <a:pos x="12387" y="11893"/>
              </a:cxn>
              <a:cxn ang="0">
                <a:pos x="10955" y="10464"/>
              </a:cxn>
              <a:cxn ang="0">
                <a:pos x="11825" y="11893"/>
              </a:cxn>
              <a:cxn ang="0">
                <a:pos x="10955" y="10464"/>
              </a:cxn>
              <a:cxn ang="0">
                <a:pos x="10393" y="10464"/>
              </a:cxn>
              <a:cxn ang="0">
                <a:pos x="9525" y="11893"/>
              </a:cxn>
              <a:cxn ang="0">
                <a:pos x="13818" y="8065"/>
              </a:cxn>
              <a:cxn ang="0">
                <a:pos x="14687" y="9494"/>
              </a:cxn>
              <a:cxn ang="0">
                <a:pos x="13818" y="8065"/>
              </a:cxn>
              <a:cxn ang="0">
                <a:pos x="13256" y="8065"/>
              </a:cxn>
              <a:cxn ang="0">
                <a:pos x="12387" y="9494"/>
              </a:cxn>
              <a:cxn ang="0">
                <a:pos x="10955" y="8065"/>
              </a:cxn>
              <a:cxn ang="0">
                <a:pos x="11825" y="9494"/>
              </a:cxn>
              <a:cxn ang="0">
                <a:pos x="10955" y="8065"/>
              </a:cxn>
            </a:cxnLst>
            <a:rect l="0" t="0" r="r" b="b"/>
            <a:pathLst>
              <a:path w="16560" h="13986">
                <a:moveTo>
                  <a:pt x="14413" y="6994"/>
                </a:moveTo>
                <a:lnTo>
                  <a:pt x="14413" y="6228"/>
                </a:lnTo>
                <a:lnTo>
                  <a:pt x="9353" y="6228"/>
                </a:lnTo>
                <a:lnTo>
                  <a:pt x="9353" y="6994"/>
                </a:lnTo>
                <a:lnTo>
                  <a:pt x="8638" y="6994"/>
                </a:lnTo>
                <a:lnTo>
                  <a:pt x="8638" y="12659"/>
                </a:lnTo>
                <a:lnTo>
                  <a:pt x="7871" y="12659"/>
                </a:lnTo>
                <a:lnTo>
                  <a:pt x="7871" y="1685"/>
                </a:lnTo>
                <a:lnTo>
                  <a:pt x="7360" y="1685"/>
                </a:lnTo>
                <a:lnTo>
                  <a:pt x="7360" y="0"/>
                </a:lnTo>
                <a:lnTo>
                  <a:pt x="3680" y="1021"/>
                </a:lnTo>
                <a:lnTo>
                  <a:pt x="3680" y="1685"/>
                </a:lnTo>
                <a:lnTo>
                  <a:pt x="1534" y="1685"/>
                </a:lnTo>
                <a:lnTo>
                  <a:pt x="1534" y="12659"/>
                </a:lnTo>
                <a:lnTo>
                  <a:pt x="767" y="12659"/>
                </a:lnTo>
                <a:lnTo>
                  <a:pt x="0" y="13986"/>
                </a:lnTo>
                <a:lnTo>
                  <a:pt x="16560" y="13986"/>
                </a:lnTo>
                <a:lnTo>
                  <a:pt x="15946" y="12659"/>
                </a:lnTo>
                <a:lnTo>
                  <a:pt x="15334" y="12659"/>
                </a:lnTo>
                <a:lnTo>
                  <a:pt x="15334" y="6994"/>
                </a:lnTo>
                <a:lnTo>
                  <a:pt x="14413" y="6994"/>
                </a:lnTo>
                <a:close/>
                <a:moveTo>
                  <a:pt x="5827" y="6125"/>
                </a:moveTo>
                <a:lnTo>
                  <a:pt x="7002" y="6125"/>
                </a:lnTo>
                <a:lnTo>
                  <a:pt x="7002" y="8371"/>
                </a:lnTo>
                <a:lnTo>
                  <a:pt x="5827" y="8371"/>
                </a:lnTo>
                <a:lnTo>
                  <a:pt x="5827" y="6125"/>
                </a:lnTo>
                <a:close/>
                <a:moveTo>
                  <a:pt x="2555" y="9137"/>
                </a:moveTo>
                <a:lnTo>
                  <a:pt x="3731" y="9137"/>
                </a:lnTo>
                <a:lnTo>
                  <a:pt x="3731" y="11382"/>
                </a:lnTo>
                <a:lnTo>
                  <a:pt x="2555" y="11382"/>
                </a:lnTo>
                <a:lnTo>
                  <a:pt x="2555" y="9137"/>
                </a:lnTo>
                <a:close/>
                <a:moveTo>
                  <a:pt x="2555" y="3318"/>
                </a:moveTo>
                <a:lnTo>
                  <a:pt x="3731" y="3318"/>
                </a:lnTo>
                <a:lnTo>
                  <a:pt x="3731" y="5564"/>
                </a:lnTo>
                <a:lnTo>
                  <a:pt x="2555" y="5564"/>
                </a:lnTo>
                <a:lnTo>
                  <a:pt x="2555" y="3318"/>
                </a:lnTo>
                <a:close/>
                <a:moveTo>
                  <a:pt x="9525" y="8065"/>
                </a:moveTo>
                <a:lnTo>
                  <a:pt x="10393" y="8065"/>
                </a:lnTo>
                <a:lnTo>
                  <a:pt x="10393" y="9494"/>
                </a:lnTo>
                <a:lnTo>
                  <a:pt x="9525" y="9494"/>
                </a:lnTo>
                <a:lnTo>
                  <a:pt x="9525" y="8065"/>
                </a:lnTo>
                <a:close/>
                <a:moveTo>
                  <a:pt x="13818" y="10464"/>
                </a:moveTo>
                <a:lnTo>
                  <a:pt x="14687" y="10464"/>
                </a:lnTo>
                <a:lnTo>
                  <a:pt x="14687" y="11893"/>
                </a:lnTo>
                <a:lnTo>
                  <a:pt x="13818" y="11893"/>
                </a:lnTo>
                <a:lnTo>
                  <a:pt x="13818" y="10464"/>
                </a:lnTo>
                <a:close/>
                <a:moveTo>
                  <a:pt x="12387" y="10464"/>
                </a:moveTo>
                <a:lnTo>
                  <a:pt x="13256" y="10464"/>
                </a:lnTo>
                <a:lnTo>
                  <a:pt x="13256" y="11893"/>
                </a:lnTo>
                <a:lnTo>
                  <a:pt x="12387" y="11893"/>
                </a:lnTo>
                <a:lnTo>
                  <a:pt x="12387" y="10464"/>
                </a:lnTo>
                <a:close/>
                <a:moveTo>
                  <a:pt x="10955" y="10464"/>
                </a:moveTo>
                <a:lnTo>
                  <a:pt x="11825" y="10464"/>
                </a:lnTo>
                <a:lnTo>
                  <a:pt x="11825" y="11893"/>
                </a:lnTo>
                <a:lnTo>
                  <a:pt x="10955" y="11893"/>
                </a:lnTo>
                <a:lnTo>
                  <a:pt x="10955" y="10464"/>
                </a:lnTo>
                <a:close/>
                <a:moveTo>
                  <a:pt x="9525" y="10464"/>
                </a:moveTo>
                <a:lnTo>
                  <a:pt x="10393" y="10464"/>
                </a:lnTo>
                <a:lnTo>
                  <a:pt x="10393" y="11893"/>
                </a:lnTo>
                <a:lnTo>
                  <a:pt x="9525" y="11893"/>
                </a:lnTo>
                <a:lnTo>
                  <a:pt x="9525" y="10464"/>
                </a:lnTo>
                <a:close/>
                <a:moveTo>
                  <a:pt x="13818" y="8065"/>
                </a:moveTo>
                <a:lnTo>
                  <a:pt x="14687" y="8065"/>
                </a:lnTo>
                <a:lnTo>
                  <a:pt x="14687" y="9494"/>
                </a:lnTo>
                <a:lnTo>
                  <a:pt x="13818" y="9494"/>
                </a:lnTo>
                <a:lnTo>
                  <a:pt x="13818" y="8065"/>
                </a:lnTo>
                <a:close/>
                <a:moveTo>
                  <a:pt x="12387" y="8065"/>
                </a:moveTo>
                <a:lnTo>
                  <a:pt x="13256" y="8065"/>
                </a:lnTo>
                <a:lnTo>
                  <a:pt x="13256" y="9494"/>
                </a:lnTo>
                <a:lnTo>
                  <a:pt x="12387" y="9494"/>
                </a:lnTo>
                <a:lnTo>
                  <a:pt x="12387" y="8065"/>
                </a:lnTo>
                <a:close/>
                <a:moveTo>
                  <a:pt x="10955" y="8065"/>
                </a:moveTo>
                <a:lnTo>
                  <a:pt x="11825" y="8065"/>
                </a:lnTo>
                <a:lnTo>
                  <a:pt x="11825" y="9494"/>
                </a:lnTo>
                <a:lnTo>
                  <a:pt x="10955" y="9494"/>
                </a:lnTo>
                <a:lnTo>
                  <a:pt x="10955" y="8065"/>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16" name="Freeform 6"/>
          <p:cNvSpPr>
            <a:spLocks noEditPoints="1"/>
          </p:cNvSpPr>
          <p:nvPr/>
        </p:nvSpPr>
        <p:spPr bwMode="auto">
          <a:xfrm>
            <a:off x="10564250" y="4879611"/>
            <a:ext cx="624229" cy="509515"/>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17" name="Freeform 6"/>
          <p:cNvSpPr>
            <a:spLocks noEditPoints="1"/>
          </p:cNvSpPr>
          <p:nvPr/>
        </p:nvSpPr>
        <p:spPr bwMode="auto">
          <a:xfrm>
            <a:off x="9354204" y="4879612"/>
            <a:ext cx="624229" cy="509515"/>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18" name="Freeform 35"/>
          <p:cNvSpPr>
            <a:spLocks noEditPoints="1"/>
          </p:cNvSpPr>
          <p:nvPr/>
        </p:nvSpPr>
        <p:spPr bwMode="auto">
          <a:xfrm>
            <a:off x="8212042" y="5671386"/>
            <a:ext cx="655699" cy="424164"/>
          </a:xfrm>
          <a:custGeom>
            <a:avLst/>
            <a:gdLst/>
            <a:ahLst/>
            <a:cxnLst>
              <a:cxn ang="0">
                <a:pos x="14413" y="6228"/>
              </a:cxn>
              <a:cxn ang="0">
                <a:pos x="9353" y="6994"/>
              </a:cxn>
              <a:cxn ang="0">
                <a:pos x="8638" y="12659"/>
              </a:cxn>
              <a:cxn ang="0">
                <a:pos x="7871" y="1685"/>
              </a:cxn>
              <a:cxn ang="0">
                <a:pos x="7360" y="0"/>
              </a:cxn>
              <a:cxn ang="0">
                <a:pos x="3680" y="1685"/>
              </a:cxn>
              <a:cxn ang="0">
                <a:pos x="1534" y="12659"/>
              </a:cxn>
              <a:cxn ang="0">
                <a:pos x="0" y="13986"/>
              </a:cxn>
              <a:cxn ang="0">
                <a:pos x="15946" y="12659"/>
              </a:cxn>
              <a:cxn ang="0">
                <a:pos x="15334" y="6994"/>
              </a:cxn>
              <a:cxn ang="0">
                <a:pos x="5827" y="6125"/>
              </a:cxn>
              <a:cxn ang="0">
                <a:pos x="7002" y="8371"/>
              </a:cxn>
              <a:cxn ang="0">
                <a:pos x="5827" y="6125"/>
              </a:cxn>
              <a:cxn ang="0">
                <a:pos x="3731" y="9137"/>
              </a:cxn>
              <a:cxn ang="0">
                <a:pos x="2555" y="11382"/>
              </a:cxn>
              <a:cxn ang="0">
                <a:pos x="2555" y="3318"/>
              </a:cxn>
              <a:cxn ang="0">
                <a:pos x="3731" y="5564"/>
              </a:cxn>
              <a:cxn ang="0">
                <a:pos x="2555" y="3318"/>
              </a:cxn>
              <a:cxn ang="0">
                <a:pos x="10393" y="8065"/>
              </a:cxn>
              <a:cxn ang="0">
                <a:pos x="9525" y="9494"/>
              </a:cxn>
              <a:cxn ang="0">
                <a:pos x="13818" y="10464"/>
              </a:cxn>
              <a:cxn ang="0">
                <a:pos x="14687" y="11893"/>
              </a:cxn>
              <a:cxn ang="0">
                <a:pos x="13818" y="10464"/>
              </a:cxn>
              <a:cxn ang="0">
                <a:pos x="13256" y="10464"/>
              </a:cxn>
              <a:cxn ang="0">
                <a:pos x="12387" y="11893"/>
              </a:cxn>
              <a:cxn ang="0">
                <a:pos x="10955" y="10464"/>
              </a:cxn>
              <a:cxn ang="0">
                <a:pos x="11825" y="11893"/>
              </a:cxn>
              <a:cxn ang="0">
                <a:pos x="10955" y="10464"/>
              </a:cxn>
              <a:cxn ang="0">
                <a:pos x="10393" y="10464"/>
              </a:cxn>
              <a:cxn ang="0">
                <a:pos x="9525" y="11893"/>
              </a:cxn>
              <a:cxn ang="0">
                <a:pos x="13818" y="8065"/>
              </a:cxn>
              <a:cxn ang="0">
                <a:pos x="14687" y="9494"/>
              </a:cxn>
              <a:cxn ang="0">
                <a:pos x="13818" y="8065"/>
              </a:cxn>
              <a:cxn ang="0">
                <a:pos x="13256" y="8065"/>
              </a:cxn>
              <a:cxn ang="0">
                <a:pos x="12387" y="9494"/>
              </a:cxn>
              <a:cxn ang="0">
                <a:pos x="10955" y="8065"/>
              </a:cxn>
              <a:cxn ang="0">
                <a:pos x="11825" y="9494"/>
              </a:cxn>
              <a:cxn ang="0">
                <a:pos x="10955" y="8065"/>
              </a:cxn>
            </a:cxnLst>
            <a:rect l="0" t="0" r="r" b="b"/>
            <a:pathLst>
              <a:path w="16560" h="13986">
                <a:moveTo>
                  <a:pt x="14413" y="6994"/>
                </a:moveTo>
                <a:lnTo>
                  <a:pt x="14413" y="6228"/>
                </a:lnTo>
                <a:lnTo>
                  <a:pt x="9353" y="6228"/>
                </a:lnTo>
                <a:lnTo>
                  <a:pt x="9353" y="6994"/>
                </a:lnTo>
                <a:lnTo>
                  <a:pt x="8638" y="6994"/>
                </a:lnTo>
                <a:lnTo>
                  <a:pt x="8638" y="12659"/>
                </a:lnTo>
                <a:lnTo>
                  <a:pt x="7871" y="12659"/>
                </a:lnTo>
                <a:lnTo>
                  <a:pt x="7871" y="1685"/>
                </a:lnTo>
                <a:lnTo>
                  <a:pt x="7360" y="1685"/>
                </a:lnTo>
                <a:lnTo>
                  <a:pt x="7360" y="0"/>
                </a:lnTo>
                <a:lnTo>
                  <a:pt x="3680" y="1021"/>
                </a:lnTo>
                <a:lnTo>
                  <a:pt x="3680" y="1685"/>
                </a:lnTo>
                <a:lnTo>
                  <a:pt x="1534" y="1685"/>
                </a:lnTo>
                <a:lnTo>
                  <a:pt x="1534" y="12659"/>
                </a:lnTo>
                <a:lnTo>
                  <a:pt x="767" y="12659"/>
                </a:lnTo>
                <a:lnTo>
                  <a:pt x="0" y="13986"/>
                </a:lnTo>
                <a:lnTo>
                  <a:pt x="16560" y="13986"/>
                </a:lnTo>
                <a:lnTo>
                  <a:pt x="15946" y="12659"/>
                </a:lnTo>
                <a:lnTo>
                  <a:pt x="15334" y="12659"/>
                </a:lnTo>
                <a:lnTo>
                  <a:pt x="15334" y="6994"/>
                </a:lnTo>
                <a:lnTo>
                  <a:pt x="14413" y="6994"/>
                </a:lnTo>
                <a:close/>
                <a:moveTo>
                  <a:pt x="5827" y="6125"/>
                </a:moveTo>
                <a:lnTo>
                  <a:pt x="7002" y="6125"/>
                </a:lnTo>
                <a:lnTo>
                  <a:pt x="7002" y="8371"/>
                </a:lnTo>
                <a:lnTo>
                  <a:pt x="5827" y="8371"/>
                </a:lnTo>
                <a:lnTo>
                  <a:pt x="5827" y="6125"/>
                </a:lnTo>
                <a:close/>
                <a:moveTo>
                  <a:pt x="2555" y="9137"/>
                </a:moveTo>
                <a:lnTo>
                  <a:pt x="3731" y="9137"/>
                </a:lnTo>
                <a:lnTo>
                  <a:pt x="3731" y="11382"/>
                </a:lnTo>
                <a:lnTo>
                  <a:pt x="2555" y="11382"/>
                </a:lnTo>
                <a:lnTo>
                  <a:pt x="2555" y="9137"/>
                </a:lnTo>
                <a:close/>
                <a:moveTo>
                  <a:pt x="2555" y="3318"/>
                </a:moveTo>
                <a:lnTo>
                  <a:pt x="3731" y="3318"/>
                </a:lnTo>
                <a:lnTo>
                  <a:pt x="3731" y="5564"/>
                </a:lnTo>
                <a:lnTo>
                  <a:pt x="2555" y="5564"/>
                </a:lnTo>
                <a:lnTo>
                  <a:pt x="2555" y="3318"/>
                </a:lnTo>
                <a:close/>
                <a:moveTo>
                  <a:pt x="9525" y="8065"/>
                </a:moveTo>
                <a:lnTo>
                  <a:pt x="10393" y="8065"/>
                </a:lnTo>
                <a:lnTo>
                  <a:pt x="10393" y="9494"/>
                </a:lnTo>
                <a:lnTo>
                  <a:pt x="9525" y="9494"/>
                </a:lnTo>
                <a:lnTo>
                  <a:pt x="9525" y="8065"/>
                </a:lnTo>
                <a:close/>
                <a:moveTo>
                  <a:pt x="13818" y="10464"/>
                </a:moveTo>
                <a:lnTo>
                  <a:pt x="14687" y="10464"/>
                </a:lnTo>
                <a:lnTo>
                  <a:pt x="14687" y="11893"/>
                </a:lnTo>
                <a:lnTo>
                  <a:pt x="13818" y="11893"/>
                </a:lnTo>
                <a:lnTo>
                  <a:pt x="13818" y="10464"/>
                </a:lnTo>
                <a:close/>
                <a:moveTo>
                  <a:pt x="12387" y="10464"/>
                </a:moveTo>
                <a:lnTo>
                  <a:pt x="13256" y="10464"/>
                </a:lnTo>
                <a:lnTo>
                  <a:pt x="13256" y="11893"/>
                </a:lnTo>
                <a:lnTo>
                  <a:pt x="12387" y="11893"/>
                </a:lnTo>
                <a:lnTo>
                  <a:pt x="12387" y="10464"/>
                </a:lnTo>
                <a:close/>
                <a:moveTo>
                  <a:pt x="10955" y="10464"/>
                </a:moveTo>
                <a:lnTo>
                  <a:pt x="11825" y="10464"/>
                </a:lnTo>
                <a:lnTo>
                  <a:pt x="11825" y="11893"/>
                </a:lnTo>
                <a:lnTo>
                  <a:pt x="10955" y="11893"/>
                </a:lnTo>
                <a:lnTo>
                  <a:pt x="10955" y="10464"/>
                </a:lnTo>
                <a:close/>
                <a:moveTo>
                  <a:pt x="9525" y="10464"/>
                </a:moveTo>
                <a:lnTo>
                  <a:pt x="10393" y="10464"/>
                </a:lnTo>
                <a:lnTo>
                  <a:pt x="10393" y="11893"/>
                </a:lnTo>
                <a:lnTo>
                  <a:pt x="9525" y="11893"/>
                </a:lnTo>
                <a:lnTo>
                  <a:pt x="9525" y="10464"/>
                </a:lnTo>
                <a:close/>
                <a:moveTo>
                  <a:pt x="13818" y="8065"/>
                </a:moveTo>
                <a:lnTo>
                  <a:pt x="14687" y="8065"/>
                </a:lnTo>
                <a:lnTo>
                  <a:pt x="14687" y="9494"/>
                </a:lnTo>
                <a:lnTo>
                  <a:pt x="13818" y="9494"/>
                </a:lnTo>
                <a:lnTo>
                  <a:pt x="13818" y="8065"/>
                </a:lnTo>
                <a:close/>
                <a:moveTo>
                  <a:pt x="12387" y="8065"/>
                </a:moveTo>
                <a:lnTo>
                  <a:pt x="13256" y="8065"/>
                </a:lnTo>
                <a:lnTo>
                  <a:pt x="13256" y="9494"/>
                </a:lnTo>
                <a:lnTo>
                  <a:pt x="12387" y="9494"/>
                </a:lnTo>
                <a:lnTo>
                  <a:pt x="12387" y="8065"/>
                </a:lnTo>
                <a:close/>
                <a:moveTo>
                  <a:pt x="10955" y="8065"/>
                </a:moveTo>
                <a:lnTo>
                  <a:pt x="11825" y="8065"/>
                </a:lnTo>
                <a:lnTo>
                  <a:pt x="11825" y="9494"/>
                </a:lnTo>
                <a:lnTo>
                  <a:pt x="10955" y="9494"/>
                </a:lnTo>
                <a:lnTo>
                  <a:pt x="10955" y="8065"/>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19" name="Freeform 6"/>
          <p:cNvSpPr>
            <a:spLocks noEditPoints="1"/>
          </p:cNvSpPr>
          <p:nvPr/>
        </p:nvSpPr>
        <p:spPr bwMode="auto">
          <a:xfrm>
            <a:off x="8278085" y="4879611"/>
            <a:ext cx="624229" cy="509515"/>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20" name="Freeform 6"/>
          <p:cNvSpPr>
            <a:spLocks noEditPoints="1"/>
          </p:cNvSpPr>
          <p:nvPr/>
        </p:nvSpPr>
        <p:spPr bwMode="auto">
          <a:xfrm>
            <a:off x="7068039" y="4879612"/>
            <a:ext cx="624229" cy="509515"/>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21" name="Freeform 35"/>
          <p:cNvSpPr>
            <a:spLocks noEditPoints="1"/>
          </p:cNvSpPr>
          <p:nvPr/>
        </p:nvSpPr>
        <p:spPr bwMode="auto">
          <a:xfrm>
            <a:off x="10517926" y="4105743"/>
            <a:ext cx="655698" cy="424163"/>
          </a:xfrm>
          <a:custGeom>
            <a:avLst/>
            <a:gdLst/>
            <a:ahLst/>
            <a:cxnLst>
              <a:cxn ang="0">
                <a:pos x="14413" y="6228"/>
              </a:cxn>
              <a:cxn ang="0">
                <a:pos x="9353" y="6994"/>
              </a:cxn>
              <a:cxn ang="0">
                <a:pos x="8638" y="12659"/>
              </a:cxn>
              <a:cxn ang="0">
                <a:pos x="7871" y="1685"/>
              </a:cxn>
              <a:cxn ang="0">
                <a:pos x="7360" y="0"/>
              </a:cxn>
              <a:cxn ang="0">
                <a:pos x="3680" y="1685"/>
              </a:cxn>
              <a:cxn ang="0">
                <a:pos x="1534" y="12659"/>
              </a:cxn>
              <a:cxn ang="0">
                <a:pos x="0" y="13986"/>
              </a:cxn>
              <a:cxn ang="0">
                <a:pos x="15946" y="12659"/>
              </a:cxn>
              <a:cxn ang="0">
                <a:pos x="15334" y="6994"/>
              </a:cxn>
              <a:cxn ang="0">
                <a:pos x="5827" y="6125"/>
              </a:cxn>
              <a:cxn ang="0">
                <a:pos x="7002" y="8371"/>
              </a:cxn>
              <a:cxn ang="0">
                <a:pos x="5827" y="6125"/>
              </a:cxn>
              <a:cxn ang="0">
                <a:pos x="3731" y="9137"/>
              </a:cxn>
              <a:cxn ang="0">
                <a:pos x="2555" y="11382"/>
              </a:cxn>
              <a:cxn ang="0">
                <a:pos x="2555" y="3318"/>
              </a:cxn>
              <a:cxn ang="0">
                <a:pos x="3731" y="5564"/>
              </a:cxn>
              <a:cxn ang="0">
                <a:pos x="2555" y="3318"/>
              </a:cxn>
              <a:cxn ang="0">
                <a:pos x="10393" y="8065"/>
              </a:cxn>
              <a:cxn ang="0">
                <a:pos x="9525" y="9494"/>
              </a:cxn>
              <a:cxn ang="0">
                <a:pos x="13818" y="10464"/>
              </a:cxn>
              <a:cxn ang="0">
                <a:pos x="14687" y="11893"/>
              </a:cxn>
              <a:cxn ang="0">
                <a:pos x="13818" y="10464"/>
              </a:cxn>
              <a:cxn ang="0">
                <a:pos x="13256" y="10464"/>
              </a:cxn>
              <a:cxn ang="0">
                <a:pos x="12387" y="11893"/>
              </a:cxn>
              <a:cxn ang="0">
                <a:pos x="10955" y="10464"/>
              </a:cxn>
              <a:cxn ang="0">
                <a:pos x="11825" y="11893"/>
              </a:cxn>
              <a:cxn ang="0">
                <a:pos x="10955" y="10464"/>
              </a:cxn>
              <a:cxn ang="0">
                <a:pos x="10393" y="10464"/>
              </a:cxn>
              <a:cxn ang="0">
                <a:pos x="9525" y="11893"/>
              </a:cxn>
              <a:cxn ang="0">
                <a:pos x="13818" y="8065"/>
              </a:cxn>
              <a:cxn ang="0">
                <a:pos x="14687" y="9494"/>
              </a:cxn>
              <a:cxn ang="0">
                <a:pos x="13818" y="8065"/>
              </a:cxn>
              <a:cxn ang="0">
                <a:pos x="13256" y="8065"/>
              </a:cxn>
              <a:cxn ang="0">
                <a:pos x="12387" y="9494"/>
              </a:cxn>
              <a:cxn ang="0">
                <a:pos x="10955" y="8065"/>
              </a:cxn>
              <a:cxn ang="0">
                <a:pos x="11825" y="9494"/>
              </a:cxn>
              <a:cxn ang="0">
                <a:pos x="10955" y="8065"/>
              </a:cxn>
            </a:cxnLst>
            <a:rect l="0" t="0" r="r" b="b"/>
            <a:pathLst>
              <a:path w="16560" h="13986">
                <a:moveTo>
                  <a:pt x="14413" y="6994"/>
                </a:moveTo>
                <a:lnTo>
                  <a:pt x="14413" y="6228"/>
                </a:lnTo>
                <a:lnTo>
                  <a:pt x="9353" y="6228"/>
                </a:lnTo>
                <a:lnTo>
                  <a:pt x="9353" y="6994"/>
                </a:lnTo>
                <a:lnTo>
                  <a:pt x="8638" y="6994"/>
                </a:lnTo>
                <a:lnTo>
                  <a:pt x="8638" y="12659"/>
                </a:lnTo>
                <a:lnTo>
                  <a:pt x="7871" y="12659"/>
                </a:lnTo>
                <a:lnTo>
                  <a:pt x="7871" y="1685"/>
                </a:lnTo>
                <a:lnTo>
                  <a:pt x="7360" y="1685"/>
                </a:lnTo>
                <a:lnTo>
                  <a:pt x="7360" y="0"/>
                </a:lnTo>
                <a:lnTo>
                  <a:pt x="3680" y="1021"/>
                </a:lnTo>
                <a:lnTo>
                  <a:pt x="3680" y="1685"/>
                </a:lnTo>
                <a:lnTo>
                  <a:pt x="1534" y="1685"/>
                </a:lnTo>
                <a:lnTo>
                  <a:pt x="1534" y="12659"/>
                </a:lnTo>
                <a:lnTo>
                  <a:pt x="767" y="12659"/>
                </a:lnTo>
                <a:lnTo>
                  <a:pt x="0" y="13986"/>
                </a:lnTo>
                <a:lnTo>
                  <a:pt x="16560" y="13986"/>
                </a:lnTo>
                <a:lnTo>
                  <a:pt x="15946" y="12659"/>
                </a:lnTo>
                <a:lnTo>
                  <a:pt x="15334" y="12659"/>
                </a:lnTo>
                <a:lnTo>
                  <a:pt x="15334" y="6994"/>
                </a:lnTo>
                <a:lnTo>
                  <a:pt x="14413" y="6994"/>
                </a:lnTo>
                <a:close/>
                <a:moveTo>
                  <a:pt x="5827" y="6125"/>
                </a:moveTo>
                <a:lnTo>
                  <a:pt x="7002" y="6125"/>
                </a:lnTo>
                <a:lnTo>
                  <a:pt x="7002" y="8371"/>
                </a:lnTo>
                <a:lnTo>
                  <a:pt x="5827" y="8371"/>
                </a:lnTo>
                <a:lnTo>
                  <a:pt x="5827" y="6125"/>
                </a:lnTo>
                <a:close/>
                <a:moveTo>
                  <a:pt x="2555" y="9137"/>
                </a:moveTo>
                <a:lnTo>
                  <a:pt x="3731" y="9137"/>
                </a:lnTo>
                <a:lnTo>
                  <a:pt x="3731" y="11382"/>
                </a:lnTo>
                <a:lnTo>
                  <a:pt x="2555" y="11382"/>
                </a:lnTo>
                <a:lnTo>
                  <a:pt x="2555" y="9137"/>
                </a:lnTo>
                <a:close/>
                <a:moveTo>
                  <a:pt x="2555" y="3318"/>
                </a:moveTo>
                <a:lnTo>
                  <a:pt x="3731" y="3318"/>
                </a:lnTo>
                <a:lnTo>
                  <a:pt x="3731" y="5564"/>
                </a:lnTo>
                <a:lnTo>
                  <a:pt x="2555" y="5564"/>
                </a:lnTo>
                <a:lnTo>
                  <a:pt x="2555" y="3318"/>
                </a:lnTo>
                <a:close/>
                <a:moveTo>
                  <a:pt x="9525" y="8065"/>
                </a:moveTo>
                <a:lnTo>
                  <a:pt x="10393" y="8065"/>
                </a:lnTo>
                <a:lnTo>
                  <a:pt x="10393" y="9494"/>
                </a:lnTo>
                <a:lnTo>
                  <a:pt x="9525" y="9494"/>
                </a:lnTo>
                <a:lnTo>
                  <a:pt x="9525" y="8065"/>
                </a:lnTo>
                <a:close/>
                <a:moveTo>
                  <a:pt x="13818" y="10464"/>
                </a:moveTo>
                <a:lnTo>
                  <a:pt x="14687" y="10464"/>
                </a:lnTo>
                <a:lnTo>
                  <a:pt x="14687" y="11893"/>
                </a:lnTo>
                <a:lnTo>
                  <a:pt x="13818" y="11893"/>
                </a:lnTo>
                <a:lnTo>
                  <a:pt x="13818" y="10464"/>
                </a:lnTo>
                <a:close/>
                <a:moveTo>
                  <a:pt x="12387" y="10464"/>
                </a:moveTo>
                <a:lnTo>
                  <a:pt x="13256" y="10464"/>
                </a:lnTo>
                <a:lnTo>
                  <a:pt x="13256" y="11893"/>
                </a:lnTo>
                <a:lnTo>
                  <a:pt x="12387" y="11893"/>
                </a:lnTo>
                <a:lnTo>
                  <a:pt x="12387" y="10464"/>
                </a:lnTo>
                <a:close/>
                <a:moveTo>
                  <a:pt x="10955" y="10464"/>
                </a:moveTo>
                <a:lnTo>
                  <a:pt x="11825" y="10464"/>
                </a:lnTo>
                <a:lnTo>
                  <a:pt x="11825" y="11893"/>
                </a:lnTo>
                <a:lnTo>
                  <a:pt x="10955" y="11893"/>
                </a:lnTo>
                <a:lnTo>
                  <a:pt x="10955" y="10464"/>
                </a:lnTo>
                <a:close/>
                <a:moveTo>
                  <a:pt x="9525" y="10464"/>
                </a:moveTo>
                <a:lnTo>
                  <a:pt x="10393" y="10464"/>
                </a:lnTo>
                <a:lnTo>
                  <a:pt x="10393" y="11893"/>
                </a:lnTo>
                <a:lnTo>
                  <a:pt x="9525" y="11893"/>
                </a:lnTo>
                <a:lnTo>
                  <a:pt x="9525" y="10464"/>
                </a:lnTo>
                <a:close/>
                <a:moveTo>
                  <a:pt x="13818" y="8065"/>
                </a:moveTo>
                <a:lnTo>
                  <a:pt x="14687" y="8065"/>
                </a:lnTo>
                <a:lnTo>
                  <a:pt x="14687" y="9494"/>
                </a:lnTo>
                <a:lnTo>
                  <a:pt x="13818" y="9494"/>
                </a:lnTo>
                <a:lnTo>
                  <a:pt x="13818" y="8065"/>
                </a:lnTo>
                <a:close/>
                <a:moveTo>
                  <a:pt x="12387" y="8065"/>
                </a:moveTo>
                <a:lnTo>
                  <a:pt x="13256" y="8065"/>
                </a:lnTo>
                <a:lnTo>
                  <a:pt x="13256" y="9494"/>
                </a:lnTo>
                <a:lnTo>
                  <a:pt x="12387" y="9494"/>
                </a:lnTo>
                <a:lnTo>
                  <a:pt x="12387" y="8065"/>
                </a:lnTo>
                <a:close/>
                <a:moveTo>
                  <a:pt x="10955" y="8065"/>
                </a:moveTo>
                <a:lnTo>
                  <a:pt x="11825" y="8065"/>
                </a:lnTo>
                <a:lnTo>
                  <a:pt x="11825" y="9494"/>
                </a:lnTo>
                <a:lnTo>
                  <a:pt x="10955" y="9494"/>
                </a:lnTo>
                <a:lnTo>
                  <a:pt x="10955" y="8065"/>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22" name="Freeform 35"/>
          <p:cNvSpPr>
            <a:spLocks noEditPoints="1"/>
          </p:cNvSpPr>
          <p:nvPr/>
        </p:nvSpPr>
        <p:spPr bwMode="auto">
          <a:xfrm>
            <a:off x="8212042" y="4091492"/>
            <a:ext cx="655699" cy="424164"/>
          </a:xfrm>
          <a:custGeom>
            <a:avLst/>
            <a:gdLst/>
            <a:ahLst/>
            <a:cxnLst>
              <a:cxn ang="0">
                <a:pos x="14413" y="6228"/>
              </a:cxn>
              <a:cxn ang="0">
                <a:pos x="9353" y="6994"/>
              </a:cxn>
              <a:cxn ang="0">
                <a:pos x="8638" y="12659"/>
              </a:cxn>
              <a:cxn ang="0">
                <a:pos x="7871" y="1685"/>
              </a:cxn>
              <a:cxn ang="0">
                <a:pos x="7360" y="0"/>
              </a:cxn>
              <a:cxn ang="0">
                <a:pos x="3680" y="1685"/>
              </a:cxn>
              <a:cxn ang="0">
                <a:pos x="1534" y="12659"/>
              </a:cxn>
              <a:cxn ang="0">
                <a:pos x="0" y="13986"/>
              </a:cxn>
              <a:cxn ang="0">
                <a:pos x="15946" y="12659"/>
              </a:cxn>
              <a:cxn ang="0">
                <a:pos x="15334" y="6994"/>
              </a:cxn>
              <a:cxn ang="0">
                <a:pos x="5827" y="6125"/>
              </a:cxn>
              <a:cxn ang="0">
                <a:pos x="7002" y="8371"/>
              </a:cxn>
              <a:cxn ang="0">
                <a:pos x="5827" y="6125"/>
              </a:cxn>
              <a:cxn ang="0">
                <a:pos x="3731" y="9137"/>
              </a:cxn>
              <a:cxn ang="0">
                <a:pos x="2555" y="11382"/>
              </a:cxn>
              <a:cxn ang="0">
                <a:pos x="2555" y="3318"/>
              </a:cxn>
              <a:cxn ang="0">
                <a:pos x="3731" y="5564"/>
              </a:cxn>
              <a:cxn ang="0">
                <a:pos x="2555" y="3318"/>
              </a:cxn>
              <a:cxn ang="0">
                <a:pos x="10393" y="8065"/>
              </a:cxn>
              <a:cxn ang="0">
                <a:pos x="9525" y="9494"/>
              </a:cxn>
              <a:cxn ang="0">
                <a:pos x="13818" y="10464"/>
              </a:cxn>
              <a:cxn ang="0">
                <a:pos x="14687" y="11893"/>
              </a:cxn>
              <a:cxn ang="0">
                <a:pos x="13818" y="10464"/>
              </a:cxn>
              <a:cxn ang="0">
                <a:pos x="13256" y="10464"/>
              </a:cxn>
              <a:cxn ang="0">
                <a:pos x="12387" y="11893"/>
              </a:cxn>
              <a:cxn ang="0">
                <a:pos x="10955" y="10464"/>
              </a:cxn>
              <a:cxn ang="0">
                <a:pos x="11825" y="11893"/>
              </a:cxn>
              <a:cxn ang="0">
                <a:pos x="10955" y="10464"/>
              </a:cxn>
              <a:cxn ang="0">
                <a:pos x="10393" y="10464"/>
              </a:cxn>
              <a:cxn ang="0">
                <a:pos x="9525" y="11893"/>
              </a:cxn>
              <a:cxn ang="0">
                <a:pos x="13818" y="8065"/>
              </a:cxn>
              <a:cxn ang="0">
                <a:pos x="14687" y="9494"/>
              </a:cxn>
              <a:cxn ang="0">
                <a:pos x="13818" y="8065"/>
              </a:cxn>
              <a:cxn ang="0">
                <a:pos x="13256" y="8065"/>
              </a:cxn>
              <a:cxn ang="0">
                <a:pos x="12387" y="9494"/>
              </a:cxn>
              <a:cxn ang="0">
                <a:pos x="10955" y="8065"/>
              </a:cxn>
              <a:cxn ang="0">
                <a:pos x="11825" y="9494"/>
              </a:cxn>
              <a:cxn ang="0">
                <a:pos x="10955" y="8065"/>
              </a:cxn>
            </a:cxnLst>
            <a:rect l="0" t="0" r="r" b="b"/>
            <a:pathLst>
              <a:path w="16560" h="13986">
                <a:moveTo>
                  <a:pt x="14413" y="6994"/>
                </a:moveTo>
                <a:lnTo>
                  <a:pt x="14413" y="6228"/>
                </a:lnTo>
                <a:lnTo>
                  <a:pt x="9353" y="6228"/>
                </a:lnTo>
                <a:lnTo>
                  <a:pt x="9353" y="6994"/>
                </a:lnTo>
                <a:lnTo>
                  <a:pt x="8638" y="6994"/>
                </a:lnTo>
                <a:lnTo>
                  <a:pt x="8638" y="12659"/>
                </a:lnTo>
                <a:lnTo>
                  <a:pt x="7871" y="12659"/>
                </a:lnTo>
                <a:lnTo>
                  <a:pt x="7871" y="1685"/>
                </a:lnTo>
                <a:lnTo>
                  <a:pt x="7360" y="1685"/>
                </a:lnTo>
                <a:lnTo>
                  <a:pt x="7360" y="0"/>
                </a:lnTo>
                <a:lnTo>
                  <a:pt x="3680" y="1021"/>
                </a:lnTo>
                <a:lnTo>
                  <a:pt x="3680" y="1685"/>
                </a:lnTo>
                <a:lnTo>
                  <a:pt x="1534" y="1685"/>
                </a:lnTo>
                <a:lnTo>
                  <a:pt x="1534" y="12659"/>
                </a:lnTo>
                <a:lnTo>
                  <a:pt x="767" y="12659"/>
                </a:lnTo>
                <a:lnTo>
                  <a:pt x="0" y="13986"/>
                </a:lnTo>
                <a:lnTo>
                  <a:pt x="16560" y="13986"/>
                </a:lnTo>
                <a:lnTo>
                  <a:pt x="15946" y="12659"/>
                </a:lnTo>
                <a:lnTo>
                  <a:pt x="15334" y="12659"/>
                </a:lnTo>
                <a:lnTo>
                  <a:pt x="15334" y="6994"/>
                </a:lnTo>
                <a:lnTo>
                  <a:pt x="14413" y="6994"/>
                </a:lnTo>
                <a:close/>
                <a:moveTo>
                  <a:pt x="5827" y="6125"/>
                </a:moveTo>
                <a:lnTo>
                  <a:pt x="7002" y="6125"/>
                </a:lnTo>
                <a:lnTo>
                  <a:pt x="7002" y="8371"/>
                </a:lnTo>
                <a:lnTo>
                  <a:pt x="5827" y="8371"/>
                </a:lnTo>
                <a:lnTo>
                  <a:pt x="5827" y="6125"/>
                </a:lnTo>
                <a:close/>
                <a:moveTo>
                  <a:pt x="2555" y="9137"/>
                </a:moveTo>
                <a:lnTo>
                  <a:pt x="3731" y="9137"/>
                </a:lnTo>
                <a:lnTo>
                  <a:pt x="3731" y="11382"/>
                </a:lnTo>
                <a:lnTo>
                  <a:pt x="2555" y="11382"/>
                </a:lnTo>
                <a:lnTo>
                  <a:pt x="2555" y="9137"/>
                </a:lnTo>
                <a:close/>
                <a:moveTo>
                  <a:pt x="2555" y="3318"/>
                </a:moveTo>
                <a:lnTo>
                  <a:pt x="3731" y="3318"/>
                </a:lnTo>
                <a:lnTo>
                  <a:pt x="3731" y="5564"/>
                </a:lnTo>
                <a:lnTo>
                  <a:pt x="2555" y="5564"/>
                </a:lnTo>
                <a:lnTo>
                  <a:pt x="2555" y="3318"/>
                </a:lnTo>
                <a:close/>
                <a:moveTo>
                  <a:pt x="9525" y="8065"/>
                </a:moveTo>
                <a:lnTo>
                  <a:pt x="10393" y="8065"/>
                </a:lnTo>
                <a:lnTo>
                  <a:pt x="10393" y="9494"/>
                </a:lnTo>
                <a:lnTo>
                  <a:pt x="9525" y="9494"/>
                </a:lnTo>
                <a:lnTo>
                  <a:pt x="9525" y="8065"/>
                </a:lnTo>
                <a:close/>
                <a:moveTo>
                  <a:pt x="13818" y="10464"/>
                </a:moveTo>
                <a:lnTo>
                  <a:pt x="14687" y="10464"/>
                </a:lnTo>
                <a:lnTo>
                  <a:pt x="14687" y="11893"/>
                </a:lnTo>
                <a:lnTo>
                  <a:pt x="13818" y="11893"/>
                </a:lnTo>
                <a:lnTo>
                  <a:pt x="13818" y="10464"/>
                </a:lnTo>
                <a:close/>
                <a:moveTo>
                  <a:pt x="12387" y="10464"/>
                </a:moveTo>
                <a:lnTo>
                  <a:pt x="13256" y="10464"/>
                </a:lnTo>
                <a:lnTo>
                  <a:pt x="13256" y="11893"/>
                </a:lnTo>
                <a:lnTo>
                  <a:pt x="12387" y="11893"/>
                </a:lnTo>
                <a:lnTo>
                  <a:pt x="12387" y="10464"/>
                </a:lnTo>
                <a:close/>
                <a:moveTo>
                  <a:pt x="10955" y="10464"/>
                </a:moveTo>
                <a:lnTo>
                  <a:pt x="11825" y="10464"/>
                </a:lnTo>
                <a:lnTo>
                  <a:pt x="11825" y="11893"/>
                </a:lnTo>
                <a:lnTo>
                  <a:pt x="10955" y="11893"/>
                </a:lnTo>
                <a:lnTo>
                  <a:pt x="10955" y="10464"/>
                </a:lnTo>
                <a:close/>
                <a:moveTo>
                  <a:pt x="9525" y="10464"/>
                </a:moveTo>
                <a:lnTo>
                  <a:pt x="10393" y="10464"/>
                </a:lnTo>
                <a:lnTo>
                  <a:pt x="10393" y="11893"/>
                </a:lnTo>
                <a:lnTo>
                  <a:pt x="9525" y="11893"/>
                </a:lnTo>
                <a:lnTo>
                  <a:pt x="9525" y="10464"/>
                </a:lnTo>
                <a:close/>
                <a:moveTo>
                  <a:pt x="13818" y="8065"/>
                </a:moveTo>
                <a:lnTo>
                  <a:pt x="14687" y="8065"/>
                </a:lnTo>
                <a:lnTo>
                  <a:pt x="14687" y="9494"/>
                </a:lnTo>
                <a:lnTo>
                  <a:pt x="13818" y="9494"/>
                </a:lnTo>
                <a:lnTo>
                  <a:pt x="13818" y="8065"/>
                </a:lnTo>
                <a:close/>
                <a:moveTo>
                  <a:pt x="12387" y="8065"/>
                </a:moveTo>
                <a:lnTo>
                  <a:pt x="13256" y="8065"/>
                </a:lnTo>
                <a:lnTo>
                  <a:pt x="13256" y="9494"/>
                </a:lnTo>
                <a:lnTo>
                  <a:pt x="12387" y="9494"/>
                </a:lnTo>
                <a:lnTo>
                  <a:pt x="12387" y="8065"/>
                </a:lnTo>
                <a:close/>
                <a:moveTo>
                  <a:pt x="10955" y="8065"/>
                </a:moveTo>
                <a:lnTo>
                  <a:pt x="11825" y="8065"/>
                </a:lnTo>
                <a:lnTo>
                  <a:pt x="11825" y="9494"/>
                </a:lnTo>
                <a:lnTo>
                  <a:pt x="10955" y="9494"/>
                </a:lnTo>
                <a:lnTo>
                  <a:pt x="10955" y="8065"/>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23" name="Freeform 6"/>
          <p:cNvSpPr>
            <a:spLocks noEditPoints="1"/>
          </p:cNvSpPr>
          <p:nvPr/>
        </p:nvSpPr>
        <p:spPr bwMode="auto">
          <a:xfrm>
            <a:off x="9373923" y="3313967"/>
            <a:ext cx="624229" cy="509515"/>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24" name="Freeform 6"/>
          <p:cNvSpPr>
            <a:spLocks noEditPoints="1"/>
          </p:cNvSpPr>
          <p:nvPr/>
        </p:nvSpPr>
        <p:spPr bwMode="auto">
          <a:xfrm>
            <a:off x="8278085" y="3299716"/>
            <a:ext cx="624229" cy="509515"/>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25" name="Freeform 6"/>
          <p:cNvSpPr>
            <a:spLocks noEditPoints="1"/>
          </p:cNvSpPr>
          <p:nvPr/>
        </p:nvSpPr>
        <p:spPr bwMode="auto">
          <a:xfrm>
            <a:off x="10583968" y="3313967"/>
            <a:ext cx="624229" cy="509515"/>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26" name="Freeform 6"/>
          <p:cNvSpPr>
            <a:spLocks noEditPoints="1"/>
          </p:cNvSpPr>
          <p:nvPr/>
        </p:nvSpPr>
        <p:spPr bwMode="auto">
          <a:xfrm>
            <a:off x="10583968" y="1717139"/>
            <a:ext cx="624229" cy="509515"/>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27" name="Freeform 6"/>
          <p:cNvSpPr>
            <a:spLocks noEditPoints="1"/>
          </p:cNvSpPr>
          <p:nvPr/>
        </p:nvSpPr>
        <p:spPr bwMode="auto">
          <a:xfrm>
            <a:off x="9373923" y="1717139"/>
            <a:ext cx="624229" cy="509515"/>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28" name="Freeform 35"/>
          <p:cNvSpPr>
            <a:spLocks noEditPoints="1"/>
          </p:cNvSpPr>
          <p:nvPr/>
        </p:nvSpPr>
        <p:spPr bwMode="auto">
          <a:xfrm>
            <a:off x="10517926" y="2508915"/>
            <a:ext cx="655698" cy="424163"/>
          </a:xfrm>
          <a:custGeom>
            <a:avLst/>
            <a:gdLst/>
            <a:ahLst/>
            <a:cxnLst>
              <a:cxn ang="0">
                <a:pos x="14413" y="6228"/>
              </a:cxn>
              <a:cxn ang="0">
                <a:pos x="9353" y="6994"/>
              </a:cxn>
              <a:cxn ang="0">
                <a:pos x="8638" y="12659"/>
              </a:cxn>
              <a:cxn ang="0">
                <a:pos x="7871" y="1685"/>
              </a:cxn>
              <a:cxn ang="0">
                <a:pos x="7360" y="0"/>
              </a:cxn>
              <a:cxn ang="0">
                <a:pos x="3680" y="1685"/>
              </a:cxn>
              <a:cxn ang="0">
                <a:pos x="1534" y="12659"/>
              </a:cxn>
              <a:cxn ang="0">
                <a:pos x="0" y="13986"/>
              </a:cxn>
              <a:cxn ang="0">
                <a:pos x="15946" y="12659"/>
              </a:cxn>
              <a:cxn ang="0">
                <a:pos x="15334" y="6994"/>
              </a:cxn>
              <a:cxn ang="0">
                <a:pos x="5827" y="6125"/>
              </a:cxn>
              <a:cxn ang="0">
                <a:pos x="7002" y="8371"/>
              </a:cxn>
              <a:cxn ang="0">
                <a:pos x="5827" y="6125"/>
              </a:cxn>
              <a:cxn ang="0">
                <a:pos x="3731" y="9137"/>
              </a:cxn>
              <a:cxn ang="0">
                <a:pos x="2555" y="11382"/>
              </a:cxn>
              <a:cxn ang="0">
                <a:pos x="2555" y="3318"/>
              </a:cxn>
              <a:cxn ang="0">
                <a:pos x="3731" y="5564"/>
              </a:cxn>
              <a:cxn ang="0">
                <a:pos x="2555" y="3318"/>
              </a:cxn>
              <a:cxn ang="0">
                <a:pos x="10393" y="8065"/>
              </a:cxn>
              <a:cxn ang="0">
                <a:pos x="9525" y="9494"/>
              </a:cxn>
              <a:cxn ang="0">
                <a:pos x="13818" y="10464"/>
              </a:cxn>
              <a:cxn ang="0">
                <a:pos x="14687" y="11893"/>
              </a:cxn>
              <a:cxn ang="0">
                <a:pos x="13818" y="10464"/>
              </a:cxn>
              <a:cxn ang="0">
                <a:pos x="13256" y="10464"/>
              </a:cxn>
              <a:cxn ang="0">
                <a:pos x="12387" y="11893"/>
              </a:cxn>
              <a:cxn ang="0">
                <a:pos x="10955" y="10464"/>
              </a:cxn>
              <a:cxn ang="0">
                <a:pos x="11825" y="11893"/>
              </a:cxn>
              <a:cxn ang="0">
                <a:pos x="10955" y="10464"/>
              </a:cxn>
              <a:cxn ang="0">
                <a:pos x="10393" y="10464"/>
              </a:cxn>
              <a:cxn ang="0">
                <a:pos x="9525" y="11893"/>
              </a:cxn>
              <a:cxn ang="0">
                <a:pos x="13818" y="8065"/>
              </a:cxn>
              <a:cxn ang="0">
                <a:pos x="14687" y="9494"/>
              </a:cxn>
              <a:cxn ang="0">
                <a:pos x="13818" y="8065"/>
              </a:cxn>
              <a:cxn ang="0">
                <a:pos x="13256" y="8065"/>
              </a:cxn>
              <a:cxn ang="0">
                <a:pos x="12387" y="9494"/>
              </a:cxn>
              <a:cxn ang="0">
                <a:pos x="10955" y="8065"/>
              </a:cxn>
              <a:cxn ang="0">
                <a:pos x="11825" y="9494"/>
              </a:cxn>
              <a:cxn ang="0">
                <a:pos x="10955" y="8065"/>
              </a:cxn>
            </a:cxnLst>
            <a:rect l="0" t="0" r="r" b="b"/>
            <a:pathLst>
              <a:path w="16560" h="13986">
                <a:moveTo>
                  <a:pt x="14413" y="6994"/>
                </a:moveTo>
                <a:lnTo>
                  <a:pt x="14413" y="6228"/>
                </a:lnTo>
                <a:lnTo>
                  <a:pt x="9353" y="6228"/>
                </a:lnTo>
                <a:lnTo>
                  <a:pt x="9353" y="6994"/>
                </a:lnTo>
                <a:lnTo>
                  <a:pt x="8638" y="6994"/>
                </a:lnTo>
                <a:lnTo>
                  <a:pt x="8638" y="12659"/>
                </a:lnTo>
                <a:lnTo>
                  <a:pt x="7871" y="12659"/>
                </a:lnTo>
                <a:lnTo>
                  <a:pt x="7871" y="1685"/>
                </a:lnTo>
                <a:lnTo>
                  <a:pt x="7360" y="1685"/>
                </a:lnTo>
                <a:lnTo>
                  <a:pt x="7360" y="0"/>
                </a:lnTo>
                <a:lnTo>
                  <a:pt x="3680" y="1021"/>
                </a:lnTo>
                <a:lnTo>
                  <a:pt x="3680" y="1685"/>
                </a:lnTo>
                <a:lnTo>
                  <a:pt x="1534" y="1685"/>
                </a:lnTo>
                <a:lnTo>
                  <a:pt x="1534" y="12659"/>
                </a:lnTo>
                <a:lnTo>
                  <a:pt x="767" y="12659"/>
                </a:lnTo>
                <a:lnTo>
                  <a:pt x="0" y="13986"/>
                </a:lnTo>
                <a:lnTo>
                  <a:pt x="16560" y="13986"/>
                </a:lnTo>
                <a:lnTo>
                  <a:pt x="15946" y="12659"/>
                </a:lnTo>
                <a:lnTo>
                  <a:pt x="15334" y="12659"/>
                </a:lnTo>
                <a:lnTo>
                  <a:pt x="15334" y="6994"/>
                </a:lnTo>
                <a:lnTo>
                  <a:pt x="14413" y="6994"/>
                </a:lnTo>
                <a:close/>
                <a:moveTo>
                  <a:pt x="5827" y="6125"/>
                </a:moveTo>
                <a:lnTo>
                  <a:pt x="7002" y="6125"/>
                </a:lnTo>
                <a:lnTo>
                  <a:pt x="7002" y="8371"/>
                </a:lnTo>
                <a:lnTo>
                  <a:pt x="5827" y="8371"/>
                </a:lnTo>
                <a:lnTo>
                  <a:pt x="5827" y="6125"/>
                </a:lnTo>
                <a:close/>
                <a:moveTo>
                  <a:pt x="2555" y="9137"/>
                </a:moveTo>
                <a:lnTo>
                  <a:pt x="3731" y="9137"/>
                </a:lnTo>
                <a:lnTo>
                  <a:pt x="3731" y="11382"/>
                </a:lnTo>
                <a:lnTo>
                  <a:pt x="2555" y="11382"/>
                </a:lnTo>
                <a:lnTo>
                  <a:pt x="2555" y="9137"/>
                </a:lnTo>
                <a:close/>
                <a:moveTo>
                  <a:pt x="2555" y="3318"/>
                </a:moveTo>
                <a:lnTo>
                  <a:pt x="3731" y="3318"/>
                </a:lnTo>
                <a:lnTo>
                  <a:pt x="3731" y="5564"/>
                </a:lnTo>
                <a:lnTo>
                  <a:pt x="2555" y="5564"/>
                </a:lnTo>
                <a:lnTo>
                  <a:pt x="2555" y="3318"/>
                </a:lnTo>
                <a:close/>
                <a:moveTo>
                  <a:pt x="9525" y="8065"/>
                </a:moveTo>
                <a:lnTo>
                  <a:pt x="10393" y="8065"/>
                </a:lnTo>
                <a:lnTo>
                  <a:pt x="10393" y="9494"/>
                </a:lnTo>
                <a:lnTo>
                  <a:pt x="9525" y="9494"/>
                </a:lnTo>
                <a:lnTo>
                  <a:pt x="9525" y="8065"/>
                </a:lnTo>
                <a:close/>
                <a:moveTo>
                  <a:pt x="13818" y="10464"/>
                </a:moveTo>
                <a:lnTo>
                  <a:pt x="14687" y="10464"/>
                </a:lnTo>
                <a:lnTo>
                  <a:pt x="14687" y="11893"/>
                </a:lnTo>
                <a:lnTo>
                  <a:pt x="13818" y="11893"/>
                </a:lnTo>
                <a:lnTo>
                  <a:pt x="13818" y="10464"/>
                </a:lnTo>
                <a:close/>
                <a:moveTo>
                  <a:pt x="12387" y="10464"/>
                </a:moveTo>
                <a:lnTo>
                  <a:pt x="13256" y="10464"/>
                </a:lnTo>
                <a:lnTo>
                  <a:pt x="13256" y="11893"/>
                </a:lnTo>
                <a:lnTo>
                  <a:pt x="12387" y="11893"/>
                </a:lnTo>
                <a:lnTo>
                  <a:pt x="12387" y="10464"/>
                </a:lnTo>
                <a:close/>
                <a:moveTo>
                  <a:pt x="10955" y="10464"/>
                </a:moveTo>
                <a:lnTo>
                  <a:pt x="11825" y="10464"/>
                </a:lnTo>
                <a:lnTo>
                  <a:pt x="11825" y="11893"/>
                </a:lnTo>
                <a:lnTo>
                  <a:pt x="10955" y="11893"/>
                </a:lnTo>
                <a:lnTo>
                  <a:pt x="10955" y="10464"/>
                </a:lnTo>
                <a:close/>
                <a:moveTo>
                  <a:pt x="9525" y="10464"/>
                </a:moveTo>
                <a:lnTo>
                  <a:pt x="10393" y="10464"/>
                </a:lnTo>
                <a:lnTo>
                  <a:pt x="10393" y="11893"/>
                </a:lnTo>
                <a:lnTo>
                  <a:pt x="9525" y="11893"/>
                </a:lnTo>
                <a:lnTo>
                  <a:pt x="9525" y="10464"/>
                </a:lnTo>
                <a:close/>
                <a:moveTo>
                  <a:pt x="13818" y="8065"/>
                </a:moveTo>
                <a:lnTo>
                  <a:pt x="14687" y="8065"/>
                </a:lnTo>
                <a:lnTo>
                  <a:pt x="14687" y="9494"/>
                </a:lnTo>
                <a:lnTo>
                  <a:pt x="13818" y="9494"/>
                </a:lnTo>
                <a:lnTo>
                  <a:pt x="13818" y="8065"/>
                </a:lnTo>
                <a:close/>
                <a:moveTo>
                  <a:pt x="12387" y="8065"/>
                </a:moveTo>
                <a:lnTo>
                  <a:pt x="13256" y="8065"/>
                </a:lnTo>
                <a:lnTo>
                  <a:pt x="13256" y="9494"/>
                </a:lnTo>
                <a:lnTo>
                  <a:pt x="12387" y="9494"/>
                </a:lnTo>
                <a:lnTo>
                  <a:pt x="12387" y="8065"/>
                </a:lnTo>
                <a:close/>
                <a:moveTo>
                  <a:pt x="10955" y="8065"/>
                </a:moveTo>
                <a:lnTo>
                  <a:pt x="11825" y="8065"/>
                </a:lnTo>
                <a:lnTo>
                  <a:pt x="11825" y="9494"/>
                </a:lnTo>
                <a:lnTo>
                  <a:pt x="10955" y="9494"/>
                </a:lnTo>
                <a:lnTo>
                  <a:pt x="10955" y="8065"/>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29" name="Freeform 35"/>
          <p:cNvSpPr>
            <a:spLocks noEditPoints="1"/>
          </p:cNvSpPr>
          <p:nvPr/>
        </p:nvSpPr>
        <p:spPr bwMode="auto">
          <a:xfrm>
            <a:off x="8205957" y="2502422"/>
            <a:ext cx="655698" cy="424163"/>
          </a:xfrm>
          <a:custGeom>
            <a:avLst/>
            <a:gdLst/>
            <a:ahLst/>
            <a:cxnLst>
              <a:cxn ang="0">
                <a:pos x="14413" y="6228"/>
              </a:cxn>
              <a:cxn ang="0">
                <a:pos x="9353" y="6994"/>
              </a:cxn>
              <a:cxn ang="0">
                <a:pos x="8638" y="12659"/>
              </a:cxn>
              <a:cxn ang="0">
                <a:pos x="7871" y="1685"/>
              </a:cxn>
              <a:cxn ang="0">
                <a:pos x="7360" y="0"/>
              </a:cxn>
              <a:cxn ang="0">
                <a:pos x="3680" y="1685"/>
              </a:cxn>
              <a:cxn ang="0">
                <a:pos x="1534" y="12659"/>
              </a:cxn>
              <a:cxn ang="0">
                <a:pos x="0" y="13986"/>
              </a:cxn>
              <a:cxn ang="0">
                <a:pos x="15946" y="12659"/>
              </a:cxn>
              <a:cxn ang="0">
                <a:pos x="15334" y="6994"/>
              </a:cxn>
              <a:cxn ang="0">
                <a:pos x="5827" y="6125"/>
              </a:cxn>
              <a:cxn ang="0">
                <a:pos x="7002" y="8371"/>
              </a:cxn>
              <a:cxn ang="0">
                <a:pos x="5827" y="6125"/>
              </a:cxn>
              <a:cxn ang="0">
                <a:pos x="3731" y="9137"/>
              </a:cxn>
              <a:cxn ang="0">
                <a:pos x="2555" y="11382"/>
              </a:cxn>
              <a:cxn ang="0">
                <a:pos x="2555" y="3318"/>
              </a:cxn>
              <a:cxn ang="0">
                <a:pos x="3731" y="5564"/>
              </a:cxn>
              <a:cxn ang="0">
                <a:pos x="2555" y="3318"/>
              </a:cxn>
              <a:cxn ang="0">
                <a:pos x="10393" y="8065"/>
              </a:cxn>
              <a:cxn ang="0">
                <a:pos x="9525" y="9494"/>
              </a:cxn>
              <a:cxn ang="0">
                <a:pos x="13818" y="10464"/>
              </a:cxn>
              <a:cxn ang="0">
                <a:pos x="14687" y="11893"/>
              </a:cxn>
              <a:cxn ang="0">
                <a:pos x="13818" y="10464"/>
              </a:cxn>
              <a:cxn ang="0">
                <a:pos x="13256" y="10464"/>
              </a:cxn>
              <a:cxn ang="0">
                <a:pos x="12387" y="11893"/>
              </a:cxn>
              <a:cxn ang="0">
                <a:pos x="10955" y="10464"/>
              </a:cxn>
              <a:cxn ang="0">
                <a:pos x="11825" y="11893"/>
              </a:cxn>
              <a:cxn ang="0">
                <a:pos x="10955" y="10464"/>
              </a:cxn>
              <a:cxn ang="0">
                <a:pos x="10393" y="10464"/>
              </a:cxn>
              <a:cxn ang="0">
                <a:pos x="9525" y="11893"/>
              </a:cxn>
              <a:cxn ang="0">
                <a:pos x="13818" y="8065"/>
              </a:cxn>
              <a:cxn ang="0">
                <a:pos x="14687" y="9494"/>
              </a:cxn>
              <a:cxn ang="0">
                <a:pos x="13818" y="8065"/>
              </a:cxn>
              <a:cxn ang="0">
                <a:pos x="13256" y="8065"/>
              </a:cxn>
              <a:cxn ang="0">
                <a:pos x="12387" y="9494"/>
              </a:cxn>
              <a:cxn ang="0">
                <a:pos x="10955" y="8065"/>
              </a:cxn>
              <a:cxn ang="0">
                <a:pos x="11825" y="9494"/>
              </a:cxn>
              <a:cxn ang="0">
                <a:pos x="10955" y="8065"/>
              </a:cxn>
            </a:cxnLst>
            <a:rect l="0" t="0" r="r" b="b"/>
            <a:pathLst>
              <a:path w="16560" h="13986">
                <a:moveTo>
                  <a:pt x="14413" y="6994"/>
                </a:moveTo>
                <a:lnTo>
                  <a:pt x="14413" y="6228"/>
                </a:lnTo>
                <a:lnTo>
                  <a:pt x="9353" y="6228"/>
                </a:lnTo>
                <a:lnTo>
                  <a:pt x="9353" y="6994"/>
                </a:lnTo>
                <a:lnTo>
                  <a:pt x="8638" y="6994"/>
                </a:lnTo>
                <a:lnTo>
                  <a:pt x="8638" y="12659"/>
                </a:lnTo>
                <a:lnTo>
                  <a:pt x="7871" y="12659"/>
                </a:lnTo>
                <a:lnTo>
                  <a:pt x="7871" y="1685"/>
                </a:lnTo>
                <a:lnTo>
                  <a:pt x="7360" y="1685"/>
                </a:lnTo>
                <a:lnTo>
                  <a:pt x="7360" y="0"/>
                </a:lnTo>
                <a:lnTo>
                  <a:pt x="3680" y="1021"/>
                </a:lnTo>
                <a:lnTo>
                  <a:pt x="3680" y="1685"/>
                </a:lnTo>
                <a:lnTo>
                  <a:pt x="1534" y="1685"/>
                </a:lnTo>
                <a:lnTo>
                  <a:pt x="1534" y="12659"/>
                </a:lnTo>
                <a:lnTo>
                  <a:pt x="767" y="12659"/>
                </a:lnTo>
                <a:lnTo>
                  <a:pt x="0" y="13986"/>
                </a:lnTo>
                <a:lnTo>
                  <a:pt x="16560" y="13986"/>
                </a:lnTo>
                <a:lnTo>
                  <a:pt x="15946" y="12659"/>
                </a:lnTo>
                <a:lnTo>
                  <a:pt x="15334" y="12659"/>
                </a:lnTo>
                <a:lnTo>
                  <a:pt x="15334" y="6994"/>
                </a:lnTo>
                <a:lnTo>
                  <a:pt x="14413" y="6994"/>
                </a:lnTo>
                <a:close/>
                <a:moveTo>
                  <a:pt x="5827" y="6125"/>
                </a:moveTo>
                <a:lnTo>
                  <a:pt x="7002" y="6125"/>
                </a:lnTo>
                <a:lnTo>
                  <a:pt x="7002" y="8371"/>
                </a:lnTo>
                <a:lnTo>
                  <a:pt x="5827" y="8371"/>
                </a:lnTo>
                <a:lnTo>
                  <a:pt x="5827" y="6125"/>
                </a:lnTo>
                <a:close/>
                <a:moveTo>
                  <a:pt x="2555" y="9137"/>
                </a:moveTo>
                <a:lnTo>
                  <a:pt x="3731" y="9137"/>
                </a:lnTo>
                <a:lnTo>
                  <a:pt x="3731" y="11382"/>
                </a:lnTo>
                <a:lnTo>
                  <a:pt x="2555" y="11382"/>
                </a:lnTo>
                <a:lnTo>
                  <a:pt x="2555" y="9137"/>
                </a:lnTo>
                <a:close/>
                <a:moveTo>
                  <a:pt x="2555" y="3318"/>
                </a:moveTo>
                <a:lnTo>
                  <a:pt x="3731" y="3318"/>
                </a:lnTo>
                <a:lnTo>
                  <a:pt x="3731" y="5564"/>
                </a:lnTo>
                <a:lnTo>
                  <a:pt x="2555" y="5564"/>
                </a:lnTo>
                <a:lnTo>
                  <a:pt x="2555" y="3318"/>
                </a:lnTo>
                <a:close/>
                <a:moveTo>
                  <a:pt x="9525" y="8065"/>
                </a:moveTo>
                <a:lnTo>
                  <a:pt x="10393" y="8065"/>
                </a:lnTo>
                <a:lnTo>
                  <a:pt x="10393" y="9494"/>
                </a:lnTo>
                <a:lnTo>
                  <a:pt x="9525" y="9494"/>
                </a:lnTo>
                <a:lnTo>
                  <a:pt x="9525" y="8065"/>
                </a:lnTo>
                <a:close/>
                <a:moveTo>
                  <a:pt x="13818" y="10464"/>
                </a:moveTo>
                <a:lnTo>
                  <a:pt x="14687" y="10464"/>
                </a:lnTo>
                <a:lnTo>
                  <a:pt x="14687" y="11893"/>
                </a:lnTo>
                <a:lnTo>
                  <a:pt x="13818" y="11893"/>
                </a:lnTo>
                <a:lnTo>
                  <a:pt x="13818" y="10464"/>
                </a:lnTo>
                <a:close/>
                <a:moveTo>
                  <a:pt x="12387" y="10464"/>
                </a:moveTo>
                <a:lnTo>
                  <a:pt x="13256" y="10464"/>
                </a:lnTo>
                <a:lnTo>
                  <a:pt x="13256" y="11893"/>
                </a:lnTo>
                <a:lnTo>
                  <a:pt x="12387" y="11893"/>
                </a:lnTo>
                <a:lnTo>
                  <a:pt x="12387" y="10464"/>
                </a:lnTo>
                <a:close/>
                <a:moveTo>
                  <a:pt x="10955" y="10464"/>
                </a:moveTo>
                <a:lnTo>
                  <a:pt x="11825" y="10464"/>
                </a:lnTo>
                <a:lnTo>
                  <a:pt x="11825" y="11893"/>
                </a:lnTo>
                <a:lnTo>
                  <a:pt x="10955" y="11893"/>
                </a:lnTo>
                <a:lnTo>
                  <a:pt x="10955" y="10464"/>
                </a:lnTo>
                <a:close/>
                <a:moveTo>
                  <a:pt x="9525" y="10464"/>
                </a:moveTo>
                <a:lnTo>
                  <a:pt x="10393" y="10464"/>
                </a:lnTo>
                <a:lnTo>
                  <a:pt x="10393" y="11893"/>
                </a:lnTo>
                <a:lnTo>
                  <a:pt x="9525" y="11893"/>
                </a:lnTo>
                <a:lnTo>
                  <a:pt x="9525" y="10464"/>
                </a:lnTo>
                <a:close/>
                <a:moveTo>
                  <a:pt x="13818" y="8065"/>
                </a:moveTo>
                <a:lnTo>
                  <a:pt x="14687" y="8065"/>
                </a:lnTo>
                <a:lnTo>
                  <a:pt x="14687" y="9494"/>
                </a:lnTo>
                <a:lnTo>
                  <a:pt x="13818" y="9494"/>
                </a:lnTo>
                <a:lnTo>
                  <a:pt x="13818" y="8065"/>
                </a:lnTo>
                <a:close/>
                <a:moveTo>
                  <a:pt x="12387" y="8065"/>
                </a:moveTo>
                <a:lnTo>
                  <a:pt x="13256" y="8065"/>
                </a:lnTo>
                <a:lnTo>
                  <a:pt x="13256" y="9494"/>
                </a:lnTo>
                <a:lnTo>
                  <a:pt x="12387" y="9494"/>
                </a:lnTo>
                <a:lnTo>
                  <a:pt x="12387" y="8065"/>
                </a:lnTo>
                <a:close/>
                <a:moveTo>
                  <a:pt x="10955" y="8065"/>
                </a:moveTo>
                <a:lnTo>
                  <a:pt x="11825" y="8065"/>
                </a:lnTo>
                <a:lnTo>
                  <a:pt x="11825" y="9494"/>
                </a:lnTo>
                <a:lnTo>
                  <a:pt x="10955" y="9494"/>
                </a:lnTo>
                <a:lnTo>
                  <a:pt x="10955" y="8065"/>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30" name="Freeform 6"/>
          <p:cNvSpPr>
            <a:spLocks noEditPoints="1"/>
          </p:cNvSpPr>
          <p:nvPr/>
        </p:nvSpPr>
        <p:spPr bwMode="auto">
          <a:xfrm>
            <a:off x="7068039" y="3299716"/>
            <a:ext cx="624229" cy="509515"/>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31" name="Freeform 6"/>
          <p:cNvSpPr>
            <a:spLocks noEditPoints="1"/>
          </p:cNvSpPr>
          <p:nvPr/>
        </p:nvSpPr>
        <p:spPr bwMode="auto">
          <a:xfrm>
            <a:off x="8271999" y="1710646"/>
            <a:ext cx="624229" cy="509515"/>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32" name="Freeform 6"/>
          <p:cNvSpPr>
            <a:spLocks noEditPoints="1"/>
          </p:cNvSpPr>
          <p:nvPr/>
        </p:nvSpPr>
        <p:spPr bwMode="auto">
          <a:xfrm>
            <a:off x="7061954" y="1710646"/>
            <a:ext cx="624229" cy="509515"/>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pic>
        <p:nvPicPr>
          <p:cNvPr id="33" name="f254370e-5f12-4903-9221-c3799717107c" descr="图片682"/>
          <p:cNvPicPr>
            <a:picLocks noChangeAspect="1" noChangeArrowheads="1"/>
          </p:cNvPicPr>
          <p:nvPr/>
        </p:nvPicPr>
        <p:blipFill>
          <a:blip r:embed="rId4" cstate="print"/>
          <a:srcRect/>
          <a:stretch>
            <a:fillRect/>
          </a:stretch>
        </p:blipFill>
        <p:spPr bwMode="auto">
          <a:xfrm>
            <a:off x="4915388" y="2149080"/>
            <a:ext cx="422584" cy="657872"/>
          </a:xfrm>
          <a:prstGeom prst="rect">
            <a:avLst/>
          </a:prstGeom>
          <a:noFill/>
          <a:ln w="9525" cap="flat" cmpd="sng" algn="ctr">
            <a:noFill/>
            <a:prstDash val="solid"/>
            <a:round/>
            <a:headEnd type="none" w="med" len="med"/>
            <a:tailEnd type="none" w="med" len="med"/>
          </a:ln>
          <a:effectLst/>
        </p:spPr>
      </p:pic>
      <p:pic>
        <p:nvPicPr>
          <p:cNvPr id="34" name="59bb8db2-7295-4704-9b84-1df10b4220e1" descr="图片682"/>
          <p:cNvPicPr>
            <a:picLocks noChangeAspect="1" noChangeArrowheads="1"/>
          </p:cNvPicPr>
          <p:nvPr/>
        </p:nvPicPr>
        <p:blipFill>
          <a:blip r:embed="rId4" cstate="print"/>
          <a:srcRect/>
          <a:stretch>
            <a:fillRect/>
          </a:stretch>
        </p:blipFill>
        <p:spPr bwMode="auto">
          <a:xfrm>
            <a:off x="4284483" y="2149080"/>
            <a:ext cx="422584" cy="657872"/>
          </a:xfrm>
          <a:prstGeom prst="rect">
            <a:avLst/>
          </a:prstGeom>
          <a:noFill/>
          <a:ln w="9525" cap="flat" cmpd="sng" algn="ctr">
            <a:noFill/>
            <a:prstDash val="solid"/>
            <a:round/>
            <a:headEnd type="none" w="med" len="med"/>
            <a:tailEnd type="none" w="med" len="med"/>
          </a:ln>
          <a:effectLst/>
        </p:spPr>
      </p:pic>
      <p:pic>
        <p:nvPicPr>
          <p:cNvPr id="35" name="721651be-d373-429a-8679-217be9a0bebe" descr="图片682"/>
          <p:cNvPicPr>
            <a:picLocks noChangeAspect="1" noChangeArrowheads="1"/>
          </p:cNvPicPr>
          <p:nvPr/>
        </p:nvPicPr>
        <p:blipFill>
          <a:blip r:embed="rId4" cstate="print"/>
          <a:srcRect/>
          <a:stretch>
            <a:fillRect/>
          </a:stretch>
        </p:blipFill>
        <p:spPr bwMode="auto">
          <a:xfrm>
            <a:off x="1922245" y="2158535"/>
            <a:ext cx="422584" cy="657872"/>
          </a:xfrm>
          <a:prstGeom prst="rect">
            <a:avLst/>
          </a:prstGeom>
          <a:noFill/>
          <a:ln w="9525" cap="flat" cmpd="sng" algn="ctr">
            <a:noFill/>
            <a:prstDash val="solid"/>
            <a:round/>
            <a:headEnd type="none" w="med" len="med"/>
            <a:tailEnd type="none" w="med" len="med"/>
          </a:ln>
          <a:effectLst/>
        </p:spPr>
      </p:pic>
      <p:pic>
        <p:nvPicPr>
          <p:cNvPr id="36" name="3a31f4b0-988c-494b-b3a1-76d0de14c74c" descr="图片682"/>
          <p:cNvPicPr>
            <a:picLocks noChangeAspect="1" noChangeArrowheads="1"/>
          </p:cNvPicPr>
          <p:nvPr/>
        </p:nvPicPr>
        <p:blipFill>
          <a:blip r:embed="rId4" cstate="print"/>
          <a:srcRect/>
          <a:stretch>
            <a:fillRect/>
          </a:stretch>
        </p:blipFill>
        <p:spPr bwMode="auto">
          <a:xfrm>
            <a:off x="1291340" y="2158535"/>
            <a:ext cx="422584" cy="657872"/>
          </a:xfrm>
          <a:prstGeom prst="rect">
            <a:avLst/>
          </a:prstGeom>
          <a:noFill/>
          <a:ln w="9525" cap="flat" cmpd="sng" algn="ctr">
            <a:noFill/>
            <a:prstDash val="solid"/>
            <a:round/>
            <a:headEnd type="none" w="med" len="med"/>
            <a:tailEnd type="none" w="med" len="med"/>
          </a:ln>
          <a:effectLst/>
        </p:spPr>
      </p:pic>
      <p:sp>
        <p:nvSpPr>
          <p:cNvPr id="39" name="TextBox 310"/>
          <p:cNvSpPr txBox="1"/>
          <p:nvPr/>
        </p:nvSpPr>
        <p:spPr>
          <a:xfrm>
            <a:off x="2794954" y="3019417"/>
            <a:ext cx="1088893" cy="215444"/>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800" b="0" i="0" u="none" strike="noStrike" kern="0" cap="none" spc="0" normalizeH="0" baseline="0" noProof="0">
                <a:ln>
                  <a:noFill/>
                </a:ln>
                <a:effectLst/>
                <a:uLnTx/>
                <a:uFillTx/>
                <a:latin typeface="等线" panose="02010600030101010101" pitchFamily="2" charset="-122"/>
                <a:ea typeface="等线" panose="02010600030101010101" pitchFamily="2" charset="-122"/>
                <a:cs typeface="Arial" pitchFamily="34" charset="0"/>
              </a:rPr>
              <a:t>WAN</a:t>
            </a:r>
            <a:endParaRPr kumimoji="0" lang="zh-CN" altLang="en-US" sz="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cxnSp>
        <p:nvCxnSpPr>
          <p:cNvPr id="40" name="直接连接符 49"/>
          <p:cNvCxnSpPr/>
          <p:nvPr/>
        </p:nvCxnSpPr>
        <p:spPr bwMode="auto">
          <a:xfrm flipV="1">
            <a:off x="1115950" y="1958042"/>
            <a:ext cx="1423024" cy="2392"/>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dac5ca17-cd2b-440a-b868-2bb3118d0596"/>
          <p:cNvCxnSpPr/>
          <p:nvPr/>
        </p:nvCxnSpPr>
        <p:spPr bwMode="auto">
          <a:xfrm>
            <a:off x="1512144" y="1958611"/>
            <a:ext cx="0" cy="248633"/>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1a661246-6c4b-4894-b870-5970559a6dd0"/>
          <p:cNvCxnSpPr/>
          <p:nvPr/>
        </p:nvCxnSpPr>
        <p:spPr bwMode="auto">
          <a:xfrm>
            <a:off x="2148142" y="1958042"/>
            <a:ext cx="0" cy="261542"/>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5beb1d91-4dd7-46af-a8ff-932e4c73ac32"/>
          <p:cNvSpPr txBox="1"/>
          <p:nvPr/>
        </p:nvSpPr>
        <p:spPr>
          <a:xfrm>
            <a:off x="772274" y="4816850"/>
            <a:ext cx="2018309" cy="123111"/>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800" b="0" i="0" u="none" strike="noStrike" kern="0" cap="none" spc="0" normalizeH="0" baseline="0" noProof="0">
                <a:ln>
                  <a:noFill/>
                </a:ln>
                <a:effectLst/>
                <a:uLnTx/>
                <a:uFillTx/>
                <a:latin typeface="等线" panose="02010600030101010101" pitchFamily="2" charset="-122"/>
                <a:ea typeface="等线" panose="02010600030101010101" pitchFamily="2" charset="-122"/>
                <a:cs typeface="Arial" pitchFamily="34" charset="0"/>
              </a:rPr>
              <a:t>Production Storage</a:t>
            </a:r>
            <a:endParaRPr kumimoji="0" lang="en-US" altLang="zh-CN" sz="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44" name="c5541569-613a-4d8d-89bf-5afd966aed54"/>
          <p:cNvSpPr txBox="1"/>
          <p:nvPr/>
        </p:nvSpPr>
        <p:spPr>
          <a:xfrm>
            <a:off x="2549706" y="3727642"/>
            <a:ext cx="1571122" cy="215444"/>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800" b="0" i="0" u="none" strike="noStrike" kern="0" cap="none" spc="0" normalizeH="0" baseline="0" noProof="0">
                <a:ln>
                  <a:noFill/>
                </a:ln>
                <a:effectLst/>
                <a:uLnTx/>
                <a:uFillTx/>
                <a:latin typeface="等线" panose="02010600030101010101" pitchFamily="2" charset="-122"/>
                <a:ea typeface="等线" panose="02010600030101010101" pitchFamily="2" charset="-122"/>
                <a:cs typeface="Arial" pitchFamily="34" charset="0"/>
              </a:rPr>
              <a:t>Synchronous Mirroring</a:t>
            </a:r>
            <a:endParaRPr kumimoji="0" lang="en-US" altLang="zh-CN" sz="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cxnSp>
        <p:nvCxnSpPr>
          <p:cNvPr id="45" name="a54369e0-36d5-4afe-b78c-14ceab76c006"/>
          <p:cNvCxnSpPr>
            <a:stCxn id="38" idx="1"/>
            <a:endCxn id="7" idx="3"/>
          </p:cNvCxnSpPr>
          <p:nvPr/>
        </p:nvCxnSpPr>
        <p:spPr bwMode="auto">
          <a:xfrm flipH="1" flipV="1">
            <a:off x="2081280" y="4151237"/>
            <a:ext cx="918555" cy="1464525"/>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36143332-25d0-471f-aefd-53b64488ac1c"/>
          <p:cNvCxnSpPr>
            <a:stCxn id="5" idx="1"/>
            <a:endCxn id="38" idx="3"/>
          </p:cNvCxnSpPr>
          <p:nvPr/>
        </p:nvCxnSpPr>
        <p:spPr bwMode="auto">
          <a:xfrm flipH="1">
            <a:off x="3687550" y="4151237"/>
            <a:ext cx="913106" cy="1464525"/>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1574bb68-45b6-4bad-8a4a-96645d9aebb2"/>
          <p:cNvSpPr txBox="1"/>
          <p:nvPr/>
        </p:nvSpPr>
        <p:spPr>
          <a:xfrm>
            <a:off x="2622886" y="5956102"/>
            <a:ext cx="1473851" cy="215444"/>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800" b="0" i="0" u="none" strike="noStrike" kern="0" cap="none" spc="0" normalizeH="0" baseline="0" noProof="0">
                <a:ln>
                  <a:noFill/>
                </a:ln>
                <a:effectLst/>
                <a:uLnTx/>
                <a:uFillTx/>
                <a:latin typeface="等线" panose="02010600030101010101" pitchFamily="2" charset="-122"/>
                <a:ea typeface="等线" panose="02010600030101010101" pitchFamily="2" charset="-122"/>
                <a:cs typeface="Arial" pitchFamily="34" charset="0"/>
              </a:rPr>
              <a:t>Quorum Server</a:t>
            </a:r>
            <a:endParaRPr kumimoji="0" lang="en-US" altLang="zh-CN" sz="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cxnSp>
        <p:nvCxnSpPr>
          <p:cNvPr id="48" name="直接连接符 58"/>
          <p:cNvCxnSpPr/>
          <p:nvPr/>
        </p:nvCxnSpPr>
        <p:spPr bwMode="auto">
          <a:xfrm>
            <a:off x="4109094" y="1972253"/>
            <a:ext cx="1407530" cy="12340"/>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39267651-7b95-483d-88a0-f1cfc3d8078e"/>
          <p:cNvCxnSpPr/>
          <p:nvPr/>
        </p:nvCxnSpPr>
        <p:spPr bwMode="auto">
          <a:xfrm>
            <a:off x="4505287" y="1972253"/>
            <a:ext cx="0" cy="246811"/>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9aaa2381-5498-4b51-91f7-c48d164b8cbd"/>
          <p:cNvCxnSpPr/>
          <p:nvPr/>
        </p:nvCxnSpPr>
        <p:spPr bwMode="auto">
          <a:xfrm>
            <a:off x="5141281" y="1980257"/>
            <a:ext cx="0" cy="251147"/>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9a7f84e1-8813-4f39-8fd0-9a774e30db22"/>
          <p:cNvSpPr txBox="1"/>
          <p:nvPr/>
        </p:nvSpPr>
        <p:spPr>
          <a:xfrm>
            <a:off x="3883848" y="4817005"/>
            <a:ext cx="2018541" cy="123111"/>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800" b="0" i="0" u="none" strike="noStrike" kern="0" cap="none" spc="0" normalizeH="0" baseline="0" noProof="0">
                <a:ln>
                  <a:noFill/>
                </a:ln>
                <a:effectLst/>
                <a:uLnTx/>
                <a:uFillTx/>
                <a:latin typeface="等线" panose="02010600030101010101" pitchFamily="2" charset="-122"/>
                <a:ea typeface="等线" panose="02010600030101010101" pitchFamily="2" charset="-122"/>
                <a:cs typeface="Arial" pitchFamily="34" charset="0"/>
              </a:rPr>
              <a:t>Production Storage</a:t>
            </a:r>
            <a:endParaRPr kumimoji="0" lang="zh-CN" altLang="en-US" sz="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52" name="8d32a0ad-23fb-4065-bf79-262ba4170dd0"/>
          <p:cNvSpPr/>
          <p:nvPr/>
        </p:nvSpPr>
        <p:spPr bwMode="auto">
          <a:xfrm>
            <a:off x="962960" y="2068834"/>
            <a:ext cx="4672935" cy="836100"/>
          </a:xfrm>
          <a:prstGeom prst="roundRect">
            <a:avLst/>
          </a:prstGeom>
          <a:noFill/>
          <a:ln w="9525">
            <a:solidFill>
              <a:srgbClr val="00B0F0"/>
            </a:solidFill>
            <a:prstDash val="sys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217"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53" name="1dfd27ca-5391-445e-9540-2139323b8547"/>
          <p:cNvSpPr/>
          <p:nvPr/>
        </p:nvSpPr>
        <p:spPr bwMode="auto">
          <a:xfrm>
            <a:off x="3877665" y="3931147"/>
            <a:ext cx="727120" cy="343565"/>
          </a:xfrm>
          <a:prstGeom prst="leftRightArrow">
            <a:avLst/>
          </a:prstGeom>
          <a:solidFill>
            <a:srgbClr val="4F81BD">
              <a:lumMod val="60000"/>
              <a:lumOff val="40000"/>
              <a:alpha val="70000"/>
            </a:srgbClr>
          </a:solidFill>
          <a:ln w="38100">
            <a:noFill/>
          </a:ln>
          <a:effectLst/>
        </p:spPr>
        <p:txBody>
          <a:bodyPr vert="horz" wrap="square" lIns="91440" tIns="45720" rIns="91440" bIns="45720" numCol="1" rtlCol="0" anchor="t" anchorCtr="0" compatLnSpc="1">
            <a:prstTxWarp prst="textNoShape">
              <a:avLst/>
            </a:prstTxWarp>
          </a:bodyPr>
          <a:lstStyle/>
          <a:p>
            <a:pPr marL="0" marR="0" lvl="0" indent="0" defTabSz="914217"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54" name="9157ef41-3311-4636-b814-687f8b0b22c7"/>
          <p:cNvSpPr>
            <a:spLocks/>
          </p:cNvSpPr>
          <p:nvPr/>
        </p:nvSpPr>
        <p:spPr bwMode="auto">
          <a:xfrm>
            <a:off x="2259160" y="4521338"/>
            <a:ext cx="534332" cy="295667"/>
          </a:xfrm>
          <a:custGeom>
            <a:avLst/>
            <a:gdLst>
              <a:gd name="T0" fmla="*/ 341 w 727"/>
              <a:gd name="T1" fmla="*/ 0 h 482"/>
              <a:gd name="T2" fmla="*/ 374 w 727"/>
              <a:gd name="T3" fmla="*/ 3 h 482"/>
              <a:gd name="T4" fmla="*/ 407 w 727"/>
              <a:gd name="T5" fmla="*/ 11 h 482"/>
              <a:gd name="T6" fmla="*/ 438 w 727"/>
              <a:gd name="T7" fmla="*/ 23 h 482"/>
              <a:gd name="T8" fmla="*/ 465 w 727"/>
              <a:gd name="T9" fmla="*/ 38 h 482"/>
              <a:gd name="T10" fmla="*/ 491 w 727"/>
              <a:gd name="T11" fmla="*/ 58 h 482"/>
              <a:gd name="T12" fmla="*/ 513 w 727"/>
              <a:gd name="T13" fmla="*/ 82 h 482"/>
              <a:gd name="T14" fmla="*/ 531 w 727"/>
              <a:gd name="T15" fmla="*/ 109 h 482"/>
              <a:gd name="T16" fmla="*/ 546 w 727"/>
              <a:gd name="T17" fmla="*/ 139 h 482"/>
              <a:gd name="T18" fmla="*/ 553 w 727"/>
              <a:gd name="T19" fmla="*/ 139 h 482"/>
              <a:gd name="T20" fmla="*/ 571 w 727"/>
              <a:gd name="T21" fmla="*/ 139 h 482"/>
              <a:gd name="T22" fmla="*/ 604 w 727"/>
              <a:gd name="T23" fmla="*/ 146 h 482"/>
              <a:gd name="T24" fmla="*/ 635 w 727"/>
              <a:gd name="T25" fmla="*/ 159 h 482"/>
              <a:gd name="T26" fmla="*/ 663 w 727"/>
              <a:gd name="T27" fmla="*/ 177 h 482"/>
              <a:gd name="T28" fmla="*/ 686 w 727"/>
              <a:gd name="T29" fmla="*/ 201 h 482"/>
              <a:gd name="T30" fmla="*/ 705 w 727"/>
              <a:gd name="T31" fmla="*/ 228 h 482"/>
              <a:gd name="T32" fmla="*/ 719 w 727"/>
              <a:gd name="T33" fmla="*/ 259 h 482"/>
              <a:gd name="T34" fmla="*/ 725 w 727"/>
              <a:gd name="T35" fmla="*/ 292 h 482"/>
              <a:gd name="T36" fmla="*/ 727 w 727"/>
              <a:gd name="T37" fmla="*/ 310 h 482"/>
              <a:gd name="T38" fmla="*/ 723 w 727"/>
              <a:gd name="T39" fmla="*/ 345 h 482"/>
              <a:gd name="T40" fmla="*/ 712 w 727"/>
              <a:gd name="T41" fmla="*/ 378 h 482"/>
              <a:gd name="T42" fmla="*/ 697 w 727"/>
              <a:gd name="T43" fmla="*/ 407 h 482"/>
              <a:gd name="T44" fmla="*/ 675 w 727"/>
              <a:gd name="T45" fmla="*/ 433 h 482"/>
              <a:gd name="T46" fmla="*/ 650 w 727"/>
              <a:gd name="T47" fmla="*/ 453 h 482"/>
              <a:gd name="T48" fmla="*/ 621 w 727"/>
              <a:gd name="T49" fmla="*/ 470 h 482"/>
              <a:gd name="T50" fmla="*/ 588 w 727"/>
              <a:gd name="T51" fmla="*/ 480 h 482"/>
              <a:gd name="T52" fmla="*/ 553 w 727"/>
              <a:gd name="T53" fmla="*/ 482 h 482"/>
              <a:gd name="T54" fmla="*/ 143 w 727"/>
              <a:gd name="T55" fmla="*/ 482 h 482"/>
              <a:gd name="T56" fmla="*/ 114 w 727"/>
              <a:gd name="T57" fmla="*/ 480 h 482"/>
              <a:gd name="T58" fmla="*/ 88 w 727"/>
              <a:gd name="T59" fmla="*/ 471 h 482"/>
              <a:gd name="T60" fmla="*/ 63 w 727"/>
              <a:gd name="T61" fmla="*/ 459 h 482"/>
              <a:gd name="T62" fmla="*/ 43 w 727"/>
              <a:gd name="T63" fmla="*/ 440 h 482"/>
              <a:gd name="T64" fmla="*/ 24 w 727"/>
              <a:gd name="T65" fmla="*/ 420 h 482"/>
              <a:gd name="T66" fmla="*/ 11 w 727"/>
              <a:gd name="T67" fmla="*/ 395 h 482"/>
              <a:gd name="T68" fmla="*/ 2 w 727"/>
              <a:gd name="T69" fmla="*/ 369 h 482"/>
              <a:gd name="T70" fmla="*/ 0 w 727"/>
              <a:gd name="T71" fmla="*/ 340 h 482"/>
              <a:gd name="T72" fmla="*/ 0 w 727"/>
              <a:gd name="T73" fmla="*/ 327 h 482"/>
              <a:gd name="T74" fmla="*/ 4 w 727"/>
              <a:gd name="T75" fmla="*/ 301 h 482"/>
              <a:gd name="T76" fmla="*/ 13 w 727"/>
              <a:gd name="T77" fmla="*/ 278 h 482"/>
              <a:gd name="T78" fmla="*/ 33 w 727"/>
              <a:gd name="T79" fmla="*/ 246 h 482"/>
              <a:gd name="T80" fmla="*/ 72 w 727"/>
              <a:gd name="T81" fmla="*/ 215 h 482"/>
              <a:gd name="T82" fmla="*/ 96 w 727"/>
              <a:gd name="T83" fmla="*/ 204 h 482"/>
              <a:gd name="T84" fmla="*/ 119 w 727"/>
              <a:gd name="T85" fmla="*/ 197 h 482"/>
              <a:gd name="T86" fmla="*/ 123 w 727"/>
              <a:gd name="T87" fmla="*/ 177 h 482"/>
              <a:gd name="T88" fmla="*/ 136 w 727"/>
              <a:gd name="T89" fmla="*/ 139 h 482"/>
              <a:gd name="T90" fmla="*/ 154 w 727"/>
              <a:gd name="T91" fmla="*/ 102 h 482"/>
              <a:gd name="T92" fmla="*/ 178 w 727"/>
              <a:gd name="T93" fmla="*/ 71 h 482"/>
              <a:gd name="T94" fmla="*/ 207 w 727"/>
              <a:gd name="T95" fmla="*/ 45 h 482"/>
              <a:gd name="T96" fmla="*/ 240 w 727"/>
              <a:gd name="T97" fmla="*/ 23 h 482"/>
              <a:gd name="T98" fmla="*/ 279 w 727"/>
              <a:gd name="T99" fmla="*/ 9 h 482"/>
              <a:gd name="T100" fmla="*/ 319 w 727"/>
              <a:gd name="T101" fmla="*/ 1 h 482"/>
              <a:gd name="T102" fmla="*/ 341 w 727"/>
              <a:gd name="T103"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7" h="482">
                <a:moveTo>
                  <a:pt x="341" y="0"/>
                </a:moveTo>
                <a:lnTo>
                  <a:pt x="341" y="0"/>
                </a:lnTo>
                <a:lnTo>
                  <a:pt x="357" y="1"/>
                </a:lnTo>
                <a:lnTo>
                  <a:pt x="374" y="3"/>
                </a:lnTo>
                <a:lnTo>
                  <a:pt x="390" y="5"/>
                </a:lnTo>
                <a:lnTo>
                  <a:pt x="407" y="11"/>
                </a:lnTo>
                <a:lnTo>
                  <a:pt x="421" y="16"/>
                </a:lnTo>
                <a:lnTo>
                  <a:pt x="438" y="23"/>
                </a:lnTo>
                <a:lnTo>
                  <a:pt x="450" y="31"/>
                </a:lnTo>
                <a:lnTo>
                  <a:pt x="465" y="38"/>
                </a:lnTo>
                <a:lnTo>
                  <a:pt x="478" y="49"/>
                </a:lnTo>
                <a:lnTo>
                  <a:pt x="491" y="58"/>
                </a:lnTo>
                <a:lnTo>
                  <a:pt x="502" y="71"/>
                </a:lnTo>
                <a:lnTo>
                  <a:pt x="513" y="82"/>
                </a:lnTo>
                <a:lnTo>
                  <a:pt x="522" y="95"/>
                </a:lnTo>
                <a:lnTo>
                  <a:pt x="531" y="109"/>
                </a:lnTo>
                <a:lnTo>
                  <a:pt x="538" y="124"/>
                </a:lnTo>
                <a:lnTo>
                  <a:pt x="546" y="139"/>
                </a:lnTo>
                <a:lnTo>
                  <a:pt x="546" y="139"/>
                </a:lnTo>
                <a:lnTo>
                  <a:pt x="553" y="139"/>
                </a:lnTo>
                <a:lnTo>
                  <a:pt x="553" y="139"/>
                </a:lnTo>
                <a:lnTo>
                  <a:pt x="571" y="139"/>
                </a:lnTo>
                <a:lnTo>
                  <a:pt x="588" y="142"/>
                </a:lnTo>
                <a:lnTo>
                  <a:pt x="604" y="146"/>
                </a:lnTo>
                <a:lnTo>
                  <a:pt x="621" y="151"/>
                </a:lnTo>
                <a:lnTo>
                  <a:pt x="635" y="159"/>
                </a:lnTo>
                <a:lnTo>
                  <a:pt x="650" y="168"/>
                </a:lnTo>
                <a:lnTo>
                  <a:pt x="663" y="177"/>
                </a:lnTo>
                <a:lnTo>
                  <a:pt x="675" y="188"/>
                </a:lnTo>
                <a:lnTo>
                  <a:pt x="686" y="201"/>
                </a:lnTo>
                <a:lnTo>
                  <a:pt x="697" y="213"/>
                </a:lnTo>
                <a:lnTo>
                  <a:pt x="705" y="228"/>
                </a:lnTo>
                <a:lnTo>
                  <a:pt x="712" y="243"/>
                </a:lnTo>
                <a:lnTo>
                  <a:pt x="719" y="259"/>
                </a:lnTo>
                <a:lnTo>
                  <a:pt x="723" y="276"/>
                </a:lnTo>
                <a:lnTo>
                  <a:pt x="725" y="292"/>
                </a:lnTo>
                <a:lnTo>
                  <a:pt x="727" y="310"/>
                </a:lnTo>
                <a:lnTo>
                  <a:pt x="727" y="310"/>
                </a:lnTo>
                <a:lnTo>
                  <a:pt x="725" y="329"/>
                </a:lnTo>
                <a:lnTo>
                  <a:pt x="723" y="345"/>
                </a:lnTo>
                <a:lnTo>
                  <a:pt x="719" y="362"/>
                </a:lnTo>
                <a:lnTo>
                  <a:pt x="712" y="378"/>
                </a:lnTo>
                <a:lnTo>
                  <a:pt x="705" y="393"/>
                </a:lnTo>
                <a:lnTo>
                  <a:pt x="697" y="407"/>
                </a:lnTo>
                <a:lnTo>
                  <a:pt x="686" y="420"/>
                </a:lnTo>
                <a:lnTo>
                  <a:pt x="675" y="433"/>
                </a:lnTo>
                <a:lnTo>
                  <a:pt x="663" y="444"/>
                </a:lnTo>
                <a:lnTo>
                  <a:pt x="650" y="453"/>
                </a:lnTo>
                <a:lnTo>
                  <a:pt x="635" y="462"/>
                </a:lnTo>
                <a:lnTo>
                  <a:pt x="621" y="470"/>
                </a:lnTo>
                <a:lnTo>
                  <a:pt x="604" y="475"/>
                </a:lnTo>
                <a:lnTo>
                  <a:pt x="588" y="480"/>
                </a:lnTo>
                <a:lnTo>
                  <a:pt x="571" y="482"/>
                </a:lnTo>
                <a:lnTo>
                  <a:pt x="553" y="482"/>
                </a:lnTo>
                <a:lnTo>
                  <a:pt x="143" y="482"/>
                </a:lnTo>
                <a:lnTo>
                  <a:pt x="143" y="482"/>
                </a:lnTo>
                <a:lnTo>
                  <a:pt x="129" y="482"/>
                </a:lnTo>
                <a:lnTo>
                  <a:pt x="114" y="480"/>
                </a:lnTo>
                <a:lnTo>
                  <a:pt x="101" y="477"/>
                </a:lnTo>
                <a:lnTo>
                  <a:pt x="88" y="471"/>
                </a:lnTo>
                <a:lnTo>
                  <a:pt x="75" y="466"/>
                </a:lnTo>
                <a:lnTo>
                  <a:pt x="63" y="459"/>
                </a:lnTo>
                <a:lnTo>
                  <a:pt x="52" y="449"/>
                </a:lnTo>
                <a:lnTo>
                  <a:pt x="43" y="440"/>
                </a:lnTo>
                <a:lnTo>
                  <a:pt x="33" y="431"/>
                </a:lnTo>
                <a:lnTo>
                  <a:pt x="24" y="420"/>
                </a:lnTo>
                <a:lnTo>
                  <a:pt x="17" y="407"/>
                </a:lnTo>
                <a:lnTo>
                  <a:pt x="11" y="395"/>
                </a:lnTo>
                <a:lnTo>
                  <a:pt x="6" y="382"/>
                </a:lnTo>
                <a:lnTo>
                  <a:pt x="2" y="369"/>
                </a:lnTo>
                <a:lnTo>
                  <a:pt x="0" y="354"/>
                </a:lnTo>
                <a:lnTo>
                  <a:pt x="0" y="340"/>
                </a:lnTo>
                <a:lnTo>
                  <a:pt x="0" y="340"/>
                </a:lnTo>
                <a:lnTo>
                  <a:pt x="0" y="327"/>
                </a:lnTo>
                <a:lnTo>
                  <a:pt x="2" y="314"/>
                </a:lnTo>
                <a:lnTo>
                  <a:pt x="4" y="301"/>
                </a:lnTo>
                <a:lnTo>
                  <a:pt x="10" y="288"/>
                </a:lnTo>
                <a:lnTo>
                  <a:pt x="13" y="278"/>
                </a:lnTo>
                <a:lnTo>
                  <a:pt x="21" y="267"/>
                </a:lnTo>
                <a:lnTo>
                  <a:pt x="33" y="246"/>
                </a:lnTo>
                <a:lnTo>
                  <a:pt x="52" y="228"/>
                </a:lnTo>
                <a:lnTo>
                  <a:pt x="72" y="215"/>
                </a:lnTo>
                <a:lnTo>
                  <a:pt x="83" y="208"/>
                </a:lnTo>
                <a:lnTo>
                  <a:pt x="96" y="204"/>
                </a:lnTo>
                <a:lnTo>
                  <a:pt x="108" y="201"/>
                </a:lnTo>
                <a:lnTo>
                  <a:pt x="119" y="197"/>
                </a:lnTo>
                <a:lnTo>
                  <a:pt x="119" y="197"/>
                </a:lnTo>
                <a:lnTo>
                  <a:pt x="123" y="177"/>
                </a:lnTo>
                <a:lnTo>
                  <a:pt x="129" y="157"/>
                </a:lnTo>
                <a:lnTo>
                  <a:pt x="136" y="139"/>
                </a:lnTo>
                <a:lnTo>
                  <a:pt x="143" y="120"/>
                </a:lnTo>
                <a:lnTo>
                  <a:pt x="154" y="102"/>
                </a:lnTo>
                <a:lnTo>
                  <a:pt x="165" y="85"/>
                </a:lnTo>
                <a:lnTo>
                  <a:pt x="178" y="71"/>
                </a:lnTo>
                <a:lnTo>
                  <a:pt x="193" y="58"/>
                </a:lnTo>
                <a:lnTo>
                  <a:pt x="207" y="45"/>
                </a:lnTo>
                <a:lnTo>
                  <a:pt x="224" y="32"/>
                </a:lnTo>
                <a:lnTo>
                  <a:pt x="240" y="23"/>
                </a:lnTo>
                <a:lnTo>
                  <a:pt x="258" y="16"/>
                </a:lnTo>
                <a:lnTo>
                  <a:pt x="279" y="9"/>
                </a:lnTo>
                <a:lnTo>
                  <a:pt x="299" y="3"/>
                </a:lnTo>
                <a:lnTo>
                  <a:pt x="319" y="1"/>
                </a:lnTo>
                <a:lnTo>
                  <a:pt x="341" y="0"/>
                </a:lnTo>
                <a:lnTo>
                  <a:pt x="341" y="0"/>
                </a:lnTo>
                <a:close/>
              </a:path>
            </a:pathLst>
          </a:custGeom>
          <a:solidFill>
            <a:schemeClr val="tx2">
              <a:lumMod val="85000"/>
            </a:schemeClr>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effectLst/>
              <a:uLnTx/>
              <a:uFillTx/>
              <a:latin typeface="等线" panose="02010600030101010101" pitchFamily="2" charset="-122"/>
              <a:ea typeface="等线" panose="02010600030101010101" pitchFamily="2" charset="-122"/>
              <a:cs typeface="Arial" pitchFamily="34" charset="0"/>
            </a:endParaRPr>
          </a:p>
        </p:txBody>
      </p:sp>
      <p:sp>
        <p:nvSpPr>
          <p:cNvPr id="55" name="8c6dceb3-232f-40ef-99cf-400a13188281"/>
          <p:cNvSpPr txBox="1"/>
          <p:nvPr/>
        </p:nvSpPr>
        <p:spPr>
          <a:xfrm>
            <a:off x="2259160" y="4575042"/>
            <a:ext cx="524967" cy="216783"/>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7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rPr>
              <a:t> IP</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7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rPr>
              <a:t>Network</a:t>
            </a:r>
            <a:endParaRPr kumimoji="0" lang="zh-CN" altLang="en-US" sz="7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56" name="24130480-0498-4d95-bd17-1bc8994229ad"/>
          <p:cNvSpPr>
            <a:spLocks/>
          </p:cNvSpPr>
          <p:nvPr/>
        </p:nvSpPr>
        <p:spPr bwMode="auto">
          <a:xfrm>
            <a:off x="3878931" y="4478001"/>
            <a:ext cx="539453" cy="313825"/>
          </a:xfrm>
          <a:custGeom>
            <a:avLst/>
            <a:gdLst>
              <a:gd name="T0" fmla="*/ 341 w 727"/>
              <a:gd name="T1" fmla="*/ 0 h 482"/>
              <a:gd name="T2" fmla="*/ 374 w 727"/>
              <a:gd name="T3" fmla="*/ 3 h 482"/>
              <a:gd name="T4" fmla="*/ 407 w 727"/>
              <a:gd name="T5" fmla="*/ 11 h 482"/>
              <a:gd name="T6" fmla="*/ 438 w 727"/>
              <a:gd name="T7" fmla="*/ 23 h 482"/>
              <a:gd name="T8" fmla="*/ 465 w 727"/>
              <a:gd name="T9" fmla="*/ 38 h 482"/>
              <a:gd name="T10" fmla="*/ 491 w 727"/>
              <a:gd name="T11" fmla="*/ 58 h 482"/>
              <a:gd name="T12" fmla="*/ 513 w 727"/>
              <a:gd name="T13" fmla="*/ 82 h 482"/>
              <a:gd name="T14" fmla="*/ 531 w 727"/>
              <a:gd name="T15" fmla="*/ 109 h 482"/>
              <a:gd name="T16" fmla="*/ 546 w 727"/>
              <a:gd name="T17" fmla="*/ 139 h 482"/>
              <a:gd name="T18" fmla="*/ 553 w 727"/>
              <a:gd name="T19" fmla="*/ 139 h 482"/>
              <a:gd name="T20" fmla="*/ 571 w 727"/>
              <a:gd name="T21" fmla="*/ 139 h 482"/>
              <a:gd name="T22" fmla="*/ 604 w 727"/>
              <a:gd name="T23" fmla="*/ 146 h 482"/>
              <a:gd name="T24" fmla="*/ 635 w 727"/>
              <a:gd name="T25" fmla="*/ 159 h 482"/>
              <a:gd name="T26" fmla="*/ 663 w 727"/>
              <a:gd name="T27" fmla="*/ 177 h 482"/>
              <a:gd name="T28" fmla="*/ 686 w 727"/>
              <a:gd name="T29" fmla="*/ 201 h 482"/>
              <a:gd name="T30" fmla="*/ 705 w 727"/>
              <a:gd name="T31" fmla="*/ 228 h 482"/>
              <a:gd name="T32" fmla="*/ 719 w 727"/>
              <a:gd name="T33" fmla="*/ 259 h 482"/>
              <a:gd name="T34" fmla="*/ 725 w 727"/>
              <a:gd name="T35" fmla="*/ 292 h 482"/>
              <a:gd name="T36" fmla="*/ 727 w 727"/>
              <a:gd name="T37" fmla="*/ 310 h 482"/>
              <a:gd name="T38" fmla="*/ 723 w 727"/>
              <a:gd name="T39" fmla="*/ 345 h 482"/>
              <a:gd name="T40" fmla="*/ 712 w 727"/>
              <a:gd name="T41" fmla="*/ 378 h 482"/>
              <a:gd name="T42" fmla="*/ 697 w 727"/>
              <a:gd name="T43" fmla="*/ 407 h 482"/>
              <a:gd name="T44" fmla="*/ 675 w 727"/>
              <a:gd name="T45" fmla="*/ 433 h 482"/>
              <a:gd name="T46" fmla="*/ 650 w 727"/>
              <a:gd name="T47" fmla="*/ 453 h 482"/>
              <a:gd name="T48" fmla="*/ 621 w 727"/>
              <a:gd name="T49" fmla="*/ 470 h 482"/>
              <a:gd name="T50" fmla="*/ 588 w 727"/>
              <a:gd name="T51" fmla="*/ 480 h 482"/>
              <a:gd name="T52" fmla="*/ 553 w 727"/>
              <a:gd name="T53" fmla="*/ 482 h 482"/>
              <a:gd name="T54" fmla="*/ 143 w 727"/>
              <a:gd name="T55" fmla="*/ 482 h 482"/>
              <a:gd name="T56" fmla="*/ 114 w 727"/>
              <a:gd name="T57" fmla="*/ 480 h 482"/>
              <a:gd name="T58" fmla="*/ 88 w 727"/>
              <a:gd name="T59" fmla="*/ 471 h 482"/>
              <a:gd name="T60" fmla="*/ 63 w 727"/>
              <a:gd name="T61" fmla="*/ 459 h 482"/>
              <a:gd name="T62" fmla="*/ 43 w 727"/>
              <a:gd name="T63" fmla="*/ 440 h 482"/>
              <a:gd name="T64" fmla="*/ 24 w 727"/>
              <a:gd name="T65" fmla="*/ 420 h 482"/>
              <a:gd name="T66" fmla="*/ 11 w 727"/>
              <a:gd name="T67" fmla="*/ 395 h 482"/>
              <a:gd name="T68" fmla="*/ 2 w 727"/>
              <a:gd name="T69" fmla="*/ 369 h 482"/>
              <a:gd name="T70" fmla="*/ 0 w 727"/>
              <a:gd name="T71" fmla="*/ 340 h 482"/>
              <a:gd name="T72" fmla="*/ 0 w 727"/>
              <a:gd name="T73" fmla="*/ 327 h 482"/>
              <a:gd name="T74" fmla="*/ 4 w 727"/>
              <a:gd name="T75" fmla="*/ 301 h 482"/>
              <a:gd name="T76" fmla="*/ 13 w 727"/>
              <a:gd name="T77" fmla="*/ 278 h 482"/>
              <a:gd name="T78" fmla="*/ 33 w 727"/>
              <a:gd name="T79" fmla="*/ 246 h 482"/>
              <a:gd name="T80" fmla="*/ 72 w 727"/>
              <a:gd name="T81" fmla="*/ 215 h 482"/>
              <a:gd name="T82" fmla="*/ 96 w 727"/>
              <a:gd name="T83" fmla="*/ 204 h 482"/>
              <a:gd name="T84" fmla="*/ 119 w 727"/>
              <a:gd name="T85" fmla="*/ 197 h 482"/>
              <a:gd name="T86" fmla="*/ 123 w 727"/>
              <a:gd name="T87" fmla="*/ 177 h 482"/>
              <a:gd name="T88" fmla="*/ 136 w 727"/>
              <a:gd name="T89" fmla="*/ 139 h 482"/>
              <a:gd name="T90" fmla="*/ 154 w 727"/>
              <a:gd name="T91" fmla="*/ 102 h 482"/>
              <a:gd name="T92" fmla="*/ 178 w 727"/>
              <a:gd name="T93" fmla="*/ 71 h 482"/>
              <a:gd name="T94" fmla="*/ 207 w 727"/>
              <a:gd name="T95" fmla="*/ 45 h 482"/>
              <a:gd name="T96" fmla="*/ 240 w 727"/>
              <a:gd name="T97" fmla="*/ 23 h 482"/>
              <a:gd name="T98" fmla="*/ 279 w 727"/>
              <a:gd name="T99" fmla="*/ 9 h 482"/>
              <a:gd name="T100" fmla="*/ 319 w 727"/>
              <a:gd name="T101" fmla="*/ 1 h 482"/>
              <a:gd name="T102" fmla="*/ 341 w 727"/>
              <a:gd name="T103"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7" h="482">
                <a:moveTo>
                  <a:pt x="341" y="0"/>
                </a:moveTo>
                <a:lnTo>
                  <a:pt x="341" y="0"/>
                </a:lnTo>
                <a:lnTo>
                  <a:pt x="357" y="1"/>
                </a:lnTo>
                <a:lnTo>
                  <a:pt x="374" y="3"/>
                </a:lnTo>
                <a:lnTo>
                  <a:pt x="390" y="5"/>
                </a:lnTo>
                <a:lnTo>
                  <a:pt x="407" y="11"/>
                </a:lnTo>
                <a:lnTo>
                  <a:pt x="421" y="16"/>
                </a:lnTo>
                <a:lnTo>
                  <a:pt x="438" y="23"/>
                </a:lnTo>
                <a:lnTo>
                  <a:pt x="450" y="31"/>
                </a:lnTo>
                <a:lnTo>
                  <a:pt x="465" y="38"/>
                </a:lnTo>
                <a:lnTo>
                  <a:pt x="478" y="49"/>
                </a:lnTo>
                <a:lnTo>
                  <a:pt x="491" y="58"/>
                </a:lnTo>
                <a:lnTo>
                  <a:pt x="502" y="71"/>
                </a:lnTo>
                <a:lnTo>
                  <a:pt x="513" y="82"/>
                </a:lnTo>
                <a:lnTo>
                  <a:pt x="522" y="95"/>
                </a:lnTo>
                <a:lnTo>
                  <a:pt x="531" y="109"/>
                </a:lnTo>
                <a:lnTo>
                  <a:pt x="538" y="124"/>
                </a:lnTo>
                <a:lnTo>
                  <a:pt x="546" y="139"/>
                </a:lnTo>
                <a:lnTo>
                  <a:pt x="546" y="139"/>
                </a:lnTo>
                <a:lnTo>
                  <a:pt x="553" y="139"/>
                </a:lnTo>
                <a:lnTo>
                  <a:pt x="553" y="139"/>
                </a:lnTo>
                <a:lnTo>
                  <a:pt x="571" y="139"/>
                </a:lnTo>
                <a:lnTo>
                  <a:pt x="588" y="142"/>
                </a:lnTo>
                <a:lnTo>
                  <a:pt x="604" y="146"/>
                </a:lnTo>
                <a:lnTo>
                  <a:pt x="621" y="151"/>
                </a:lnTo>
                <a:lnTo>
                  <a:pt x="635" y="159"/>
                </a:lnTo>
                <a:lnTo>
                  <a:pt x="650" y="168"/>
                </a:lnTo>
                <a:lnTo>
                  <a:pt x="663" y="177"/>
                </a:lnTo>
                <a:lnTo>
                  <a:pt x="675" y="188"/>
                </a:lnTo>
                <a:lnTo>
                  <a:pt x="686" y="201"/>
                </a:lnTo>
                <a:lnTo>
                  <a:pt x="697" y="213"/>
                </a:lnTo>
                <a:lnTo>
                  <a:pt x="705" y="228"/>
                </a:lnTo>
                <a:lnTo>
                  <a:pt x="712" y="243"/>
                </a:lnTo>
                <a:lnTo>
                  <a:pt x="719" y="259"/>
                </a:lnTo>
                <a:lnTo>
                  <a:pt x="723" y="276"/>
                </a:lnTo>
                <a:lnTo>
                  <a:pt x="725" y="292"/>
                </a:lnTo>
                <a:lnTo>
                  <a:pt x="727" y="310"/>
                </a:lnTo>
                <a:lnTo>
                  <a:pt x="727" y="310"/>
                </a:lnTo>
                <a:lnTo>
                  <a:pt x="725" y="329"/>
                </a:lnTo>
                <a:lnTo>
                  <a:pt x="723" y="345"/>
                </a:lnTo>
                <a:lnTo>
                  <a:pt x="719" y="362"/>
                </a:lnTo>
                <a:lnTo>
                  <a:pt x="712" y="378"/>
                </a:lnTo>
                <a:lnTo>
                  <a:pt x="705" y="393"/>
                </a:lnTo>
                <a:lnTo>
                  <a:pt x="697" y="407"/>
                </a:lnTo>
                <a:lnTo>
                  <a:pt x="686" y="420"/>
                </a:lnTo>
                <a:lnTo>
                  <a:pt x="675" y="433"/>
                </a:lnTo>
                <a:lnTo>
                  <a:pt x="663" y="444"/>
                </a:lnTo>
                <a:lnTo>
                  <a:pt x="650" y="453"/>
                </a:lnTo>
                <a:lnTo>
                  <a:pt x="635" y="462"/>
                </a:lnTo>
                <a:lnTo>
                  <a:pt x="621" y="470"/>
                </a:lnTo>
                <a:lnTo>
                  <a:pt x="604" y="475"/>
                </a:lnTo>
                <a:lnTo>
                  <a:pt x="588" y="480"/>
                </a:lnTo>
                <a:lnTo>
                  <a:pt x="571" y="482"/>
                </a:lnTo>
                <a:lnTo>
                  <a:pt x="553" y="482"/>
                </a:lnTo>
                <a:lnTo>
                  <a:pt x="143" y="482"/>
                </a:lnTo>
                <a:lnTo>
                  <a:pt x="143" y="482"/>
                </a:lnTo>
                <a:lnTo>
                  <a:pt x="129" y="482"/>
                </a:lnTo>
                <a:lnTo>
                  <a:pt x="114" y="480"/>
                </a:lnTo>
                <a:lnTo>
                  <a:pt x="101" y="477"/>
                </a:lnTo>
                <a:lnTo>
                  <a:pt x="88" y="471"/>
                </a:lnTo>
                <a:lnTo>
                  <a:pt x="75" y="466"/>
                </a:lnTo>
                <a:lnTo>
                  <a:pt x="63" y="459"/>
                </a:lnTo>
                <a:lnTo>
                  <a:pt x="52" y="449"/>
                </a:lnTo>
                <a:lnTo>
                  <a:pt x="43" y="440"/>
                </a:lnTo>
                <a:lnTo>
                  <a:pt x="33" y="431"/>
                </a:lnTo>
                <a:lnTo>
                  <a:pt x="24" y="420"/>
                </a:lnTo>
                <a:lnTo>
                  <a:pt x="17" y="407"/>
                </a:lnTo>
                <a:lnTo>
                  <a:pt x="11" y="395"/>
                </a:lnTo>
                <a:lnTo>
                  <a:pt x="6" y="382"/>
                </a:lnTo>
                <a:lnTo>
                  <a:pt x="2" y="369"/>
                </a:lnTo>
                <a:lnTo>
                  <a:pt x="0" y="354"/>
                </a:lnTo>
                <a:lnTo>
                  <a:pt x="0" y="340"/>
                </a:lnTo>
                <a:lnTo>
                  <a:pt x="0" y="340"/>
                </a:lnTo>
                <a:lnTo>
                  <a:pt x="0" y="327"/>
                </a:lnTo>
                <a:lnTo>
                  <a:pt x="2" y="314"/>
                </a:lnTo>
                <a:lnTo>
                  <a:pt x="4" y="301"/>
                </a:lnTo>
                <a:lnTo>
                  <a:pt x="10" y="288"/>
                </a:lnTo>
                <a:lnTo>
                  <a:pt x="13" y="278"/>
                </a:lnTo>
                <a:lnTo>
                  <a:pt x="21" y="267"/>
                </a:lnTo>
                <a:lnTo>
                  <a:pt x="33" y="246"/>
                </a:lnTo>
                <a:lnTo>
                  <a:pt x="52" y="228"/>
                </a:lnTo>
                <a:lnTo>
                  <a:pt x="72" y="215"/>
                </a:lnTo>
                <a:lnTo>
                  <a:pt x="83" y="208"/>
                </a:lnTo>
                <a:lnTo>
                  <a:pt x="96" y="204"/>
                </a:lnTo>
                <a:lnTo>
                  <a:pt x="108" y="201"/>
                </a:lnTo>
                <a:lnTo>
                  <a:pt x="119" y="197"/>
                </a:lnTo>
                <a:lnTo>
                  <a:pt x="119" y="197"/>
                </a:lnTo>
                <a:lnTo>
                  <a:pt x="123" y="177"/>
                </a:lnTo>
                <a:lnTo>
                  <a:pt x="129" y="157"/>
                </a:lnTo>
                <a:lnTo>
                  <a:pt x="136" y="139"/>
                </a:lnTo>
                <a:lnTo>
                  <a:pt x="143" y="120"/>
                </a:lnTo>
                <a:lnTo>
                  <a:pt x="154" y="102"/>
                </a:lnTo>
                <a:lnTo>
                  <a:pt x="165" y="85"/>
                </a:lnTo>
                <a:lnTo>
                  <a:pt x="178" y="71"/>
                </a:lnTo>
                <a:lnTo>
                  <a:pt x="193" y="58"/>
                </a:lnTo>
                <a:lnTo>
                  <a:pt x="207" y="45"/>
                </a:lnTo>
                <a:lnTo>
                  <a:pt x="224" y="32"/>
                </a:lnTo>
                <a:lnTo>
                  <a:pt x="240" y="23"/>
                </a:lnTo>
                <a:lnTo>
                  <a:pt x="258" y="16"/>
                </a:lnTo>
                <a:lnTo>
                  <a:pt x="279" y="9"/>
                </a:lnTo>
                <a:lnTo>
                  <a:pt x="299" y="3"/>
                </a:lnTo>
                <a:lnTo>
                  <a:pt x="319" y="1"/>
                </a:lnTo>
                <a:lnTo>
                  <a:pt x="341" y="0"/>
                </a:lnTo>
                <a:lnTo>
                  <a:pt x="341" y="0"/>
                </a:lnTo>
                <a:close/>
              </a:path>
            </a:pathLst>
          </a:custGeom>
          <a:solidFill>
            <a:schemeClr val="tx2">
              <a:lumMod val="85000"/>
            </a:schemeClr>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57" name="d45a2705-1d0e-4cc2-8006-93e4f04b8f6b"/>
          <p:cNvSpPr txBox="1"/>
          <p:nvPr/>
        </p:nvSpPr>
        <p:spPr>
          <a:xfrm>
            <a:off x="2634523" y="2015144"/>
            <a:ext cx="1388395" cy="707886"/>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800" b="0" i="0" u="none" strike="noStrike" kern="0" cap="none" spc="0" normalizeH="0" baseline="0" noProof="0">
                <a:ln>
                  <a:noFill/>
                </a:ln>
                <a:effectLst/>
                <a:uLnTx/>
                <a:uFillTx/>
                <a:latin typeface="等线" panose="02010600030101010101" pitchFamily="2" charset="-122"/>
                <a:ea typeface="等线" panose="02010600030101010101" pitchFamily="2" charset="-122"/>
                <a:cs typeface="Arial" pitchFamily="34" charset="0"/>
              </a:rPr>
              <a:t>Oracle RAC</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800" b="0" i="0" u="none" strike="noStrike" kern="0" cap="none" spc="0" normalizeH="0" baseline="0" noProof="0">
                <a:ln>
                  <a:noFill/>
                </a:ln>
                <a:effectLst/>
                <a:uLnTx/>
                <a:uFillTx/>
                <a:latin typeface="等线" panose="02010600030101010101" pitchFamily="2" charset="-122"/>
                <a:ea typeface="等线" panose="02010600030101010101" pitchFamily="2" charset="-122"/>
                <a:cs typeface="Arial" pitchFamily="34" charset="0"/>
              </a:rPr>
              <a:t>VMware Vsphere</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800" b="0" i="0" u="none" strike="noStrike" kern="0" cap="none" spc="0" normalizeH="0" baseline="0" noProof="0">
                <a:ln>
                  <a:noFill/>
                </a:ln>
                <a:effectLst/>
                <a:uLnTx/>
                <a:uFillTx/>
                <a:latin typeface="等线" panose="02010600030101010101" pitchFamily="2" charset="-122"/>
                <a:ea typeface="等线" panose="02010600030101010101" pitchFamily="2" charset="-122"/>
                <a:cs typeface="Arial" pitchFamily="34" charset="0"/>
              </a:rPr>
              <a:t>Fusionsphere</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800" b="0" i="0" u="none" strike="noStrike" kern="0" cap="none" spc="0" normalizeH="0" baseline="0" noProof="0">
                <a:ln>
                  <a:noFill/>
                </a:ln>
                <a:effectLst/>
                <a:uLnTx/>
                <a:uFillTx/>
                <a:latin typeface="等线" panose="02010600030101010101" pitchFamily="2" charset="-122"/>
                <a:ea typeface="等线" panose="02010600030101010101" pitchFamily="2" charset="-122"/>
                <a:cs typeface="Arial" pitchFamily="34" charset="0"/>
              </a:rPr>
              <a:t>Cluster</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800" b="0" i="0" u="none" strike="noStrike" kern="0" cap="none" spc="0" normalizeH="0" baseline="0" noProof="0">
                <a:ln>
                  <a:noFill/>
                </a:ln>
                <a:effectLst/>
                <a:uLnTx/>
                <a:uFillTx/>
                <a:latin typeface="等线" panose="02010600030101010101" pitchFamily="2" charset="-122"/>
                <a:ea typeface="等线" panose="02010600030101010101" pitchFamily="2" charset="-122"/>
                <a:cs typeface="Arial" pitchFamily="34" charset="0"/>
              </a:rPr>
              <a:t>...</a:t>
            </a:r>
            <a:endParaRPr kumimoji="0" lang="en-US" altLang="zh-CN" sz="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58" name="cb38ee31-1015-4305-b239-97587534740e"/>
          <p:cNvSpPr/>
          <p:nvPr/>
        </p:nvSpPr>
        <p:spPr bwMode="auto">
          <a:xfrm>
            <a:off x="4554883" y="2592974"/>
            <a:ext cx="177949" cy="178682"/>
          </a:xfrm>
          <a:prstGeom prst="can">
            <a:avLst/>
          </a:prstGeom>
          <a:solidFill>
            <a:srgbClr val="7030A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59" name="6b941a8e-db1e-4621-adef-3f448dae0bdd"/>
          <p:cNvSpPr/>
          <p:nvPr/>
        </p:nvSpPr>
        <p:spPr bwMode="auto">
          <a:xfrm>
            <a:off x="5196381" y="2607749"/>
            <a:ext cx="177949" cy="178682"/>
          </a:xfrm>
          <a:prstGeom prst="can">
            <a:avLst/>
          </a:prstGeom>
          <a:solidFill>
            <a:srgbClr val="C0504D">
              <a:lumMod val="60000"/>
              <a:lumOff val="4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60" name="f2c8160f-fbbd-4163-a3f9-b6ed42fb1e8a"/>
          <p:cNvSpPr/>
          <p:nvPr/>
        </p:nvSpPr>
        <p:spPr bwMode="auto">
          <a:xfrm>
            <a:off x="1549971" y="2617795"/>
            <a:ext cx="177949" cy="178682"/>
          </a:xfrm>
          <a:prstGeom prst="can">
            <a:avLst/>
          </a:prstGeom>
          <a:solidFill>
            <a:srgbClr val="7030A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61" name="e5d55162-e959-4bf0-b6ac-2b5839ee684b"/>
          <p:cNvSpPr/>
          <p:nvPr/>
        </p:nvSpPr>
        <p:spPr bwMode="auto">
          <a:xfrm>
            <a:off x="2200296" y="2623705"/>
            <a:ext cx="177949" cy="178682"/>
          </a:xfrm>
          <a:prstGeom prst="can">
            <a:avLst/>
          </a:prstGeom>
          <a:solidFill>
            <a:srgbClr val="C0504D">
              <a:lumMod val="60000"/>
              <a:lumOff val="4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62" name="7cf1d4f4-6fee-4d84-9f01-6ddd4d5b8398"/>
          <p:cNvSpPr/>
          <p:nvPr/>
        </p:nvSpPr>
        <p:spPr bwMode="auto">
          <a:xfrm>
            <a:off x="2793492" y="3926639"/>
            <a:ext cx="1090355" cy="368756"/>
          </a:xfrm>
          <a:prstGeom prst="can">
            <a:avLst/>
          </a:prstGeom>
          <a:solidFill>
            <a:srgbClr val="4F81BD">
              <a:lumMod val="40000"/>
              <a:lumOff val="60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1200" b="0" i="0" u="none" strike="noStrike" kern="0" cap="none" spc="0" normalizeH="0" baseline="0" noProof="0">
              <a:ln>
                <a:noFill/>
              </a:ln>
              <a:effectLst/>
              <a:uLnTx/>
              <a:uFillTx/>
              <a:latin typeface="等线" panose="02010600030101010101" pitchFamily="2" charset="-122"/>
              <a:ea typeface="等线" panose="02010600030101010101" pitchFamily="2" charset="-122"/>
              <a:cs typeface="Arial" pitchFamily="34" charset="0"/>
            </a:endParaRPr>
          </a:p>
        </p:txBody>
      </p:sp>
      <p:cxnSp>
        <p:nvCxnSpPr>
          <p:cNvPr id="63" name="23a77924-6387-40ba-b53c-2fd33a842775"/>
          <p:cNvCxnSpPr>
            <a:endCxn id="7" idx="0"/>
          </p:cNvCxnSpPr>
          <p:nvPr/>
        </p:nvCxnSpPr>
        <p:spPr bwMode="auto">
          <a:xfrm>
            <a:off x="1827213" y="2903573"/>
            <a:ext cx="7578" cy="624523"/>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6ea7dba9-1a66-4757-b897-35ca72339ad3"/>
          <p:cNvCxnSpPr>
            <a:endCxn id="5" idx="0"/>
          </p:cNvCxnSpPr>
          <p:nvPr/>
        </p:nvCxnSpPr>
        <p:spPr bwMode="auto">
          <a:xfrm>
            <a:off x="4843071" y="2904934"/>
            <a:ext cx="4074" cy="623162"/>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8c6dceb3-232f-40ef-99cf-400a13188281"/>
          <p:cNvSpPr txBox="1"/>
          <p:nvPr/>
        </p:nvSpPr>
        <p:spPr>
          <a:xfrm>
            <a:off x="3883848" y="4549671"/>
            <a:ext cx="534536" cy="215444"/>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700" b="0" i="0" u="none" strike="noStrike" kern="0" cap="none" spc="0" normalizeH="0" baseline="0" noProof="0">
                <a:ln>
                  <a:noFill/>
                </a:ln>
                <a:effectLst/>
                <a:uLnTx/>
                <a:uFillTx/>
                <a:latin typeface="等线" panose="02010600030101010101" pitchFamily="2" charset="-122"/>
                <a:ea typeface="等线" panose="02010600030101010101" pitchFamily="2" charset="-122"/>
                <a:cs typeface="Arial" pitchFamily="34" charset="0"/>
              </a:rPr>
              <a:t>IP</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700" b="0" i="0" u="none" strike="noStrike" kern="0" cap="none" spc="0" normalizeH="0" baseline="0" noProof="0">
                <a:ln>
                  <a:noFill/>
                </a:ln>
                <a:effectLst/>
                <a:uLnTx/>
                <a:uFillTx/>
                <a:latin typeface="等线" panose="02010600030101010101" pitchFamily="2" charset="-122"/>
                <a:ea typeface="等线" panose="02010600030101010101" pitchFamily="2" charset="-122"/>
                <a:cs typeface="Arial" pitchFamily="34" charset="0"/>
              </a:rPr>
              <a:t>Network</a:t>
            </a:r>
            <a:endParaRPr kumimoji="0" lang="zh-CN" altLang="en-US" sz="7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66" name="d8ab8001-46c9-4cee-801b-96f480d76ca3"/>
          <p:cNvSpPr/>
          <p:nvPr/>
        </p:nvSpPr>
        <p:spPr bwMode="auto">
          <a:xfrm>
            <a:off x="1861942" y="4001242"/>
            <a:ext cx="196687" cy="210834"/>
          </a:xfrm>
          <a:prstGeom prst="can">
            <a:avLst/>
          </a:prstGeom>
          <a:solidFill>
            <a:srgbClr val="C0504D">
              <a:lumMod val="60000"/>
              <a:lumOff val="4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67" name="266b29e1-42f1-4fc4-a25c-90ce86fc20b2"/>
          <p:cNvSpPr/>
          <p:nvPr/>
        </p:nvSpPr>
        <p:spPr bwMode="auto">
          <a:xfrm>
            <a:off x="1620055" y="4007150"/>
            <a:ext cx="196687" cy="210834"/>
          </a:xfrm>
          <a:prstGeom prst="can">
            <a:avLst/>
          </a:prstGeom>
          <a:solidFill>
            <a:srgbClr val="7030A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68" name="d8ab8001-46c9-4cee-801b-96f480d76ca3"/>
          <p:cNvSpPr/>
          <p:nvPr/>
        </p:nvSpPr>
        <p:spPr bwMode="auto">
          <a:xfrm>
            <a:off x="3355020" y="4049696"/>
            <a:ext cx="196687" cy="210834"/>
          </a:xfrm>
          <a:prstGeom prst="can">
            <a:avLst/>
          </a:prstGeom>
          <a:solidFill>
            <a:srgbClr val="C0504D">
              <a:lumMod val="60000"/>
              <a:lumOff val="4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69" name="266b29e1-42f1-4fc4-a25c-90ce86fc20b2"/>
          <p:cNvSpPr/>
          <p:nvPr/>
        </p:nvSpPr>
        <p:spPr bwMode="auto">
          <a:xfrm>
            <a:off x="3113132" y="4055605"/>
            <a:ext cx="196687" cy="210834"/>
          </a:xfrm>
          <a:prstGeom prst="can">
            <a:avLst/>
          </a:prstGeom>
          <a:solidFill>
            <a:srgbClr val="7030A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70" name="518949539"/>
          <p:cNvSpPr txBox="1"/>
          <p:nvPr/>
        </p:nvSpPr>
        <p:spPr>
          <a:xfrm>
            <a:off x="8613984" y="6100243"/>
            <a:ext cx="970810" cy="261610"/>
          </a:xfrm>
          <a:prstGeom prst="rect">
            <a:avLst/>
          </a:prstGeom>
          <a:noFill/>
          <a:ln>
            <a:noFill/>
          </a:ln>
        </p:spPr>
        <p:txBody>
          <a:bodyPr wrap="square" rtlCol="0">
            <a:spAutoFit/>
          </a:bodyPr>
          <a:lstStyle/>
          <a:p>
            <a:pPr algn="ctr"/>
            <a:r>
              <a:rPr lang="en-US" altLang="zh-CN" sz="1100" dirty="0">
                <a:latin typeface="等线" panose="02010600030101010101" pitchFamily="2" charset="-122"/>
                <a:ea typeface="等线" panose="02010600030101010101" pitchFamily="2" charset="-122"/>
                <a:cs typeface="Arial" panose="020B0604020202020204" pitchFamily="34" charset="0"/>
              </a:rPr>
              <a:t>Ring</a:t>
            </a:r>
            <a:endParaRPr lang="zh-CN" altLang="en-US" sz="1100" dirty="0">
              <a:latin typeface="等线" panose="02010600030101010101" pitchFamily="2" charset="-122"/>
              <a:ea typeface="等线" panose="02010600030101010101" pitchFamily="2" charset="-122"/>
              <a:cs typeface="Arial" panose="020B0604020202020204" pitchFamily="34" charset="0"/>
            </a:endParaRPr>
          </a:p>
        </p:txBody>
      </p:sp>
      <p:sp>
        <p:nvSpPr>
          <p:cNvPr id="71" name="矩形 85"/>
          <p:cNvSpPr/>
          <p:nvPr/>
        </p:nvSpPr>
        <p:spPr bwMode="auto">
          <a:xfrm>
            <a:off x="9154320" y="3248356"/>
            <a:ext cx="2281800" cy="1307293"/>
          </a:xfrm>
          <a:prstGeom prst="rect">
            <a:avLst/>
          </a:prstGeom>
          <a:solidFill>
            <a:schemeClr val="tx1">
              <a:lumMod val="75000"/>
              <a:lumOff val="25000"/>
              <a:alpha val="20000"/>
            </a:schemeClr>
          </a:solidFill>
          <a:ln w="9525" cap="flat" cmpd="sng" algn="ctr">
            <a:noFill/>
            <a:prstDash val="solid"/>
            <a:round/>
            <a:headEnd type="none" w="med" len="med"/>
            <a:tailEnd type="none" w="med" len="med"/>
          </a:ln>
          <a:effectLst/>
        </p:spPr>
        <p:txBody>
          <a:bodyPr vert="horz" wrap="square" lIns="121911" tIns="60955" rIns="121911" bIns="60955" numCol="1" rtlCol="0" anchor="t" anchorCtr="0" compatLnSpc="1">
            <a:prstTxWarp prst="textNoShape">
              <a:avLst/>
            </a:prstTxWarp>
          </a:bodyPr>
          <a:lstStyle/>
          <a:p>
            <a:pPr algn="ctr" defTabSz="1219078" fontAlgn="base">
              <a:spcBef>
                <a:spcPct val="0"/>
              </a:spcBef>
              <a:spcAft>
                <a:spcPct val="0"/>
              </a:spcAft>
            </a:pPr>
            <a:endParaRPr kumimoji="1" lang="zh-CN" altLang="en-US" sz="1000">
              <a:latin typeface="等线" panose="02010600030101010101" pitchFamily="2" charset="-122"/>
              <a:ea typeface="等线" panose="02010600030101010101" pitchFamily="2" charset="-122"/>
              <a:cs typeface="Arial" panose="020B0604020202020204" pitchFamily="34" charset="0"/>
            </a:endParaRPr>
          </a:p>
        </p:txBody>
      </p:sp>
      <p:sp>
        <p:nvSpPr>
          <p:cNvPr id="72" name="矩形 86"/>
          <p:cNvSpPr/>
          <p:nvPr/>
        </p:nvSpPr>
        <p:spPr bwMode="auto">
          <a:xfrm>
            <a:off x="9145360" y="1659894"/>
            <a:ext cx="2281799" cy="1307292"/>
          </a:xfrm>
          <a:prstGeom prst="rect">
            <a:avLst/>
          </a:prstGeom>
          <a:solidFill>
            <a:schemeClr val="tx1">
              <a:lumMod val="75000"/>
              <a:lumOff val="25000"/>
              <a:alpha val="20000"/>
            </a:schemeClr>
          </a:solidFill>
          <a:ln w="9525" cap="flat" cmpd="sng" algn="ctr">
            <a:noFill/>
            <a:prstDash val="solid"/>
            <a:round/>
            <a:headEnd type="none" w="med" len="med"/>
            <a:tailEnd type="none" w="med" len="med"/>
          </a:ln>
          <a:effectLst/>
        </p:spPr>
        <p:txBody>
          <a:bodyPr vert="horz" wrap="square" lIns="121911" tIns="60955" rIns="121911" bIns="60955" numCol="1" rtlCol="0" anchor="t" anchorCtr="0" compatLnSpc="1">
            <a:prstTxWarp prst="textNoShape">
              <a:avLst/>
            </a:prstTxWarp>
          </a:bodyPr>
          <a:lstStyle/>
          <a:p>
            <a:pPr algn="ctr" defTabSz="1219078" fontAlgn="base">
              <a:spcBef>
                <a:spcPct val="0"/>
              </a:spcBef>
              <a:spcAft>
                <a:spcPct val="0"/>
              </a:spcAft>
            </a:pPr>
            <a:endParaRPr kumimoji="1" lang="zh-CN" altLang="en-US" sz="1000">
              <a:latin typeface="等线" panose="02010600030101010101" pitchFamily="2" charset="-122"/>
              <a:ea typeface="等线" panose="02010600030101010101" pitchFamily="2" charset="-122"/>
              <a:cs typeface="Arial" panose="020B0604020202020204" pitchFamily="34" charset="0"/>
            </a:endParaRPr>
          </a:p>
        </p:txBody>
      </p:sp>
      <p:cxnSp>
        <p:nvCxnSpPr>
          <p:cNvPr id="73" name="直接箭头连接符 87"/>
          <p:cNvCxnSpPr/>
          <p:nvPr/>
        </p:nvCxnSpPr>
        <p:spPr bwMode="auto">
          <a:xfrm>
            <a:off x="9913640" y="1999299"/>
            <a:ext cx="699841" cy="0"/>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cxnSp>
        <p:nvCxnSpPr>
          <p:cNvPr id="74" name="直接箭头连接符 88"/>
          <p:cNvCxnSpPr/>
          <p:nvPr/>
        </p:nvCxnSpPr>
        <p:spPr bwMode="auto">
          <a:xfrm>
            <a:off x="10894633" y="2220162"/>
            <a:ext cx="0" cy="475451"/>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sp>
        <p:nvSpPr>
          <p:cNvPr id="75" name="TextBox 422"/>
          <p:cNvSpPr txBox="1"/>
          <p:nvPr/>
        </p:nvSpPr>
        <p:spPr>
          <a:xfrm>
            <a:off x="9432932" y="2063187"/>
            <a:ext cx="472494"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A</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76" name="TextBox 426"/>
          <p:cNvSpPr txBox="1"/>
          <p:nvPr/>
        </p:nvSpPr>
        <p:spPr>
          <a:xfrm>
            <a:off x="10682686" y="2771641"/>
            <a:ext cx="455921"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C</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77" name="TextBox 427"/>
          <p:cNvSpPr txBox="1"/>
          <p:nvPr/>
        </p:nvSpPr>
        <p:spPr>
          <a:xfrm>
            <a:off x="9715228" y="1679461"/>
            <a:ext cx="1106327" cy="200055"/>
          </a:xfrm>
          <a:prstGeom prst="rect">
            <a:avLst/>
          </a:prstGeom>
          <a:noFill/>
        </p:spPr>
        <p:txBody>
          <a:bodyPr wrap="square" rtlCol="0">
            <a:spAutoFit/>
          </a:bodyPr>
          <a:lstStyle/>
          <a:p>
            <a:pPr algn="ctr"/>
            <a:r>
              <a:rPr lang="en-US" altLang="zh-CN" sz="700" dirty="0">
                <a:latin typeface="等线" panose="02010600030101010101" pitchFamily="2" charset="-122"/>
                <a:ea typeface="等线" panose="02010600030101010101" pitchFamily="2" charset="-122"/>
                <a:cs typeface="Arial" panose="020B0604020202020204" pitchFamily="34" charset="0"/>
              </a:rPr>
              <a:t>Asynchronous</a:t>
            </a:r>
            <a:endParaRPr lang="zh-CN" altLang="en-US" sz="700" dirty="0">
              <a:latin typeface="等线" panose="02010600030101010101" pitchFamily="2" charset="-122"/>
              <a:ea typeface="等线" panose="02010600030101010101" pitchFamily="2" charset="-122"/>
              <a:cs typeface="Arial" panose="020B0604020202020204" pitchFamily="34" charset="0"/>
            </a:endParaRPr>
          </a:p>
        </p:txBody>
      </p:sp>
      <p:sp>
        <p:nvSpPr>
          <p:cNvPr id="78" name="TextBox 429"/>
          <p:cNvSpPr txBox="1"/>
          <p:nvPr/>
        </p:nvSpPr>
        <p:spPr>
          <a:xfrm>
            <a:off x="10655397" y="2063024"/>
            <a:ext cx="472494"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B</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79" name="TextBox 428"/>
          <p:cNvSpPr txBox="1"/>
          <p:nvPr/>
        </p:nvSpPr>
        <p:spPr>
          <a:xfrm>
            <a:off x="11143394" y="2026675"/>
            <a:ext cx="292388" cy="686741"/>
          </a:xfrm>
          <a:prstGeom prst="rect">
            <a:avLst/>
          </a:prstGeom>
          <a:noFill/>
        </p:spPr>
        <p:txBody>
          <a:bodyPr vert="eaVert" wrap="square" rtlCol="0">
            <a:spAutoFit/>
          </a:bodyPr>
          <a:lstStyle/>
          <a:p>
            <a:pPr algn="ctr"/>
            <a:r>
              <a:rPr lang="en-US" altLang="zh-CN" sz="700" dirty="0">
                <a:latin typeface="等线" panose="02010600030101010101" pitchFamily="2" charset="-122"/>
                <a:ea typeface="等线" panose="02010600030101010101" pitchFamily="2" charset="-122"/>
                <a:cs typeface="Arial" panose="020B0604020202020204" pitchFamily="34" charset="0"/>
              </a:rPr>
              <a:t>Asynchronous</a:t>
            </a:r>
            <a:endParaRPr lang="zh-CN" altLang="en-US" sz="700" dirty="0">
              <a:latin typeface="等线" panose="02010600030101010101" pitchFamily="2" charset="-122"/>
              <a:ea typeface="等线" panose="02010600030101010101" pitchFamily="2" charset="-122"/>
              <a:cs typeface="Arial" panose="020B0604020202020204" pitchFamily="34" charset="0"/>
            </a:endParaRPr>
          </a:p>
        </p:txBody>
      </p:sp>
      <p:cxnSp>
        <p:nvCxnSpPr>
          <p:cNvPr id="80" name="直接箭头连接符 94"/>
          <p:cNvCxnSpPr/>
          <p:nvPr/>
        </p:nvCxnSpPr>
        <p:spPr bwMode="auto">
          <a:xfrm>
            <a:off x="9913640" y="3596126"/>
            <a:ext cx="699841" cy="0"/>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sp>
        <p:nvSpPr>
          <p:cNvPr id="81" name="TextBox 422"/>
          <p:cNvSpPr txBox="1"/>
          <p:nvPr/>
        </p:nvSpPr>
        <p:spPr>
          <a:xfrm>
            <a:off x="9432932" y="3660014"/>
            <a:ext cx="472494"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A</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82" name="TextBox 426"/>
          <p:cNvSpPr txBox="1"/>
          <p:nvPr/>
        </p:nvSpPr>
        <p:spPr>
          <a:xfrm>
            <a:off x="10682686" y="4368468"/>
            <a:ext cx="455921"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C</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83" name="TextBox 427"/>
          <p:cNvSpPr txBox="1"/>
          <p:nvPr/>
        </p:nvSpPr>
        <p:spPr>
          <a:xfrm>
            <a:off x="9715228" y="3276288"/>
            <a:ext cx="1106327" cy="200055"/>
          </a:xfrm>
          <a:prstGeom prst="rect">
            <a:avLst/>
          </a:prstGeom>
          <a:noFill/>
        </p:spPr>
        <p:txBody>
          <a:bodyPr wrap="square" rtlCol="0">
            <a:spAutoFit/>
          </a:bodyPr>
          <a:lstStyle/>
          <a:p>
            <a:pPr algn="ctr"/>
            <a:r>
              <a:rPr lang="en-US" altLang="zh-CN" sz="700" dirty="0">
                <a:latin typeface="等线" panose="02010600030101010101" pitchFamily="2" charset="-122"/>
                <a:ea typeface="等线" panose="02010600030101010101" pitchFamily="2" charset="-122"/>
                <a:cs typeface="Arial" panose="020B0604020202020204" pitchFamily="34" charset="0"/>
              </a:rPr>
              <a:t>Asynchronous</a:t>
            </a:r>
            <a:endParaRPr lang="zh-CN" altLang="en-US" sz="700" dirty="0">
              <a:latin typeface="等线" panose="02010600030101010101" pitchFamily="2" charset="-122"/>
              <a:ea typeface="等线" panose="02010600030101010101" pitchFamily="2" charset="-122"/>
              <a:cs typeface="Arial" panose="020B0604020202020204" pitchFamily="34" charset="0"/>
            </a:endParaRPr>
          </a:p>
        </p:txBody>
      </p:sp>
      <p:sp>
        <p:nvSpPr>
          <p:cNvPr id="84" name="TextBox 429"/>
          <p:cNvSpPr txBox="1"/>
          <p:nvPr/>
        </p:nvSpPr>
        <p:spPr>
          <a:xfrm>
            <a:off x="10655397" y="3659852"/>
            <a:ext cx="472494"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B</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85" name="TextBox 461"/>
          <p:cNvSpPr txBox="1"/>
          <p:nvPr/>
        </p:nvSpPr>
        <p:spPr>
          <a:xfrm>
            <a:off x="9936689" y="1934342"/>
            <a:ext cx="585817" cy="184666"/>
          </a:xfrm>
          <a:prstGeom prst="rect">
            <a:avLst/>
          </a:prstGeom>
          <a:noFill/>
        </p:spPr>
        <p:txBody>
          <a:bodyPr wrap="square" rtlCol="0">
            <a:spAutoFit/>
          </a:bodyPr>
          <a:lstStyle/>
          <a:p>
            <a:pPr algn="ctr"/>
            <a:r>
              <a:rPr lang="en-US" altLang="zh-CN" sz="600" dirty="0">
                <a:latin typeface="等线" panose="02010600030101010101" pitchFamily="2" charset="-122"/>
                <a:ea typeface="等线" panose="02010600030101010101" pitchFamily="2" charset="-122"/>
                <a:cs typeface="Arial" panose="020B0604020202020204" pitchFamily="34" charset="0"/>
              </a:rPr>
              <a:t>WAN</a:t>
            </a:r>
            <a:endParaRPr lang="zh-CN" altLang="en-US" sz="600" dirty="0">
              <a:latin typeface="等线" panose="02010600030101010101" pitchFamily="2" charset="-122"/>
              <a:ea typeface="等线" panose="02010600030101010101" pitchFamily="2" charset="-122"/>
              <a:cs typeface="Arial" panose="020B0604020202020204" pitchFamily="34" charset="0"/>
            </a:endParaRPr>
          </a:p>
        </p:txBody>
      </p:sp>
      <p:sp>
        <p:nvSpPr>
          <p:cNvPr id="86" name="Freeform 27"/>
          <p:cNvSpPr>
            <a:spLocks noEditPoints="1"/>
          </p:cNvSpPr>
          <p:nvPr/>
        </p:nvSpPr>
        <p:spPr bwMode="auto">
          <a:xfrm>
            <a:off x="10686883" y="2276072"/>
            <a:ext cx="429121" cy="194876"/>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chemeClr val="bg1">
              <a:lumMod val="60000"/>
              <a:lumOff val="40000"/>
            </a:schemeClr>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87" name="TextBox 463"/>
          <p:cNvSpPr txBox="1"/>
          <p:nvPr/>
        </p:nvSpPr>
        <p:spPr>
          <a:xfrm>
            <a:off x="10688764" y="2292309"/>
            <a:ext cx="427239" cy="184666"/>
          </a:xfrm>
          <a:prstGeom prst="rect">
            <a:avLst/>
          </a:prstGeom>
          <a:noFill/>
        </p:spPr>
        <p:txBody>
          <a:bodyPr wrap="square" rtlCol="0">
            <a:spAutoFit/>
          </a:bodyPr>
          <a:lstStyle/>
          <a:p>
            <a:pPr algn="ctr"/>
            <a:r>
              <a:rPr lang="en-US" altLang="zh-CN" sz="600" dirty="0">
                <a:latin typeface="等线" panose="02010600030101010101" pitchFamily="2" charset="-122"/>
                <a:ea typeface="等线" panose="02010600030101010101" pitchFamily="2" charset="-122"/>
                <a:cs typeface="Arial" panose="020B0604020202020204" pitchFamily="34" charset="0"/>
              </a:rPr>
              <a:t>WAN</a:t>
            </a:r>
            <a:endParaRPr lang="zh-CN" altLang="en-US" sz="600" dirty="0">
              <a:latin typeface="等线" panose="02010600030101010101" pitchFamily="2" charset="-122"/>
              <a:ea typeface="等线" panose="02010600030101010101" pitchFamily="2" charset="-122"/>
              <a:cs typeface="Arial" panose="020B0604020202020204" pitchFamily="34" charset="0"/>
            </a:endParaRPr>
          </a:p>
        </p:txBody>
      </p:sp>
      <p:sp>
        <p:nvSpPr>
          <p:cNvPr id="88" name="Freeform 27"/>
          <p:cNvSpPr>
            <a:spLocks noEditPoints="1"/>
          </p:cNvSpPr>
          <p:nvPr/>
        </p:nvSpPr>
        <p:spPr bwMode="auto">
          <a:xfrm>
            <a:off x="8374092" y="5451438"/>
            <a:ext cx="429121" cy="194876"/>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chemeClr val="bg1">
              <a:lumMod val="60000"/>
              <a:lumOff val="40000"/>
            </a:schemeClr>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89" name="Freeform 27"/>
          <p:cNvSpPr>
            <a:spLocks noEditPoints="1"/>
          </p:cNvSpPr>
          <p:nvPr/>
        </p:nvSpPr>
        <p:spPr bwMode="auto">
          <a:xfrm>
            <a:off x="10668532" y="5451438"/>
            <a:ext cx="429121" cy="194876"/>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chemeClr val="bg1">
              <a:lumMod val="60000"/>
              <a:lumOff val="40000"/>
            </a:schemeClr>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90" name="矩形 106"/>
          <p:cNvSpPr/>
          <p:nvPr/>
        </p:nvSpPr>
        <p:spPr bwMode="auto">
          <a:xfrm>
            <a:off x="6833391" y="1659894"/>
            <a:ext cx="2281799" cy="1307292"/>
          </a:xfrm>
          <a:prstGeom prst="rect">
            <a:avLst/>
          </a:prstGeom>
          <a:solidFill>
            <a:schemeClr val="tx1">
              <a:lumMod val="75000"/>
              <a:lumOff val="25000"/>
              <a:alpha val="20000"/>
            </a:schemeClr>
          </a:solidFill>
          <a:ln w="9525" cap="flat" cmpd="sng" algn="ctr">
            <a:noFill/>
            <a:prstDash val="solid"/>
            <a:round/>
            <a:headEnd type="none" w="med" len="med"/>
            <a:tailEnd type="none" w="med" len="med"/>
          </a:ln>
          <a:effectLst/>
        </p:spPr>
        <p:txBody>
          <a:bodyPr vert="horz" wrap="square" lIns="121911" tIns="60955" rIns="121911" bIns="60955" numCol="1" rtlCol="0" anchor="t" anchorCtr="0" compatLnSpc="1">
            <a:prstTxWarp prst="textNoShape">
              <a:avLst/>
            </a:prstTxWarp>
          </a:bodyPr>
          <a:lstStyle/>
          <a:p>
            <a:pPr algn="ctr" defTabSz="1219078" fontAlgn="base">
              <a:spcBef>
                <a:spcPct val="0"/>
              </a:spcBef>
              <a:spcAft>
                <a:spcPct val="0"/>
              </a:spcAft>
            </a:pPr>
            <a:endParaRPr kumimoji="1" lang="zh-CN" altLang="en-US" sz="1000">
              <a:latin typeface="等线" panose="02010600030101010101" pitchFamily="2" charset="-122"/>
              <a:ea typeface="等线" panose="02010600030101010101" pitchFamily="2" charset="-122"/>
              <a:cs typeface="Arial" panose="020B0604020202020204" pitchFamily="34" charset="0"/>
            </a:endParaRPr>
          </a:p>
        </p:txBody>
      </p:sp>
      <p:cxnSp>
        <p:nvCxnSpPr>
          <p:cNvPr id="91" name="直接箭头连接符 107"/>
          <p:cNvCxnSpPr/>
          <p:nvPr/>
        </p:nvCxnSpPr>
        <p:spPr bwMode="auto">
          <a:xfrm flipV="1">
            <a:off x="7610656" y="1962829"/>
            <a:ext cx="701822" cy="814"/>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cxnSp>
        <p:nvCxnSpPr>
          <p:cNvPr id="92" name="直接箭头连接符 108"/>
          <p:cNvCxnSpPr/>
          <p:nvPr/>
        </p:nvCxnSpPr>
        <p:spPr bwMode="auto">
          <a:xfrm>
            <a:off x="8584252" y="2210975"/>
            <a:ext cx="0" cy="484636"/>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sp>
        <p:nvSpPr>
          <p:cNvPr id="93" name="TextBox 348"/>
          <p:cNvSpPr txBox="1"/>
          <p:nvPr/>
        </p:nvSpPr>
        <p:spPr>
          <a:xfrm>
            <a:off x="7116188" y="2056581"/>
            <a:ext cx="472494"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A</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94" name="TextBox 349"/>
          <p:cNvSpPr txBox="1"/>
          <p:nvPr/>
        </p:nvSpPr>
        <p:spPr>
          <a:xfrm>
            <a:off x="8349752" y="2758966"/>
            <a:ext cx="472494"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C</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95" name="TextBox 350"/>
          <p:cNvSpPr txBox="1"/>
          <p:nvPr/>
        </p:nvSpPr>
        <p:spPr>
          <a:xfrm>
            <a:off x="7483151" y="1659894"/>
            <a:ext cx="877952" cy="307777"/>
          </a:xfrm>
          <a:prstGeom prst="rect">
            <a:avLst/>
          </a:prstGeom>
          <a:noFill/>
        </p:spPr>
        <p:txBody>
          <a:bodyPr wrap="square" rtlCol="0">
            <a:spAutoFit/>
          </a:bodyPr>
          <a:lstStyle/>
          <a:p>
            <a:pPr algn="ctr"/>
            <a:r>
              <a:rPr lang="en-US" altLang="zh-CN" sz="700">
                <a:latin typeface="等线" panose="02010600030101010101" pitchFamily="2" charset="-122"/>
                <a:ea typeface="等线" panose="02010600030101010101" pitchFamily="2" charset="-122"/>
                <a:cs typeface="Arial" panose="020B0604020202020204" pitchFamily="34" charset="0"/>
              </a:rPr>
              <a:t>Synchronous</a:t>
            </a:r>
          </a:p>
          <a:p>
            <a:pPr algn="ctr"/>
            <a:r>
              <a:rPr lang="en-US" altLang="zh-CN" sz="700">
                <a:latin typeface="等线" panose="02010600030101010101" pitchFamily="2" charset="-122"/>
                <a:ea typeface="等线" panose="02010600030101010101" pitchFamily="2" charset="-122"/>
                <a:cs typeface="Arial" panose="020B0604020202020204" pitchFamily="34" charset="0"/>
              </a:rPr>
              <a:t>HyperMetro</a:t>
            </a:r>
            <a:endParaRPr lang="zh-CN" altLang="en-US" sz="700" dirty="0">
              <a:latin typeface="等线" panose="02010600030101010101" pitchFamily="2" charset="-122"/>
              <a:ea typeface="等线" panose="02010600030101010101" pitchFamily="2" charset="-122"/>
              <a:cs typeface="Arial" panose="020B0604020202020204" pitchFamily="34" charset="0"/>
            </a:endParaRPr>
          </a:p>
        </p:txBody>
      </p:sp>
      <p:sp>
        <p:nvSpPr>
          <p:cNvPr id="96" name="TextBox 351"/>
          <p:cNvSpPr txBox="1"/>
          <p:nvPr/>
        </p:nvSpPr>
        <p:spPr>
          <a:xfrm>
            <a:off x="8835675" y="1980257"/>
            <a:ext cx="292388" cy="750582"/>
          </a:xfrm>
          <a:prstGeom prst="rect">
            <a:avLst/>
          </a:prstGeom>
          <a:noFill/>
        </p:spPr>
        <p:txBody>
          <a:bodyPr vert="eaVert" wrap="square" rtlCol="0">
            <a:spAutoFit/>
          </a:bodyPr>
          <a:lstStyle/>
          <a:p>
            <a:pPr algn="ctr"/>
            <a:r>
              <a:rPr lang="en-US" altLang="zh-CN" sz="700" dirty="0">
                <a:latin typeface="等线" panose="02010600030101010101" pitchFamily="2" charset="-122"/>
                <a:ea typeface="等线" panose="02010600030101010101" pitchFamily="2" charset="-122"/>
                <a:cs typeface="Arial" panose="020B0604020202020204" pitchFamily="34" charset="0"/>
              </a:rPr>
              <a:t>Asynchronous</a:t>
            </a:r>
            <a:endParaRPr lang="zh-CN" altLang="en-US" sz="700" dirty="0">
              <a:latin typeface="等线" panose="02010600030101010101" pitchFamily="2" charset="-122"/>
              <a:ea typeface="等线" panose="02010600030101010101" pitchFamily="2" charset="-122"/>
              <a:cs typeface="Arial" panose="020B0604020202020204" pitchFamily="34" charset="0"/>
            </a:endParaRPr>
          </a:p>
        </p:txBody>
      </p:sp>
      <p:sp>
        <p:nvSpPr>
          <p:cNvPr id="97" name="TextBox 352"/>
          <p:cNvSpPr txBox="1"/>
          <p:nvPr/>
        </p:nvSpPr>
        <p:spPr>
          <a:xfrm>
            <a:off x="8349752" y="2056373"/>
            <a:ext cx="472494"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B</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98" name="TextBox 353"/>
          <p:cNvSpPr txBox="1"/>
          <p:nvPr/>
        </p:nvSpPr>
        <p:spPr>
          <a:xfrm>
            <a:off x="6879487" y="2937725"/>
            <a:ext cx="2178080" cy="230832"/>
          </a:xfrm>
          <a:prstGeom prst="rect">
            <a:avLst/>
          </a:prstGeom>
          <a:noFill/>
        </p:spPr>
        <p:txBody>
          <a:bodyPr wrap="square" rtlCol="0">
            <a:spAutoFit/>
          </a:bodyPr>
          <a:lstStyle/>
          <a:p>
            <a:pPr algn="ct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99" name="TextBox 351"/>
          <p:cNvSpPr txBox="1"/>
          <p:nvPr/>
        </p:nvSpPr>
        <p:spPr>
          <a:xfrm>
            <a:off x="8727953" y="5154692"/>
            <a:ext cx="400110" cy="750582"/>
          </a:xfrm>
          <a:prstGeom prst="rect">
            <a:avLst/>
          </a:prstGeom>
          <a:noFill/>
        </p:spPr>
        <p:txBody>
          <a:bodyPr vert="eaVert" wrap="square" rtlCol="0">
            <a:spAutoFit/>
          </a:bodyPr>
          <a:lstStyle/>
          <a:p>
            <a:pPr algn="ctr"/>
            <a:r>
              <a:rPr lang="en-US" altLang="zh-CN" sz="700">
                <a:latin typeface="等线" panose="02010600030101010101" pitchFamily="2" charset="-122"/>
                <a:ea typeface="等线" panose="02010600030101010101" pitchFamily="2" charset="-122"/>
                <a:cs typeface="Arial" panose="020B0604020202020204" pitchFamily="34" charset="0"/>
              </a:rPr>
              <a:t>Asynchronous</a:t>
            </a:r>
          </a:p>
          <a:p>
            <a:pPr algn="ctr"/>
            <a:r>
              <a:rPr lang="en-US" altLang="zh-CN" sz="700">
                <a:latin typeface="等线" panose="02010600030101010101" pitchFamily="2" charset="-122"/>
                <a:ea typeface="等线" panose="02010600030101010101" pitchFamily="2" charset="-122"/>
                <a:cs typeface="Arial" panose="020B0604020202020204" pitchFamily="34" charset="0"/>
              </a:rPr>
              <a:t>Standby</a:t>
            </a:r>
            <a:endParaRPr lang="zh-CN" altLang="en-US" sz="700" dirty="0">
              <a:latin typeface="等线" panose="02010600030101010101" pitchFamily="2" charset="-122"/>
              <a:ea typeface="等线" panose="02010600030101010101" pitchFamily="2" charset="-122"/>
              <a:cs typeface="Arial" panose="020B0604020202020204" pitchFamily="34" charset="0"/>
            </a:endParaRPr>
          </a:p>
        </p:txBody>
      </p:sp>
      <p:sp>
        <p:nvSpPr>
          <p:cNvPr id="100" name="TextBox 351"/>
          <p:cNvSpPr txBox="1"/>
          <p:nvPr/>
        </p:nvSpPr>
        <p:spPr>
          <a:xfrm>
            <a:off x="11121840" y="5154692"/>
            <a:ext cx="292388" cy="750582"/>
          </a:xfrm>
          <a:prstGeom prst="rect">
            <a:avLst/>
          </a:prstGeom>
          <a:noFill/>
        </p:spPr>
        <p:txBody>
          <a:bodyPr vert="eaVert" wrap="square" rtlCol="0">
            <a:spAutoFit/>
          </a:bodyPr>
          <a:lstStyle/>
          <a:p>
            <a:pPr algn="ctr"/>
            <a:r>
              <a:rPr lang="en-US" altLang="zh-CN" sz="700">
                <a:latin typeface="等线" panose="02010600030101010101" pitchFamily="2" charset="-122"/>
                <a:ea typeface="等线" panose="02010600030101010101" pitchFamily="2" charset="-122"/>
                <a:cs typeface="Arial" panose="020B0604020202020204" pitchFamily="34" charset="0"/>
              </a:rPr>
              <a:t>Asynchronous</a:t>
            </a:r>
          </a:p>
        </p:txBody>
      </p:sp>
      <p:grpSp>
        <p:nvGrpSpPr>
          <p:cNvPr id="101" name="组合 93"/>
          <p:cNvGrpSpPr/>
          <p:nvPr/>
        </p:nvGrpSpPr>
        <p:grpSpPr>
          <a:xfrm>
            <a:off x="7475291" y="2019504"/>
            <a:ext cx="895598" cy="219693"/>
            <a:chOff x="1952424" y="3079317"/>
            <a:chExt cx="1524407" cy="257711"/>
          </a:xfrm>
        </p:grpSpPr>
        <p:pic>
          <p:nvPicPr>
            <p:cNvPr id="102" name="Picture 1305" descr="图片4"/>
            <p:cNvPicPr>
              <a:picLocks noChangeAspect="1" noChangeArrowheads="1"/>
            </p:cNvPicPr>
            <p:nvPr/>
          </p:nvPicPr>
          <p:blipFill>
            <a:blip r:embed="rId5" cstate="print"/>
            <a:srcRect/>
            <a:stretch>
              <a:fillRect/>
            </a:stretch>
          </p:blipFill>
          <p:spPr bwMode="auto">
            <a:xfrm>
              <a:off x="1952424" y="3091809"/>
              <a:ext cx="315390" cy="245219"/>
            </a:xfrm>
            <a:prstGeom prst="rect">
              <a:avLst/>
            </a:prstGeom>
            <a:noFill/>
            <a:ln w="9525">
              <a:noFill/>
              <a:miter lim="800000"/>
              <a:headEnd/>
              <a:tailEnd/>
            </a:ln>
          </p:spPr>
        </p:pic>
        <p:pic>
          <p:nvPicPr>
            <p:cNvPr id="103" name="Picture 1305" descr="图片4"/>
            <p:cNvPicPr>
              <a:picLocks noChangeAspect="1" noChangeArrowheads="1"/>
            </p:cNvPicPr>
            <p:nvPr/>
          </p:nvPicPr>
          <p:blipFill>
            <a:blip r:embed="rId5" cstate="print"/>
            <a:srcRect/>
            <a:stretch>
              <a:fillRect/>
            </a:stretch>
          </p:blipFill>
          <p:spPr bwMode="auto">
            <a:xfrm>
              <a:off x="3161442" y="3079317"/>
              <a:ext cx="315389" cy="245219"/>
            </a:xfrm>
            <a:prstGeom prst="rect">
              <a:avLst/>
            </a:prstGeom>
            <a:noFill/>
            <a:ln w="9525">
              <a:noFill/>
              <a:miter lim="800000"/>
              <a:headEnd/>
              <a:tailEnd/>
            </a:ln>
          </p:spPr>
        </p:pic>
        <p:pic>
          <p:nvPicPr>
            <p:cNvPr id="104" name="Picture 64" descr="DVVDM_Ring"/>
            <p:cNvPicPr>
              <a:picLocks noChangeAspect="1" noChangeArrowheads="1"/>
            </p:cNvPicPr>
            <p:nvPr/>
          </p:nvPicPr>
          <p:blipFill>
            <a:blip r:embed="rId6" cstate="print"/>
            <a:srcRect/>
            <a:stretch>
              <a:fillRect/>
            </a:stretch>
          </p:blipFill>
          <p:spPr bwMode="auto">
            <a:xfrm>
              <a:off x="2256441" y="3105144"/>
              <a:ext cx="912217" cy="180975"/>
            </a:xfrm>
            <a:prstGeom prst="rect">
              <a:avLst/>
            </a:prstGeom>
            <a:noFill/>
            <a:ln w="9525">
              <a:noFill/>
              <a:miter lim="800000"/>
              <a:headEnd/>
              <a:tailEnd/>
            </a:ln>
          </p:spPr>
        </p:pic>
      </p:grpSp>
      <p:sp>
        <p:nvSpPr>
          <p:cNvPr id="105" name="Freeform 27"/>
          <p:cNvSpPr>
            <a:spLocks noEditPoints="1"/>
          </p:cNvSpPr>
          <p:nvPr/>
        </p:nvSpPr>
        <p:spPr bwMode="auto">
          <a:xfrm>
            <a:off x="8374092" y="2277002"/>
            <a:ext cx="429121" cy="194876"/>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chemeClr val="bg1">
              <a:lumMod val="60000"/>
              <a:lumOff val="40000"/>
            </a:schemeClr>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106" name="TextBox 471"/>
          <p:cNvSpPr txBox="1"/>
          <p:nvPr/>
        </p:nvSpPr>
        <p:spPr>
          <a:xfrm>
            <a:off x="8374093" y="2301360"/>
            <a:ext cx="424722" cy="184666"/>
          </a:xfrm>
          <a:prstGeom prst="rect">
            <a:avLst/>
          </a:prstGeom>
          <a:noFill/>
        </p:spPr>
        <p:txBody>
          <a:bodyPr wrap="square" rtlCol="0">
            <a:spAutoFit/>
          </a:bodyPr>
          <a:lstStyle/>
          <a:p>
            <a:pPr algn="ctr"/>
            <a:r>
              <a:rPr lang="en-US" altLang="zh-CN" sz="600" dirty="0">
                <a:latin typeface="等线" panose="02010600030101010101" pitchFamily="2" charset="-122"/>
                <a:ea typeface="等线" panose="02010600030101010101" pitchFamily="2" charset="-122"/>
                <a:cs typeface="Arial" panose="020B0604020202020204" pitchFamily="34" charset="0"/>
              </a:rPr>
              <a:t>WAN</a:t>
            </a:r>
            <a:endParaRPr lang="zh-CN" altLang="en-US" sz="600" dirty="0">
              <a:latin typeface="等线" panose="02010600030101010101" pitchFamily="2" charset="-122"/>
              <a:ea typeface="等线" panose="02010600030101010101" pitchFamily="2" charset="-122"/>
              <a:cs typeface="Arial" panose="020B0604020202020204" pitchFamily="34" charset="0"/>
            </a:endParaRPr>
          </a:p>
        </p:txBody>
      </p:sp>
      <p:sp>
        <p:nvSpPr>
          <p:cNvPr id="107" name="Freeform 27"/>
          <p:cNvSpPr>
            <a:spLocks noEditPoints="1"/>
          </p:cNvSpPr>
          <p:nvPr/>
        </p:nvSpPr>
        <p:spPr bwMode="auto">
          <a:xfrm>
            <a:off x="10054828" y="1882819"/>
            <a:ext cx="429121" cy="194876"/>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chemeClr val="bg1">
              <a:lumMod val="60000"/>
              <a:lumOff val="40000"/>
            </a:schemeClr>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108" name="TextBox 471"/>
          <p:cNvSpPr txBox="1"/>
          <p:nvPr/>
        </p:nvSpPr>
        <p:spPr>
          <a:xfrm>
            <a:off x="10054830" y="1907177"/>
            <a:ext cx="424722" cy="184666"/>
          </a:xfrm>
          <a:prstGeom prst="rect">
            <a:avLst/>
          </a:prstGeom>
          <a:noFill/>
        </p:spPr>
        <p:txBody>
          <a:bodyPr wrap="square" rtlCol="0">
            <a:spAutoFit/>
          </a:bodyPr>
          <a:lstStyle/>
          <a:p>
            <a:pPr algn="ctr"/>
            <a:r>
              <a:rPr lang="en-US" altLang="zh-CN" sz="600" dirty="0">
                <a:latin typeface="等线" panose="02010600030101010101" pitchFamily="2" charset="-122"/>
                <a:ea typeface="等线" panose="02010600030101010101" pitchFamily="2" charset="-122"/>
                <a:cs typeface="Arial" panose="020B0604020202020204" pitchFamily="34" charset="0"/>
              </a:rPr>
              <a:t>WAN</a:t>
            </a:r>
            <a:endParaRPr lang="zh-CN" altLang="en-US" sz="600" dirty="0">
              <a:latin typeface="等线" panose="02010600030101010101" pitchFamily="2" charset="-122"/>
              <a:ea typeface="等线" panose="02010600030101010101" pitchFamily="2" charset="-122"/>
              <a:cs typeface="Arial" panose="020B0604020202020204" pitchFamily="34" charset="0"/>
            </a:endParaRPr>
          </a:p>
        </p:txBody>
      </p:sp>
      <p:sp>
        <p:nvSpPr>
          <p:cNvPr id="109" name="TextBox 471"/>
          <p:cNvSpPr txBox="1"/>
          <p:nvPr/>
        </p:nvSpPr>
        <p:spPr>
          <a:xfrm>
            <a:off x="10054830" y="3504004"/>
            <a:ext cx="424722" cy="184666"/>
          </a:xfrm>
          <a:prstGeom prst="rect">
            <a:avLst/>
          </a:prstGeom>
          <a:noFill/>
        </p:spPr>
        <p:txBody>
          <a:bodyPr wrap="square" rtlCol="0">
            <a:spAutoFit/>
          </a:bodyPr>
          <a:lstStyle/>
          <a:p>
            <a:pPr algn="ctr"/>
            <a:r>
              <a:rPr lang="en-US" altLang="zh-CN" sz="600" dirty="0">
                <a:latin typeface="等线" panose="02010600030101010101" pitchFamily="2" charset="-122"/>
                <a:ea typeface="等线" panose="02010600030101010101" pitchFamily="2" charset="-122"/>
                <a:cs typeface="Arial" panose="020B0604020202020204" pitchFamily="34" charset="0"/>
              </a:rPr>
              <a:t>WAN</a:t>
            </a:r>
            <a:endParaRPr lang="zh-CN" altLang="en-US" sz="600" dirty="0">
              <a:latin typeface="等线" panose="02010600030101010101" pitchFamily="2" charset="-122"/>
              <a:ea typeface="等线" panose="02010600030101010101" pitchFamily="2" charset="-122"/>
              <a:cs typeface="Arial" panose="020B0604020202020204" pitchFamily="34" charset="0"/>
            </a:endParaRPr>
          </a:p>
        </p:txBody>
      </p:sp>
      <p:sp>
        <p:nvSpPr>
          <p:cNvPr id="110" name="Freeform 27"/>
          <p:cNvSpPr>
            <a:spLocks noEditPoints="1"/>
          </p:cNvSpPr>
          <p:nvPr/>
        </p:nvSpPr>
        <p:spPr bwMode="auto">
          <a:xfrm>
            <a:off x="10054828" y="3473848"/>
            <a:ext cx="429121" cy="194876"/>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chemeClr val="bg1">
              <a:lumMod val="60000"/>
              <a:lumOff val="40000"/>
            </a:schemeClr>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111" name="TextBox 471"/>
          <p:cNvSpPr txBox="1"/>
          <p:nvPr/>
        </p:nvSpPr>
        <p:spPr>
          <a:xfrm>
            <a:off x="10054830" y="3498205"/>
            <a:ext cx="424722" cy="184666"/>
          </a:xfrm>
          <a:prstGeom prst="rect">
            <a:avLst/>
          </a:prstGeom>
          <a:noFill/>
        </p:spPr>
        <p:txBody>
          <a:bodyPr wrap="square" rtlCol="0">
            <a:spAutoFit/>
          </a:bodyPr>
          <a:lstStyle/>
          <a:p>
            <a:pPr algn="ctr"/>
            <a:r>
              <a:rPr lang="en-US" altLang="zh-CN" sz="600" dirty="0">
                <a:latin typeface="等线" panose="02010600030101010101" pitchFamily="2" charset="-122"/>
                <a:ea typeface="等线" panose="02010600030101010101" pitchFamily="2" charset="-122"/>
                <a:cs typeface="Arial" panose="020B0604020202020204" pitchFamily="34" charset="0"/>
              </a:rPr>
              <a:t>WAN</a:t>
            </a:r>
            <a:endParaRPr lang="zh-CN" altLang="en-US" sz="600" dirty="0">
              <a:latin typeface="等线" panose="02010600030101010101" pitchFamily="2" charset="-122"/>
              <a:ea typeface="等线" panose="02010600030101010101" pitchFamily="2" charset="-122"/>
              <a:cs typeface="Arial" panose="020B0604020202020204" pitchFamily="34" charset="0"/>
            </a:endParaRPr>
          </a:p>
        </p:txBody>
      </p:sp>
      <p:sp>
        <p:nvSpPr>
          <p:cNvPr id="112" name="TextBox 471"/>
          <p:cNvSpPr txBox="1"/>
          <p:nvPr/>
        </p:nvSpPr>
        <p:spPr>
          <a:xfrm>
            <a:off x="10660257" y="5475796"/>
            <a:ext cx="424722" cy="184666"/>
          </a:xfrm>
          <a:prstGeom prst="rect">
            <a:avLst/>
          </a:prstGeom>
          <a:noFill/>
        </p:spPr>
        <p:txBody>
          <a:bodyPr wrap="square" rtlCol="0">
            <a:spAutoFit/>
          </a:bodyPr>
          <a:lstStyle/>
          <a:p>
            <a:pPr algn="ctr"/>
            <a:r>
              <a:rPr lang="en-US" altLang="zh-CN" sz="600" dirty="0">
                <a:latin typeface="等线" panose="02010600030101010101" pitchFamily="2" charset="-122"/>
                <a:ea typeface="等线" panose="02010600030101010101" pitchFamily="2" charset="-122"/>
                <a:cs typeface="Arial" panose="020B0604020202020204" pitchFamily="34" charset="0"/>
              </a:rPr>
              <a:t>WAN</a:t>
            </a:r>
            <a:endParaRPr lang="zh-CN" altLang="en-US" sz="600" dirty="0">
              <a:latin typeface="等线" panose="02010600030101010101" pitchFamily="2" charset="-122"/>
              <a:ea typeface="等线" panose="02010600030101010101" pitchFamily="2" charset="-122"/>
              <a:cs typeface="Arial" panose="020B0604020202020204" pitchFamily="34" charset="0"/>
            </a:endParaRPr>
          </a:p>
        </p:txBody>
      </p:sp>
      <p:sp>
        <p:nvSpPr>
          <p:cNvPr id="113" name="TextBox 471"/>
          <p:cNvSpPr txBox="1"/>
          <p:nvPr/>
        </p:nvSpPr>
        <p:spPr>
          <a:xfrm>
            <a:off x="8374093" y="5475796"/>
            <a:ext cx="424722" cy="184666"/>
          </a:xfrm>
          <a:prstGeom prst="rect">
            <a:avLst/>
          </a:prstGeom>
          <a:noFill/>
        </p:spPr>
        <p:txBody>
          <a:bodyPr wrap="square" rtlCol="0">
            <a:spAutoFit/>
          </a:bodyPr>
          <a:lstStyle/>
          <a:p>
            <a:pPr algn="ctr"/>
            <a:r>
              <a:rPr lang="en-US" altLang="zh-CN" sz="600" dirty="0">
                <a:latin typeface="等线" panose="02010600030101010101" pitchFamily="2" charset="-122"/>
                <a:ea typeface="等线" panose="02010600030101010101" pitchFamily="2" charset="-122"/>
                <a:cs typeface="Arial" panose="020B0604020202020204" pitchFamily="34" charset="0"/>
              </a:rPr>
              <a:t>WAN</a:t>
            </a:r>
            <a:endParaRPr lang="zh-CN" altLang="en-US" sz="600" dirty="0">
              <a:latin typeface="等线" panose="02010600030101010101" pitchFamily="2" charset="-122"/>
              <a:ea typeface="等线" panose="02010600030101010101" pitchFamily="2" charset="-122"/>
              <a:cs typeface="Arial" panose="020B0604020202020204" pitchFamily="34" charset="0"/>
            </a:endParaRPr>
          </a:p>
        </p:txBody>
      </p:sp>
      <p:sp>
        <p:nvSpPr>
          <p:cNvPr id="114" name="矩形 130"/>
          <p:cNvSpPr/>
          <p:nvPr/>
        </p:nvSpPr>
        <p:spPr bwMode="auto">
          <a:xfrm>
            <a:off x="6839475" y="3248963"/>
            <a:ext cx="2281801" cy="1307292"/>
          </a:xfrm>
          <a:prstGeom prst="rect">
            <a:avLst/>
          </a:prstGeom>
          <a:solidFill>
            <a:schemeClr val="tx1">
              <a:lumMod val="75000"/>
              <a:lumOff val="25000"/>
              <a:alpha val="20000"/>
            </a:schemeClr>
          </a:solidFill>
          <a:ln w="9525" cap="flat" cmpd="sng" algn="ctr">
            <a:noFill/>
            <a:prstDash val="solid"/>
            <a:round/>
            <a:headEnd type="none" w="med" len="med"/>
            <a:tailEnd type="none" w="med" len="med"/>
          </a:ln>
          <a:effectLst/>
        </p:spPr>
        <p:txBody>
          <a:bodyPr vert="horz" wrap="square" lIns="121911" tIns="60955" rIns="121911" bIns="60955" numCol="1" rtlCol="0" anchor="t" anchorCtr="0" compatLnSpc="1">
            <a:prstTxWarp prst="textNoShape">
              <a:avLst/>
            </a:prstTxWarp>
          </a:bodyPr>
          <a:lstStyle/>
          <a:p>
            <a:pPr algn="ctr" defTabSz="1219078" fontAlgn="base">
              <a:spcBef>
                <a:spcPct val="0"/>
              </a:spcBef>
              <a:spcAft>
                <a:spcPct val="0"/>
              </a:spcAft>
            </a:pPr>
            <a:endParaRPr kumimoji="1" lang="zh-CN" altLang="en-US" sz="1000">
              <a:latin typeface="等线" panose="02010600030101010101" pitchFamily="2" charset="-122"/>
              <a:ea typeface="等线" panose="02010600030101010101" pitchFamily="2" charset="-122"/>
              <a:cs typeface="Arial" panose="020B0604020202020204" pitchFamily="34" charset="0"/>
            </a:endParaRPr>
          </a:p>
        </p:txBody>
      </p:sp>
      <p:cxnSp>
        <p:nvCxnSpPr>
          <p:cNvPr id="115" name="直接箭头连接符 131"/>
          <p:cNvCxnSpPr/>
          <p:nvPr/>
        </p:nvCxnSpPr>
        <p:spPr bwMode="auto">
          <a:xfrm>
            <a:off x="7623123" y="3581876"/>
            <a:ext cx="689357" cy="0"/>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sp>
        <p:nvSpPr>
          <p:cNvPr id="116" name="TextBox 378"/>
          <p:cNvSpPr txBox="1"/>
          <p:nvPr/>
        </p:nvSpPr>
        <p:spPr>
          <a:xfrm>
            <a:off x="7132510" y="3644141"/>
            <a:ext cx="472494"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A</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117" name="TextBox 382"/>
          <p:cNvSpPr txBox="1"/>
          <p:nvPr/>
        </p:nvSpPr>
        <p:spPr>
          <a:xfrm>
            <a:off x="8360286" y="4352087"/>
            <a:ext cx="472494"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C</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118" name="TextBox 383"/>
          <p:cNvSpPr txBox="1"/>
          <p:nvPr/>
        </p:nvSpPr>
        <p:spPr>
          <a:xfrm>
            <a:off x="7490080" y="3253266"/>
            <a:ext cx="871024" cy="307777"/>
          </a:xfrm>
          <a:prstGeom prst="rect">
            <a:avLst/>
          </a:prstGeom>
          <a:noFill/>
        </p:spPr>
        <p:txBody>
          <a:bodyPr wrap="square" rtlCol="0">
            <a:spAutoFit/>
          </a:bodyPr>
          <a:lstStyle/>
          <a:p>
            <a:pPr algn="ctr"/>
            <a:r>
              <a:rPr lang="en-US" altLang="zh-CN" sz="700">
                <a:latin typeface="等线" panose="02010600030101010101" pitchFamily="2" charset="-122"/>
                <a:ea typeface="等线" panose="02010600030101010101" pitchFamily="2" charset="-122"/>
                <a:cs typeface="Arial" panose="020B0604020202020204" pitchFamily="34" charset="0"/>
              </a:rPr>
              <a:t>Synchronous</a:t>
            </a:r>
          </a:p>
          <a:p>
            <a:pPr algn="ctr"/>
            <a:r>
              <a:rPr lang="en-US" altLang="zh-CN" sz="700">
                <a:latin typeface="等线" panose="02010600030101010101" pitchFamily="2" charset="-122"/>
                <a:ea typeface="等线" panose="02010600030101010101" pitchFamily="2" charset="-122"/>
                <a:cs typeface="Arial" panose="020B0604020202020204" pitchFamily="34" charset="0"/>
              </a:rPr>
              <a:t>HyperMetro</a:t>
            </a:r>
            <a:endParaRPr lang="zh-CN" altLang="en-US" sz="700" dirty="0">
              <a:latin typeface="等线" panose="02010600030101010101" pitchFamily="2" charset="-122"/>
              <a:ea typeface="等线" panose="02010600030101010101" pitchFamily="2" charset="-122"/>
              <a:cs typeface="Arial" panose="020B0604020202020204" pitchFamily="34" charset="0"/>
            </a:endParaRPr>
          </a:p>
        </p:txBody>
      </p:sp>
      <p:sp>
        <p:nvSpPr>
          <p:cNvPr id="119" name="TextBox 384"/>
          <p:cNvSpPr txBox="1"/>
          <p:nvPr/>
        </p:nvSpPr>
        <p:spPr>
          <a:xfrm rot="18216794">
            <a:off x="7544717" y="3839272"/>
            <a:ext cx="292388" cy="653462"/>
          </a:xfrm>
          <a:prstGeom prst="rect">
            <a:avLst/>
          </a:prstGeom>
          <a:noFill/>
        </p:spPr>
        <p:txBody>
          <a:bodyPr vert="eaVert" wrap="square" rtlCol="0">
            <a:spAutoFit/>
          </a:bodyPr>
          <a:lstStyle/>
          <a:p>
            <a:pPr algn="ctr"/>
            <a:r>
              <a:rPr lang="en-US" altLang="zh-CN" sz="700" dirty="0">
                <a:latin typeface="等线" panose="02010600030101010101" pitchFamily="2" charset="-122"/>
                <a:ea typeface="等线" panose="02010600030101010101" pitchFamily="2" charset="-122"/>
                <a:cs typeface="Arial" panose="020B0604020202020204" pitchFamily="34" charset="0"/>
              </a:rPr>
              <a:t>Asynchronous</a:t>
            </a:r>
            <a:endParaRPr lang="zh-CN" altLang="en-US" sz="700" dirty="0">
              <a:latin typeface="等线" panose="02010600030101010101" pitchFamily="2" charset="-122"/>
              <a:ea typeface="等线" panose="02010600030101010101" pitchFamily="2" charset="-122"/>
              <a:cs typeface="Arial" panose="020B0604020202020204" pitchFamily="34" charset="0"/>
            </a:endParaRPr>
          </a:p>
        </p:txBody>
      </p:sp>
      <p:sp>
        <p:nvSpPr>
          <p:cNvPr id="120" name="TextBox 385"/>
          <p:cNvSpPr txBox="1"/>
          <p:nvPr/>
        </p:nvSpPr>
        <p:spPr>
          <a:xfrm>
            <a:off x="8351670" y="3652783"/>
            <a:ext cx="472494"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B</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cxnSp>
        <p:nvCxnSpPr>
          <p:cNvPr id="121" name="直接箭头连接符 137"/>
          <p:cNvCxnSpPr/>
          <p:nvPr/>
        </p:nvCxnSpPr>
        <p:spPr bwMode="auto">
          <a:xfrm>
            <a:off x="7386283" y="3809497"/>
            <a:ext cx="891801" cy="592281"/>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sp>
        <p:nvSpPr>
          <p:cNvPr id="122" name="TextBox 384"/>
          <p:cNvSpPr txBox="1"/>
          <p:nvPr/>
        </p:nvSpPr>
        <p:spPr>
          <a:xfrm rot="18216794">
            <a:off x="9847483" y="3834695"/>
            <a:ext cx="292388" cy="673967"/>
          </a:xfrm>
          <a:prstGeom prst="rect">
            <a:avLst/>
          </a:prstGeom>
          <a:noFill/>
        </p:spPr>
        <p:txBody>
          <a:bodyPr vert="eaVert" wrap="square" rtlCol="0">
            <a:spAutoFit/>
          </a:bodyPr>
          <a:lstStyle/>
          <a:p>
            <a:pPr algn="ctr"/>
            <a:r>
              <a:rPr lang="en-US" altLang="zh-CN" sz="700" dirty="0">
                <a:latin typeface="等线" panose="02010600030101010101" pitchFamily="2" charset="-122"/>
                <a:ea typeface="等线" panose="02010600030101010101" pitchFamily="2" charset="-122"/>
                <a:cs typeface="Arial" panose="020B0604020202020204" pitchFamily="34" charset="0"/>
              </a:rPr>
              <a:t>Asynchronous</a:t>
            </a:r>
            <a:endParaRPr lang="zh-CN" altLang="en-US" sz="700" dirty="0">
              <a:latin typeface="等线" panose="02010600030101010101" pitchFamily="2" charset="-122"/>
              <a:ea typeface="等线" panose="02010600030101010101" pitchFamily="2" charset="-122"/>
              <a:cs typeface="Arial" panose="020B0604020202020204" pitchFamily="34" charset="0"/>
            </a:endParaRPr>
          </a:p>
        </p:txBody>
      </p:sp>
      <p:cxnSp>
        <p:nvCxnSpPr>
          <p:cNvPr id="123" name="直接箭头连接符 139"/>
          <p:cNvCxnSpPr/>
          <p:nvPr/>
        </p:nvCxnSpPr>
        <p:spPr bwMode="auto">
          <a:xfrm>
            <a:off x="9680510" y="3809497"/>
            <a:ext cx="891801" cy="592281"/>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cxnSp>
        <p:nvCxnSpPr>
          <p:cNvPr id="124" name="直接箭头连接符 140"/>
          <p:cNvCxnSpPr/>
          <p:nvPr/>
        </p:nvCxnSpPr>
        <p:spPr bwMode="auto">
          <a:xfrm>
            <a:off x="7623123" y="5161771"/>
            <a:ext cx="689357" cy="0"/>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sp>
        <p:nvSpPr>
          <p:cNvPr id="125" name="TextBox 378"/>
          <p:cNvSpPr txBox="1"/>
          <p:nvPr/>
        </p:nvSpPr>
        <p:spPr>
          <a:xfrm>
            <a:off x="7132510" y="5224037"/>
            <a:ext cx="472494"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A</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126" name="TextBox 382"/>
          <p:cNvSpPr txBox="1"/>
          <p:nvPr/>
        </p:nvSpPr>
        <p:spPr>
          <a:xfrm>
            <a:off x="8360286" y="5931982"/>
            <a:ext cx="472494"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C</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127" name="TextBox 383"/>
          <p:cNvSpPr txBox="1"/>
          <p:nvPr/>
        </p:nvSpPr>
        <p:spPr>
          <a:xfrm>
            <a:off x="7490080" y="4833161"/>
            <a:ext cx="871024" cy="307777"/>
          </a:xfrm>
          <a:prstGeom prst="rect">
            <a:avLst/>
          </a:prstGeom>
          <a:noFill/>
        </p:spPr>
        <p:txBody>
          <a:bodyPr wrap="square" rtlCol="0">
            <a:spAutoFit/>
          </a:bodyPr>
          <a:lstStyle/>
          <a:p>
            <a:pPr algn="ctr"/>
            <a:r>
              <a:rPr lang="en-US" altLang="zh-CN" sz="700">
                <a:latin typeface="等线" panose="02010600030101010101" pitchFamily="2" charset="-122"/>
                <a:ea typeface="等线" panose="02010600030101010101" pitchFamily="2" charset="-122"/>
                <a:cs typeface="Arial" panose="020B0604020202020204" pitchFamily="34" charset="0"/>
              </a:rPr>
              <a:t>Synchronous</a:t>
            </a:r>
          </a:p>
          <a:p>
            <a:pPr algn="ctr"/>
            <a:r>
              <a:rPr lang="en-US" altLang="zh-CN" sz="700">
                <a:latin typeface="等线" panose="02010600030101010101" pitchFamily="2" charset="-122"/>
                <a:ea typeface="等线" panose="02010600030101010101" pitchFamily="2" charset="-122"/>
                <a:cs typeface="Arial" panose="020B0604020202020204" pitchFamily="34" charset="0"/>
              </a:rPr>
              <a:t>HyperMetro</a:t>
            </a:r>
            <a:endParaRPr lang="zh-CN" altLang="en-US" sz="700" dirty="0">
              <a:latin typeface="等线" panose="02010600030101010101" pitchFamily="2" charset="-122"/>
              <a:ea typeface="等线" panose="02010600030101010101" pitchFamily="2" charset="-122"/>
              <a:cs typeface="Arial" panose="020B0604020202020204" pitchFamily="34" charset="0"/>
            </a:endParaRPr>
          </a:p>
        </p:txBody>
      </p:sp>
      <p:sp>
        <p:nvSpPr>
          <p:cNvPr id="128" name="TextBox 385"/>
          <p:cNvSpPr txBox="1"/>
          <p:nvPr/>
        </p:nvSpPr>
        <p:spPr>
          <a:xfrm>
            <a:off x="8351670" y="5232678"/>
            <a:ext cx="472494"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B</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129" name="TextBox 384"/>
          <p:cNvSpPr txBox="1"/>
          <p:nvPr/>
        </p:nvSpPr>
        <p:spPr>
          <a:xfrm rot="18216794">
            <a:off x="7548955" y="5408331"/>
            <a:ext cx="292388" cy="663640"/>
          </a:xfrm>
          <a:prstGeom prst="rect">
            <a:avLst/>
          </a:prstGeom>
          <a:noFill/>
        </p:spPr>
        <p:txBody>
          <a:bodyPr vert="eaVert" wrap="square" rtlCol="0">
            <a:spAutoFit/>
          </a:bodyPr>
          <a:lstStyle/>
          <a:p>
            <a:pPr algn="ctr"/>
            <a:r>
              <a:rPr lang="en-US" altLang="zh-CN" sz="700" dirty="0">
                <a:latin typeface="等线" panose="02010600030101010101" pitchFamily="2" charset="-122"/>
                <a:ea typeface="等线" panose="02010600030101010101" pitchFamily="2" charset="-122"/>
                <a:cs typeface="Arial" panose="020B0604020202020204" pitchFamily="34" charset="0"/>
              </a:rPr>
              <a:t>Asynchronous</a:t>
            </a:r>
            <a:endParaRPr lang="zh-CN" altLang="en-US" sz="700" dirty="0">
              <a:latin typeface="等线" panose="02010600030101010101" pitchFamily="2" charset="-122"/>
              <a:ea typeface="等线" panose="02010600030101010101" pitchFamily="2" charset="-122"/>
              <a:cs typeface="Arial" panose="020B0604020202020204" pitchFamily="34" charset="0"/>
            </a:endParaRPr>
          </a:p>
        </p:txBody>
      </p:sp>
      <p:cxnSp>
        <p:nvCxnSpPr>
          <p:cNvPr id="130" name="直接箭头连接符 146"/>
          <p:cNvCxnSpPr/>
          <p:nvPr/>
        </p:nvCxnSpPr>
        <p:spPr bwMode="auto">
          <a:xfrm>
            <a:off x="7386283" y="5380828"/>
            <a:ext cx="891801" cy="592281"/>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cxnSp>
        <p:nvCxnSpPr>
          <p:cNvPr id="131" name="直接箭头连接符 147"/>
          <p:cNvCxnSpPr/>
          <p:nvPr/>
        </p:nvCxnSpPr>
        <p:spPr bwMode="auto">
          <a:xfrm>
            <a:off x="9909288" y="5161771"/>
            <a:ext cx="689357" cy="0"/>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sp>
        <p:nvSpPr>
          <p:cNvPr id="132" name="TextBox 378"/>
          <p:cNvSpPr txBox="1"/>
          <p:nvPr/>
        </p:nvSpPr>
        <p:spPr>
          <a:xfrm>
            <a:off x="9418674" y="5224037"/>
            <a:ext cx="472494"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A</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133" name="TextBox 382"/>
          <p:cNvSpPr txBox="1"/>
          <p:nvPr/>
        </p:nvSpPr>
        <p:spPr>
          <a:xfrm>
            <a:off x="10646450" y="5931982"/>
            <a:ext cx="472494"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C</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134" name="TextBox 383"/>
          <p:cNvSpPr txBox="1"/>
          <p:nvPr/>
        </p:nvSpPr>
        <p:spPr>
          <a:xfrm>
            <a:off x="9776244" y="4833161"/>
            <a:ext cx="871024" cy="307777"/>
          </a:xfrm>
          <a:prstGeom prst="rect">
            <a:avLst/>
          </a:prstGeom>
          <a:noFill/>
        </p:spPr>
        <p:txBody>
          <a:bodyPr wrap="square" rtlCol="0">
            <a:spAutoFit/>
          </a:bodyPr>
          <a:lstStyle/>
          <a:p>
            <a:pPr algn="ctr"/>
            <a:r>
              <a:rPr lang="en-US" altLang="zh-CN" sz="700">
                <a:latin typeface="等线" panose="02010600030101010101" pitchFamily="2" charset="-122"/>
                <a:ea typeface="等线" panose="02010600030101010101" pitchFamily="2" charset="-122"/>
                <a:cs typeface="Arial" panose="020B0604020202020204" pitchFamily="34" charset="0"/>
              </a:rPr>
              <a:t>Synchronous</a:t>
            </a:r>
          </a:p>
          <a:p>
            <a:pPr algn="ctr"/>
            <a:r>
              <a:rPr lang="en-US" altLang="zh-CN" sz="700">
                <a:latin typeface="等线" panose="02010600030101010101" pitchFamily="2" charset="-122"/>
                <a:ea typeface="等线" panose="02010600030101010101" pitchFamily="2" charset="-122"/>
                <a:cs typeface="Arial" panose="020B0604020202020204" pitchFamily="34" charset="0"/>
              </a:rPr>
              <a:t>HyperMetro</a:t>
            </a:r>
            <a:endParaRPr lang="zh-CN" altLang="en-US" sz="700" dirty="0">
              <a:latin typeface="等线" panose="02010600030101010101" pitchFamily="2" charset="-122"/>
              <a:ea typeface="等线" panose="02010600030101010101" pitchFamily="2" charset="-122"/>
              <a:cs typeface="Arial" panose="020B0604020202020204" pitchFamily="34" charset="0"/>
            </a:endParaRPr>
          </a:p>
        </p:txBody>
      </p:sp>
      <p:sp>
        <p:nvSpPr>
          <p:cNvPr id="135" name="TextBox 385"/>
          <p:cNvSpPr txBox="1"/>
          <p:nvPr/>
        </p:nvSpPr>
        <p:spPr>
          <a:xfrm>
            <a:off x="10637834" y="5232678"/>
            <a:ext cx="472494" cy="230832"/>
          </a:xfrm>
          <a:prstGeom prst="rect">
            <a:avLst/>
          </a:prstGeom>
          <a:noFill/>
        </p:spPr>
        <p:txBody>
          <a:bodyPr wrap="square" rtlCol="0">
            <a:spAutoFit/>
          </a:bodyPr>
          <a:lstStyle/>
          <a:p>
            <a:pPr algn="ctr"/>
            <a:r>
              <a:rPr lang="en-US" altLang="zh-CN" sz="900" dirty="0">
                <a:latin typeface="等线" panose="02010600030101010101" pitchFamily="2" charset="-122"/>
                <a:ea typeface="等线" panose="02010600030101010101" pitchFamily="2" charset="-122"/>
                <a:cs typeface="Arial" panose="020B0604020202020204" pitchFamily="34" charset="0"/>
              </a:rPr>
              <a:t>B</a:t>
            </a:r>
            <a:endParaRPr lang="zh-CN" altLang="en-US" sz="900" dirty="0">
              <a:latin typeface="等线" panose="02010600030101010101" pitchFamily="2" charset="-122"/>
              <a:ea typeface="等线" panose="02010600030101010101" pitchFamily="2" charset="-122"/>
              <a:cs typeface="Arial" panose="020B0604020202020204" pitchFamily="34" charset="0"/>
            </a:endParaRPr>
          </a:p>
        </p:txBody>
      </p:sp>
      <p:sp>
        <p:nvSpPr>
          <p:cNvPr id="136" name="TextBox 384"/>
          <p:cNvSpPr txBox="1"/>
          <p:nvPr/>
        </p:nvSpPr>
        <p:spPr>
          <a:xfrm rot="18216794">
            <a:off x="9734585" y="5441483"/>
            <a:ext cx="400110" cy="659410"/>
          </a:xfrm>
          <a:prstGeom prst="rect">
            <a:avLst/>
          </a:prstGeom>
          <a:noFill/>
        </p:spPr>
        <p:txBody>
          <a:bodyPr vert="eaVert" wrap="square" rtlCol="0">
            <a:spAutoFit/>
          </a:bodyPr>
          <a:lstStyle/>
          <a:p>
            <a:pPr algn="ctr"/>
            <a:r>
              <a:rPr lang="en-US" altLang="zh-CN" sz="700">
                <a:latin typeface="等线" panose="02010600030101010101" pitchFamily="2" charset="-122"/>
                <a:ea typeface="等线" panose="02010600030101010101" pitchFamily="2" charset="-122"/>
                <a:cs typeface="Arial" panose="020B0604020202020204" pitchFamily="34" charset="0"/>
              </a:rPr>
              <a:t>Asynchronous</a:t>
            </a:r>
          </a:p>
          <a:p>
            <a:pPr algn="ctr"/>
            <a:r>
              <a:rPr lang="en-US" altLang="zh-CN" sz="700">
                <a:latin typeface="等线" panose="02010600030101010101" pitchFamily="2" charset="-122"/>
                <a:ea typeface="等线" panose="02010600030101010101" pitchFamily="2" charset="-122"/>
                <a:cs typeface="Arial" panose="020B0604020202020204" pitchFamily="34" charset="0"/>
              </a:rPr>
              <a:t>Standby</a:t>
            </a:r>
            <a:endParaRPr lang="zh-CN" altLang="en-US" sz="700" dirty="0">
              <a:latin typeface="等线" panose="02010600030101010101" pitchFamily="2" charset="-122"/>
              <a:ea typeface="等线" panose="02010600030101010101" pitchFamily="2" charset="-122"/>
              <a:cs typeface="Arial" panose="020B0604020202020204" pitchFamily="34" charset="0"/>
            </a:endParaRPr>
          </a:p>
        </p:txBody>
      </p:sp>
      <p:cxnSp>
        <p:nvCxnSpPr>
          <p:cNvPr id="137" name="直接箭头连接符 153"/>
          <p:cNvCxnSpPr/>
          <p:nvPr/>
        </p:nvCxnSpPr>
        <p:spPr bwMode="auto">
          <a:xfrm>
            <a:off x="9672447" y="5380828"/>
            <a:ext cx="891801" cy="592281"/>
          </a:xfrm>
          <a:prstGeom prst="straightConnector1">
            <a:avLst/>
          </a:prstGeom>
          <a:solidFill>
            <a:schemeClr val="accent1"/>
          </a:solidFill>
          <a:ln w="9525" cap="flat" cmpd="sng" algn="ctr">
            <a:solidFill>
              <a:srgbClr val="FFC000"/>
            </a:solidFill>
            <a:prstDash val="dash"/>
            <a:round/>
            <a:headEnd type="none" w="med" len="med"/>
            <a:tailEnd type="arrow"/>
          </a:ln>
          <a:effectLst/>
        </p:spPr>
      </p:cxnSp>
      <p:sp>
        <p:nvSpPr>
          <p:cNvPr id="138" name="Freeform 27"/>
          <p:cNvSpPr>
            <a:spLocks noEditPoints="1"/>
          </p:cNvSpPr>
          <p:nvPr/>
        </p:nvSpPr>
        <p:spPr bwMode="auto">
          <a:xfrm rot="2041026">
            <a:off x="7562774" y="3914788"/>
            <a:ext cx="429122" cy="194876"/>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chemeClr val="bg1">
              <a:lumMod val="60000"/>
              <a:lumOff val="40000"/>
            </a:schemeClr>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139" name="TextBox 465"/>
          <p:cNvSpPr txBox="1"/>
          <p:nvPr/>
        </p:nvSpPr>
        <p:spPr>
          <a:xfrm rot="2030935">
            <a:off x="7550976" y="3939628"/>
            <a:ext cx="425920" cy="184666"/>
          </a:xfrm>
          <a:prstGeom prst="rect">
            <a:avLst/>
          </a:prstGeom>
          <a:noFill/>
        </p:spPr>
        <p:txBody>
          <a:bodyPr wrap="square" rtlCol="0">
            <a:spAutoFit/>
          </a:bodyPr>
          <a:lstStyle/>
          <a:p>
            <a:pPr algn="ctr"/>
            <a:r>
              <a:rPr lang="en-US" altLang="zh-CN" sz="600" dirty="0">
                <a:latin typeface="等线" panose="02010600030101010101" pitchFamily="2" charset="-122"/>
                <a:ea typeface="等线" panose="02010600030101010101" pitchFamily="2" charset="-122"/>
                <a:cs typeface="Arial" panose="020B0604020202020204" pitchFamily="34" charset="0"/>
              </a:rPr>
              <a:t>WAN</a:t>
            </a:r>
            <a:endParaRPr lang="zh-CN" altLang="en-US" sz="600" dirty="0">
              <a:latin typeface="等线" panose="02010600030101010101" pitchFamily="2" charset="-122"/>
              <a:ea typeface="等线" panose="02010600030101010101" pitchFamily="2" charset="-122"/>
              <a:cs typeface="Arial" panose="020B0604020202020204" pitchFamily="34" charset="0"/>
            </a:endParaRPr>
          </a:p>
        </p:txBody>
      </p:sp>
      <p:grpSp>
        <p:nvGrpSpPr>
          <p:cNvPr id="140" name="组合 102"/>
          <p:cNvGrpSpPr/>
          <p:nvPr/>
        </p:nvGrpSpPr>
        <p:grpSpPr>
          <a:xfrm>
            <a:off x="7527469" y="3600453"/>
            <a:ext cx="3181762" cy="1799590"/>
            <a:chOff x="1952424" y="3079317"/>
            <a:chExt cx="5415713" cy="2111008"/>
          </a:xfrm>
        </p:grpSpPr>
        <p:pic>
          <p:nvPicPr>
            <p:cNvPr id="141" name="Picture 1305" descr="图片4"/>
            <p:cNvPicPr>
              <a:picLocks noChangeAspect="1" noChangeArrowheads="1"/>
            </p:cNvPicPr>
            <p:nvPr/>
          </p:nvPicPr>
          <p:blipFill>
            <a:blip r:embed="rId5" cstate="print"/>
            <a:srcRect/>
            <a:stretch>
              <a:fillRect/>
            </a:stretch>
          </p:blipFill>
          <p:spPr bwMode="auto">
            <a:xfrm>
              <a:off x="1952424" y="3091809"/>
              <a:ext cx="315390" cy="245219"/>
            </a:xfrm>
            <a:prstGeom prst="rect">
              <a:avLst/>
            </a:prstGeom>
            <a:noFill/>
            <a:ln w="9525">
              <a:noFill/>
              <a:miter lim="800000"/>
              <a:headEnd/>
              <a:tailEnd/>
            </a:ln>
          </p:spPr>
        </p:pic>
        <p:pic>
          <p:nvPicPr>
            <p:cNvPr id="142" name="Picture 1305" descr="图片4"/>
            <p:cNvPicPr>
              <a:picLocks noChangeAspect="1" noChangeArrowheads="1"/>
            </p:cNvPicPr>
            <p:nvPr/>
          </p:nvPicPr>
          <p:blipFill>
            <a:blip r:embed="rId5" cstate="print"/>
            <a:srcRect/>
            <a:stretch>
              <a:fillRect/>
            </a:stretch>
          </p:blipFill>
          <p:spPr bwMode="auto">
            <a:xfrm>
              <a:off x="3161442" y="3079317"/>
              <a:ext cx="315389" cy="245219"/>
            </a:xfrm>
            <a:prstGeom prst="rect">
              <a:avLst/>
            </a:prstGeom>
            <a:noFill/>
            <a:ln w="9525">
              <a:noFill/>
              <a:miter lim="800000"/>
              <a:headEnd/>
              <a:tailEnd/>
            </a:ln>
          </p:spPr>
        </p:pic>
        <p:pic>
          <p:nvPicPr>
            <p:cNvPr id="143" name="Picture 64" descr="DVVDM_Ring"/>
            <p:cNvPicPr>
              <a:picLocks noChangeAspect="1" noChangeArrowheads="1"/>
            </p:cNvPicPr>
            <p:nvPr/>
          </p:nvPicPr>
          <p:blipFill>
            <a:blip r:embed="rId6" cstate="print"/>
            <a:srcRect/>
            <a:stretch>
              <a:fillRect/>
            </a:stretch>
          </p:blipFill>
          <p:spPr bwMode="auto">
            <a:xfrm>
              <a:off x="2256441" y="3105150"/>
              <a:ext cx="912217" cy="180975"/>
            </a:xfrm>
            <a:prstGeom prst="rect">
              <a:avLst/>
            </a:prstGeom>
            <a:noFill/>
            <a:ln w="9525">
              <a:noFill/>
              <a:miter lim="800000"/>
              <a:headEnd/>
              <a:tailEnd/>
            </a:ln>
          </p:spPr>
        </p:pic>
        <p:pic>
          <p:nvPicPr>
            <p:cNvPr id="144" name="Picture 1305" descr="图片4"/>
            <p:cNvPicPr>
              <a:picLocks noChangeAspect="1" noChangeArrowheads="1"/>
            </p:cNvPicPr>
            <p:nvPr/>
          </p:nvPicPr>
          <p:blipFill>
            <a:blip r:embed="rId5" cstate="print"/>
            <a:srcRect/>
            <a:stretch>
              <a:fillRect/>
            </a:stretch>
          </p:blipFill>
          <p:spPr bwMode="auto">
            <a:xfrm>
              <a:off x="1952424" y="4945106"/>
              <a:ext cx="315389" cy="245219"/>
            </a:xfrm>
            <a:prstGeom prst="rect">
              <a:avLst/>
            </a:prstGeom>
            <a:noFill/>
            <a:ln w="9525">
              <a:noFill/>
              <a:miter lim="800000"/>
              <a:headEnd/>
              <a:tailEnd/>
            </a:ln>
          </p:spPr>
        </p:pic>
        <p:pic>
          <p:nvPicPr>
            <p:cNvPr id="145" name="Picture 1305" descr="图片4"/>
            <p:cNvPicPr>
              <a:picLocks noChangeAspect="1" noChangeArrowheads="1"/>
            </p:cNvPicPr>
            <p:nvPr/>
          </p:nvPicPr>
          <p:blipFill>
            <a:blip r:embed="rId5" cstate="print"/>
            <a:srcRect/>
            <a:stretch>
              <a:fillRect/>
            </a:stretch>
          </p:blipFill>
          <p:spPr bwMode="auto">
            <a:xfrm>
              <a:off x="3161442" y="4932612"/>
              <a:ext cx="315389" cy="245219"/>
            </a:xfrm>
            <a:prstGeom prst="rect">
              <a:avLst/>
            </a:prstGeom>
            <a:noFill/>
            <a:ln w="9525">
              <a:noFill/>
              <a:miter lim="800000"/>
              <a:headEnd/>
              <a:tailEnd/>
            </a:ln>
          </p:spPr>
        </p:pic>
        <p:pic>
          <p:nvPicPr>
            <p:cNvPr id="146" name="Picture 64" descr="DVVDM_Ring"/>
            <p:cNvPicPr>
              <a:picLocks noChangeAspect="1" noChangeArrowheads="1"/>
            </p:cNvPicPr>
            <p:nvPr/>
          </p:nvPicPr>
          <p:blipFill>
            <a:blip r:embed="rId6" cstate="print"/>
            <a:srcRect/>
            <a:stretch>
              <a:fillRect/>
            </a:stretch>
          </p:blipFill>
          <p:spPr bwMode="auto">
            <a:xfrm>
              <a:off x="2256441" y="4958445"/>
              <a:ext cx="912217" cy="180975"/>
            </a:xfrm>
            <a:prstGeom prst="rect">
              <a:avLst/>
            </a:prstGeom>
            <a:noFill/>
            <a:ln w="9525">
              <a:noFill/>
              <a:miter lim="800000"/>
              <a:headEnd/>
              <a:tailEnd/>
            </a:ln>
          </p:spPr>
        </p:pic>
        <p:pic>
          <p:nvPicPr>
            <p:cNvPr id="147" name="Picture 1305" descr="图片4"/>
            <p:cNvPicPr>
              <a:picLocks noChangeAspect="1" noChangeArrowheads="1"/>
            </p:cNvPicPr>
            <p:nvPr/>
          </p:nvPicPr>
          <p:blipFill>
            <a:blip r:embed="rId5" cstate="print"/>
            <a:srcRect/>
            <a:stretch>
              <a:fillRect/>
            </a:stretch>
          </p:blipFill>
          <p:spPr bwMode="auto">
            <a:xfrm>
              <a:off x="5843728" y="4945106"/>
              <a:ext cx="315389" cy="245219"/>
            </a:xfrm>
            <a:prstGeom prst="rect">
              <a:avLst/>
            </a:prstGeom>
            <a:noFill/>
            <a:ln w="9525">
              <a:noFill/>
              <a:miter lim="800000"/>
              <a:headEnd/>
              <a:tailEnd/>
            </a:ln>
          </p:spPr>
        </p:pic>
        <p:pic>
          <p:nvPicPr>
            <p:cNvPr id="148" name="Picture 1305" descr="图片4"/>
            <p:cNvPicPr>
              <a:picLocks noChangeAspect="1" noChangeArrowheads="1"/>
            </p:cNvPicPr>
            <p:nvPr/>
          </p:nvPicPr>
          <p:blipFill>
            <a:blip r:embed="rId5" cstate="print"/>
            <a:srcRect/>
            <a:stretch>
              <a:fillRect/>
            </a:stretch>
          </p:blipFill>
          <p:spPr bwMode="auto">
            <a:xfrm>
              <a:off x="7052748" y="4932612"/>
              <a:ext cx="315389" cy="245219"/>
            </a:xfrm>
            <a:prstGeom prst="rect">
              <a:avLst/>
            </a:prstGeom>
            <a:noFill/>
            <a:ln w="9525">
              <a:noFill/>
              <a:miter lim="800000"/>
              <a:headEnd/>
              <a:tailEnd/>
            </a:ln>
          </p:spPr>
        </p:pic>
        <p:pic>
          <p:nvPicPr>
            <p:cNvPr id="149" name="Picture 64" descr="DVVDM_Ring"/>
            <p:cNvPicPr>
              <a:picLocks noChangeAspect="1" noChangeArrowheads="1"/>
            </p:cNvPicPr>
            <p:nvPr/>
          </p:nvPicPr>
          <p:blipFill>
            <a:blip r:embed="rId6" cstate="print"/>
            <a:srcRect/>
            <a:stretch>
              <a:fillRect/>
            </a:stretch>
          </p:blipFill>
          <p:spPr bwMode="auto">
            <a:xfrm>
              <a:off x="6147747" y="4958445"/>
              <a:ext cx="912218" cy="180975"/>
            </a:xfrm>
            <a:prstGeom prst="rect">
              <a:avLst/>
            </a:prstGeom>
            <a:noFill/>
            <a:ln w="9525">
              <a:noFill/>
              <a:miter lim="800000"/>
              <a:headEnd/>
              <a:tailEnd/>
            </a:ln>
          </p:spPr>
        </p:pic>
      </p:grpSp>
      <p:sp>
        <p:nvSpPr>
          <p:cNvPr id="150" name="Freeform 27"/>
          <p:cNvSpPr>
            <a:spLocks noEditPoints="1"/>
          </p:cNvSpPr>
          <p:nvPr/>
        </p:nvSpPr>
        <p:spPr bwMode="auto">
          <a:xfrm rot="2041026">
            <a:off x="9857002" y="3914789"/>
            <a:ext cx="429122" cy="194876"/>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chemeClr val="bg1">
              <a:lumMod val="60000"/>
              <a:lumOff val="40000"/>
            </a:schemeClr>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151" name="TextBox 465"/>
          <p:cNvSpPr txBox="1"/>
          <p:nvPr/>
        </p:nvSpPr>
        <p:spPr>
          <a:xfrm rot="2030935">
            <a:off x="9845204" y="3939628"/>
            <a:ext cx="425920" cy="184666"/>
          </a:xfrm>
          <a:prstGeom prst="rect">
            <a:avLst/>
          </a:prstGeom>
          <a:noFill/>
        </p:spPr>
        <p:txBody>
          <a:bodyPr wrap="square" rtlCol="0">
            <a:spAutoFit/>
          </a:bodyPr>
          <a:lstStyle/>
          <a:p>
            <a:pPr algn="ctr"/>
            <a:r>
              <a:rPr lang="en-US" altLang="zh-CN" sz="600" dirty="0">
                <a:latin typeface="等线" panose="02010600030101010101" pitchFamily="2" charset="-122"/>
                <a:ea typeface="等线" panose="02010600030101010101" pitchFamily="2" charset="-122"/>
                <a:cs typeface="Arial" panose="020B0604020202020204" pitchFamily="34" charset="0"/>
              </a:rPr>
              <a:t>WAN</a:t>
            </a:r>
            <a:endParaRPr lang="zh-CN" altLang="en-US" sz="600" dirty="0">
              <a:latin typeface="等线" panose="02010600030101010101" pitchFamily="2" charset="-122"/>
              <a:ea typeface="等线" panose="02010600030101010101" pitchFamily="2" charset="-122"/>
              <a:cs typeface="Arial" panose="020B0604020202020204" pitchFamily="34" charset="0"/>
            </a:endParaRPr>
          </a:p>
        </p:txBody>
      </p:sp>
      <p:sp>
        <p:nvSpPr>
          <p:cNvPr id="152" name="Freeform 27"/>
          <p:cNvSpPr>
            <a:spLocks noEditPoints="1"/>
          </p:cNvSpPr>
          <p:nvPr/>
        </p:nvSpPr>
        <p:spPr bwMode="auto">
          <a:xfrm rot="2041026">
            <a:off x="7562775" y="5486120"/>
            <a:ext cx="429122" cy="194876"/>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chemeClr val="bg1">
              <a:lumMod val="60000"/>
              <a:lumOff val="40000"/>
            </a:schemeClr>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153" name="TextBox 465"/>
          <p:cNvSpPr txBox="1"/>
          <p:nvPr/>
        </p:nvSpPr>
        <p:spPr>
          <a:xfrm rot="2030935">
            <a:off x="7550976" y="5510959"/>
            <a:ext cx="425920" cy="184666"/>
          </a:xfrm>
          <a:prstGeom prst="rect">
            <a:avLst/>
          </a:prstGeom>
          <a:noFill/>
        </p:spPr>
        <p:txBody>
          <a:bodyPr wrap="square" rtlCol="0">
            <a:spAutoFit/>
          </a:bodyPr>
          <a:lstStyle/>
          <a:p>
            <a:pPr algn="ctr"/>
            <a:r>
              <a:rPr lang="en-US" altLang="zh-CN" sz="600" dirty="0">
                <a:latin typeface="等线" panose="02010600030101010101" pitchFamily="2" charset="-122"/>
                <a:ea typeface="等线" panose="02010600030101010101" pitchFamily="2" charset="-122"/>
                <a:cs typeface="Arial" panose="020B0604020202020204" pitchFamily="34" charset="0"/>
              </a:rPr>
              <a:t>WAN</a:t>
            </a:r>
            <a:endParaRPr lang="zh-CN" altLang="en-US" sz="600" dirty="0">
              <a:latin typeface="等线" panose="02010600030101010101" pitchFamily="2" charset="-122"/>
              <a:ea typeface="等线" panose="02010600030101010101" pitchFamily="2" charset="-122"/>
              <a:cs typeface="Arial" panose="020B0604020202020204" pitchFamily="34" charset="0"/>
            </a:endParaRPr>
          </a:p>
        </p:txBody>
      </p:sp>
      <p:sp>
        <p:nvSpPr>
          <p:cNvPr id="154" name="Freeform 27"/>
          <p:cNvSpPr>
            <a:spLocks noEditPoints="1"/>
          </p:cNvSpPr>
          <p:nvPr/>
        </p:nvSpPr>
        <p:spPr bwMode="auto">
          <a:xfrm rot="2041026">
            <a:off x="9848939" y="5486120"/>
            <a:ext cx="429122" cy="194876"/>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chemeClr val="bg1">
              <a:lumMod val="60000"/>
              <a:lumOff val="40000"/>
            </a:schemeClr>
          </a:solidFill>
          <a:ln w="9525">
            <a:noFill/>
            <a:round/>
            <a:headEnd/>
            <a:tailEnd/>
          </a:ln>
        </p:spPr>
        <p:txBody>
          <a:bodyPr vert="horz" wrap="square" lIns="121911" tIns="60955" rIns="121911" bIns="60955" numCol="1" anchor="t" anchorCtr="0" compatLnSpc="1">
            <a:prstTxWarp prst="textNoShape">
              <a:avLst/>
            </a:prstTxWarp>
          </a:bodyPr>
          <a:lstStyle/>
          <a:p>
            <a:pPr algn="ctr"/>
            <a:endParaRPr lang="zh-CN" altLang="en-US" sz="1100">
              <a:latin typeface="等线" panose="02010600030101010101" pitchFamily="2" charset="-122"/>
              <a:ea typeface="等线" panose="02010600030101010101" pitchFamily="2" charset="-122"/>
              <a:cs typeface="Arial" panose="020B0604020202020204" pitchFamily="34" charset="0"/>
            </a:endParaRPr>
          </a:p>
        </p:txBody>
      </p:sp>
      <p:sp>
        <p:nvSpPr>
          <p:cNvPr id="155" name="TextBox 465"/>
          <p:cNvSpPr txBox="1"/>
          <p:nvPr/>
        </p:nvSpPr>
        <p:spPr>
          <a:xfrm rot="2030935">
            <a:off x="9837140" y="5510959"/>
            <a:ext cx="425920" cy="184666"/>
          </a:xfrm>
          <a:prstGeom prst="rect">
            <a:avLst/>
          </a:prstGeom>
          <a:noFill/>
        </p:spPr>
        <p:txBody>
          <a:bodyPr wrap="square" rtlCol="0">
            <a:spAutoFit/>
          </a:bodyPr>
          <a:lstStyle/>
          <a:p>
            <a:pPr algn="ctr"/>
            <a:r>
              <a:rPr lang="en-US" altLang="zh-CN" sz="600" dirty="0">
                <a:latin typeface="等线" panose="02010600030101010101" pitchFamily="2" charset="-122"/>
                <a:ea typeface="等线" panose="02010600030101010101" pitchFamily="2" charset="-122"/>
                <a:cs typeface="Arial" panose="020B0604020202020204" pitchFamily="34" charset="0"/>
              </a:rPr>
              <a:t>WAN</a:t>
            </a:r>
            <a:endParaRPr lang="zh-CN" altLang="en-US" sz="600" dirty="0">
              <a:latin typeface="等线" panose="02010600030101010101" pitchFamily="2" charset="-122"/>
              <a:ea typeface="等线" panose="02010600030101010101" pitchFamily="2" charset="-122"/>
              <a:cs typeface="Arial" panose="020B0604020202020204" pitchFamily="34" charset="0"/>
            </a:endParaRPr>
          </a:p>
        </p:txBody>
      </p:sp>
      <p:sp>
        <p:nvSpPr>
          <p:cNvPr id="156" name="文本框 173"/>
          <p:cNvSpPr txBox="1"/>
          <p:nvPr/>
        </p:nvSpPr>
        <p:spPr>
          <a:xfrm>
            <a:off x="8661451" y="4535072"/>
            <a:ext cx="932100" cy="261610"/>
          </a:xfrm>
          <a:prstGeom prst="rect">
            <a:avLst/>
          </a:prstGeom>
          <a:noFill/>
          <a:ln>
            <a:noFill/>
          </a:ln>
        </p:spPr>
        <p:txBody>
          <a:bodyPr wrap="square" rtlCol="0">
            <a:spAutoFit/>
          </a:bodyPr>
          <a:lstStyle/>
          <a:p>
            <a:pPr algn="ctr"/>
            <a:r>
              <a:rPr lang="en-US" altLang="zh-CN" sz="1100" dirty="0">
                <a:latin typeface="等线" panose="02010600030101010101" pitchFamily="2" charset="-122"/>
                <a:ea typeface="等线" panose="02010600030101010101" pitchFamily="2" charset="-122"/>
                <a:cs typeface="Arial" panose="020B0604020202020204" pitchFamily="34" charset="0"/>
              </a:rPr>
              <a:t>Parallel</a:t>
            </a:r>
            <a:endParaRPr lang="zh-CN" altLang="en-US" sz="1100" dirty="0">
              <a:latin typeface="等线" panose="02010600030101010101" pitchFamily="2" charset="-122"/>
              <a:ea typeface="等线" panose="02010600030101010101" pitchFamily="2" charset="-122"/>
              <a:cs typeface="Arial" panose="020B0604020202020204" pitchFamily="34" charset="0"/>
            </a:endParaRPr>
          </a:p>
        </p:txBody>
      </p:sp>
      <p:sp>
        <p:nvSpPr>
          <p:cNvPr id="157" name="文本框 174"/>
          <p:cNvSpPr txBox="1"/>
          <p:nvPr/>
        </p:nvSpPr>
        <p:spPr>
          <a:xfrm>
            <a:off x="8114319" y="2943005"/>
            <a:ext cx="2001744" cy="261610"/>
          </a:xfrm>
          <a:prstGeom prst="rect">
            <a:avLst/>
          </a:prstGeom>
          <a:noFill/>
          <a:ln>
            <a:noFill/>
          </a:ln>
        </p:spPr>
        <p:txBody>
          <a:bodyPr wrap="square" rtlCol="0">
            <a:spAutoFit/>
          </a:bodyPr>
          <a:lstStyle/>
          <a:p>
            <a:pPr algn="ctr"/>
            <a:r>
              <a:rPr lang="en-US" altLang="zh-CN" sz="1100" dirty="0">
                <a:latin typeface="等线" panose="02010600030101010101" pitchFamily="2" charset="-122"/>
                <a:ea typeface="等线" panose="02010600030101010101" pitchFamily="2" charset="-122"/>
                <a:cs typeface="Arial" panose="020B0604020202020204" pitchFamily="34" charset="0"/>
              </a:rPr>
              <a:t>Serial</a:t>
            </a:r>
            <a:endParaRPr lang="zh-CN" altLang="en-US" sz="1100" dirty="0">
              <a:latin typeface="等线" panose="02010600030101010101" pitchFamily="2" charset="-122"/>
              <a:ea typeface="等线" panose="02010600030101010101" pitchFamily="2" charset="-122"/>
              <a:cs typeface="Arial" panose="020B0604020202020204" pitchFamily="34" charset="0"/>
            </a:endParaRPr>
          </a:p>
        </p:txBody>
      </p:sp>
      <p:sp>
        <p:nvSpPr>
          <p:cNvPr id="158" name="24130480-0498-4d95-bd17-1bc8994229ad"/>
          <p:cNvSpPr>
            <a:spLocks/>
          </p:cNvSpPr>
          <p:nvPr/>
        </p:nvSpPr>
        <p:spPr bwMode="auto">
          <a:xfrm>
            <a:off x="4570049" y="3003948"/>
            <a:ext cx="539453" cy="313825"/>
          </a:xfrm>
          <a:custGeom>
            <a:avLst/>
            <a:gdLst>
              <a:gd name="T0" fmla="*/ 341 w 727"/>
              <a:gd name="T1" fmla="*/ 0 h 482"/>
              <a:gd name="T2" fmla="*/ 374 w 727"/>
              <a:gd name="T3" fmla="*/ 3 h 482"/>
              <a:gd name="T4" fmla="*/ 407 w 727"/>
              <a:gd name="T5" fmla="*/ 11 h 482"/>
              <a:gd name="T6" fmla="*/ 438 w 727"/>
              <a:gd name="T7" fmla="*/ 23 h 482"/>
              <a:gd name="T8" fmla="*/ 465 w 727"/>
              <a:gd name="T9" fmla="*/ 38 h 482"/>
              <a:gd name="T10" fmla="*/ 491 w 727"/>
              <a:gd name="T11" fmla="*/ 58 h 482"/>
              <a:gd name="T12" fmla="*/ 513 w 727"/>
              <a:gd name="T13" fmla="*/ 82 h 482"/>
              <a:gd name="T14" fmla="*/ 531 w 727"/>
              <a:gd name="T15" fmla="*/ 109 h 482"/>
              <a:gd name="T16" fmla="*/ 546 w 727"/>
              <a:gd name="T17" fmla="*/ 139 h 482"/>
              <a:gd name="T18" fmla="*/ 553 w 727"/>
              <a:gd name="T19" fmla="*/ 139 h 482"/>
              <a:gd name="T20" fmla="*/ 571 w 727"/>
              <a:gd name="T21" fmla="*/ 139 h 482"/>
              <a:gd name="T22" fmla="*/ 604 w 727"/>
              <a:gd name="T23" fmla="*/ 146 h 482"/>
              <a:gd name="T24" fmla="*/ 635 w 727"/>
              <a:gd name="T25" fmla="*/ 159 h 482"/>
              <a:gd name="T26" fmla="*/ 663 w 727"/>
              <a:gd name="T27" fmla="*/ 177 h 482"/>
              <a:gd name="T28" fmla="*/ 686 w 727"/>
              <a:gd name="T29" fmla="*/ 201 h 482"/>
              <a:gd name="T30" fmla="*/ 705 w 727"/>
              <a:gd name="T31" fmla="*/ 228 h 482"/>
              <a:gd name="T32" fmla="*/ 719 w 727"/>
              <a:gd name="T33" fmla="*/ 259 h 482"/>
              <a:gd name="T34" fmla="*/ 725 w 727"/>
              <a:gd name="T35" fmla="*/ 292 h 482"/>
              <a:gd name="T36" fmla="*/ 727 w 727"/>
              <a:gd name="T37" fmla="*/ 310 h 482"/>
              <a:gd name="T38" fmla="*/ 723 w 727"/>
              <a:gd name="T39" fmla="*/ 345 h 482"/>
              <a:gd name="T40" fmla="*/ 712 w 727"/>
              <a:gd name="T41" fmla="*/ 378 h 482"/>
              <a:gd name="T42" fmla="*/ 697 w 727"/>
              <a:gd name="T43" fmla="*/ 407 h 482"/>
              <a:gd name="T44" fmla="*/ 675 w 727"/>
              <a:gd name="T45" fmla="*/ 433 h 482"/>
              <a:gd name="T46" fmla="*/ 650 w 727"/>
              <a:gd name="T47" fmla="*/ 453 h 482"/>
              <a:gd name="T48" fmla="*/ 621 w 727"/>
              <a:gd name="T49" fmla="*/ 470 h 482"/>
              <a:gd name="T50" fmla="*/ 588 w 727"/>
              <a:gd name="T51" fmla="*/ 480 h 482"/>
              <a:gd name="T52" fmla="*/ 553 w 727"/>
              <a:gd name="T53" fmla="*/ 482 h 482"/>
              <a:gd name="T54" fmla="*/ 143 w 727"/>
              <a:gd name="T55" fmla="*/ 482 h 482"/>
              <a:gd name="T56" fmla="*/ 114 w 727"/>
              <a:gd name="T57" fmla="*/ 480 h 482"/>
              <a:gd name="T58" fmla="*/ 88 w 727"/>
              <a:gd name="T59" fmla="*/ 471 h 482"/>
              <a:gd name="T60" fmla="*/ 63 w 727"/>
              <a:gd name="T61" fmla="*/ 459 h 482"/>
              <a:gd name="T62" fmla="*/ 43 w 727"/>
              <a:gd name="T63" fmla="*/ 440 h 482"/>
              <a:gd name="T64" fmla="*/ 24 w 727"/>
              <a:gd name="T65" fmla="*/ 420 h 482"/>
              <a:gd name="T66" fmla="*/ 11 w 727"/>
              <a:gd name="T67" fmla="*/ 395 h 482"/>
              <a:gd name="T68" fmla="*/ 2 w 727"/>
              <a:gd name="T69" fmla="*/ 369 h 482"/>
              <a:gd name="T70" fmla="*/ 0 w 727"/>
              <a:gd name="T71" fmla="*/ 340 h 482"/>
              <a:gd name="T72" fmla="*/ 0 w 727"/>
              <a:gd name="T73" fmla="*/ 327 h 482"/>
              <a:gd name="T74" fmla="*/ 4 w 727"/>
              <a:gd name="T75" fmla="*/ 301 h 482"/>
              <a:gd name="T76" fmla="*/ 13 w 727"/>
              <a:gd name="T77" fmla="*/ 278 h 482"/>
              <a:gd name="T78" fmla="*/ 33 w 727"/>
              <a:gd name="T79" fmla="*/ 246 h 482"/>
              <a:gd name="T80" fmla="*/ 72 w 727"/>
              <a:gd name="T81" fmla="*/ 215 h 482"/>
              <a:gd name="T82" fmla="*/ 96 w 727"/>
              <a:gd name="T83" fmla="*/ 204 h 482"/>
              <a:gd name="T84" fmla="*/ 119 w 727"/>
              <a:gd name="T85" fmla="*/ 197 h 482"/>
              <a:gd name="T86" fmla="*/ 123 w 727"/>
              <a:gd name="T87" fmla="*/ 177 h 482"/>
              <a:gd name="T88" fmla="*/ 136 w 727"/>
              <a:gd name="T89" fmla="*/ 139 h 482"/>
              <a:gd name="T90" fmla="*/ 154 w 727"/>
              <a:gd name="T91" fmla="*/ 102 h 482"/>
              <a:gd name="T92" fmla="*/ 178 w 727"/>
              <a:gd name="T93" fmla="*/ 71 h 482"/>
              <a:gd name="T94" fmla="*/ 207 w 727"/>
              <a:gd name="T95" fmla="*/ 45 h 482"/>
              <a:gd name="T96" fmla="*/ 240 w 727"/>
              <a:gd name="T97" fmla="*/ 23 h 482"/>
              <a:gd name="T98" fmla="*/ 279 w 727"/>
              <a:gd name="T99" fmla="*/ 9 h 482"/>
              <a:gd name="T100" fmla="*/ 319 w 727"/>
              <a:gd name="T101" fmla="*/ 1 h 482"/>
              <a:gd name="T102" fmla="*/ 341 w 727"/>
              <a:gd name="T103"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7" h="482">
                <a:moveTo>
                  <a:pt x="341" y="0"/>
                </a:moveTo>
                <a:lnTo>
                  <a:pt x="341" y="0"/>
                </a:lnTo>
                <a:lnTo>
                  <a:pt x="357" y="1"/>
                </a:lnTo>
                <a:lnTo>
                  <a:pt x="374" y="3"/>
                </a:lnTo>
                <a:lnTo>
                  <a:pt x="390" y="5"/>
                </a:lnTo>
                <a:lnTo>
                  <a:pt x="407" y="11"/>
                </a:lnTo>
                <a:lnTo>
                  <a:pt x="421" y="16"/>
                </a:lnTo>
                <a:lnTo>
                  <a:pt x="438" y="23"/>
                </a:lnTo>
                <a:lnTo>
                  <a:pt x="450" y="31"/>
                </a:lnTo>
                <a:lnTo>
                  <a:pt x="465" y="38"/>
                </a:lnTo>
                <a:lnTo>
                  <a:pt x="478" y="49"/>
                </a:lnTo>
                <a:lnTo>
                  <a:pt x="491" y="58"/>
                </a:lnTo>
                <a:lnTo>
                  <a:pt x="502" y="71"/>
                </a:lnTo>
                <a:lnTo>
                  <a:pt x="513" y="82"/>
                </a:lnTo>
                <a:lnTo>
                  <a:pt x="522" y="95"/>
                </a:lnTo>
                <a:lnTo>
                  <a:pt x="531" y="109"/>
                </a:lnTo>
                <a:lnTo>
                  <a:pt x="538" y="124"/>
                </a:lnTo>
                <a:lnTo>
                  <a:pt x="546" y="139"/>
                </a:lnTo>
                <a:lnTo>
                  <a:pt x="546" y="139"/>
                </a:lnTo>
                <a:lnTo>
                  <a:pt x="553" y="139"/>
                </a:lnTo>
                <a:lnTo>
                  <a:pt x="553" y="139"/>
                </a:lnTo>
                <a:lnTo>
                  <a:pt x="571" y="139"/>
                </a:lnTo>
                <a:lnTo>
                  <a:pt x="588" y="142"/>
                </a:lnTo>
                <a:lnTo>
                  <a:pt x="604" y="146"/>
                </a:lnTo>
                <a:lnTo>
                  <a:pt x="621" y="151"/>
                </a:lnTo>
                <a:lnTo>
                  <a:pt x="635" y="159"/>
                </a:lnTo>
                <a:lnTo>
                  <a:pt x="650" y="168"/>
                </a:lnTo>
                <a:lnTo>
                  <a:pt x="663" y="177"/>
                </a:lnTo>
                <a:lnTo>
                  <a:pt x="675" y="188"/>
                </a:lnTo>
                <a:lnTo>
                  <a:pt x="686" y="201"/>
                </a:lnTo>
                <a:lnTo>
                  <a:pt x="697" y="213"/>
                </a:lnTo>
                <a:lnTo>
                  <a:pt x="705" y="228"/>
                </a:lnTo>
                <a:lnTo>
                  <a:pt x="712" y="243"/>
                </a:lnTo>
                <a:lnTo>
                  <a:pt x="719" y="259"/>
                </a:lnTo>
                <a:lnTo>
                  <a:pt x="723" y="276"/>
                </a:lnTo>
                <a:lnTo>
                  <a:pt x="725" y="292"/>
                </a:lnTo>
                <a:lnTo>
                  <a:pt x="727" y="310"/>
                </a:lnTo>
                <a:lnTo>
                  <a:pt x="727" y="310"/>
                </a:lnTo>
                <a:lnTo>
                  <a:pt x="725" y="329"/>
                </a:lnTo>
                <a:lnTo>
                  <a:pt x="723" y="345"/>
                </a:lnTo>
                <a:lnTo>
                  <a:pt x="719" y="362"/>
                </a:lnTo>
                <a:lnTo>
                  <a:pt x="712" y="378"/>
                </a:lnTo>
                <a:lnTo>
                  <a:pt x="705" y="393"/>
                </a:lnTo>
                <a:lnTo>
                  <a:pt x="697" y="407"/>
                </a:lnTo>
                <a:lnTo>
                  <a:pt x="686" y="420"/>
                </a:lnTo>
                <a:lnTo>
                  <a:pt x="675" y="433"/>
                </a:lnTo>
                <a:lnTo>
                  <a:pt x="663" y="444"/>
                </a:lnTo>
                <a:lnTo>
                  <a:pt x="650" y="453"/>
                </a:lnTo>
                <a:lnTo>
                  <a:pt x="635" y="462"/>
                </a:lnTo>
                <a:lnTo>
                  <a:pt x="621" y="470"/>
                </a:lnTo>
                <a:lnTo>
                  <a:pt x="604" y="475"/>
                </a:lnTo>
                <a:lnTo>
                  <a:pt x="588" y="480"/>
                </a:lnTo>
                <a:lnTo>
                  <a:pt x="571" y="482"/>
                </a:lnTo>
                <a:lnTo>
                  <a:pt x="553" y="482"/>
                </a:lnTo>
                <a:lnTo>
                  <a:pt x="143" y="482"/>
                </a:lnTo>
                <a:lnTo>
                  <a:pt x="143" y="482"/>
                </a:lnTo>
                <a:lnTo>
                  <a:pt x="129" y="482"/>
                </a:lnTo>
                <a:lnTo>
                  <a:pt x="114" y="480"/>
                </a:lnTo>
                <a:lnTo>
                  <a:pt x="101" y="477"/>
                </a:lnTo>
                <a:lnTo>
                  <a:pt x="88" y="471"/>
                </a:lnTo>
                <a:lnTo>
                  <a:pt x="75" y="466"/>
                </a:lnTo>
                <a:lnTo>
                  <a:pt x="63" y="459"/>
                </a:lnTo>
                <a:lnTo>
                  <a:pt x="52" y="449"/>
                </a:lnTo>
                <a:lnTo>
                  <a:pt x="43" y="440"/>
                </a:lnTo>
                <a:lnTo>
                  <a:pt x="33" y="431"/>
                </a:lnTo>
                <a:lnTo>
                  <a:pt x="24" y="420"/>
                </a:lnTo>
                <a:lnTo>
                  <a:pt x="17" y="407"/>
                </a:lnTo>
                <a:lnTo>
                  <a:pt x="11" y="395"/>
                </a:lnTo>
                <a:lnTo>
                  <a:pt x="6" y="382"/>
                </a:lnTo>
                <a:lnTo>
                  <a:pt x="2" y="369"/>
                </a:lnTo>
                <a:lnTo>
                  <a:pt x="0" y="354"/>
                </a:lnTo>
                <a:lnTo>
                  <a:pt x="0" y="340"/>
                </a:lnTo>
                <a:lnTo>
                  <a:pt x="0" y="340"/>
                </a:lnTo>
                <a:lnTo>
                  <a:pt x="0" y="327"/>
                </a:lnTo>
                <a:lnTo>
                  <a:pt x="2" y="314"/>
                </a:lnTo>
                <a:lnTo>
                  <a:pt x="4" y="301"/>
                </a:lnTo>
                <a:lnTo>
                  <a:pt x="10" y="288"/>
                </a:lnTo>
                <a:lnTo>
                  <a:pt x="13" y="278"/>
                </a:lnTo>
                <a:lnTo>
                  <a:pt x="21" y="267"/>
                </a:lnTo>
                <a:lnTo>
                  <a:pt x="33" y="246"/>
                </a:lnTo>
                <a:lnTo>
                  <a:pt x="52" y="228"/>
                </a:lnTo>
                <a:lnTo>
                  <a:pt x="72" y="215"/>
                </a:lnTo>
                <a:lnTo>
                  <a:pt x="83" y="208"/>
                </a:lnTo>
                <a:lnTo>
                  <a:pt x="96" y="204"/>
                </a:lnTo>
                <a:lnTo>
                  <a:pt x="108" y="201"/>
                </a:lnTo>
                <a:lnTo>
                  <a:pt x="119" y="197"/>
                </a:lnTo>
                <a:lnTo>
                  <a:pt x="119" y="197"/>
                </a:lnTo>
                <a:lnTo>
                  <a:pt x="123" y="177"/>
                </a:lnTo>
                <a:lnTo>
                  <a:pt x="129" y="157"/>
                </a:lnTo>
                <a:lnTo>
                  <a:pt x="136" y="139"/>
                </a:lnTo>
                <a:lnTo>
                  <a:pt x="143" y="120"/>
                </a:lnTo>
                <a:lnTo>
                  <a:pt x="154" y="102"/>
                </a:lnTo>
                <a:lnTo>
                  <a:pt x="165" y="85"/>
                </a:lnTo>
                <a:lnTo>
                  <a:pt x="178" y="71"/>
                </a:lnTo>
                <a:lnTo>
                  <a:pt x="193" y="58"/>
                </a:lnTo>
                <a:lnTo>
                  <a:pt x="207" y="45"/>
                </a:lnTo>
                <a:lnTo>
                  <a:pt x="224" y="32"/>
                </a:lnTo>
                <a:lnTo>
                  <a:pt x="240" y="23"/>
                </a:lnTo>
                <a:lnTo>
                  <a:pt x="258" y="16"/>
                </a:lnTo>
                <a:lnTo>
                  <a:pt x="279" y="9"/>
                </a:lnTo>
                <a:lnTo>
                  <a:pt x="299" y="3"/>
                </a:lnTo>
                <a:lnTo>
                  <a:pt x="319" y="1"/>
                </a:lnTo>
                <a:lnTo>
                  <a:pt x="341" y="0"/>
                </a:lnTo>
                <a:lnTo>
                  <a:pt x="341" y="0"/>
                </a:lnTo>
                <a:close/>
              </a:path>
            </a:pathLst>
          </a:custGeom>
          <a:solidFill>
            <a:schemeClr val="tx2">
              <a:lumMod val="85000"/>
            </a:schemeClr>
          </a:solidFill>
          <a:ln>
            <a:noFill/>
          </a:ln>
          <a:effec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kern="0" dirty="0">
              <a:latin typeface="等线" panose="02010600030101010101" pitchFamily="2" charset="-122"/>
              <a:ea typeface="等线" panose="02010600030101010101" pitchFamily="2" charset="-122"/>
              <a:cs typeface="Arial" pitchFamily="34" charset="0"/>
            </a:endParaRPr>
          </a:p>
        </p:txBody>
      </p:sp>
      <p:sp>
        <p:nvSpPr>
          <p:cNvPr id="159" name="8c6dceb3-232f-40ef-99cf-400a13188281"/>
          <p:cNvSpPr txBox="1"/>
          <p:nvPr/>
        </p:nvSpPr>
        <p:spPr>
          <a:xfrm>
            <a:off x="4574966" y="3075618"/>
            <a:ext cx="534536" cy="215444"/>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700" b="0" i="0" u="none" strike="noStrike" kern="0" cap="none" spc="0" normalizeH="0" baseline="0" noProof="0">
                <a:ln>
                  <a:noFill/>
                </a:ln>
                <a:effectLst/>
                <a:uLnTx/>
                <a:uFillTx/>
                <a:latin typeface="等线" panose="02010600030101010101" pitchFamily="2" charset="-122"/>
                <a:ea typeface="等线" panose="02010600030101010101" pitchFamily="2" charset="-122"/>
                <a:cs typeface="Arial" pitchFamily="34" charset="0"/>
              </a:rPr>
              <a:t>FC/IP</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700" b="0" i="0" u="none" strike="noStrike" kern="0" cap="none" spc="0" normalizeH="0" baseline="0" noProof="0">
                <a:ln>
                  <a:noFill/>
                </a:ln>
                <a:effectLst/>
                <a:uLnTx/>
                <a:uFillTx/>
                <a:latin typeface="等线" panose="02010600030101010101" pitchFamily="2" charset="-122"/>
                <a:ea typeface="等线" panose="02010600030101010101" pitchFamily="2" charset="-122"/>
                <a:cs typeface="Arial" pitchFamily="34" charset="0"/>
              </a:rPr>
              <a:t>Network</a:t>
            </a:r>
            <a:endParaRPr kumimoji="0" lang="zh-CN" altLang="en-US" sz="7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160" name="24130480-0498-4d95-bd17-1bc8994229ad"/>
          <p:cNvSpPr>
            <a:spLocks/>
          </p:cNvSpPr>
          <p:nvPr/>
        </p:nvSpPr>
        <p:spPr bwMode="auto">
          <a:xfrm>
            <a:off x="1541856" y="3003948"/>
            <a:ext cx="539453" cy="313825"/>
          </a:xfrm>
          <a:custGeom>
            <a:avLst/>
            <a:gdLst>
              <a:gd name="T0" fmla="*/ 341 w 727"/>
              <a:gd name="T1" fmla="*/ 0 h 482"/>
              <a:gd name="T2" fmla="*/ 374 w 727"/>
              <a:gd name="T3" fmla="*/ 3 h 482"/>
              <a:gd name="T4" fmla="*/ 407 w 727"/>
              <a:gd name="T5" fmla="*/ 11 h 482"/>
              <a:gd name="T6" fmla="*/ 438 w 727"/>
              <a:gd name="T7" fmla="*/ 23 h 482"/>
              <a:gd name="T8" fmla="*/ 465 w 727"/>
              <a:gd name="T9" fmla="*/ 38 h 482"/>
              <a:gd name="T10" fmla="*/ 491 w 727"/>
              <a:gd name="T11" fmla="*/ 58 h 482"/>
              <a:gd name="T12" fmla="*/ 513 w 727"/>
              <a:gd name="T13" fmla="*/ 82 h 482"/>
              <a:gd name="T14" fmla="*/ 531 w 727"/>
              <a:gd name="T15" fmla="*/ 109 h 482"/>
              <a:gd name="T16" fmla="*/ 546 w 727"/>
              <a:gd name="T17" fmla="*/ 139 h 482"/>
              <a:gd name="T18" fmla="*/ 553 w 727"/>
              <a:gd name="T19" fmla="*/ 139 h 482"/>
              <a:gd name="T20" fmla="*/ 571 w 727"/>
              <a:gd name="T21" fmla="*/ 139 h 482"/>
              <a:gd name="T22" fmla="*/ 604 w 727"/>
              <a:gd name="T23" fmla="*/ 146 h 482"/>
              <a:gd name="T24" fmla="*/ 635 w 727"/>
              <a:gd name="T25" fmla="*/ 159 h 482"/>
              <a:gd name="T26" fmla="*/ 663 w 727"/>
              <a:gd name="T27" fmla="*/ 177 h 482"/>
              <a:gd name="T28" fmla="*/ 686 w 727"/>
              <a:gd name="T29" fmla="*/ 201 h 482"/>
              <a:gd name="T30" fmla="*/ 705 w 727"/>
              <a:gd name="T31" fmla="*/ 228 h 482"/>
              <a:gd name="T32" fmla="*/ 719 w 727"/>
              <a:gd name="T33" fmla="*/ 259 h 482"/>
              <a:gd name="T34" fmla="*/ 725 w 727"/>
              <a:gd name="T35" fmla="*/ 292 h 482"/>
              <a:gd name="T36" fmla="*/ 727 w 727"/>
              <a:gd name="T37" fmla="*/ 310 h 482"/>
              <a:gd name="T38" fmla="*/ 723 w 727"/>
              <a:gd name="T39" fmla="*/ 345 h 482"/>
              <a:gd name="T40" fmla="*/ 712 w 727"/>
              <a:gd name="T41" fmla="*/ 378 h 482"/>
              <a:gd name="T42" fmla="*/ 697 w 727"/>
              <a:gd name="T43" fmla="*/ 407 h 482"/>
              <a:gd name="T44" fmla="*/ 675 w 727"/>
              <a:gd name="T45" fmla="*/ 433 h 482"/>
              <a:gd name="T46" fmla="*/ 650 w 727"/>
              <a:gd name="T47" fmla="*/ 453 h 482"/>
              <a:gd name="T48" fmla="*/ 621 w 727"/>
              <a:gd name="T49" fmla="*/ 470 h 482"/>
              <a:gd name="T50" fmla="*/ 588 w 727"/>
              <a:gd name="T51" fmla="*/ 480 h 482"/>
              <a:gd name="T52" fmla="*/ 553 w 727"/>
              <a:gd name="T53" fmla="*/ 482 h 482"/>
              <a:gd name="T54" fmla="*/ 143 w 727"/>
              <a:gd name="T55" fmla="*/ 482 h 482"/>
              <a:gd name="T56" fmla="*/ 114 w 727"/>
              <a:gd name="T57" fmla="*/ 480 h 482"/>
              <a:gd name="T58" fmla="*/ 88 w 727"/>
              <a:gd name="T59" fmla="*/ 471 h 482"/>
              <a:gd name="T60" fmla="*/ 63 w 727"/>
              <a:gd name="T61" fmla="*/ 459 h 482"/>
              <a:gd name="T62" fmla="*/ 43 w 727"/>
              <a:gd name="T63" fmla="*/ 440 h 482"/>
              <a:gd name="T64" fmla="*/ 24 w 727"/>
              <a:gd name="T65" fmla="*/ 420 h 482"/>
              <a:gd name="T66" fmla="*/ 11 w 727"/>
              <a:gd name="T67" fmla="*/ 395 h 482"/>
              <a:gd name="T68" fmla="*/ 2 w 727"/>
              <a:gd name="T69" fmla="*/ 369 h 482"/>
              <a:gd name="T70" fmla="*/ 0 w 727"/>
              <a:gd name="T71" fmla="*/ 340 h 482"/>
              <a:gd name="T72" fmla="*/ 0 w 727"/>
              <a:gd name="T73" fmla="*/ 327 h 482"/>
              <a:gd name="T74" fmla="*/ 4 w 727"/>
              <a:gd name="T75" fmla="*/ 301 h 482"/>
              <a:gd name="T76" fmla="*/ 13 w 727"/>
              <a:gd name="T77" fmla="*/ 278 h 482"/>
              <a:gd name="T78" fmla="*/ 33 w 727"/>
              <a:gd name="T79" fmla="*/ 246 h 482"/>
              <a:gd name="T80" fmla="*/ 72 w 727"/>
              <a:gd name="T81" fmla="*/ 215 h 482"/>
              <a:gd name="T82" fmla="*/ 96 w 727"/>
              <a:gd name="T83" fmla="*/ 204 h 482"/>
              <a:gd name="T84" fmla="*/ 119 w 727"/>
              <a:gd name="T85" fmla="*/ 197 h 482"/>
              <a:gd name="T86" fmla="*/ 123 w 727"/>
              <a:gd name="T87" fmla="*/ 177 h 482"/>
              <a:gd name="T88" fmla="*/ 136 w 727"/>
              <a:gd name="T89" fmla="*/ 139 h 482"/>
              <a:gd name="T90" fmla="*/ 154 w 727"/>
              <a:gd name="T91" fmla="*/ 102 h 482"/>
              <a:gd name="T92" fmla="*/ 178 w 727"/>
              <a:gd name="T93" fmla="*/ 71 h 482"/>
              <a:gd name="T94" fmla="*/ 207 w 727"/>
              <a:gd name="T95" fmla="*/ 45 h 482"/>
              <a:gd name="T96" fmla="*/ 240 w 727"/>
              <a:gd name="T97" fmla="*/ 23 h 482"/>
              <a:gd name="T98" fmla="*/ 279 w 727"/>
              <a:gd name="T99" fmla="*/ 9 h 482"/>
              <a:gd name="T100" fmla="*/ 319 w 727"/>
              <a:gd name="T101" fmla="*/ 1 h 482"/>
              <a:gd name="T102" fmla="*/ 341 w 727"/>
              <a:gd name="T103"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7" h="482">
                <a:moveTo>
                  <a:pt x="341" y="0"/>
                </a:moveTo>
                <a:lnTo>
                  <a:pt x="341" y="0"/>
                </a:lnTo>
                <a:lnTo>
                  <a:pt x="357" y="1"/>
                </a:lnTo>
                <a:lnTo>
                  <a:pt x="374" y="3"/>
                </a:lnTo>
                <a:lnTo>
                  <a:pt x="390" y="5"/>
                </a:lnTo>
                <a:lnTo>
                  <a:pt x="407" y="11"/>
                </a:lnTo>
                <a:lnTo>
                  <a:pt x="421" y="16"/>
                </a:lnTo>
                <a:lnTo>
                  <a:pt x="438" y="23"/>
                </a:lnTo>
                <a:lnTo>
                  <a:pt x="450" y="31"/>
                </a:lnTo>
                <a:lnTo>
                  <a:pt x="465" y="38"/>
                </a:lnTo>
                <a:lnTo>
                  <a:pt x="478" y="49"/>
                </a:lnTo>
                <a:lnTo>
                  <a:pt x="491" y="58"/>
                </a:lnTo>
                <a:lnTo>
                  <a:pt x="502" y="71"/>
                </a:lnTo>
                <a:lnTo>
                  <a:pt x="513" y="82"/>
                </a:lnTo>
                <a:lnTo>
                  <a:pt x="522" y="95"/>
                </a:lnTo>
                <a:lnTo>
                  <a:pt x="531" y="109"/>
                </a:lnTo>
                <a:lnTo>
                  <a:pt x="538" y="124"/>
                </a:lnTo>
                <a:lnTo>
                  <a:pt x="546" y="139"/>
                </a:lnTo>
                <a:lnTo>
                  <a:pt x="546" y="139"/>
                </a:lnTo>
                <a:lnTo>
                  <a:pt x="553" y="139"/>
                </a:lnTo>
                <a:lnTo>
                  <a:pt x="553" y="139"/>
                </a:lnTo>
                <a:lnTo>
                  <a:pt x="571" y="139"/>
                </a:lnTo>
                <a:lnTo>
                  <a:pt x="588" y="142"/>
                </a:lnTo>
                <a:lnTo>
                  <a:pt x="604" y="146"/>
                </a:lnTo>
                <a:lnTo>
                  <a:pt x="621" y="151"/>
                </a:lnTo>
                <a:lnTo>
                  <a:pt x="635" y="159"/>
                </a:lnTo>
                <a:lnTo>
                  <a:pt x="650" y="168"/>
                </a:lnTo>
                <a:lnTo>
                  <a:pt x="663" y="177"/>
                </a:lnTo>
                <a:lnTo>
                  <a:pt x="675" y="188"/>
                </a:lnTo>
                <a:lnTo>
                  <a:pt x="686" y="201"/>
                </a:lnTo>
                <a:lnTo>
                  <a:pt x="697" y="213"/>
                </a:lnTo>
                <a:lnTo>
                  <a:pt x="705" y="228"/>
                </a:lnTo>
                <a:lnTo>
                  <a:pt x="712" y="243"/>
                </a:lnTo>
                <a:lnTo>
                  <a:pt x="719" y="259"/>
                </a:lnTo>
                <a:lnTo>
                  <a:pt x="723" y="276"/>
                </a:lnTo>
                <a:lnTo>
                  <a:pt x="725" y="292"/>
                </a:lnTo>
                <a:lnTo>
                  <a:pt x="727" y="310"/>
                </a:lnTo>
                <a:lnTo>
                  <a:pt x="727" y="310"/>
                </a:lnTo>
                <a:lnTo>
                  <a:pt x="725" y="329"/>
                </a:lnTo>
                <a:lnTo>
                  <a:pt x="723" y="345"/>
                </a:lnTo>
                <a:lnTo>
                  <a:pt x="719" y="362"/>
                </a:lnTo>
                <a:lnTo>
                  <a:pt x="712" y="378"/>
                </a:lnTo>
                <a:lnTo>
                  <a:pt x="705" y="393"/>
                </a:lnTo>
                <a:lnTo>
                  <a:pt x="697" y="407"/>
                </a:lnTo>
                <a:lnTo>
                  <a:pt x="686" y="420"/>
                </a:lnTo>
                <a:lnTo>
                  <a:pt x="675" y="433"/>
                </a:lnTo>
                <a:lnTo>
                  <a:pt x="663" y="444"/>
                </a:lnTo>
                <a:lnTo>
                  <a:pt x="650" y="453"/>
                </a:lnTo>
                <a:lnTo>
                  <a:pt x="635" y="462"/>
                </a:lnTo>
                <a:lnTo>
                  <a:pt x="621" y="470"/>
                </a:lnTo>
                <a:lnTo>
                  <a:pt x="604" y="475"/>
                </a:lnTo>
                <a:lnTo>
                  <a:pt x="588" y="480"/>
                </a:lnTo>
                <a:lnTo>
                  <a:pt x="571" y="482"/>
                </a:lnTo>
                <a:lnTo>
                  <a:pt x="553" y="482"/>
                </a:lnTo>
                <a:lnTo>
                  <a:pt x="143" y="482"/>
                </a:lnTo>
                <a:lnTo>
                  <a:pt x="143" y="482"/>
                </a:lnTo>
                <a:lnTo>
                  <a:pt x="129" y="482"/>
                </a:lnTo>
                <a:lnTo>
                  <a:pt x="114" y="480"/>
                </a:lnTo>
                <a:lnTo>
                  <a:pt x="101" y="477"/>
                </a:lnTo>
                <a:lnTo>
                  <a:pt x="88" y="471"/>
                </a:lnTo>
                <a:lnTo>
                  <a:pt x="75" y="466"/>
                </a:lnTo>
                <a:lnTo>
                  <a:pt x="63" y="459"/>
                </a:lnTo>
                <a:lnTo>
                  <a:pt x="52" y="449"/>
                </a:lnTo>
                <a:lnTo>
                  <a:pt x="43" y="440"/>
                </a:lnTo>
                <a:lnTo>
                  <a:pt x="33" y="431"/>
                </a:lnTo>
                <a:lnTo>
                  <a:pt x="24" y="420"/>
                </a:lnTo>
                <a:lnTo>
                  <a:pt x="17" y="407"/>
                </a:lnTo>
                <a:lnTo>
                  <a:pt x="11" y="395"/>
                </a:lnTo>
                <a:lnTo>
                  <a:pt x="6" y="382"/>
                </a:lnTo>
                <a:lnTo>
                  <a:pt x="2" y="369"/>
                </a:lnTo>
                <a:lnTo>
                  <a:pt x="0" y="354"/>
                </a:lnTo>
                <a:lnTo>
                  <a:pt x="0" y="340"/>
                </a:lnTo>
                <a:lnTo>
                  <a:pt x="0" y="340"/>
                </a:lnTo>
                <a:lnTo>
                  <a:pt x="0" y="327"/>
                </a:lnTo>
                <a:lnTo>
                  <a:pt x="2" y="314"/>
                </a:lnTo>
                <a:lnTo>
                  <a:pt x="4" y="301"/>
                </a:lnTo>
                <a:lnTo>
                  <a:pt x="10" y="288"/>
                </a:lnTo>
                <a:lnTo>
                  <a:pt x="13" y="278"/>
                </a:lnTo>
                <a:lnTo>
                  <a:pt x="21" y="267"/>
                </a:lnTo>
                <a:lnTo>
                  <a:pt x="33" y="246"/>
                </a:lnTo>
                <a:lnTo>
                  <a:pt x="52" y="228"/>
                </a:lnTo>
                <a:lnTo>
                  <a:pt x="72" y="215"/>
                </a:lnTo>
                <a:lnTo>
                  <a:pt x="83" y="208"/>
                </a:lnTo>
                <a:lnTo>
                  <a:pt x="96" y="204"/>
                </a:lnTo>
                <a:lnTo>
                  <a:pt x="108" y="201"/>
                </a:lnTo>
                <a:lnTo>
                  <a:pt x="119" y="197"/>
                </a:lnTo>
                <a:lnTo>
                  <a:pt x="119" y="197"/>
                </a:lnTo>
                <a:lnTo>
                  <a:pt x="123" y="177"/>
                </a:lnTo>
                <a:lnTo>
                  <a:pt x="129" y="157"/>
                </a:lnTo>
                <a:lnTo>
                  <a:pt x="136" y="139"/>
                </a:lnTo>
                <a:lnTo>
                  <a:pt x="143" y="120"/>
                </a:lnTo>
                <a:lnTo>
                  <a:pt x="154" y="102"/>
                </a:lnTo>
                <a:lnTo>
                  <a:pt x="165" y="85"/>
                </a:lnTo>
                <a:lnTo>
                  <a:pt x="178" y="71"/>
                </a:lnTo>
                <a:lnTo>
                  <a:pt x="193" y="58"/>
                </a:lnTo>
                <a:lnTo>
                  <a:pt x="207" y="45"/>
                </a:lnTo>
                <a:lnTo>
                  <a:pt x="224" y="32"/>
                </a:lnTo>
                <a:lnTo>
                  <a:pt x="240" y="23"/>
                </a:lnTo>
                <a:lnTo>
                  <a:pt x="258" y="16"/>
                </a:lnTo>
                <a:lnTo>
                  <a:pt x="279" y="9"/>
                </a:lnTo>
                <a:lnTo>
                  <a:pt x="299" y="3"/>
                </a:lnTo>
                <a:lnTo>
                  <a:pt x="319" y="1"/>
                </a:lnTo>
                <a:lnTo>
                  <a:pt x="341" y="0"/>
                </a:lnTo>
                <a:lnTo>
                  <a:pt x="341" y="0"/>
                </a:lnTo>
                <a:close/>
              </a:path>
            </a:pathLst>
          </a:custGeom>
          <a:solidFill>
            <a:schemeClr val="tx2">
              <a:lumMod val="85000"/>
            </a:schemeClr>
          </a:solidFill>
          <a:ln>
            <a:noFill/>
          </a:ln>
          <a:effec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zh-CN" altLang="en-US" kern="0" dirty="0">
              <a:latin typeface="等线" panose="02010600030101010101" pitchFamily="2" charset="-122"/>
              <a:ea typeface="等线" panose="02010600030101010101" pitchFamily="2" charset="-122"/>
              <a:cs typeface="Arial" pitchFamily="34" charset="0"/>
            </a:endParaRPr>
          </a:p>
        </p:txBody>
      </p:sp>
      <p:sp>
        <p:nvSpPr>
          <p:cNvPr id="161" name="8c6dceb3-232f-40ef-99cf-400a13188281"/>
          <p:cNvSpPr txBox="1"/>
          <p:nvPr/>
        </p:nvSpPr>
        <p:spPr>
          <a:xfrm>
            <a:off x="1546773" y="3075618"/>
            <a:ext cx="534536" cy="215444"/>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7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rPr>
              <a:t>FC/IP</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7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rPr>
              <a:t>Network</a:t>
            </a:r>
            <a:endParaRPr kumimoji="0" lang="zh-CN" altLang="en-US" sz="7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162" name="1dfd27ca-5391-445e-9540-2139323b8547"/>
          <p:cNvSpPr/>
          <p:nvPr/>
        </p:nvSpPr>
        <p:spPr bwMode="auto">
          <a:xfrm>
            <a:off x="2074884" y="3931147"/>
            <a:ext cx="721980" cy="343565"/>
          </a:xfrm>
          <a:prstGeom prst="leftRightArrow">
            <a:avLst/>
          </a:prstGeom>
          <a:solidFill>
            <a:srgbClr val="4F81BD">
              <a:lumMod val="60000"/>
              <a:lumOff val="40000"/>
              <a:alpha val="70000"/>
            </a:srgbClr>
          </a:solidFill>
          <a:ln w="38100">
            <a:noFill/>
          </a:ln>
          <a:effectLst/>
        </p:spPr>
        <p:txBody>
          <a:bodyPr vert="horz" wrap="square" lIns="91440" tIns="45720" rIns="91440" bIns="45720" numCol="1" rtlCol="0" anchor="t" anchorCtr="0" compatLnSpc="1">
            <a:prstTxWarp prst="textNoShape">
              <a:avLst/>
            </a:prstTxWarp>
          </a:bodyPr>
          <a:lstStyle/>
          <a:p>
            <a:pPr marL="0" marR="0" lvl="0" indent="0" defTabSz="914217"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163" name="d8ab8001-46c9-4cee-801b-96f480d76ca3"/>
          <p:cNvSpPr/>
          <p:nvPr/>
        </p:nvSpPr>
        <p:spPr bwMode="auto">
          <a:xfrm>
            <a:off x="4871986" y="4001242"/>
            <a:ext cx="196687" cy="210834"/>
          </a:xfrm>
          <a:prstGeom prst="can">
            <a:avLst/>
          </a:prstGeom>
          <a:solidFill>
            <a:srgbClr val="C0504D">
              <a:lumMod val="60000"/>
              <a:lumOff val="4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sp>
        <p:nvSpPr>
          <p:cNvPr id="164" name="266b29e1-42f1-4fc4-a25c-90ce86fc20b2"/>
          <p:cNvSpPr/>
          <p:nvPr/>
        </p:nvSpPr>
        <p:spPr bwMode="auto">
          <a:xfrm>
            <a:off x="4630099" y="4007150"/>
            <a:ext cx="196687" cy="210834"/>
          </a:xfrm>
          <a:prstGeom prst="can">
            <a:avLst/>
          </a:prstGeom>
          <a:solidFill>
            <a:srgbClr val="7030A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0" cap="none" spc="0" normalizeH="0" baseline="0" noProof="0" dirty="0">
              <a:ln>
                <a:noFill/>
              </a:ln>
              <a:effectLst/>
              <a:uLnTx/>
              <a:uFillTx/>
              <a:latin typeface="等线" panose="02010600030101010101" pitchFamily="2" charset="-122"/>
              <a:ea typeface="等线" panose="02010600030101010101" pitchFamily="2" charset="-122"/>
              <a:cs typeface="Arial" pitchFamily="34" charset="0"/>
            </a:endParaRPr>
          </a:p>
        </p:txBody>
      </p:sp>
      <p:pic>
        <p:nvPicPr>
          <p:cNvPr id="188" name="e87e5df6-1b97-4cae-9640-d47f9a7d8a7a"/>
          <p:cNvPicPr>
            <a:picLocks noChangeArrowheads="1"/>
          </p:cNvPicPr>
          <p:nvPr/>
        </p:nvPicPr>
        <p:blipFill>
          <a:blip r:embed="rId7" cstate="print"/>
          <a:srcRect/>
          <a:stretch>
            <a:fillRect/>
          </a:stretch>
        </p:blipFill>
        <p:spPr bwMode="auto">
          <a:xfrm>
            <a:off x="3002933" y="5637974"/>
            <a:ext cx="687715" cy="230183"/>
          </a:xfrm>
          <a:prstGeom prst="rect">
            <a:avLst/>
          </a:prstGeom>
          <a:noFill/>
          <a:ln w="9525" cap="flat" cmpd="sng" algn="ctr">
            <a:noFill/>
            <a:prstDash val="solid"/>
            <a:round/>
            <a:headEnd type="none" w="med" len="med"/>
            <a:tailEnd type="none" w="med" len="med"/>
          </a:ln>
          <a:effectLst/>
        </p:spPr>
      </p:pic>
      <p:pic>
        <p:nvPicPr>
          <p:cNvPr id="38" name="e87e5df6-1b97-4cae-9640-d47f9a7d8a7a"/>
          <p:cNvPicPr>
            <a:picLocks noChangeArrowheads="1"/>
          </p:cNvPicPr>
          <p:nvPr/>
        </p:nvPicPr>
        <p:blipFill>
          <a:blip r:embed="rId7" cstate="print"/>
          <a:srcRect/>
          <a:stretch>
            <a:fillRect/>
          </a:stretch>
        </p:blipFill>
        <p:spPr bwMode="auto">
          <a:xfrm>
            <a:off x="2999835" y="5500670"/>
            <a:ext cx="687715" cy="230183"/>
          </a:xfrm>
          <a:prstGeom prst="rect">
            <a:avLst/>
          </a:prstGeom>
          <a:noFill/>
          <a:ln w="9525" cap="flat" cmpd="sng" algn="ctr">
            <a:noFill/>
            <a:prstDash val="solid"/>
            <a:round/>
            <a:headEnd type="none" w="med" len="med"/>
            <a:tailEnd type="none" w="med" len="med"/>
          </a:ln>
          <a:effectLst/>
        </p:spPr>
      </p:pic>
      <p:sp>
        <p:nvSpPr>
          <p:cNvPr id="191" name="TextBox 465"/>
          <p:cNvSpPr txBox="1"/>
          <p:nvPr/>
        </p:nvSpPr>
        <p:spPr>
          <a:xfrm rot="2030935">
            <a:off x="7550975" y="3939627"/>
            <a:ext cx="425920" cy="184666"/>
          </a:xfrm>
          <a:prstGeom prst="rect">
            <a:avLst/>
          </a:prstGeom>
          <a:noFill/>
        </p:spPr>
        <p:txBody>
          <a:bodyPr wrap="square" rtlCol="0">
            <a:spAutoFit/>
          </a:bodyPr>
          <a:lstStyle/>
          <a:p>
            <a:pPr algn="ctr"/>
            <a:r>
              <a:rPr lang="en-US" altLang="zh-CN" sz="600" dirty="0">
                <a:latin typeface="等线" panose="02010600030101010101" pitchFamily="2" charset="-122"/>
                <a:ea typeface="等线" panose="02010600030101010101" pitchFamily="2" charset="-122"/>
                <a:cs typeface="Arial" panose="020B0604020202020204" pitchFamily="34" charset="0"/>
              </a:rPr>
              <a:t>WAN</a:t>
            </a:r>
            <a:endParaRPr lang="zh-CN" altLang="en-US" sz="600" dirty="0">
              <a:latin typeface="等线" panose="02010600030101010101" pitchFamily="2" charset="-122"/>
              <a:ea typeface="等线" panose="02010600030101010101" pitchFamily="2" charset="-122"/>
              <a:cs typeface="Arial" panose="020B0604020202020204" pitchFamily="34" charset="0"/>
            </a:endParaRPr>
          </a:p>
        </p:txBody>
      </p:sp>
      <p:sp>
        <p:nvSpPr>
          <p:cNvPr id="192" name="TextBox 465"/>
          <p:cNvSpPr txBox="1"/>
          <p:nvPr/>
        </p:nvSpPr>
        <p:spPr>
          <a:xfrm rot="2030935">
            <a:off x="9845203" y="3939627"/>
            <a:ext cx="425920" cy="184666"/>
          </a:xfrm>
          <a:prstGeom prst="rect">
            <a:avLst/>
          </a:prstGeom>
          <a:noFill/>
        </p:spPr>
        <p:txBody>
          <a:bodyPr wrap="square" rtlCol="0">
            <a:spAutoFit/>
          </a:bodyPr>
          <a:lstStyle/>
          <a:p>
            <a:pPr algn="ctr"/>
            <a:r>
              <a:rPr lang="en-US" altLang="zh-CN" sz="600" dirty="0">
                <a:latin typeface="等线" panose="02010600030101010101" pitchFamily="2" charset="-122"/>
                <a:ea typeface="等线" panose="02010600030101010101" pitchFamily="2" charset="-122"/>
                <a:cs typeface="Arial" panose="020B0604020202020204" pitchFamily="34" charset="0"/>
              </a:rPr>
              <a:t>WAN</a:t>
            </a:r>
            <a:endParaRPr lang="zh-CN" altLang="en-US" sz="600" dirty="0">
              <a:latin typeface="等线" panose="02010600030101010101" pitchFamily="2" charset="-122"/>
              <a:ea typeface="等线" panose="02010600030101010101" pitchFamily="2" charset="-122"/>
              <a:cs typeface="Arial" panose="020B0604020202020204" pitchFamily="34" charset="0"/>
            </a:endParaRPr>
          </a:p>
        </p:txBody>
      </p:sp>
      <p:sp>
        <p:nvSpPr>
          <p:cNvPr id="193" name="TextBox 465"/>
          <p:cNvSpPr txBox="1"/>
          <p:nvPr/>
        </p:nvSpPr>
        <p:spPr>
          <a:xfrm rot="2030935">
            <a:off x="7550975" y="5510958"/>
            <a:ext cx="425920" cy="184666"/>
          </a:xfrm>
          <a:prstGeom prst="rect">
            <a:avLst/>
          </a:prstGeom>
          <a:noFill/>
        </p:spPr>
        <p:txBody>
          <a:bodyPr wrap="square" rtlCol="0">
            <a:spAutoFit/>
          </a:bodyPr>
          <a:lstStyle/>
          <a:p>
            <a:pPr algn="ctr"/>
            <a:r>
              <a:rPr lang="en-US" altLang="zh-CN" sz="600" dirty="0">
                <a:latin typeface="等线" panose="02010600030101010101" pitchFamily="2" charset="-122"/>
                <a:ea typeface="等线" panose="02010600030101010101" pitchFamily="2" charset="-122"/>
                <a:cs typeface="Arial" panose="020B0604020202020204" pitchFamily="34" charset="0"/>
              </a:rPr>
              <a:t>WAN</a:t>
            </a:r>
            <a:endParaRPr lang="zh-CN" altLang="en-US" sz="600" dirty="0">
              <a:latin typeface="等线" panose="02010600030101010101" pitchFamily="2" charset="-122"/>
              <a:ea typeface="等线" panose="02010600030101010101" pitchFamily="2" charset="-122"/>
              <a:cs typeface="Arial" panose="020B0604020202020204" pitchFamily="34" charset="0"/>
            </a:endParaRPr>
          </a:p>
        </p:txBody>
      </p:sp>
      <p:sp>
        <p:nvSpPr>
          <p:cNvPr id="194" name="TextBox 465"/>
          <p:cNvSpPr txBox="1"/>
          <p:nvPr/>
        </p:nvSpPr>
        <p:spPr>
          <a:xfrm rot="2030935">
            <a:off x="9837139" y="5510958"/>
            <a:ext cx="425920" cy="184666"/>
          </a:xfrm>
          <a:prstGeom prst="rect">
            <a:avLst/>
          </a:prstGeom>
          <a:noFill/>
        </p:spPr>
        <p:txBody>
          <a:bodyPr wrap="square" rtlCol="0">
            <a:spAutoFit/>
          </a:bodyPr>
          <a:lstStyle/>
          <a:p>
            <a:pPr algn="ctr"/>
            <a:r>
              <a:rPr lang="en-US" altLang="zh-CN" sz="600" dirty="0">
                <a:latin typeface="等线" panose="02010600030101010101" pitchFamily="2" charset="-122"/>
                <a:ea typeface="等线" panose="02010600030101010101" pitchFamily="2" charset="-122"/>
                <a:cs typeface="Arial" panose="020B0604020202020204" pitchFamily="34" charset="0"/>
              </a:rPr>
              <a:t>WAN</a:t>
            </a:r>
            <a:endParaRPr lang="zh-CN" altLang="en-US" sz="600" dirty="0">
              <a:latin typeface="等线" panose="02010600030101010101" pitchFamily="2" charset="-122"/>
              <a:ea typeface="等线" panose="02010600030101010101" pitchFamily="2" charset="-122"/>
              <a:cs typeface="Arial" panose="020B0604020202020204" pitchFamily="34" charset="0"/>
            </a:endParaRPr>
          </a:p>
        </p:txBody>
      </p:sp>
      <p:sp>
        <p:nvSpPr>
          <p:cNvPr id="195" name="1413584494"/>
          <p:cNvSpPr txBox="1">
            <a:spLocks noChangeArrowheads="1"/>
          </p:cNvSpPr>
          <p:nvPr/>
        </p:nvSpPr>
        <p:spPr bwMode="auto">
          <a:xfrm flipH="1">
            <a:off x="1115950" y="992990"/>
            <a:ext cx="45199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150938">
              <a:defRPr sz="2400">
                <a:solidFill>
                  <a:schemeClr val="tx1"/>
                </a:solidFill>
                <a:latin typeface="Arial" charset="0"/>
                <a:ea typeface="微软雅黑" charset="-122"/>
              </a:defRPr>
            </a:lvl1pPr>
            <a:lvl2pPr marL="742950" indent="-285750" defTabSz="1150938">
              <a:defRPr sz="2400">
                <a:solidFill>
                  <a:schemeClr val="tx1"/>
                </a:solidFill>
                <a:latin typeface="Arial" charset="0"/>
                <a:ea typeface="微软雅黑" charset="-122"/>
              </a:defRPr>
            </a:lvl2pPr>
            <a:lvl3pPr marL="1143000" indent="-228600" defTabSz="1150938">
              <a:defRPr sz="2400">
                <a:solidFill>
                  <a:schemeClr val="tx1"/>
                </a:solidFill>
                <a:latin typeface="Arial" charset="0"/>
                <a:ea typeface="微软雅黑" charset="-122"/>
              </a:defRPr>
            </a:lvl3pPr>
            <a:lvl4pPr marL="1600200" indent="-228600" defTabSz="1150938">
              <a:defRPr sz="2400">
                <a:solidFill>
                  <a:schemeClr val="tx1"/>
                </a:solidFill>
                <a:latin typeface="Arial" charset="0"/>
                <a:ea typeface="微软雅黑" charset="-122"/>
              </a:defRPr>
            </a:lvl4pPr>
            <a:lvl5pPr marL="2057400" indent="-228600" defTabSz="1150938">
              <a:defRPr sz="2400">
                <a:solidFill>
                  <a:schemeClr val="tx1"/>
                </a:solidFill>
                <a:latin typeface="Arial" charset="0"/>
                <a:ea typeface="微软雅黑" charset="-122"/>
              </a:defRPr>
            </a:lvl5pPr>
            <a:lvl6pPr marL="2514600" indent="-228600" defTabSz="1150938" eaLnBrk="0" fontAlgn="base" hangingPunct="0">
              <a:spcBef>
                <a:spcPct val="0"/>
              </a:spcBef>
              <a:spcAft>
                <a:spcPct val="0"/>
              </a:spcAft>
              <a:defRPr sz="2400">
                <a:solidFill>
                  <a:schemeClr val="tx1"/>
                </a:solidFill>
                <a:latin typeface="Arial" charset="0"/>
                <a:ea typeface="微软雅黑" charset="-122"/>
              </a:defRPr>
            </a:lvl6pPr>
            <a:lvl7pPr marL="2971800" indent="-228600" defTabSz="1150938" eaLnBrk="0" fontAlgn="base" hangingPunct="0">
              <a:spcBef>
                <a:spcPct val="0"/>
              </a:spcBef>
              <a:spcAft>
                <a:spcPct val="0"/>
              </a:spcAft>
              <a:defRPr sz="2400">
                <a:solidFill>
                  <a:schemeClr val="tx1"/>
                </a:solidFill>
                <a:latin typeface="Arial" charset="0"/>
                <a:ea typeface="微软雅黑" charset="-122"/>
              </a:defRPr>
            </a:lvl7pPr>
            <a:lvl8pPr marL="3429000" indent="-228600" defTabSz="1150938" eaLnBrk="0" fontAlgn="base" hangingPunct="0">
              <a:spcBef>
                <a:spcPct val="0"/>
              </a:spcBef>
              <a:spcAft>
                <a:spcPct val="0"/>
              </a:spcAft>
              <a:defRPr sz="2400">
                <a:solidFill>
                  <a:schemeClr val="tx1"/>
                </a:solidFill>
                <a:latin typeface="Arial" charset="0"/>
                <a:ea typeface="微软雅黑" charset="-122"/>
              </a:defRPr>
            </a:lvl8pPr>
            <a:lvl9pPr marL="3886200" indent="-228600" defTabSz="1150938" eaLnBrk="0" fontAlgn="base" hangingPunct="0">
              <a:spcBef>
                <a:spcPct val="0"/>
              </a:spcBef>
              <a:spcAft>
                <a:spcPct val="0"/>
              </a:spcAft>
              <a:defRPr sz="2400">
                <a:solidFill>
                  <a:schemeClr val="tx1"/>
                </a:solidFill>
                <a:latin typeface="Arial" charset="0"/>
                <a:ea typeface="微软雅黑" charset="-122"/>
              </a:defRPr>
            </a:lvl9pPr>
          </a:lstStyle>
          <a:p>
            <a:pPr marL="0" marR="0" lvl="0" indent="0" algn="ctr" defTabSz="1150938" eaLnBrk="0" fontAlgn="base" latinLnBrk="0" hangingPunct="0">
              <a:lnSpc>
                <a:spcPct val="100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Arial" charset="0"/>
                <a:ea typeface="微软雅黑" charset="-122"/>
              </a:rPr>
              <a:t>HyperMetro</a:t>
            </a:r>
            <a:endParaRPr kumimoji="0" lang="en-US" altLang="zh-CN" sz="1800" b="1" i="0" u="none" strike="noStrike" kern="0" cap="none" spc="0" normalizeH="0" baseline="0" noProof="0" dirty="0">
              <a:ln>
                <a:noFill/>
              </a:ln>
              <a:solidFill>
                <a:prstClr val="black"/>
              </a:solidFill>
              <a:effectLst/>
              <a:uLnTx/>
              <a:uFillTx/>
              <a:latin typeface="Arial" charset="0"/>
              <a:ea typeface="微软雅黑" charset="-122"/>
            </a:endParaRPr>
          </a:p>
          <a:p>
            <a:pPr marL="0" marR="0" lvl="0" indent="0" algn="ctr" defTabSz="1150938" eaLnBrk="0" fontAlgn="base" latinLnBrk="0" hangingPunct="0">
              <a:lnSpc>
                <a:spcPct val="100000"/>
              </a:lnSpc>
              <a:spcBef>
                <a:spcPct val="0"/>
              </a:spcBef>
              <a:spcAft>
                <a:spcPct val="0"/>
              </a:spcAft>
              <a:buClrTx/>
              <a:buSzTx/>
              <a:buFontTx/>
              <a:buNone/>
              <a:tabLst/>
              <a:defRPr/>
            </a:pPr>
            <a:r>
              <a:rPr lang="en-US" altLang="zh-CN" sz="1400" kern="0" dirty="0">
                <a:solidFill>
                  <a:prstClr val="black"/>
                </a:solidFill>
              </a:rPr>
              <a:t>Gateway</a:t>
            </a:r>
            <a:r>
              <a:rPr kumimoji="0" lang="en-US" altLang="zh-CN" sz="1400" b="0" i="0" u="none" strike="noStrike" kern="0" cap="none" spc="0" normalizeH="0" baseline="0" noProof="0" dirty="0">
                <a:ln>
                  <a:noFill/>
                </a:ln>
                <a:solidFill>
                  <a:prstClr val="black"/>
                </a:solidFill>
                <a:effectLst/>
                <a:uLnTx/>
                <a:uFillTx/>
                <a:latin typeface="Arial" charset="0"/>
                <a:ea typeface="微软雅黑" charset="-122"/>
              </a:rPr>
              <a:t>-free, </a:t>
            </a:r>
            <a:r>
              <a:rPr lang="en-US" altLang="zh-CN" sz="1400" kern="0" dirty="0">
                <a:solidFill>
                  <a:prstClr val="black"/>
                </a:solidFill>
              </a:rPr>
              <a:t>Active</a:t>
            </a:r>
            <a:r>
              <a:rPr kumimoji="0" lang="en-US" altLang="zh-CN" sz="1400" b="0" i="0" u="none" strike="noStrike" kern="0" cap="none" spc="0" normalizeH="0" baseline="0" noProof="0" dirty="0">
                <a:ln>
                  <a:noFill/>
                </a:ln>
                <a:solidFill>
                  <a:prstClr val="black"/>
                </a:solidFill>
                <a:effectLst/>
                <a:uLnTx/>
                <a:uFillTx/>
                <a:latin typeface="Arial" charset="0"/>
                <a:ea typeface="微软雅黑" charset="-122"/>
              </a:rPr>
              <a:t>-Active, Static</a:t>
            </a:r>
            <a:r>
              <a:rPr kumimoji="0" lang="en-US" altLang="zh-CN" sz="1400" b="0" i="0" u="none" strike="noStrike" kern="0" cap="none" spc="0" normalizeH="0" noProof="0" dirty="0">
                <a:ln>
                  <a:noFill/>
                </a:ln>
                <a:solidFill>
                  <a:prstClr val="black"/>
                </a:solidFill>
                <a:effectLst/>
                <a:uLnTx/>
                <a:uFillTx/>
                <a:latin typeface="Arial" charset="0"/>
                <a:ea typeface="微软雅黑" charset="-122"/>
              </a:rPr>
              <a:t> + Dynamic Quorum</a:t>
            </a:r>
            <a:endParaRPr kumimoji="0" lang="en-US" altLang="zh-CN" sz="1400" b="0" i="0" u="none" strike="noStrike" kern="0" cap="none" spc="0" normalizeH="0" baseline="0" noProof="0" dirty="0">
              <a:ln>
                <a:noFill/>
              </a:ln>
              <a:solidFill>
                <a:prstClr val="black"/>
              </a:solidFill>
              <a:effectLst/>
              <a:uLnTx/>
              <a:uFillTx/>
              <a:latin typeface="Arial" charset="0"/>
              <a:ea typeface="微软雅黑" charset="-122"/>
            </a:endParaRPr>
          </a:p>
        </p:txBody>
      </p:sp>
      <p:sp>
        <p:nvSpPr>
          <p:cNvPr id="196" name="Rectangle 195"/>
          <p:cNvSpPr/>
          <p:nvPr/>
        </p:nvSpPr>
        <p:spPr>
          <a:xfrm>
            <a:off x="8107909" y="1211713"/>
            <a:ext cx="21643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1150938" eaLnBrk="0" fontAlgn="base" hangingPunct="0">
              <a:spcBef>
                <a:spcPct val="0"/>
              </a:spcBef>
              <a:spcAft>
                <a:spcPct val="0"/>
              </a:spcAft>
            </a:pPr>
            <a:r>
              <a:rPr lang="en-US" altLang="zh-CN" sz="1400" kern="0" dirty="0">
                <a:solidFill>
                  <a:prstClr val="black"/>
                </a:solidFill>
                <a:latin typeface="Arial" charset="0"/>
                <a:ea typeface="微软雅黑" charset="-122"/>
                <a:sym typeface="+mn-lt"/>
              </a:rPr>
              <a:t>Smooth upgrade to 3DC </a:t>
            </a:r>
            <a:endParaRPr lang="zh-CN" altLang="en-US" sz="1400" kern="0" dirty="0">
              <a:solidFill>
                <a:prstClr val="black"/>
              </a:solidFill>
              <a:latin typeface="Arial" charset="0"/>
              <a:ea typeface="微软雅黑" charset="-122"/>
            </a:endParaRPr>
          </a:p>
        </p:txBody>
      </p:sp>
      <p:grpSp>
        <p:nvGrpSpPr>
          <p:cNvPr id="176" name="Group 175"/>
          <p:cNvGrpSpPr/>
          <p:nvPr/>
        </p:nvGrpSpPr>
        <p:grpSpPr>
          <a:xfrm>
            <a:off x="8450407" y="5749"/>
            <a:ext cx="3749963" cy="208267"/>
            <a:chOff x="8450407" y="5749"/>
            <a:chExt cx="3749963" cy="208267"/>
          </a:xfrm>
        </p:grpSpPr>
        <p:sp>
          <p:nvSpPr>
            <p:cNvPr id="177" name="Process 148"/>
            <p:cNvSpPr/>
            <p:nvPr/>
          </p:nvSpPr>
          <p:spPr>
            <a:xfrm>
              <a:off x="9669607" y="5749"/>
              <a:ext cx="1311563" cy="20825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178" name="Process 149"/>
            <p:cNvSpPr/>
            <p:nvPr/>
          </p:nvSpPr>
          <p:spPr>
            <a:xfrm>
              <a:off x="8450407" y="6771"/>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179" name="Process 150"/>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spTree>
    <p:extLst>
      <p:ext uri="{BB962C8B-B14F-4D97-AF65-F5344CB8AC3E}">
        <p14:creationId xmlns:p14="http://schemas.microsoft.com/office/powerpoint/2010/main" val="207616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p:cNvSpPr txBox="1">
            <a:spLocks/>
          </p:cNvSpPr>
          <p:nvPr/>
        </p:nvSpPr>
        <p:spPr>
          <a:xfrm>
            <a:off x="809125" y="411717"/>
            <a:ext cx="8646004" cy="525545"/>
          </a:xfrm>
          <a:prstGeom prst="rect">
            <a:avLst/>
          </a:prstGeom>
        </p:spPr>
        <p:txBody>
          <a:bodyPr lIns="0" tIns="0" rIns="0" bIns="0" anchor="t">
            <a:normAutofit/>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r>
              <a:rPr lang="en-US" altLang="zh-CN" sz="2800" dirty="0">
                <a:latin typeface="Arial" panose="020B0604020202020204" pitchFamily="34" charset="0"/>
                <a:cs typeface="Arial" panose="020B0604020202020204" pitchFamily="34" charset="0"/>
              </a:rPr>
              <a:t>Efficient data protection</a:t>
            </a:r>
            <a:r>
              <a:rPr lang="zh-CN" altLang="en-US" sz="2800" dirty="0">
                <a:latin typeface="Arial" panose="020B0604020202020204" pitchFamily="34" charset="0"/>
                <a:cs typeface="Arial" panose="020B0604020202020204" pitchFamily="34" charset="0"/>
              </a:rPr>
              <a:t> based on R</a:t>
            </a:r>
            <a:r>
              <a:rPr lang="en-US" altLang="zh-CN" sz="2800" dirty="0" err="1">
                <a:latin typeface="Arial" panose="020B0604020202020204" pitchFamily="34" charset="0"/>
                <a:cs typeface="Arial" panose="020B0604020202020204" pitchFamily="34" charset="0"/>
              </a:rPr>
              <a:t>oW</a:t>
            </a:r>
            <a:endParaRPr lang="zh-CN" altLang="en-US" sz="2800" dirty="0">
              <a:latin typeface="Arial" panose="020B0604020202020204" pitchFamily="34" charset="0"/>
              <a:cs typeface="Arial" panose="020B0604020202020204" pitchFamily="34" charset="0"/>
            </a:endParaRPr>
          </a:p>
        </p:txBody>
      </p:sp>
      <p:sp>
        <p:nvSpPr>
          <p:cNvPr id="5" name="圆柱形 89"/>
          <p:cNvSpPr/>
          <p:nvPr/>
        </p:nvSpPr>
        <p:spPr>
          <a:xfrm>
            <a:off x="519416" y="1366764"/>
            <a:ext cx="1355423" cy="697099"/>
          </a:xfrm>
          <a:prstGeom prst="can">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endParaRPr>
          </a:p>
        </p:txBody>
      </p:sp>
      <p:sp>
        <p:nvSpPr>
          <p:cNvPr id="6" name="TextBox 148"/>
          <p:cNvSpPr txBox="1"/>
          <p:nvPr/>
        </p:nvSpPr>
        <p:spPr>
          <a:xfrm>
            <a:off x="766048" y="1721763"/>
            <a:ext cx="862156" cy="160180"/>
          </a:xfrm>
          <a:prstGeom prst="rect">
            <a:avLst/>
          </a:prstGeom>
          <a:noFill/>
        </p:spPr>
        <p:txBody>
          <a:bodyPr wrap="square" lIns="0" tIns="0" rIns="0" bIns="0" rtlCol="0">
            <a:spAutoFit/>
          </a:bodyPr>
          <a:lstStyle/>
          <a:p>
            <a:pPr algn="ctr" defTabSz="1219444"/>
            <a:r>
              <a:rPr lang="en-US" altLang="zh-CN" sz="1050" b="1">
                <a:solidFill>
                  <a:srgbClr val="2298F0"/>
                </a:solidFill>
                <a:ea typeface="微软雅黑"/>
                <a:cs typeface="Arial" panose="020B0604020202020204" pitchFamily="34" charset="0"/>
              </a:rPr>
              <a:t>Source</a:t>
            </a:r>
            <a:endParaRPr lang="en-US" sz="1050" b="1">
              <a:solidFill>
                <a:srgbClr val="2298F0"/>
              </a:solidFill>
              <a:ea typeface="微软雅黑"/>
              <a:cs typeface="Arial" panose="020B0604020202020204" pitchFamily="34" charset="0"/>
            </a:endParaRPr>
          </a:p>
        </p:txBody>
      </p:sp>
      <p:sp>
        <p:nvSpPr>
          <p:cNvPr id="7" name="TextBox 148"/>
          <p:cNvSpPr txBox="1"/>
          <p:nvPr/>
        </p:nvSpPr>
        <p:spPr>
          <a:xfrm>
            <a:off x="1196947" y="2344195"/>
            <a:ext cx="359936" cy="160180"/>
          </a:xfrm>
          <a:prstGeom prst="rect">
            <a:avLst/>
          </a:prstGeom>
          <a:noFill/>
          <a:ln>
            <a:solidFill>
              <a:srgbClr val="2298F0"/>
            </a:solidFill>
          </a:ln>
        </p:spPr>
        <p:txBody>
          <a:bodyPr wrap="square" lIns="0" tIns="0" rIns="0" bIns="0" rtlCol="0">
            <a:spAutoFit/>
          </a:bodyPr>
          <a:lstStyle/>
          <a:p>
            <a:pPr algn="ctr" defTabSz="1219444"/>
            <a:r>
              <a:rPr lang="en-US" altLang="zh-CN" sz="1050" b="1">
                <a:solidFill>
                  <a:srgbClr val="2298F0"/>
                </a:solidFill>
                <a:ea typeface="微软雅黑"/>
                <a:cs typeface="Arial" panose="020B0604020202020204" pitchFamily="34" charset="0"/>
              </a:rPr>
              <a:t>TP0</a:t>
            </a:r>
            <a:endParaRPr lang="en-US" sz="600" b="1">
              <a:solidFill>
                <a:srgbClr val="2298F0"/>
              </a:solidFill>
              <a:ea typeface="微软雅黑"/>
              <a:cs typeface="Arial" panose="020B0604020202020204" pitchFamily="34" charset="0"/>
            </a:endParaRPr>
          </a:p>
        </p:txBody>
      </p:sp>
      <p:cxnSp>
        <p:nvCxnSpPr>
          <p:cNvPr id="8" name="Straight Arrow Connector 19"/>
          <p:cNvCxnSpPr>
            <a:stCxn id="5" idx="3"/>
          </p:cNvCxnSpPr>
          <p:nvPr/>
        </p:nvCxnSpPr>
        <p:spPr>
          <a:xfrm flipH="1">
            <a:off x="1197127" y="2063863"/>
            <a:ext cx="0" cy="2481089"/>
          </a:xfrm>
          <a:prstGeom prst="straightConnector1">
            <a:avLst/>
          </a:prstGeom>
          <a:noFill/>
          <a:ln w="12700" cap="flat">
            <a:solidFill>
              <a:srgbClr val="2298F0"/>
            </a:solidFill>
            <a:prstDash val="solid"/>
            <a:miter lim="400000"/>
            <a:tailEnd type="triangle"/>
          </a:ln>
          <a:effectLst/>
        </p:spPr>
      </p:cxnSp>
      <p:sp>
        <p:nvSpPr>
          <p:cNvPr id="9" name="TextBox 148"/>
          <p:cNvSpPr txBox="1"/>
          <p:nvPr/>
        </p:nvSpPr>
        <p:spPr>
          <a:xfrm>
            <a:off x="1208358" y="2871343"/>
            <a:ext cx="359936" cy="160180"/>
          </a:xfrm>
          <a:prstGeom prst="rect">
            <a:avLst/>
          </a:prstGeom>
          <a:noFill/>
          <a:ln>
            <a:solidFill>
              <a:srgbClr val="2298F0"/>
            </a:solidFill>
          </a:ln>
        </p:spPr>
        <p:txBody>
          <a:bodyPr wrap="square" lIns="0" tIns="0" rIns="0" bIns="0" rtlCol="0">
            <a:spAutoFit/>
          </a:bodyPr>
          <a:lstStyle/>
          <a:p>
            <a:pPr algn="ctr" defTabSz="1219444"/>
            <a:r>
              <a:rPr lang="en-US" altLang="zh-CN" sz="1050" b="1">
                <a:solidFill>
                  <a:srgbClr val="2298F0"/>
                </a:solidFill>
                <a:ea typeface="微软雅黑"/>
                <a:cs typeface="Arial" panose="020B0604020202020204" pitchFamily="34" charset="0"/>
              </a:rPr>
              <a:t>TP1</a:t>
            </a:r>
            <a:endParaRPr lang="en-US" sz="600" b="1">
              <a:solidFill>
                <a:srgbClr val="2298F0"/>
              </a:solidFill>
              <a:ea typeface="微软雅黑"/>
              <a:cs typeface="Arial" panose="020B0604020202020204" pitchFamily="34" charset="0"/>
            </a:endParaRPr>
          </a:p>
        </p:txBody>
      </p:sp>
      <p:sp>
        <p:nvSpPr>
          <p:cNvPr id="10" name="TextBox 148"/>
          <p:cNvSpPr txBox="1"/>
          <p:nvPr/>
        </p:nvSpPr>
        <p:spPr>
          <a:xfrm>
            <a:off x="1212977" y="4132098"/>
            <a:ext cx="359936" cy="160180"/>
          </a:xfrm>
          <a:prstGeom prst="rect">
            <a:avLst/>
          </a:prstGeom>
          <a:noFill/>
          <a:ln>
            <a:solidFill>
              <a:srgbClr val="2298F0"/>
            </a:solidFill>
          </a:ln>
        </p:spPr>
        <p:txBody>
          <a:bodyPr wrap="square" lIns="0" tIns="0" rIns="0" bIns="0" rtlCol="0">
            <a:spAutoFit/>
          </a:bodyPr>
          <a:lstStyle/>
          <a:p>
            <a:pPr algn="ctr" defTabSz="1219444"/>
            <a:r>
              <a:rPr lang="en-US" altLang="zh-CN" sz="1050" b="1">
                <a:solidFill>
                  <a:srgbClr val="2298F0"/>
                </a:solidFill>
                <a:ea typeface="微软雅黑"/>
                <a:cs typeface="Arial" panose="020B0604020202020204" pitchFamily="34" charset="0"/>
              </a:rPr>
              <a:t>TP2</a:t>
            </a:r>
            <a:endParaRPr lang="en-US" sz="600" b="1">
              <a:solidFill>
                <a:srgbClr val="2298F0"/>
              </a:solidFill>
              <a:ea typeface="微软雅黑"/>
              <a:cs typeface="Arial" panose="020B0604020202020204" pitchFamily="34" charset="0"/>
            </a:endParaRPr>
          </a:p>
        </p:txBody>
      </p:sp>
      <p:sp>
        <p:nvSpPr>
          <p:cNvPr id="11" name="圆柱形 123"/>
          <p:cNvSpPr/>
          <p:nvPr/>
        </p:nvSpPr>
        <p:spPr>
          <a:xfrm>
            <a:off x="2084980" y="2279367"/>
            <a:ext cx="1355423" cy="300300"/>
          </a:xfrm>
          <a:prstGeom prst="can">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endParaRPr>
          </a:p>
        </p:txBody>
      </p:sp>
      <p:sp>
        <p:nvSpPr>
          <p:cNvPr id="12" name="TextBox 148"/>
          <p:cNvSpPr txBox="1"/>
          <p:nvPr/>
        </p:nvSpPr>
        <p:spPr>
          <a:xfrm>
            <a:off x="2332043" y="2366636"/>
            <a:ext cx="861295" cy="161583"/>
          </a:xfrm>
          <a:prstGeom prst="rect">
            <a:avLst/>
          </a:prstGeom>
          <a:noFill/>
        </p:spPr>
        <p:txBody>
          <a:bodyPr wrap="square" lIns="0" tIns="0" rIns="0" bIns="0" rtlCol="0">
            <a:spAutoFit/>
          </a:bodyPr>
          <a:lstStyle/>
          <a:p>
            <a:pPr algn="ctr" defTabSz="1219444"/>
            <a:r>
              <a:rPr lang="en-US" altLang="zh-CN" sz="1050" b="1" dirty="0">
                <a:solidFill>
                  <a:srgbClr val="2298F0"/>
                </a:solidFill>
                <a:ea typeface="微软雅黑"/>
                <a:cs typeface="Arial" panose="020B0604020202020204" pitchFamily="34" charset="0"/>
              </a:rPr>
              <a:t>HyperCDP_0</a:t>
            </a:r>
            <a:endParaRPr lang="en-US" sz="1050" b="1" dirty="0">
              <a:solidFill>
                <a:srgbClr val="2298F0"/>
              </a:solidFill>
              <a:ea typeface="微软雅黑"/>
              <a:cs typeface="Arial" panose="020B0604020202020204" pitchFamily="34" charset="0"/>
            </a:endParaRPr>
          </a:p>
        </p:txBody>
      </p:sp>
      <p:sp>
        <p:nvSpPr>
          <p:cNvPr id="13" name="圆柱形 129"/>
          <p:cNvSpPr/>
          <p:nvPr/>
        </p:nvSpPr>
        <p:spPr>
          <a:xfrm>
            <a:off x="2084982" y="2801984"/>
            <a:ext cx="1355423" cy="300300"/>
          </a:xfrm>
          <a:prstGeom prst="can">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endParaRPr>
          </a:p>
        </p:txBody>
      </p:sp>
      <p:sp>
        <p:nvSpPr>
          <p:cNvPr id="14" name="TextBox 148"/>
          <p:cNvSpPr txBox="1"/>
          <p:nvPr/>
        </p:nvSpPr>
        <p:spPr>
          <a:xfrm>
            <a:off x="2332045" y="2889816"/>
            <a:ext cx="861295" cy="161583"/>
          </a:xfrm>
          <a:prstGeom prst="rect">
            <a:avLst/>
          </a:prstGeom>
          <a:noFill/>
        </p:spPr>
        <p:txBody>
          <a:bodyPr wrap="square" lIns="0" tIns="0" rIns="0" bIns="0" rtlCol="0">
            <a:spAutoFit/>
          </a:bodyPr>
          <a:lstStyle/>
          <a:p>
            <a:pPr algn="ctr" defTabSz="1219444"/>
            <a:r>
              <a:rPr lang="en-US" altLang="zh-CN" sz="1050" b="1">
                <a:solidFill>
                  <a:srgbClr val="FFFFFF"/>
                </a:solidFill>
                <a:ea typeface="微软雅黑"/>
                <a:cs typeface="Arial" panose="020B0604020202020204" pitchFamily="34" charset="0"/>
              </a:rPr>
              <a:t>HyperSnap_0</a:t>
            </a:r>
            <a:endParaRPr lang="en-US" sz="1050" b="1">
              <a:solidFill>
                <a:srgbClr val="FFFFFF"/>
              </a:solidFill>
              <a:ea typeface="微软雅黑"/>
              <a:cs typeface="Arial" panose="020B0604020202020204" pitchFamily="34" charset="0"/>
            </a:endParaRPr>
          </a:p>
        </p:txBody>
      </p:sp>
      <p:sp>
        <p:nvSpPr>
          <p:cNvPr id="15" name="圆柱形 131"/>
          <p:cNvSpPr/>
          <p:nvPr/>
        </p:nvSpPr>
        <p:spPr>
          <a:xfrm>
            <a:off x="6005817" y="4058041"/>
            <a:ext cx="1355423" cy="300300"/>
          </a:xfrm>
          <a:prstGeom prst="can">
            <a:avLst/>
          </a:prstGeom>
          <a:solidFill>
            <a:srgbClr val="00B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endParaRPr>
          </a:p>
        </p:txBody>
      </p:sp>
      <p:sp>
        <p:nvSpPr>
          <p:cNvPr id="16" name="TextBox 148"/>
          <p:cNvSpPr txBox="1"/>
          <p:nvPr/>
        </p:nvSpPr>
        <p:spPr>
          <a:xfrm>
            <a:off x="6252880" y="4127392"/>
            <a:ext cx="979194" cy="161583"/>
          </a:xfrm>
          <a:prstGeom prst="rect">
            <a:avLst/>
          </a:prstGeom>
          <a:noFill/>
        </p:spPr>
        <p:txBody>
          <a:bodyPr wrap="square" lIns="0" tIns="0" rIns="0" bIns="0" rtlCol="0">
            <a:spAutoFit/>
          </a:bodyPr>
          <a:lstStyle/>
          <a:p>
            <a:pPr algn="ctr" defTabSz="1219444"/>
            <a:r>
              <a:rPr lang="en-US" altLang="zh-CN" sz="1050" b="1">
                <a:solidFill>
                  <a:srgbClr val="FFFFFF"/>
                </a:solidFill>
                <a:ea typeface="微软雅黑"/>
                <a:cs typeface="Arial" panose="020B0604020202020204" pitchFamily="34" charset="0"/>
              </a:rPr>
              <a:t>HyperClone_3</a:t>
            </a:r>
            <a:endParaRPr lang="en-US" sz="1050" b="1">
              <a:solidFill>
                <a:srgbClr val="FFFFFF"/>
              </a:solidFill>
              <a:ea typeface="微软雅黑"/>
              <a:cs typeface="Arial" panose="020B0604020202020204" pitchFamily="34" charset="0"/>
            </a:endParaRPr>
          </a:p>
        </p:txBody>
      </p:sp>
      <p:cxnSp>
        <p:nvCxnSpPr>
          <p:cNvPr id="17" name="Straight Arrow Connector 19"/>
          <p:cNvCxnSpPr>
            <a:stCxn id="7" idx="3"/>
            <a:endCxn id="11" idx="2"/>
          </p:cNvCxnSpPr>
          <p:nvPr/>
        </p:nvCxnSpPr>
        <p:spPr>
          <a:xfrm>
            <a:off x="1556883" y="2424285"/>
            <a:ext cx="528097" cy="5232"/>
          </a:xfrm>
          <a:prstGeom prst="straightConnector1">
            <a:avLst/>
          </a:prstGeom>
          <a:noFill/>
          <a:ln w="12700" cap="flat">
            <a:solidFill>
              <a:srgbClr val="2298F0"/>
            </a:solidFill>
            <a:prstDash val="solid"/>
            <a:miter lim="400000"/>
            <a:tailEnd type="triangle"/>
          </a:ln>
          <a:effectLst/>
        </p:spPr>
      </p:cxnSp>
      <p:cxnSp>
        <p:nvCxnSpPr>
          <p:cNvPr id="18" name="Straight Arrow Connector 19"/>
          <p:cNvCxnSpPr>
            <a:stCxn id="9" idx="3"/>
            <a:endCxn id="13" idx="2"/>
          </p:cNvCxnSpPr>
          <p:nvPr/>
        </p:nvCxnSpPr>
        <p:spPr>
          <a:xfrm>
            <a:off x="1568294" y="2951433"/>
            <a:ext cx="516688" cy="701"/>
          </a:xfrm>
          <a:prstGeom prst="straightConnector1">
            <a:avLst/>
          </a:prstGeom>
          <a:noFill/>
          <a:ln w="12700" cap="flat">
            <a:solidFill>
              <a:srgbClr val="2298F0"/>
            </a:solidFill>
            <a:prstDash val="solid"/>
            <a:miter lim="400000"/>
            <a:tailEnd type="triangle"/>
          </a:ln>
          <a:effectLst/>
        </p:spPr>
      </p:cxnSp>
      <p:cxnSp>
        <p:nvCxnSpPr>
          <p:cNvPr id="19" name="Straight Arrow Connector 19"/>
          <p:cNvCxnSpPr>
            <a:stCxn id="10" idx="3"/>
          </p:cNvCxnSpPr>
          <p:nvPr/>
        </p:nvCxnSpPr>
        <p:spPr>
          <a:xfrm flipV="1">
            <a:off x="1572914" y="4189010"/>
            <a:ext cx="4433083" cy="23179"/>
          </a:xfrm>
          <a:prstGeom prst="straightConnector1">
            <a:avLst/>
          </a:prstGeom>
          <a:noFill/>
          <a:ln w="12700" cap="flat">
            <a:solidFill>
              <a:srgbClr val="2298F0"/>
            </a:solidFill>
            <a:prstDash val="solid"/>
            <a:miter lim="400000"/>
            <a:tailEnd type="triangle"/>
          </a:ln>
          <a:effectLst/>
        </p:spPr>
      </p:cxnSp>
      <p:sp>
        <p:nvSpPr>
          <p:cNvPr id="20" name="TextBox 148"/>
          <p:cNvSpPr txBox="1"/>
          <p:nvPr/>
        </p:nvSpPr>
        <p:spPr>
          <a:xfrm>
            <a:off x="2716329" y="3267889"/>
            <a:ext cx="359936" cy="160180"/>
          </a:xfrm>
          <a:prstGeom prst="rect">
            <a:avLst/>
          </a:prstGeom>
          <a:noFill/>
          <a:ln>
            <a:solidFill>
              <a:srgbClr val="2298F0"/>
            </a:solidFill>
          </a:ln>
        </p:spPr>
        <p:txBody>
          <a:bodyPr wrap="square" lIns="0" tIns="0" rIns="0" bIns="0" rtlCol="0">
            <a:spAutoFit/>
          </a:bodyPr>
          <a:lstStyle/>
          <a:p>
            <a:pPr algn="ctr" defTabSz="1219444"/>
            <a:r>
              <a:rPr lang="en-US" altLang="zh-CN" sz="1050" b="1">
                <a:solidFill>
                  <a:srgbClr val="2298F0"/>
                </a:solidFill>
                <a:ea typeface="微软雅黑"/>
                <a:cs typeface="Arial" panose="020B0604020202020204" pitchFamily="34" charset="0"/>
              </a:rPr>
              <a:t>TP0</a:t>
            </a:r>
            <a:endParaRPr lang="en-US" sz="600" b="1">
              <a:solidFill>
                <a:srgbClr val="2298F0"/>
              </a:solidFill>
              <a:ea typeface="微软雅黑"/>
              <a:cs typeface="Arial" panose="020B0604020202020204" pitchFamily="34" charset="0"/>
            </a:endParaRPr>
          </a:p>
        </p:txBody>
      </p:sp>
      <p:cxnSp>
        <p:nvCxnSpPr>
          <p:cNvPr id="21" name="Straight Arrow Connector 19"/>
          <p:cNvCxnSpPr/>
          <p:nvPr/>
        </p:nvCxnSpPr>
        <p:spPr>
          <a:xfrm>
            <a:off x="2716509" y="3089154"/>
            <a:ext cx="11410" cy="1455799"/>
          </a:xfrm>
          <a:prstGeom prst="straightConnector1">
            <a:avLst/>
          </a:prstGeom>
          <a:noFill/>
          <a:ln w="12700" cap="flat">
            <a:solidFill>
              <a:srgbClr val="2298F0"/>
            </a:solidFill>
            <a:prstDash val="solid"/>
            <a:miter lim="400000"/>
            <a:tailEnd type="triangle"/>
          </a:ln>
          <a:effectLst/>
        </p:spPr>
      </p:cxnSp>
      <p:sp>
        <p:nvSpPr>
          <p:cNvPr id="22" name="圆柱形 140"/>
          <p:cNvSpPr/>
          <p:nvPr/>
        </p:nvSpPr>
        <p:spPr>
          <a:xfrm>
            <a:off x="3569589" y="3205253"/>
            <a:ext cx="1355423" cy="300300"/>
          </a:xfrm>
          <a:prstGeom prst="can">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endParaRPr>
          </a:p>
        </p:txBody>
      </p:sp>
      <p:sp>
        <p:nvSpPr>
          <p:cNvPr id="23" name="TextBox 148"/>
          <p:cNvSpPr txBox="1"/>
          <p:nvPr/>
        </p:nvSpPr>
        <p:spPr>
          <a:xfrm>
            <a:off x="3816652" y="3293084"/>
            <a:ext cx="861295" cy="161583"/>
          </a:xfrm>
          <a:prstGeom prst="rect">
            <a:avLst/>
          </a:prstGeom>
          <a:noFill/>
        </p:spPr>
        <p:txBody>
          <a:bodyPr wrap="square" lIns="0" tIns="0" rIns="0" bIns="0" rtlCol="0">
            <a:spAutoFit/>
          </a:bodyPr>
          <a:lstStyle/>
          <a:p>
            <a:pPr algn="ctr" defTabSz="1219444"/>
            <a:r>
              <a:rPr lang="en-US" altLang="zh-CN" sz="1050" b="1">
                <a:solidFill>
                  <a:srgbClr val="FFFFFF"/>
                </a:solidFill>
                <a:ea typeface="微软雅黑"/>
                <a:cs typeface="Arial" panose="020B0604020202020204" pitchFamily="34" charset="0"/>
              </a:rPr>
              <a:t>HyperSnap_1</a:t>
            </a:r>
            <a:endParaRPr lang="en-US" sz="1050" b="1">
              <a:solidFill>
                <a:srgbClr val="FFFFFF"/>
              </a:solidFill>
              <a:ea typeface="微软雅黑"/>
              <a:cs typeface="Arial" panose="020B0604020202020204" pitchFamily="34" charset="0"/>
            </a:endParaRPr>
          </a:p>
        </p:txBody>
      </p:sp>
      <p:cxnSp>
        <p:nvCxnSpPr>
          <p:cNvPr id="24" name="Straight Arrow Connector 19"/>
          <p:cNvCxnSpPr/>
          <p:nvPr/>
        </p:nvCxnSpPr>
        <p:spPr>
          <a:xfrm flipV="1">
            <a:off x="3064715" y="3345414"/>
            <a:ext cx="516868" cy="1"/>
          </a:xfrm>
          <a:prstGeom prst="straightConnector1">
            <a:avLst/>
          </a:prstGeom>
          <a:noFill/>
          <a:ln w="12700" cap="flat">
            <a:solidFill>
              <a:srgbClr val="2298F0"/>
            </a:solidFill>
            <a:prstDash val="solid"/>
            <a:miter lim="400000"/>
            <a:tailEnd type="triangle"/>
          </a:ln>
          <a:effectLst/>
        </p:spPr>
      </p:cxnSp>
      <p:sp>
        <p:nvSpPr>
          <p:cNvPr id="25" name="TextBox 148"/>
          <p:cNvSpPr txBox="1"/>
          <p:nvPr/>
        </p:nvSpPr>
        <p:spPr>
          <a:xfrm>
            <a:off x="4186900" y="3672460"/>
            <a:ext cx="359935" cy="160180"/>
          </a:xfrm>
          <a:prstGeom prst="rect">
            <a:avLst/>
          </a:prstGeom>
          <a:noFill/>
          <a:ln>
            <a:solidFill>
              <a:srgbClr val="2298F0"/>
            </a:solidFill>
          </a:ln>
        </p:spPr>
        <p:txBody>
          <a:bodyPr wrap="square" lIns="0" tIns="0" rIns="0" bIns="0" rtlCol="0">
            <a:spAutoFit/>
          </a:bodyPr>
          <a:lstStyle/>
          <a:p>
            <a:pPr algn="ctr" defTabSz="1219444"/>
            <a:r>
              <a:rPr lang="en-US" altLang="zh-CN" sz="1050" b="1">
                <a:solidFill>
                  <a:srgbClr val="2298F0"/>
                </a:solidFill>
                <a:ea typeface="微软雅黑"/>
                <a:cs typeface="Arial" panose="020B0604020202020204" pitchFamily="34" charset="0"/>
              </a:rPr>
              <a:t>TP0</a:t>
            </a:r>
            <a:endParaRPr lang="en-US" sz="600" b="1">
              <a:solidFill>
                <a:srgbClr val="2298F0"/>
              </a:solidFill>
              <a:ea typeface="微软雅黑"/>
              <a:cs typeface="Arial" panose="020B0604020202020204" pitchFamily="34" charset="0"/>
            </a:endParaRPr>
          </a:p>
        </p:txBody>
      </p:sp>
      <p:cxnSp>
        <p:nvCxnSpPr>
          <p:cNvPr id="26" name="Straight Arrow Connector 19"/>
          <p:cNvCxnSpPr/>
          <p:nvPr/>
        </p:nvCxnSpPr>
        <p:spPr>
          <a:xfrm flipH="1">
            <a:off x="4183769" y="3502959"/>
            <a:ext cx="3311" cy="1226126"/>
          </a:xfrm>
          <a:prstGeom prst="straightConnector1">
            <a:avLst/>
          </a:prstGeom>
          <a:noFill/>
          <a:ln w="12700" cap="flat">
            <a:solidFill>
              <a:srgbClr val="2298F0"/>
            </a:solidFill>
            <a:prstDash val="solid"/>
            <a:miter lim="400000"/>
            <a:tailEnd type="triangle"/>
          </a:ln>
          <a:effectLst/>
        </p:spPr>
      </p:cxnSp>
      <p:sp>
        <p:nvSpPr>
          <p:cNvPr id="27" name="圆柱形 145"/>
          <p:cNvSpPr/>
          <p:nvPr/>
        </p:nvSpPr>
        <p:spPr>
          <a:xfrm>
            <a:off x="5035086" y="3617022"/>
            <a:ext cx="1355423" cy="300300"/>
          </a:xfrm>
          <a:prstGeom prst="can">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endParaRPr>
          </a:p>
        </p:txBody>
      </p:sp>
      <p:sp>
        <p:nvSpPr>
          <p:cNvPr id="28" name="TextBox 148"/>
          <p:cNvSpPr txBox="1"/>
          <p:nvPr/>
        </p:nvSpPr>
        <p:spPr>
          <a:xfrm>
            <a:off x="5282149" y="3704853"/>
            <a:ext cx="861295" cy="161583"/>
          </a:xfrm>
          <a:prstGeom prst="rect">
            <a:avLst/>
          </a:prstGeom>
          <a:noFill/>
        </p:spPr>
        <p:txBody>
          <a:bodyPr wrap="square" lIns="0" tIns="0" rIns="0" bIns="0" rtlCol="0">
            <a:spAutoFit/>
          </a:bodyPr>
          <a:lstStyle/>
          <a:p>
            <a:pPr algn="ctr" defTabSz="1219444"/>
            <a:r>
              <a:rPr lang="en-US" altLang="zh-CN" sz="1050" b="1">
                <a:solidFill>
                  <a:srgbClr val="FFFFFF"/>
                </a:solidFill>
                <a:ea typeface="微软雅黑"/>
                <a:cs typeface="Arial" panose="020B0604020202020204" pitchFamily="34" charset="0"/>
              </a:rPr>
              <a:t>HyperSnap_2</a:t>
            </a:r>
            <a:endParaRPr lang="en-US" sz="1050" b="1">
              <a:solidFill>
                <a:srgbClr val="FFFFFF"/>
              </a:solidFill>
              <a:ea typeface="微软雅黑"/>
              <a:cs typeface="Arial" panose="020B0604020202020204" pitchFamily="34" charset="0"/>
            </a:endParaRPr>
          </a:p>
        </p:txBody>
      </p:sp>
      <p:cxnSp>
        <p:nvCxnSpPr>
          <p:cNvPr id="29" name="Straight Arrow Connector 19"/>
          <p:cNvCxnSpPr/>
          <p:nvPr/>
        </p:nvCxnSpPr>
        <p:spPr>
          <a:xfrm flipV="1">
            <a:off x="4530211" y="3757183"/>
            <a:ext cx="516868" cy="1"/>
          </a:xfrm>
          <a:prstGeom prst="straightConnector1">
            <a:avLst/>
          </a:prstGeom>
          <a:noFill/>
          <a:ln w="12700" cap="flat">
            <a:solidFill>
              <a:srgbClr val="2298F0"/>
            </a:solidFill>
            <a:prstDash val="solid"/>
            <a:miter lim="400000"/>
            <a:tailEnd type="triangle"/>
          </a:ln>
          <a:effectLst/>
        </p:spPr>
      </p:cxnSp>
      <p:sp>
        <p:nvSpPr>
          <p:cNvPr id="30" name="TextBox 29"/>
          <p:cNvSpPr txBox="1"/>
          <p:nvPr/>
        </p:nvSpPr>
        <p:spPr>
          <a:xfrm>
            <a:off x="6754420" y="4544952"/>
            <a:ext cx="359936" cy="160180"/>
          </a:xfrm>
          <a:prstGeom prst="rect">
            <a:avLst/>
          </a:prstGeom>
          <a:noFill/>
          <a:ln>
            <a:solidFill>
              <a:srgbClr val="2298F0"/>
            </a:solidFill>
          </a:ln>
        </p:spPr>
        <p:txBody>
          <a:bodyPr wrap="square" lIns="0" tIns="0" rIns="0" bIns="0" rtlCol="0">
            <a:spAutoFit/>
          </a:bodyPr>
          <a:lstStyle/>
          <a:p>
            <a:pPr algn="ctr" defTabSz="1219444"/>
            <a:r>
              <a:rPr lang="en-US" altLang="zh-CN" sz="1050" b="1">
                <a:solidFill>
                  <a:srgbClr val="2298F0"/>
                </a:solidFill>
                <a:ea typeface="微软雅黑"/>
                <a:cs typeface="Arial" panose="020B0604020202020204" pitchFamily="34" charset="0"/>
              </a:rPr>
              <a:t>TP0</a:t>
            </a:r>
            <a:endParaRPr lang="en-US" sz="600" b="1">
              <a:solidFill>
                <a:srgbClr val="2298F0"/>
              </a:solidFill>
              <a:ea typeface="微软雅黑"/>
              <a:cs typeface="Arial" panose="020B0604020202020204" pitchFamily="34" charset="0"/>
            </a:endParaRPr>
          </a:p>
        </p:txBody>
      </p:sp>
      <p:cxnSp>
        <p:nvCxnSpPr>
          <p:cNvPr id="31" name="Straight Arrow Connector 19"/>
          <p:cNvCxnSpPr/>
          <p:nvPr/>
        </p:nvCxnSpPr>
        <p:spPr>
          <a:xfrm>
            <a:off x="6754598" y="4375453"/>
            <a:ext cx="11410" cy="995942"/>
          </a:xfrm>
          <a:prstGeom prst="straightConnector1">
            <a:avLst/>
          </a:prstGeom>
          <a:noFill/>
          <a:ln w="12700" cap="flat">
            <a:solidFill>
              <a:srgbClr val="2298F0"/>
            </a:solidFill>
            <a:prstDash val="solid"/>
            <a:miter lim="400000"/>
            <a:tailEnd type="triangle"/>
          </a:ln>
          <a:effectLst/>
        </p:spPr>
      </p:cxnSp>
      <p:sp>
        <p:nvSpPr>
          <p:cNvPr id="32" name="圆柱形 150"/>
          <p:cNvSpPr/>
          <p:nvPr/>
        </p:nvSpPr>
        <p:spPr>
          <a:xfrm>
            <a:off x="7607679" y="4479671"/>
            <a:ext cx="1355423" cy="300300"/>
          </a:xfrm>
          <a:prstGeom prst="can">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endParaRPr>
          </a:p>
        </p:txBody>
      </p:sp>
      <p:sp>
        <p:nvSpPr>
          <p:cNvPr id="33" name="TextBox 148"/>
          <p:cNvSpPr txBox="1"/>
          <p:nvPr/>
        </p:nvSpPr>
        <p:spPr>
          <a:xfrm>
            <a:off x="7854742" y="4567502"/>
            <a:ext cx="861295" cy="161583"/>
          </a:xfrm>
          <a:prstGeom prst="rect">
            <a:avLst/>
          </a:prstGeom>
          <a:noFill/>
        </p:spPr>
        <p:txBody>
          <a:bodyPr wrap="square" lIns="0" tIns="0" rIns="0" bIns="0" rtlCol="0">
            <a:spAutoFit/>
          </a:bodyPr>
          <a:lstStyle/>
          <a:p>
            <a:pPr algn="ctr" defTabSz="1219444"/>
            <a:r>
              <a:rPr lang="en-US" altLang="zh-CN" sz="1050" b="1">
                <a:solidFill>
                  <a:srgbClr val="FFFFFF"/>
                </a:solidFill>
                <a:ea typeface="微软雅黑"/>
                <a:cs typeface="Arial" panose="020B0604020202020204" pitchFamily="34" charset="0"/>
              </a:rPr>
              <a:t>HyperSnap_4</a:t>
            </a:r>
            <a:endParaRPr lang="en-US" sz="1050" b="1">
              <a:solidFill>
                <a:srgbClr val="FFFFFF"/>
              </a:solidFill>
              <a:ea typeface="微软雅黑"/>
              <a:cs typeface="Arial" panose="020B0604020202020204" pitchFamily="34" charset="0"/>
            </a:endParaRPr>
          </a:p>
        </p:txBody>
      </p:sp>
      <p:cxnSp>
        <p:nvCxnSpPr>
          <p:cNvPr id="34" name="Straight Arrow Connector 19"/>
          <p:cNvCxnSpPr/>
          <p:nvPr/>
        </p:nvCxnSpPr>
        <p:spPr>
          <a:xfrm flipV="1">
            <a:off x="7102804" y="4619832"/>
            <a:ext cx="516868" cy="1"/>
          </a:xfrm>
          <a:prstGeom prst="straightConnector1">
            <a:avLst/>
          </a:prstGeom>
          <a:noFill/>
          <a:ln w="12700" cap="flat">
            <a:solidFill>
              <a:srgbClr val="2298F0"/>
            </a:solidFill>
            <a:prstDash val="solid"/>
            <a:miter lim="400000"/>
            <a:tailEnd type="triangle"/>
          </a:ln>
          <a:effectLst/>
        </p:spPr>
      </p:cxnSp>
      <p:sp>
        <p:nvSpPr>
          <p:cNvPr id="35" name="TextBox 148"/>
          <p:cNvSpPr txBox="1"/>
          <p:nvPr/>
        </p:nvSpPr>
        <p:spPr>
          <a:xfrm>
            <a:off x="6754420" y="4975360"/>
            <a:ext cx="359936" cy="160180"/>
          </a:xfrm>
          <a:prstGeom prst="rect">
            <a:avLst/>
          </a:prstGeom>
          <a:noFill/>
          <a:ln>
            <a:solidFill>
              <a:srgbClr val="2298F0"/>
            </a:solidFill>
          </a:ln>
        </p:spPr>
        <p:txBody>
          <a:bodyPr wrap="square" lIns="0" tIns="0" rIns="0" bIns="0" rtlCol="0">
            <a:spAutoFit/>
          </a:bodyPr>
          <a:lstStyle/>
          <a:p>
            <a:pPr algn="ctr" defTabSz="1219444"/>
            <a:r>
              <a:rPr lang="en-US" altLang="zh-CN" sz="1050" b="1">
                <a:solidFill>
                  <a:srgbClr val="2298F0"/>
                </a:solidFill>
                <a:ea typeface="微软雅黑"/>
                <a:cs typeface="Arial" panose="020B0604020202020204" pitchFamily="34" charset="0"/>
              </a:rPr>
              <a:t>TP1</a:t>
            </a:r>
            <a:endParaRPr lang="en-US" sz="600" b="1">
              <a:solidFill>
                <a:srgbClr val="2298F0"/>
              </a:solidFill>
              <a:ea typeface="微软雅黑"/>
              <a:cs typeface="Arial" panose="020B0604020202020204" pitchFamily="34" charset="0"/>
            </a:endParaRPr>
          </a:p>
        </p:txBody>
      </p:sp>
      <p:sp>
        <p:nvSpPr>
          <p:cNvPr id="36" name="圆柱形 154"/>
          <p:cNvSpPr/>
          <p:nvPr/>
        </p:nvSpPr>
        <p:spPr>
          <a:xfrm>
            <a:off x="7627128" y="4911356"/>
            <a:ext cx="1355423" cy="300300"/>
          </a:xfrm>
          <a:prstGeom prst="can">
            <a:avLst/>
          </a:prstGeom>
          <a:solidFill>
            <a:srgbClr val="00B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endParaRPr>
          </a:p>
        </p:txBody>
      </p:sp>
      <p:sp>
        <p:nvSpPr>
          <p:cNvPr id="37" name="TextBox 148"/>
          <p:cNvSpPr txBox="1"/>
          <p:nvPr/>
        </p:nvSpPr>
        <p:spPr>
          <a:xfrm>
            <a:off x="7874191" y="4980708"/>
            <a:ext cx="937301" cy="161583"/>
          </a:xfrm>
          <a:prstGeom prst="rect">
            <a:avLst/>
          </a:prstGeom>
          <a:noFill/>
        </p:spPr>
        <p:txBody>
          <a:bodyPr wrap="square" lIns="0" tIns="0" rIns="0" bIns="0" rtlCol="0">
            <a:spAutoFit/>
          </a:bodyPr>
          <a:lstStyle/>
          <a:p>
            <a:pPr algn="ctr" defTabSz="1219444"/>
            <a:r>
              <a:rPr lang="en-US" altLang="zh-CN" sz="1050" b="1">
                <a:solidFill>
                  <a:srgbClr val="FFFFFF"/>
                </a:solidFill>
                <a:ea typeface="微软雅黑"/>
                <a:cs typeface="Arial" panose="020B0604020202020204" pitchFamily="34" charset="0"/>
              </a:rPr>
              <a:t>HyperClone_4</a:t>
            </a:r>
            <a:endParaRPr lang="en-US" sz="1050" b="1">
              <a:solidFill>
                <a:srgbClr val="FFFFFF"/>
              </a:solidFill>
              <a:ea typeface="微软雅黑"/>
              <a:cs typeface="Arial" panose="020B0604020202020204" pitchFamily="34" charset="0"/>
            </a:endParaRPr>
          </a:p>
        </p:txBody>
      </p:sp>
      <p:cxnSp>
        <p:nvCxnSpPr>
          <p:cNvPr id="38" name="Straight Arrow Connector 19"/>
          <p:cNvCxnSpPr>
            <a:stCxn id="35" idx="3"/>
            <a:endCxn id="36" idx="2"/>
          </p:cNvCxnSpPr>
          <p:nvPr/>
        </p:nvCxnSpPr>
        <p:spPr>
          <a:xfrm>
            <a:off x="7114356" y="5055450"/>
            <a:ext cx="512772" cy="6056"/>
          </a:xfrm>
          <a:prstGeom prst="straightConnector1">
            <a:avLst/>
          </a:prstGeom>
          <a:noFill/>
          <a:ln w="12700" cap="flat">
            <a:solidFill>
              <a:srgbClr val="2298F0"/>
            </a:solidFill>
            <a:prstDash val="solid"/>
            <a:miter lim="400000"/>
            <a:tailEnd type="triangle"/>
          </a:ln>
          <a:effectLst/>
        </p:spPr>
      </p:cxnSp>
      <p:cxnSp>
        <p:nvCxnSpPr>
          <p:cNvPr id="39" name="Straight Arrow Connector 19"/>
          <p:cNvCxnSpPr>
            <a:stCxn id="11" idx="4"/>
          </p:cNvCxnSpPr>
          <p:nvPr/>
        </p:nvCxnSpPr>
        <p:spPr>
          <a:xfrm flipV="1">
            <a:off x="3440403" y="2141372"/>
            <a:ext cx="758087" cy="288145"/>
          </a:xfrm>
          <a:prstGeom prst="straightConnector1">
            <a:avLst/>
          </a:prstGeom>
          <a:noFill/>
          <a:ln w="12700" cap="flat">
            <a:solidFill>
              <a:srgbClr val="FFC000"/>
            </a:solidFill>
            <a:prstDash val="solid"/>
            <a:miter lim="400000"/>
            <a:tailEnd type="triangle"/>
          </a:ln>
          <a:effectLst/>
        </p:spPr>
      </p:cxnSp>
      <p:cxnSp>
        <p:nvCxnSpPr>
          <p:cNvPr id="40" name="Straight Arrow Connector 19"/>
          <p:cNvCxnSpPr>
            <a:stCxn id="11" idx="4"/>
          </p:cNvCxnSpPr>
          <p:nvPr/>
        </p:nvCxnSpPr>
        <p:spPr>
          <a:xfrm>
            <a:off x="3440403" y="2429518"/>
            <a:ext cx="758087" cy="183031"/>
          </a:xfrm>
          <a:prstGeom prst="straightConnector1">
            <a:avLst/>
          </a:prstGeom>
          <a:noFill/>
          <a:ln w="12700" cap="flat">
            <a:solidFill>
              <a:srgbClr val="FFC000"/>
            </a:solidFill>
            <a:prstDash val="solid"/>
            <a:miter lim="400000"/>
            <a:tailEnd type="triangle"/>
          </a:ln>
          <a:effectLst/>
        </p:spPr>
      </p:cxnSp>
      <p:sp>
        <p:nvSpPr>
          <p:cNvPr id="41" name="圆柱形 159"/>
          <p:cNvSpPr/>
          <p:nvPr/>
        </p:nvSpPr>
        <p:spPr>
          <a:xfrm>
            <a:off x="4184821" y="2007593"/>
            <a:ext cx="1355423" cy="300300"/>
          </a:xfrm>
          <a:prstGeom prst="can">
            <a:avLst/>
          </a:prstGeom>
          <a:solidFill>
            <a:srgbClr val="00B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endParaRPr>
          </a:p>
        </p:txBody>
      </p:sp>
      <p:sp>
        <p:nvSpPr>
          <p:cNvPr id="42" name="TextBox 148"/>
          <p:cNvSpPr txBox="1"/>
          <p:nvPr/>
        </p:nvSpPr>
        <p:spPr>
          <a:xfrm>
            <a:off x="4431883" y="2076945"/>
            <a:ext cx="1004728" cy="161583"/>
          </a:xfrm>
          <a:prstGeom prst="rect">
            <a:avLst/>
          </a:prstGeom>
          <a:noFill/>
        </p:spPr>
        <p:txBody>
          <a:bodyPr wrap="square" lIns="0" tIns="0" rIns="0" bIns="0" rtlCol="0">
            <a:spAutoFit/>
          </a:bodyPr>
          <a:lstStyle/>
          <a:p>
            <a:pPr algn="ctr" defTabSz="1219444"/>
            <a:r>
              <a:rPr lang="en-US" altLang="zh-CN" sz="1050" b="1">
                <a:solidFill>
                  <a:srgbClr val="FFFFFF"/>
                </a:solidFill>
                <a:ea typeface="微软雅黑"/>
                <a:cs typeface="Arial" panose="020B0604020202020204" pitchFamily="34" charset="0"/>
              </a:rPr>
              <a:t>HyperClone_1</a:t>
            </a:r>
            <a:endParaRPr lang="en-US" sz="1050" b="1">
              <a:solidFill>
                <a:srgbClr val="FFFFFF"/>
              </a:solidFill>
              <a:ea typeface="微软雅黑"/>
              <a:cs typeface="Arial" panose="020B0604020202020204" pitchFamily="34" charset="0"/>
            </a:endParaRPr>
          </a:p>
        </p:txBody>
      </p:sp>
      <p:sp>
        <p:nvSpPr>
          <p:cNvPr id="43" name="圆柱形 161"/>
          <p:cNvSpPr/>
          <p:nvPr/>
        </p:nvSpPr>
        <p:spPr>
          <a:xfrm>
            <a:off x="4183769" y="2456280"/>
            <a:ext cx="1355423" cy="300300"/>
          </a:xfrm>
          <a:prstGeom prst="can">
            <a:avLst/>
          </a:prstGeom>
          <a:solidFill>
            <a:srgbClr val="00B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endParaRPr>
          </a:p>
        </p:txBody>
      </p:sp>
      <p:sp>
        <p:nvSpPr>
          <p:cNvPr id="44" name="TextBox 148"/>
          <p:cNvSpPr txBox="1"/>
          <p:nvPr/>
        </p:nvSpPr>
        <p:spPr>
          <a:xfrm>
            <a:off x="4430832" y="2525631"/>
            <a:ext cx="930301" cy="161583"/>
          </a:xfrm>
          <a:prstGeom prst="rect">
            <a:avLst/>
          </a:prstGeom>
          <a:noFill/>
        </p:spPr>
        <p:txBody>
          <a:bodyPr wrap="square" lIns="0" tIns="0" rIns="0" bIns="0" rtlCol="0">
            <a:spAutoFit/>
          </a:bodyPr>
          <a:lstStyle/>
          <a:p>
            <a:pPr algn="ctr" defTabSz="1219444"/>
            <a:r>
              <a:rPr lang="en-US" altLang="zh-CN" sz="1050" b="1">
                <a:solidFill>
                  <a:srgbClr val="FFFFFF"/>
                </a:solidFill>
                <a:ea typeface="微软雅黑"/>
                <a:cs typeface="Arial" panose="020B0604020202020204" pitchFamily="34" charset="0"/>
              </a:rPr>
              <a:t>HyperClone_2</a:t>
            </a:r>
            <a:endParaRPr lang="en-US" sz="1050" b="1">
              <a:solidFill>
                <a:srgbClr val="FFFFFF"/>
              </a:solidFill>
              <a:ea typeface="微软雅黑"/>
              <a:cs typeface="Arial" panose="020B0604020202020204" pitchFamily="34" charset="0"/>
            </a:endParaRPr>
          </a:p>
        </p:txBody>
      </p:sp>
      <p:cxnSp>
        <p:nvCxnSpPr>
          <p:cNvPr id="45" name="曲线连接符 21"/>
          <p:cNvCxnSpPr>
            <a:stCxn id="27" idx="1"/>
            <a:endCxn id="53" idx="3"/>
          </p:cNvCxnSpPr>
          <p:nvPr/>
        </p:nvCxnSpPr>
        <p:spPr>
          <a:xfrm rot="16200000" flipH="1" flipV="1">
            <a:off x="4395129" y="2302779"/>
            <a:ext cx="3425" cy="2631911"/>
          </a:xfrm>
          <a:prstGeom prst="curvedConnector4">
            <a:avLst>
              <a:gd name="adj1" fmla="val -6675237"/>
              <a:gd name="adj2" fmla="val 62875"/>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148"/>
          <p:cNvSpPr txBox="1"/>
          <p:nvPr/>
        </p:nvSpPr>
        <p:spPr>
          <a:xfrm>
            <a:off x="3269378" y="3519299"/>
            <a:ext cx="862156" cy="320360"/>
          </a:xfrm>
          <a:prstGeom prst="rect">
            <a:avLst/>
          </a:prstGeom>
          <a:noFill/>
        </p:spPr>
        <p:txBody>
          <a:bodyPr wrap="square" lIns="0" tIns="0" rIns="0" bIns="0" rtlCol="0">
            <a:spAutoFit/>
          </a:bodyPr>
          <a:lstStyle/>
          <a:p>
            <a:pPr algn="ctr" defTabSz="1219444"/>
            <a:r>
              <a:rPr lang="zh-CN" altLang="en-US" sz="1050" b="1">
                <a:solidFill>
                  <a:srgbClr val="FF0000"/>
                </a:solidFill>
                <a:ea typeface="微软雅黑"/>
                <a:cs typeface="Arial" panose="020B0604020202020204" pitchFamily="34" charset="0"/>
              </a:rPr>
              <a:t>Cross-level rollback</a:t>
            </a:r>
            <a:endParaRPr lang="en-US" sz="1050" b="1">
              <a:solidFill>
                <a:srgbClr val="FF0000"/>
              </a:solidFill>
              <a:ea typeface="微软雅黑"/>
              <a:cs typeface="Arial" panose="020B0604020202020204" pitchFamily="34" charset="0"/>
            </a:endParaRPr>
          </a:p>
        </p:txBody>
      </p:sp>
      <p:sp>
        <p:nvSpPr>
          <p:cNvPr id="47" name="TextBox 148"/>
          <p:cNvSpPr txBox="1"/>
          <p:nvPr/>
        </p:nvSpPr>
        <p:spPr>
          <a:xfrm>
            <a:off x="3385576" y="3870460"/>
            <a:ext cx="862156" cy="320360"/>
          </a:xfrm>
          <a:prstGeom prst="rect">
            <a:avLst/>
          </a:prstGeom>
          <a:noFill/>
        </p:spPr>
        <p:txBody>
          <a:bodyPr wrap="square" lIns="0" tIns="0" rIns="0" bIns="0" rtlCol="0">
            <a:spAutoFit/>
          </a:bodyPr>
          <a:lstStyle/>
          <a:p>
            <a:pPr algn="ctr" defTabSz="1219444"/>
            <a:r>
              <a:rPr lang="zh-CN" altLang="en-US" sz="1050" b="1">
                <a:solidFill>
                  <a:srgbClr val="2298F0"/>
                </a:solidFill>
                <a:ea typeface="微软雅黑"/>
                <a:cs typeface="Arial" panose="020B0604020202020204" pitchFamily="34" charset="0"/>
              </a:rPr>
              <a:t>Cascading snapshot</a:t>
            </a:r>
            <a:endParaRPr lang="en-US" sz="1050" b="1">
              <a:solidFill>
                <a:srgbClr val="2298F0"/>
              </a:solidFill>
              <a:ea typeface="微软雅黑"/>
              <a:cs typeface="Arial" panose="020B0604020202020204" pitchFamily="34" charset="0"/>
            </a:endParaRPr>
          </a:p>
        </p:txBody>
      </p:sp>
      <p:sp>
        <p:nvSpPr>
          <p:cNvPr id="48" name="TextBox 148"/>
          <p:cNvSpPr txBox="1"/>
          <p:nvPr/>
        </p:nvSpPr>
        <p:spPr>
          <a:xfrm>
            <a:off x="6930160" y="5194869"/>
            <a:ext cx="862156" cy="320360"/>
          </a:xfrm>
          <a:prstGeom prst="rect">
            <a:avLst/>
          </a:prstGeom>
          <a:noFill/>
        </p:spPr>
        <p:txBody>
          <a:bodyPr wrap="square" lIns="0" tIns="0" rIns="0" bIns="0" rtlCol="0">
            <a:spAutoFit/>
          </a:bodyPr>
          <a:lstStyle/>
          <a:p>
            <a:pPr algn="ctr" defTabSz="1219444"/>
            <a:r>
              <a:rPr lang="zh-CN" altLang="en-US" sz="1050" b="1">
                <a:solidFill>
                  <a:srgbClr val="2298F0"/>
                </a:solidFill>
                <a:ea typeface="微软雅黑"/>
                <a:cs typeface="Arial" panose="020B0604020202020204" pitchFamily="34" charset="0"/>
              </a:rPr>
              <a:t>Cascading clone</a:t>
            </a:r>
            <a:endParaRPr lang="en-US" sz="1050" b="1">
              <a:solidFill>
                <a:srgbClr val="2298F0"/>
              </a:solidFill>
              <a:ea typeface="微软雅黑"/>
              <a:cs typeface="Arial" panose="020B0604020202020204" pitchFamily="34" charset="0"/>
            </a:endParaRPr>
          </a:p>
        </p:txBody>
      </p:sp>
      <p:cxnSp>
        <p:nvCxnSpPr>
          <p:cNvPr id="49" name="曲线连接符 170"/>
          <p:cNvCxnSpPr>
            <a:stCxn id="27" idx="1"/>
            <a:endCxn id="54" idx="3"/>
          </p:cNvCxnSpPr>
          <p:nvPr/>
        </p:nvCxnSpPr>
        <p:spPr>
          <a:xfrm rot="16200000" flipH="1" flipV="1">
            <a:off x="4905038" y="3263440"/>
            <a:ext cx="454178" cy="1161341"/>
          </a:xfrm>
          <a:prstGeom prst="curvedConnector4">
            <a:avLst>
              <a:gd name="adj1" fmla="val -50332"/>
              <a:gd name="adj2" fmla="val 79178"/>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148"/>
          <p:cNvSpPr txBox="1"/>
          <p:nvPr/>
        </p:nvSpPr>
        <p:spPr>
          <a:xfrm>
            <a:off x="3176615" y="1644242"/>
            <a:ext cx="1007154" cy="484748"/>
          </a:xfrm>
          <a:prstGeom prst="rect">
            <a:avLst/>
          </a:prstGeom>
          <a:noFill/>
        </p:spPr>
        <p:txBody>
          <a:bodyPr wrap="square" lIns="0" tIns="0" rIns="0" bIns="0" rtlCol="0">
            <a:spAutoFit/>
          </a:bodyPr>
          <a:lstStyle/>
          <a:p>
            <a:pPr algn="ctr" defTabSz="1219444"/>
            <a:r>
              <a:rPr lang="zh-CN" altLang="en-US" sz="1050" b="1" dirty="0">
                <a:solidFill>
                  <a:srgbClr val="FFC000"/>
                </a:solidFill>
                <a:ea typeface="微软雅黑"/>
                <a:cs typeface="Arial" panose="020B0604020202020204" pitchFamily="34" charset="0"/>
              </a:rPr>
              <a:t>Creating a Clone Using a Read-Only Snapshot</a:t>
            </a:r>
            <a:endParaRPr lang="en-US" sz="1050" b="1" dirty="0">
              <a:solidFill>
                <a:srgbClr val="FFC000"/>
              </a:solidFill>
              <a:ea typeface="微软雅黑"/>
              <a:cs typeface="Arial" panose="020B0604020202020204" pitchFamily="34" charset="0"/>
            </a:endParaRPr>
          </a:p>
        </p:txBody>
      </p:sp>
      <p:sp>
        <p:nvSpPr>
          <p:cNvPr id="51" name="Rectangle 35"/>
          <p:cNvSpPr/>
          <p:nvPr/>
        </p:nvSpPr>
        <p:spPr>
          <a:xfrm>
            <a:off x="6390509" y="1940112"/>
            <a:ext cx="256478" cy="307777"/>
          </a:xfrm>
          <a:prstGeom prst="rect">
            <a:avLst/>
          </a:prstGeom>
        </p:spPr>
        <p:txBody>
          <a:bodyPr wrap="none" lIns="0" tIns="0" rIns="0" bIns="0">
            <a:spAutoFit/>
          </a:bodyPr>
          <a:lstStyle/>
          <a:p>
            <a:pPr defTabSz="1219444"/>
            <a:r>
              <a:rPr lang="zh-CN" altLang="en-US" sz="2000" b="1" dirty="0">
                <a:solidFill>
                  <a:srgbClr val="0070C0"/>
                </a:solidFill>
                <a:ea typeface="微软雅黑"/>
                <a:cs typeface="Arial" panose="020B0604020202020204" pitchFamily="34" charset="0"/>
              </a:rPr>
              <a:t>①</a:t>
            </a:r>
            <a:endParaRPr lang="en-US" sz="2000" b="1" dirty="0">
              <a:solidFill>
                <a:srgbClr val="0070C0"/>
              </a:solidFill>
              <a:ea typeface="微软雅黑"/>
              <a:cs typeface="Arial" panose="020B0604020202020204" pitchFamily="34" charset="0"/>
            </a:endParaRPr>
          </a:p>
        </p:txBody>
      </p:sp>
      <p:sp>
        <p:nvSpPr>
          <p:cNvPr id="52" name="Rectangle 36"/>
          <p:cNvSpPr/>
          <p:nvPr/>
        </p:nvSpPr>
        <p:spPr>
          <a:xfrm>
            <a:off x="7114356" y="2816802"/>
            <a:ext cx="256481" cy="307777"/>
          </a:xfrm>
          <a:prstGeom prst="rect">
            <a:avLst/>
          </a:prstGeom>
        </p:spPr>
        <p:txBody>
          <a:bodyPr wrap="none" lIns="0" tIns="0" rIns="0" bIns="0">
            <a:spAutoFit/>
          </a:bodyPr>
          <a:lstStyle/>
          <a:p>
            <a:pPr defTabSz="1219444"/>
            <a:r>
              <a:rPr lang="zh-CN" altLang="en-US" sz="2000" b="1" dirty="0">
                <a:solidFill>
                  <a:srgbClr val="0070C0"/>
                </a:solidFill>
                <a:ea typeface="微软雅黑"/>
                <a:cs typeface="Arial" panose="020B0604020202020204" pitchFamily="34" charset="0"/>
              </a:rPr>
              <a:t>②</a:t>
            </a:r>
            <a:endParaRPr lang="en-US" sz="2000" b="1" dirty="0">
              <a:solidFill>
                <a:srgbClr val="0070C0"/>
              </a:solidFill>
              <a:ea typeface="微软雅黑"/>
              <a:cs typeface="Arial" panose="020B0604020202020204" pitchFamily="34" charset="0"/>
            </a:endParaRPr>
          </a:p>
        </p:txBody>
      </p:sp>
      <p:sp>
        <p:nvSpPr>
          <p:cNvPr id="53" name="TextBox 148"/>
          <p:cNvSpPr txBox="1"/>
          <p:nvPr/>
        </p:nvSpPr>
        <p:spPr>
          <a:xfrm>
            <a:off x="2720950" y="3540357"/>
            <a:ext cx="359936" cy="160180"/>
          </a:xfrm>
          <a:prstGeom prst="rect">
            <a:avLst/>
          </a:prstGeom>
          <a:noFill/>
          <a:ln>
            <a:solidFill>
              <a:srgbClr val="2298F0"/>
            </a:solidFill>
          </a:ln>
        </p:spPr>
        <p:txBody>
          <a:bodyPr wrap="square" lIns="0" tIns="0" rIns="0" bIns="0" rtlCol="0">
            <a:spAutoFit/>
          </a:bodyPr>
          <a:lstStyle/>
          <a:p>
            <a:pPr algn="ctr" defTabSz="1219444"/>
            <a:r>
              <a:rPr lang="en-US" altLang="zh-CN" sz="1050" b="1">
                <a:solidFill>
                  <a:srgbClr val="2298F0"/>
                </a:solidFill>
                <a:ea typeface="微软雅黑"/>
                <a:cs typeface="Arial" panose="020B0604020202020204" pitchFamily="34" charset="0"/>
              </a:rPr>
              <a:t>TP1</a:t>
            </a:r>
            <a:endParaRPr lang="en-US" sz="600" b="1">
              <a:solidFill>
                <a:srgbClr val="2298F0"/>
              </a:solidFill>
              <a:ea typeface="微软雅黑"/>
              <a:cs typeface="Arial" panose="020B0604020202020204" pitchFamily="34" charset="0"/>
            </a:endParaRPr>
          </a:p>
        </p:txBody>
      </p:sp>
      <p:sp>
        <p:nvSpPr>
          <p:cNvPr id="54" name="TextBox 148"/>
          <p:cNvSpPr txBox="1"/>
          <p:nvPr/>
        </p:nvSpPr>
        <p:spPr>
          <a:xfrm>
            <a:off x="4191521" y="3991110"/>
            <a:ext cx="359936" cy="160180"/>
          </a:xfrm>
          <a:prstGeom prst="rect">
            <a:avLst/>
          </a:prstGeom>
          <a:noFill/>
          <a:ln>
            <a:solidFill>
              <a:srgbClr val="2298F0"/>
            </a:solidFill>
          </a:ln>
        </p:spPr>
        <p:txBody>
          <a:bodyPr wrap="square" lIns="0" tIns="0" rIns="0" bIns="0" rtlCol="0">
            <a:spAutoFit/>
          </a:bodyPr>
          <a:lstStyle/>
          <a:p>
            <a:pPr algn="ctr" defTabSz="1219444"/>
            <a:r>
              <a:rPr lang="en-US" altLang="zh-CN" sz="1050" b="1">
                <a:solidFill>
                  <a:srgbClr val="2298F0"/>
                </a:solidFill>
                <a:ea typeface="微软雅黑"/>
                <a:cs typeface="Arial" panose="020B0604020202020204" pitchFamily="34" charset="0"/>
              </a:rPr>
              <a:t>TP1</a:t>
            </a:r>
            <a:endParaRPr lang="en-US" sz="600" b="1">
              <a:solidFill>
                <a:srgbClr val="2298F0"/>
              </a:solidFill>
              <a:ea typeface="微软雅黑"/>
              <a:cs typeface="Arial" panose="020B0604020202020204" pitchFamily="34" charset="0"/>
            </a:endParaRPr>
          </a:p>
        </p:txBody>
      </p:sp>
      <p:sp>
        <p:nvSpPr>
          <p:cNvPr id="55" name="TextBox 148"/>
          <p:cNvSpPr txBox="1"/>
          <p:nvPr/>
        </p:nvSpPr>
        <p:spPr>
          <a:xfrm>
            <a:off x="2716329" y="3840328"/>
            <a:ext cx="359936" cy="160180"/>
          </a:xfrm>
          <a:prstGeom prst="rect">
            <a:avLst/>
          </a:prstGeom>
          <a:noFill/>
          <a:ln>
            <a:solidFill>
              <a:srgbClr val="2298F0"/>
            </a:solidFill>
          </a:ln>
        </p:spPr>
        <p:txBody>
          <a:bodyPr wrap="square" lIns="0" tIns="0" rIns="0" bIns="0" rtlCol="0">
            <a:spAutoFit/>
          </a:bodyPr>
          <a:lstStyle/>
          <a:p>
            <a:pPr algn="ctr" defTabSz="1219444"/>
            <a:r>
              <a:rPr lang="en-US" altLang="zh-CN" sz="1050" b="1">
                <a:solidFill>
                  <a:srgbClr val="2298F0"/>
                </a:solidFill>
                <a:ea typeface="微软雅黑"/>
                <a:cs typeface="Arial" panose="020B0604020202020204" pitchFamily="34" charset="0"/>
              </a:rPr>
              <a:t>TP2</a:t>
            </a:r>
            <a:endParaRPr lang="en-US" sz="600" b="1">
              <a:solidFill>
                <a:srgbClr val="2298F0"/>
              </a:solidFill>
              <a:ea typeface="微软雅黑"/>
              <a:cs typeface="Arial" panose="020B0604020202020204" pitchFamily="34" charset="0"/>
            </a:endParaRPr>
          </a:p>
        </p:txBody>
      </p:sp>
      <p:sp>
        <p:nvSpPr>
          <p:cNvPr id="56" name="TextBox 148"/>
          <p:cNvSpPr txBox="1"/>
          <p:nvPr/>
        </p:nvSpPr>
        <p:spPr>
          <a:xfrm>
            <a:off x="4189075" y="4318901"/>
            <a:ext cx="359936" cy="160180"/>
          </a:xfrm>
          <a:prstGeom prst="rect">
            <a:avLst/>
          </a:prstGeom>
          <a:noFill/>
          <a:ln>
            <a:solidFill>
              <a:srgbClr val="2298F0"/>
            </a:solidFill>
          </a:ln>
        </p:spPr>
        <p:txBody>
          <a:bodyPr wrap="square" lIns="0" tIns="0" rIns="0" bIns="0" rtlCol="0">
            <a:spAutoFit/>
          </a:bodyPr>
          <a:lstStyle/>
          <a:p>
            <a:pPr algn="ctr" defTabSz="1219444"/>
            <a:r>
              <a:rPr lang="en-US" altLang="zh-CN" sz="1050" b="1">
                <a:solidFill>
                  <a:srgbClr val="2298F0"/>
                </a:solidFill>
                <a:ea typeface="微软雅黑"/>
                <a:cs typeface="Arial" panose="020B0604020202020204" pitchFamily="34" charset="0"/>
              </a:rPr>
              <a:t>TP2</a:t>
            </a:r>
            <a:endParaRPr lang="en-US" sz="600" b="1">
              <a:solidFill>
                <a:srgbClr val="2298F0"/>
              </a:solidFill>
              <a:ea typeface="微软雅黑"/>
              <a:cs typeface="Arial" panose="020B0604020202020204" pitchFamily="34" charset="0"/>
            </a:endParaRPr>
          </a:p>
        </p:txBody>
      </p:sp>
      <p:sp>
        <p:nvSpPr>
          <p:cNvPr id="57" name="Rectangle 36"/>
          <p:cNvSpPr/>
          <p:nvPr/>
        </p:nvSpPr>
        <p:spPr>
          <a:xfrm>
            <a:off x="8817962" y="3759871"/>
            <a:ext cx="64" cy="276999"/>
          </a:xfrm>
          <a:prstGeom prst="rect">
            <a:avLst/>
          </a:prstGeom>
        </p:spPr>
        <p:txBody>
          <a:bodyPr wrap="none" lIns="0" tIns="0" rIns="0" bIns="0">
            <a:spAutoFit/>
          </a:bodyPr>
          <a:lstStyle/>
          <a:p>
            <a:pPr defTabSz="1219444"/>
            <a:endParaRPr lang="en-US" dirty="0">
              <a:solidFill>
                <a:srgbClr val="1D1D1A"/>
              </a:solidFill>
              <a:ea typeface="微软雅黑"/>
              <a:cs typeface="Arial" panose="020B0604020202020204" pitchFamily="34" charset="0"/>
            </a:endParaRPr>
          </a:p>
        </p:txBody>
      </p:sp>
      <p:grpSp>
        <p:nvGrpSpPr>
          <p:cNvPr id="58" name="组合 193"/>
          <p:cNvGrpSpPr/>
          <p:nvPr/>
        </p:nvGrpSpPr>
        <p:grpSpPr>
          <a:xfrm>
            <a:off x="874010" y="5012604"/>
            <a:ext cx="5624024" cy="569812"/>
            <a:chOff x="6112229" y="1274408"/>
            <a:chExt cx="784732" cy="569812"/>
          </a:xfrm>
        </p:grpSpPr>
        <p:sp>
          <p:nvSpPr>
            <p:cNvPr id="59" name="TextBox 29"/>
            <p:cNvSpPr txBox="1"/>
            <p:nvPr/>
          </p:nvSpPr>
          <p:spPr>
            <a:xfrm>
              <a:off x="6114580" y="1521055"/>
              <a:ext cx="782381" cy="323165"/>
            </a:xfrm>
            <a:prstGeom prst="rect">
              <a:avLst/>
            </a:prstGeom>
            <a:noFill/>
          </p:spPr>
          <p:txBody>
            <a:bodyPr wrap="square" lIns="0" tIns="0" rIns="0" bIns="0" rtlCol="0">
              <a:spAutoFit/>
            </a:bodyPr>
            <a:lstStyle/>
            <a:p>
              <a:pPr defTabSz="1219444"/>
              <a:r>
                <a:rPr lang="zh-CN" altLang="en-US" sz="1050" dirty="0">
                  <a:solidFill>
                    <a:srgbClr val="1D1D1A"/>
                  </a:solidFill>
                  <a:ea typeface="微软雅黑"/>
                  <a:cs typeface="Arial" panose="020B0604020202020204" pitchFamily="34" charset="0"/>
                </a:rPr>
                <a:t>TP0, TP1, and TP2 are examples. Snapshot and clone can be associated with any time point of the source LUN.</a:t>
              </a:r>
              <a:endParaRPr lang="en-US" altLang="zh-CN" sz="1050" dirty="0">
                <a:solidFill>
                  <a:srgbClr val="1D1D1A"/>
                </a:solidFill>
                <a:ea typeface="微软雅黑"/>
                <a:cs typeface="Arial" panose="020B0604020202020204" pitchFamily="34" charset="0"/>
              </a:endParaRPr>
            </a:p>
          </p:txBody>
        </p:sp>
        <p:sp>
          <p:nvSpPr>
            <p:cNvPr id="60" name="Rectangle 35"/>
            <p:cNvSpPr/>
            <p:nvPr/>
          </p:nvSpPr>
          <p:spPr>
            <a:xfrm>
              <a:off x="6112229" y="1274408"/>
              <a:ext cx="96724" cy="215444"/>
            </a:xfrm>
            <a:prstGeom prst="rect">
              <a:avLst/>
            </a:prstGeom>
          </p:spPr>
          <p:txBody>
            <a:bodyPr wrap="none" lIns="0" tIns="0" rIns="0" bIns="0">
              <a:spAutoFit/>
            </a:bodyPr>
            <a:lstStyle/>
            <a:p>
              <a:pPr defTabSz="1219444"/>
              <a:r>
                <a:rPr lang="zh-CN" altLang="en-US" sz="1400" b="1" dirty="0">
                  <a:solidFill>
                    <a:srgbClr val="0070C0"/>
                  </a:solidFill>
                  <a:ea typeface="微软雅黑"/>
                  <a:cs typeface="Arial" panose="020B0604020202020204" pitchFamily="34" charset="0"/>
                </a:rPr>
                <a:t>Remarks:</a:t>
              </a:r>
              <a:endParaRPr lang="en-US" sz="2400" b="1" dirty="0">
                <a:solidFill>
                  <a:srgbClr val="0070C0"/>
                </a:solidFill>
                <a:ea typeface="微软雅黑"/>
                <a:cs typeface="Arial" panose="020B0604020202020204" pitchFamily="34" charset="0"/>
              </a:endParaRPr>
            </a:p>
          </p:txBody>
        </p:sp>
      </p:grpSp>
      <p:sp>
        <p:nvSpPr>
          <p:cNvPr id="61" name="矩形 65"/>
          <p:cNvSpPr/>
          <p:nvPr/>
        </p:nvSpPr>
        <p:spPr>
          <a:xfrm>
            <a:off x="7739901" y="3650396"/>
            <a:ext cx="441146" cy="400110"/>
          </a:xfrm>
          <a:prstGeom prst="rect">
            <a:avLst/>
          </a:prstGeom>
        </p:spPr>
        <p:txBody>
          <a:bodyPr wrap="none">
            <a:spAutoFit/>
          </a:bodyPr>
          <a:lstStyle/>
          <a:p>
            <a:pPr defTabSz="1219444"/>
            <a:r>
              <a:rPr lang="zh-CN" altLang="en-US" sz="2000" b="1" dirty="0">
                <a:solidFill>
                  <a:srgbClr val="0070C0"/>
                </a:solidFill>
                <a:ea typeface="微软雅黑"/>
                <a:cs typeface="Arial" panose="020B0604020202020204" pitchFamily="34" charset="0"/>
              </a:rPr>
              <a:t>③</a:t>
            </a:r>
          </a:p>
        </p:txBody>
      </p:sp>
      <p:sp>
        <p:nvSpPr>
          <p:cNvPr id="62" name="TextBox 61"/>
          <p:cNvSpPr txBox="1"/>
          <p:nvPr/>
        </p:nvSpPr>
        <p:spPr>
          <a:xfrm>
            <a:off x="6615361" y="1851624"/>
            <a:ext cx="5328334" cy="500586"/>
          </a:xfrm>
          <a:prstGeom prst="rect">
            <a:avLst/>
          </a:prstGeom>
          <a:noFill/>
        </p:spPr>
        <p:txBody>
          <a:bodyPr wrap="square" rtlCol="0">
            <a:spAutoFit/>
          </a:bodyPr>
          <a:lstStyle/>
          <a:p>
            <a:pPr>
              <a:lnSpc>
                <a:spcPts val="3440"/>
              </a:lnSpc>
            </a:pPr>
            <a:r>
              <a:rPr lang="en-US" altLang="zh-CN" sz="2000" dirty="0">
                <a:solidFill>
                  <a:srgbClr val="0070C0"/>
                </a:solidFill>
                <a:ea typeface="Microsoft YaHei" panose="020B0503020204020204" pitchFamily="34" charset="-122"/>
              </a:rPr>
              <a:t>Clone from read-only snapshot</a:t>
            </a:r>
            <a:endParaRPr lang="zh-CN" altLang="en-US" sz="2000" dirty="0">
              <a:solidFill>
                <a:srgbClr val="0070C0"/>
              </a:solidFill>
              <a:ea typeface="Microsoft YaHei" panose="020B0503020204020204" pitchFamily="34" charset="-122"/>
            </a:endParaRPr>
          </a:p>
        </p:txBody>
      </p:sp>
      <p:sp>
        <p:nvSpPr>
          <p:cNvPr id="63" name="TextBox 62"/>
          <p:cNvSpPr txBox="1"/>
          <p:nvPr/>
        </p:nvSpPr>
        <p:spPr>
          <a:xfrm>
            <a:off x="7370122" y="2687214"/>
            <a:ext cx="4307916" cy="500586"/>
          </a:xfrm>
          <a:prstGeom prst="rect">
            <a:avLst/>
          </a:prstGeom>
          <a:noFill/>
        </p:spPr>
        <p:txBody>
          <a:bodyPr wrap="square" rtlCol="0">
            <a:spAutoFit/>
          </a:bodyPr>
          <a:lstStyle/>
          <a:p>
            <a:pPr>
              <a:lnSpc>
                <a:spcPts val="3440"/>
              </a:lnSpc>
            </a:pPr>
            <a:r>
              <a:rPr lang="en-US" altLang="zh-CN" sz="2000" dirty="0">
                <a:solidFill>
                  <a:srgbClr val="0070C0"/>
                </a:solidFill>
                <a:ea typeface="Microsoft YaHei" panose="020B0503020204020204" pitchFamily="34" charset="-122"/>
              </a:rPr>
              <a:t>Freely Snapshot rollback</a:t>
            </a:r>
            <a:endParaRPr lang="zh-CN" altLang="en-US" sz="2000" dirty="0">
              <a:solidFill>
                <a:srgbClr val="0070C0"/>
              </a:solidFill>
              <a:ea typeface="Microsoft YaHei" panose="020B0503020204020204" pitchFamily="34" charset="-122"/>
            </a:endParaRPr>
          </a:p>
        </p:txBody>
      </p:sp>
      <p:sp>
        <p:nvSpPr>
          <p:cNvPr id="64" name="TextBox 63"/>
          <p:cNvSpPr txBox="1"/>
          <p:nvPr/>
        </p:nvSpPr>
        <p:spPr>
          <a:xfrm>
            <a:off x="8155399" y="3512439"/>
            <a:ext cx="3649136" cy="707886"/>
          </a:xfrm>
          <a:prstGeom prst="rect">
            <a:avLst/>
          </a:prstGeom>
          <a:noFill/>
        </p:spPr>
        <p:txBody>
          <a:bodyPr wrap="square" rtlCol="0">
            <a:spAutoFit/>
          </a:bodyPr>
          <a:lstStyle/>
          <a:p>
            <a:r>
              <a:rPr lang="en-US" altLang="zh-CN" sz="2000" dirty="0">
                <a:solidFill>
                  <a:srgbClr val="0070C0"/>
                </a:solidFill>
                <a:ea typeface="Microsoft YaHei" panose="020B0503020204020204" pitchFamily="34" charset="-122"/>
              </a:rPr>
              <a:t>Mixed cascading snapshot and clone</a:t>
            </a:r>
            <a:endParaRPr lang="zh-CN" altLang="en-US" sz="2000" dirty="0">
              <a:solidFill>
                <a:srgbClr val="0070C0"/>
              </a:solidFill>
              <a:ea typeface="Microsoft YaHei" panose="020B0503020204020204" pitchFamily="34" charset="-122"/>
            </a:endParaRPr>
          </a:p>
        </p:txBody>
      </p:sp>
      <p:sp>
        <p:nvSpPr>
          <p:cNvPr id="126" name="TextBox 125"/>
          <p:cNvSpPr txBox="1"/>
          <p:nvPr/>
        </p:nvSpPr>
        <p:spPr>
          <a:xfrm>
            <a:off x="1412791" y="5809087"/>
            <a:ext cx="3138666" cy="338554"/>
          </a:xfrm>
          <a:prstGeom prst="rect">
            <a:avLst/>
          </a:prstGeom>
          <a:noFill/>
        </p:spPr>
        <p:txBody>
          <a:bodyPr wrap="square" rtlCol="0">
            <a:spAutoFit/>
          </a:bodyPr>
          <a:lstStyle/>
          <a:p>
            <a:pPr algn="ctr"/>
            <a:r>
              <a:rPr lang="en-US" altLang="zh-CN" sz="1600" b="1" dirty="0" err="1">
                <a:latin typeface="Arial" panose="020B0604020202020204" pitchFamily="34" charset="0"/>
                <a:ea typeface="Microsoft YaHei" panose="020B0503020204020204" pitchFamily="34" charset="-122"/>
                <a:cs typeface="Arial" panose="020B0604020202020204" pitchFamily="34" charset="0"/>
              </a:rPr>
              <a:t>HyperCDP</a:t>
            </a:r>
            <a:r>
              <a:rPr lang="en-US" altLang="zh-CN" sz="1600" dirty="0">
                <a:latin typeface="Arial" panose="020B0604020202020204" pitchFamily="34" charset="0"/>
                <a:ea typeface="Microsoft YaHei" panose="020B0503020204020204" pitchFamily="34" charset="-122"/>
                <a:cs typeface="Arial" panose="020B0604020202020204" pitchFamily="34" charset="0"/>
              </a:rPr>
              <a:t> – Data Protection</a:t>
            </a:r>
            <a:endParaRPr lang="zh-CN" altLang="en-US" sz="1600" dirty="0">
              <a:latin typeface="Arial" panose="020B0604020202020204" pitchFamily="34" charset="0"/>
              <a:ea typeface="Microsoft YaHei" panose="020B0503020204020204" pitchFamily="34" charset="-122"/>
              <a:cs typeface="Arial" panose="020B0604020202020204" pitchFamily="34" charset="0"/>
            </a:endParaRPr>
          </a:p>
        </p:txBody>
      </p:sp>
      <p:sp>
        <p:nvSpPr>
          <p:cNvPr id="127" name="TextBox 126"/>
          <p:cNvSpPr txBox="1"/>
          <p:nvPr/>
        </p:nvSpPr>
        <p:spPr>
          <a:xfrm>
            <a:off x="4740120" y="5809087"/>
            <a:ext cx="3138666" cy="338554"/>
          </a:xfrm>
          <a:prstGeom prst="rect">
            <a:avLst/>
          </a:prstGeom>
          <a:noFill/>
        </p:spPr>
        <p:txBody>
          <a:bodyPr wrap="square" rtlCol="0">
            <a:spAutoFit/>
          </a:bodyPr>
          <a:lstStyle/>
          <a:p>
            <a:pPr algn="ctr"/>
            <a:r>
              <a:rPr lang="en-US" altLang="zh-CN" sz="1600" b="1" dirty="0" err="1">
                <a:latin typeface="Arial" panose="020B0604020202020204" pitchFamily="34" charset="0"/>
                <a:ea typeface="Microsoft YaHei" panose="020B0503020204020204" pitchFamily="34" charset="-122"/>
                <a:cs typeface="Arial" panose="020B0604020202020204" pitchFamily="34" charset="0"/>
              </a:rPr>
              <a:t>HyperSnap</a:t>
            </a:r>
            <a:r>
              <a:rPr lang="en-US" altLang="zh-CN" sz="1600" dirty="0">
                <a:latin typeface="Arial" panose="020B0604020202020204" pitchFamily="34" charset="0"/>
                <a:ea typeface="Microsoft YaHei" panose="020B0503020204020204" pitchFamily="34" charset="-122"/>
                <a:cs typeface="Arial" panose="020B0604020202020204" pitchFamily="34" charset="0"/>
              </a:rPr>
              <a:t> – Read &amp; Write</a:t>
            </a:r>
            <a:endParaRPr lang="zh-CN" altLang="en-US" sz="1600" dirty="0">
              <a:latin typeface="Arial" panose="020B0604020202020204" pitchFamily="34" charset="0"/>
              <a:ea typeface="Microsoft YaHei" panose="020B0503020204020204" pitchFamily="34" charset="-122"/>
              <a:cs typeface="Arial" panose="020B0604020202020204" pitchFamily="34" charset="0"/>
            </a:endParaRPr>
          </a:p>
        </p:txBody>
      </p:sp>
      <p:sp>
        <p:nvSpPr>
          <p:cNvPr id="128" name="TextBox 127"/>
          <p:cNvSpPr txBox="1"/>
          <p:nvPr/>
        </p:nvSpPr>
        <p:spPr>
          <a:xfrm>
            <a:off x="8067449" y="5809087"/>
            <a:ext cx="3138666" cy="338554"/>
          </a:xfrm>
          <a:prstGeom prst="rect">
            <a:avLst/>
          </a:prstGeom>
          <a:noFill/>
        </p:spPr>
        <p:txBody>
          <a:bodyPr wrap="square" rtlCol="0">
            <a:spAutoFit/>
          </a:bodyPr>
          <a:lstStyle/>
          <a:p>
            <a:pPr algn="ctr"/>
            <a:r>
              <a:rPr lang="en-US" altLang="zh-CN" sz="1600" b="1" dirty="0" err="1">
                <a:latin typeface="Arial" panose="020B0604020202020204" pitchFamily="34" charset="0"/>
                <a:ea typeface="Microsoft YaHei" panose="020B0503020204020204" pitchFamily="34" charset="-122"/>
                <a:cs typeface="Arial" panose="020B0604020202020204" pitchFamily="34" charset="0"/>
              </a:rPr>
              <a:t>HyperClone</a:t>
            </a:r>
            <a:r>
              <a:rPr lang="en-US" altLang="zh-CN" sz="1600" dirty="0">
                <a:latin typeface="Arial" panose="020B0604020202020204" pitchFamily="34" charset="0"/>
                <a:ea typeface="Microsoft YaHei" panose="020B0503020204020204" pitchFamily="34" charset="-122"/>
                <a:cs typeface="Arial" panose="020B0604020202020204" pitchFamily="34" charset="0"/>
              </a:rPr>
              <a:t> – Data Mirror</a:t>
            </a:r>
            <a:endParaRPr lang="zh-CN" altLang="en-US" sz="1600" dirty="0">
              <a:latin typeface="Arial" panose="020B0604020202020204" pitchFamily="34" charset="0"/>
              <a:ea typeface="Microsoft YaHei" panose="020B0503020204020204" pitchFamily="34" charset="-122"/>
              <a:cs typeface="Arial" panose="020B0604020202020204" pitchFamily="34" charset="0"/>
            </a:endParaRPr>
          </a:p>
        </p:txBody>
      </p:sp>
      <p:grpSp>
        <p:nvGrpSpPr>
          <p:cNvPr id="73" name="Group 72"/>
          <p:cNvGrpSpPr/>
          <p:nvPr/>
        </p:nvGrpSpPr>
        <p:grpSpPr>
          <a:xfrm>
            <a:off x="8450407" y="5749"/>
            <a:ext cx="3749963" cy="208267"/>
            <a:chOff x="8450407" y="5749"/>
            <a:chExt cx="3749963" cy="208267"/>
          </a:xfrm>
        </p:grpSpPr>
        <p:sp>
          <p:nvSpPr>
            <p:cNvPr id="74" name="Process 148"/>
            <p:cNvSpPr/>
            <p:nvPr/>
          </p:nvSpPr>
          <p:spPr>
            <a:xfrm>
              <a:off x="9669607" y="5749"/>
              <a:ext cx="1311563" cy="20825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75" name="Process 149"/>
            <p:cNvSpPr/>
            <p:nvPr/>
          </p:nvSpPr>
          <p:spPr>
            <a:xfrm>
              <a:off x="8450407" y="6771"/>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76" name="Process 150"/>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spTree>
    <p:extLst>
      <p:ext uri="{BB962C8B-B14F-4D97-AF65-F5344CB8AC3E}">
        <p14:creationId xmlns:p14="http://schemas.microsoft.com/office/powerpoint/2010/main" val="3327213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69416" y="349927"/>
            <a:ext cx="10180638" cy="595313"/>
          </a:xfrm>
          <a:prstGeom prst="rect">
            <a:avLst/>
          </a:prstGeom>
        </p:spPr>
        <p:txBody>
          <a:bodyPr/>
          <a:lstStyle/>
          <a:p>
            <a:r>
              <a:rPr lang="en-US" altLang="zh-CN" sz="2800" dirty="0" err="1">
                <a:latin typeface="Arial" panose="020B0604020202020204" pitchFamily="34" charset="0"/>
                <a:cs typeface="Arial" panose="020B0604020202020204" pitchFamily="34" charset="0"/>
              </a:rPr>
              <a:t>HyperCDP</a:t>
            </a:r>
            <a:r>
              <a:rPr lang="en-US" altLang="zh-CN" sz="2800" dirty="0">
                <a:latin typeface="Arial" panose="020B0604020202020204" pitchFamily="34" charset="0"/>
                <a:cs typeface="Arial" panose="020B0604020202020204" pitchFamily="34" charset="0"/>
              </a:rPr>
              <a:t> - 60,000 protection points, once every 3 seconds</a:t>
            </a:r>
            <a:endParaRPr lang="zh-CN" altLang="en-US" sz="2800" dirty="0">
              <a:latin typeface="Arial" panose="020B0604020202020204" pitchFamily="34" charset="0"/>
              <a:cs typeface="Arial" panose="020B0604020202020204" pitchFamily="34" charset="0"/>
            </a:endParaRPr>
          </a:p>
        </p:txBody>
      </p:sp>
      <p:pic>
        <p:nvPicPr>
          <p:cNvPr id="2050" name="d0e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018" y="1030182"/>
            <a:ext cx="4771763" cy="2278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p:cNvGrpSpPr/>
          <p:nvPr/>
        </p:nvGrpSpPr>
        <p:grpSpPr>
          <a:xfrm>
            <a:off x="6838095" y="1504170"/>
            <a:ext cx="4389241" cy="1578197"/>
            <a:chOff x="6439416" y="4593265"/>
            <a:chExt cx="4389241" cy="1578197"/>
          </a:xfrm>
        </p:grpSpPr>
        <p:pic>
          <p:nvPicPr>
            <p:cNvPr id="2051" name="d0e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9416" y="4593265"/>
              <a:ext cx="4389241" cy="157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p:cNvCxnSpPr/>
            <p:nvPr/>
          </p:nvCxnSpPr>
          <p:spPr>
            <a:xfrm>
              <a:off x="7974195" y="5360763"/>
              <a:ext cx="0" cy="210363"/>
            </a:xfrm>
            <a:prstGeom prst="straightConnector1">
              <a:avLst/>
            </a:prstGeom>
            <a:ln w="15875">
              <a:solidFill>
                <a:srgbClr val="00B0F0"/>
              </a:solidFill>
              <a:prstDash val="dash"/>
              <a:tailEnd type="triangle" w="sm"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247795" y="5360763"/>
              <a:ext cx="0" cy="210363"/>
            </a:xfrm>
            <a:prstGeom prst="straightConnector1">
              <a:avLst/>
            </a:prstGeom>
            <a:ln w="15875">
              <a:solidFill>
                <a:srgbClr val="00B0F0"/>
              </a:solidFill>
              <a:prstDash val="dash"/>
              <a:tailEnd type="triangle" w="sm"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802195" y="5360762"/>
              <a:ext cx="0" cy="210363"/>
            </a:xfrm>
            <a:prstGeom prst="straightConnector1">
              <a:avLst/>
            </a:prstGeom>
            <a:ln w="15875">
              <a:solidFill>
                <a:srgbClr val="00B0F0"/>
              </a:solidFill>
              <a:prstDash val="dash"/>
              <a:tailEnd type="triangle" w="sm"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090195" y="5360762"/>
              <a:ext cx="0" cy="210363"/>
            </a:xfrm>
            <a:prstGeom prst="straightConnector1">
              <a:avLst/>
            </a:prstGeom>
            <a:ln w="15875">
              <a:solidFill>
                <a:srgbClr val="00B0F0"/>
              </a:solidFill>
              <a:prstDash val="dash"/>
              <a:tailEnd type="triangle" w="sm" len="med"/>
            </a:ln>
          </p:spPr>
          <p:style>
            <a:lnRef idx="1">
              <a:schemeClr val="accent1"/>
            </a:lnRef>
            <a:fillRef idx="0">
              <a:schemeClr val="accent1"/>
            </a:fillRef>
            <a:effectRef idx="0">
              <a:schemeClr val="accent1"/>
            </a:effectRef>
            <a:fontRef idx="minor">
              <a:schemeClr val="tx1"/>
            </a:fontRef>
          </p:style>
        </p:cxnSp>
      </p:grpSp>
      <p:sp>
        <p:nvSpPr>
          <p:cNvPr id="79" name="437105775"/>
          <p:cNvSpPr/>
          <p:nvPr/>
        </p:nvSpPr>
        <p:spPr>
          <a:xfrm>
            <a:off x="1386184" y="6073303"/>
            <a:ext cx="3511881" cy="253916"/>
          </a:xfrm>
          <a:prstGeom prst="rect">
            <a:avLst/>
          </a:prstGeom>
        </p:spPr>
        <p:txBody>
          <a:bodyPr wrap="square" lIns="0" tIns="0" rIns="0" bIns="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fontAlgn="ctr">
              <a:lnSpc>
                <a:spcPct val="150000"/>
              </a:lnSpc>
              <a:defRPr/>
            </a:pPr>
            <a:r>
              <a:rPr kumimoji="1" lang="en-US" altLang="zh-CN" sz="1100" dirty="0">
                <a:solidFill>
                  <a:schemeClr val="bg1">
                    <a:lumMod val="50000"/>
                  </a:schemeClr>
                </a:solidFill>
                <a:cs typeface="Arial" panose="020B0604020202020204" pitchFamily="34" charset="0"/>
              </a:rPr>
              <a:t>1 read, 2 writes, and 1 metadata update</a:t>
            </a:r>
          </a:p>
        </p:txBody>
      </p:sp>
      <p:pic>
        <p:nvPicPr>
          <p:cNvPr id="80" name="table"/>
          <p:cNvPicPr>
            <a:picLocks noChangeAspect="1"/>
          </p:cNvPicPr>
          <p:nvPr/>
        </p:nvPicPr>
        <p:blipFill>
          <a:blip r:embed="rId5"/>
          <a:stretch>
            <a:fillRect/>
          </a:stretch>
        </p:blipFill>
        <p:spPr>
          <a:xfrm>
            <a:off x="1754399" y="4293370"/>
            <a:ext cx="523754" cy="1797054"/>
          </a:xfrm>
          <a:prstGeom prst="rect">
            <a:avLst/>
          </a:prstGeom>
        </p:spPr>
      </p:pic>
      <p:pic>
        <p:nvPicPr>
          <p:cNvPr id="81" name="table"/>
          <p:cNvPicPr>
            <a:picLocks noChangeAspect="1"/>
          </p:cNvPicPr>
          <p:nvPr/>
        </p:nvPicPr>
        <p:blipFill>
          <a:blip r:embed="rId6"/>
          <a:stretch>
            <a:fillRect/>
          </a:stretch>
        </p:blipFill>
        <p:spPr>
          <a:xfrm>
            <a:off x="3516116" y="4293370"/>
            <a:ext cx="525341" cy="1797054"/>
          </a:xfrm>
          <a:prstGeom prst="rect">
            <a:avLst/>
          </a:prstGeom>
        </p:spPr>
      </p:pic>
      <p:sp>
        <p:nvSpPr>
          <p:cNvPr id="82" name="1653769395"/>
          <p:cNvSpPr txBox="1"/>
          <p:nvPr/>
        </p:nvSpPr>
        <p:spPr>
          <a:xfrm>
            <a:off x="1573466" y="4067997"/>
            <a:ext cx="911014" cy="161888"/>
          </a:xfrm>
          <a:prstGeom prst="rect">
            <a:avLst/>
          </a:prstGeom>
          <a:noFill/>
        </p:spPr>
        <p:txBody>
          <a:bodyPr lIns="0" tIns="0" rIns="0" bIns="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fontAlgn="ctr">
              <a:defRPr/>
            </a:pPr>
            <a:r>
              <a:rPr lang="en-US" altLang="zh-CN" sz="1050" dirty="0">
                <a:solidFill>
                  <a:schemeClr val="bg1">
                    <a:lumMod val="50000"/>
                  </a:schemeClr>
                </a:solidFill>
              </a:rPr>
              <a:t>Mapping table</a:t>
            </a:r>
            <a:endParaRPr lang="en-US" sz="1050" dirty="0">
              <a:solidFill>
                <a:schemeClr val="bg1">
                  <a:lumMod val="50000"/>
                </a:schemeClr>
              </a:solidFill>
            </a:endParaRPr>
          </a:p>
        </p:txBody>
      </p:sp>
      <p:sp>
        <p:nvSpPr>
          <p:cNvPr id="83" name="1660644065"/>
          <p:cNvSpPr txBox="1"/>
          <p:nvPr/>
        </p:nvSpPr>
        <p:spPr>
          <a:xfrm>
            <a:off x="3347879" y="4067997"/>
            <a:ext cx="857052" cy="161888"/>
          </a:xfrm>
          <a:prstGeom prst="rect">
            <a:avLst/>
          </a:prstGeom>
          <a:noFill/>
        </p:spPr>
        <p:txBody>
          <a:bodyPr lIns="0" tIns="0" rIns="0" bIns="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fontAlgn="ctr">
              <a:defRPr/>
            </a:pPr>
            <a:r>
              <a:rPr lang="en-US" altLang="zh-CN" sz="1050" dirty="0">
                <a:solidFill>
                  <a:schemeClr val="bg1">
                    <a:lumMod val="50000"/>
                  </a:schemeClr>
                </a:solidFill>
              </a:rPr>
              <a:t>Data space</a:t>
            </a:r>
            <a:endParaRPr lang="en-US" sz="1050" dirty="0">
              <a:solidFill>
                <a:schemeClr val="bg1">
                  <a:lumMod val="50000"/>
                </a:schemeClr>
              </a:solidFill>
            </a:endParaRPr>
          </a:p>
        </p:txBody>
      </p:sp>
      <p:cxnSp>
        <p:nvCxnSpPr>
          <p:cNvPr id="84" name="Straight Arrow Connector 83"/>
          <p:cNvCxnSpPr/>
          <p:nvPr/>
        </p:nvCxnSpPr>
        <p:spPr>
          <a:xfrm>
            <a:off x="2278152" y="4685391"/>
            <a:ext cx="1231615" cy="0"/>
          </a:xfrm>
          <a:prstGeom prst="straightConnector1">
            <a:avLst/>
          </a:prstGeom>
          <a:noFill/>
          <a:ln w="12700" cap="flat">
            <a:solidFill>
              <a:srgbClr val="2298F0"/>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85" name="1590869221"/>
          <p:cNvGrpSpPr>
            <a:grpSpLocks/>
          </p:cNvGrpSpPr>
          <p:nvPr/>
        </p:nvGrpSpPr>
        <p:grpSpPr bwMode="auto">
          <a:xfrm>
            <a:off x="4138272" y="5667827"/>
            <a:ext cx="1288752" cy="461855"/>
            <a:chOff x="5277112" y="3723231"/>
            <a:chExt cx="1290378" cy="461665"/>
          </a:xfrm>
        </p:grpSpPr>
        <p:sp>
          <p:nvSpPr>
            <p:cNvPr id="98" name="TextBox 17"/>
            <p:cNvSpPr txBox="1"/>
            <p:nvPr/>
          </p:nvSpPr>
          <p:spPr>
            <a:xfrm>
              <a:off x="5482111" y="3723231"/>
              <a:ext cx="1085379" cy="461665"/>
            </a:xfrm>
            <a:prstGeom prst="rect">
              <a:avLst/>
            </a:prstGeom>
            <a:noFill/>
          </p:spPr>
          <p:txBody>
            <a:bodyPr lIns="0" tIns="0" rIns="0" bIns="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lang="en-US" altLang="zh-CN" sz="1000" dirty="0">
                  <a:solidFill>
                    <a:schemeClr val="bg1">
                      <a:lumMod val="50000"/>
                    </a:schemeClr>
                  </a:solidFill>
                </a:rPr>
                <a:t>Copy data from the original location to the new location.</a:t>
              </a:r>
              <a:endParaRPr lang="zh-CN" altLang="en-US" sz="1000" dirty="0">
                <a:solidFill>
                  <a:schemeClr val="bg1">
                    <a:lumMod val="50000"/>
                  </a:schemeClr>
                </a:solidFill>
              </a:endParaRPr>
            </a:p>
          </p:txBody>
        </p:sp>
        <p:sp>
          <p:nvSpPr>
            <p:cNvPr id="99" name="Rectangle 98"/>
            <p:cNvSpPr>
              <a:spLocks noChangeArrowheads="1"/>
            </p:cNvSpPr>
            <p:nvPr/>
          </p:nvSpPr>
          <p:spPr bwMode="auto">
            <a:xfrm>
              <a:off x="5277112" y="3817391"/>
              <a:ext cx="91466" cy="21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altLang="en-US" sz="1400">
                  <a:solidFill>
                    <a:srgbClr val="2298F0"/>
                  </a:solidFill>
                </a:rPr>
                <a:t>1</a:t>
              </a:r>
            </a:p>
          </p:txBody>
        </p:sp>
      </p:grpSp>
      <p:grpSp>
        <p:nvGrpSpPr>
          <p:cNvPr id="86" name="596938389"/>
          <p:cNvGrpSpPr>
            <a:grpSpLocks/>
          </p:cNvGrpSpPr>
          <p:nvPr/>
        </p:nvGrpSpPr>
        <p:grpSpPr bwMode="auto">
          <a:xfrm>
            <a:off x="2400362" y="4696502"/>
            <a:ext cx="1098296" cy="503121"/>
            <a:chOff x="3540280" y="2751373"/>
            <a:chExt cx="1097842" cy="503936"/>
          </a:xfrm>
        </p:grpSpPr>
        <p:sp>
          <p:nvSpPr>
            <p:cNvPr id="96" name="TextBox 20"/>
            <p:cNvSpPr txBox="1"/>
            <p:nvPr/>
          </p:nvSpPr>
          <p:spPr>
            <a:xfrm>
              <a:off x="3684649" y="2794295"/>
              <a:ext cx="953473" cy="461014"/>
            </a:xfrm>
            <a:prstGeom prst="rect">
              <a:avLst/>
            </a:prstGeom>
            <a:noFill/>
          </p:spPr>
          <p:txBody>
            <a:bodyPr lIns="0" tIns="0" rIns="0" bIns="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a:defRPr/>
              </a:pPr>
              <a:r>
                <a:rPr lang="en-US" altLang="zh-CN" sz="1000" dirty="0">
                  <a:solidFill>
                    <a:schemeClr val="bg1">
                      <a:lumMod val="50000"/>
                    </a:schemeClr>
                  </a:solidFill>
                </a:rPr>
                <a:t>Write new data at the original location.</a:t>
              </a:r>
              <a:endParaRPr lang="zh-CN" altLang="en-US" sz="1000" dirty="0">
                <a:solidFill>
                  <a:schemeClr val="bg1">
                    <a:lumMod val="50000"/>
                  </a:schemeClr>
                </a:solidFill>
              </a:endParaRPr>
            </a:p>
          </p:txBody>
        </p:sp>
        <p:sp>
          <p:nvSpPr>
            <p:cNvPr id="97" name="Rectangle 96"/>
            <p:cNvSpPr>
              <a:spLocks noChangeArrowheads="1"/>
            </p:cNvSpPr>
            <p:nvPr/>
          </p:nvSpPr>
          <p:spPr bwMode="auto">
            <a:xfrm>
              <a:off x="3540280" y="2751373"/>
              <a:ext cx="91313" cy="215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altLang="en-US" sz="1400">
                  <a:solidFill>
                    <a:srgbClr val="2298F0"/>
                  </a:solidFill>
                </a:rPr>
                <a:t>2</a:t>
              </a:r>
            </a:p>
          </p:txBody>
        </p:sp>
      </p:grpSp>
      <p:sp>
        <p:nvSpPr>
          <p:cNvPr id="87" name="TextBox 24"/>
          <p:cNvSpPr txBox="1"/>
          <p:nvPr/>
        </p:nvSpPr>
        <p:spPr>
          <a:xfrm>
            <a:off x="4366819" y="4669520"/>
            <a:ext cx="123796" cy="184107"/>
          </a:xfrm>
          <a:prstGeom prst="rect">
            <a:avLst/>
          </a:prstGeom>
          <a:noFill/>
        </p:spPr>
        <p:txBody>
          <a:bodyPr lIns="0" tIns="0" rIns="0" bIns="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fontAlgn="ctr">
              <a:defRPr/>
            </a:pPr>
            <a:r>
              <a:rPr lang="en-US" altLang="zh-CN" sz="1200" b="1" dirty="0">
                <a:solidFill>
                  <a:schemeClr val="bg1">
                    <a:lumMod val="50000"/>
                  </a:schemeClr>
                </a:solidFill>
                <a:cs typeface="Arial" panose="020B0604020202020204" pitchFamily="34" charset="0"/>
              </a:rPr>
              <a:t>B</a:t>
            </a:r>
            <a:endParaRPr lang="en-US" sz="1200" b="1" dirty="0">
              <a:solidFill>
                <a:schemeClr val="bg1">
                  <a:lumMod val="50000"/>
                </a:schemeClr>
              </a:solidFill>
              <a:cs typeface="Arial" panose="020B0604020202020204" pitchFamily="34" charset="0"/>
            </a:endParaRPr>
          </a:p>
        </p:txBody>
      </p:sp>
      <p:sp>
        <p:nvSpPr>
          <p:cNvPr id="88" name="TextBox 25"/>
          <p:cNvSpPr txBox="1"/>
          <p:nvPr/>
        </p:nvSpPr>
        <p:spPr>
          <a:xfrm>
            <a:off x="2316244" y="4485413"/>
            <a:ext cx="123796" cy="184107"/>
          </a:xfrm>
          <a:prstGeom prst="rect">
            <a:avLst/>
          </a:prstGeom>
          <a:noFill/>
        </p:spPr>
        <p:txBody>
          <a:bodyPr lIns="0" tIns="0" rIns="0" bIns="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fontAlgn="ctr">
              <a:defRPr/>
            </a:pPr>
            <a:r>
              <a:rPr lang="en-US" altLang="zh-CN" sz="1200" b="1" dirty="0">
                <a:solidFill>
                  <a:schemeClr val="bg1">
                    <a:lumMod val="50000"/>
                  </a:schemeClr>
                </a:solidFill>
                <a:cs typeface="Arial" panose="020B0604020202020204" pitchFamily="34" charset="0"/>
              </a:rPr>
              <a:t>F</a:t>
            </a:r>
            <a:endParaRPr lang="en-US" sz="1200" b="1" dirty="0">
              <a:solidFill>
                <a:schemeClr val="bg1">
                  <a:lumMod val="50000"/>
                </a:schemeClr>
              </a:solidFill>
              <a:cs typeface="Arial" panose="020B0604020202020204" pitchFamily="34" charset="0"/>
            </a:endParaRPr>
          </a:p>
        </p:txBody>
      </p:sp>
      <p:sp>
        <p:nvSpPr>
          <p:cNvPr id="89" name="Rectangle 88"/>
          <p:cNvSpPr/>
          <p:nvPr/>
        </p:nvSpPr>
        <p:spPr>
          <a:xfrm>
            <a:off x="2713747" y="3741048"/>
            <a:ext cx="376298" cy="215394"/>
          </a:xfrm>
          <a:prstGeom prst="rect">
            <a:avLst/>
          </a:prstGeom>
        </p:spPr>
        <p:txBody>
          <a:bodyPr wrap="none" lIns="0" tIns="0" rIns="0" bIns="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fontAlgn="ctr">
              <a:defRPr/>
            </a:pPr>
            <a:r>
              <a:rPr lang="en-US" altLang="zh-CN" sz="1400" b="1" dirty="0">
                <a:solidFill>
                  <a:schemeClr val="bg1">
                    <a:lumMod val="65000"/>
                  </a:schemeClr>
                </a:solidFill>
                <a:cs typeface="Arial" panose="020B0604020202020204" pitchFamily="34" charset="0"/>
              </a:rPr>
              <a:t>COW</a:t>
            </a:r>
            <a:endParaRPr lang="en-US" sz="1400" b="1" dirty="0">
              <a:solidFill>
                <a:schemeClr val="bg1">
                  <a:lumMod val="65000"/>
                </a:schemeClr>
              </a:solidFill>
              <a:cs typeface="Arial" panose="020B0604020202020204" pitchFamily="34" charset="0"/>
            </a:endParaRPr>
          </a:p>
        </p:txBody>
      </p:sp>
      <p:sp>
        <p:nvSpPr>
          <p:cNvPr id="90" name="TextBox 1"/>
          <p:cNvSpPr txBox="1">
            <a:spLocks noChangeArrowheads="1"/>
          </p:cNvSpPr>
          <p:nvPr/>
        </p:nvSpPr>
        <p:spPr bwMode="auto">
          <a:xfrm>
            <a:off x="3612932" y="5604341"/>
            <a:ext cx="319013" cy="21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fontAlgn="ctr"/>
            <a:r>
              <a:rPr lang="en-US" altLang="zh-CN" sz="1400" b="1" dirty="0">
                <a:solidFill>
                  <a:srgbClr val="2298F0"/>
                </a:solidFill>
                <a:cs typeface="Arial" panose="020B0604020202020204" pitchFamily="34" charset="0"/>
              </a:rPr>
              <a:t>B</a:t>
            </a:r>
            <a:endParaRPr lang="en-US" altLang="en-US" sz="1400" b="1" dirty="0">
              <a:solidFill>
                <a:srgbClr val="2298F0"/>
              </a:solidFill>
              <a:cs typeface="Arial" panose="020B0604020202020204" pitchFamily="34" charset="0"/>
            </a:endParaRPr>
          </a:p>
        </p:txBody>
      </p:sp>
      <p:sp>
        <p:nvSpPr>
          <p:cNvPr id="91" name="TextBox 42"/>
          <p:cNvSpPr txBox="1">
            <a:spLocks noChangeArrowheads="1"/>
          </p:cNvSpPr>
          <p:nvPr/>
        </p:nvSpPr>
        <p:spPr bwMode="auto">
          <a:xfrm>
            <a:off x="3518204" y="4551278"/>
            <a:ext cx="507884" cy="265052"/>
          </a:xfrm>
          <a:prstGeom prst="rect">
            <a:avLst/>
          </a:prstGeom>
          <a:solidFill>
            <a:srgbClr val="2298F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fontAlgn="ctr"/>
            <a:r>
              <a:rPr lang="en-US" altLang="zh-CN" sz="1400" b="1" dirty="0">
                <a:solidFill>
                  <a:schemeClr val="bg1"/>
                </a:solidFill>
                <a:cs typeface="Arial" panose="020B0604020202020204" pitchFamily="34" charset="0"/>
              </a:rPr>
              <a:t>F</a:t>
            </a:r>
            <a:endParaRPr lang="en-US" altLang="en-US" sz="1400" b="1" dirty="0">
              <a:solidFill>
                <a:schemeClr val="bg1"/>
              </a:solidFill>
              <a:cs typeface="Arial" panose="020B0604020202020204" pitchFamily="34" charset="0"/>
            </a:endParaRPr>
          </a:p>
        </p:txBody>
      </p:sp>
      <p:cxnSp>
        <p:nvCxnSpPr>
          <p:cNvPr id="93" name="直接连接符 157"/>
          <p:cNvCxnSpPr/>
          <p:nvPr/>
        </p:nvCxnSpPr>
        <p:spPr>
          <a:xfrm>
            <a:off x="4041457" y="4672694"/>
            <a:ext cx="269813" cy="0"/>
          </a:xfrm>
          <a:prstGeom prst="line">
            <a:avLst/>
          </a:prstGeom>
          <a:ln w="12700">
            <a:solidFill>
              <a:srgbClr val="2298F0"/>
            </a:solidFill>
          </a:ln>
        </p:spPr>
        <p:style>
          <a:lnRef idx="1">
            <a:schemeClr val="accent1"/>
          </a:lnRef>
          <a:fillRef idx="0">
            <a:schemeClr val="accent1"/>
          </a:fillRef>
          <a:effectRef idx="0">
            <a:schemeClr val="accent1"/>
          </a:effectRef>
          <a:fontRef idx="minor">
            <a:schemeClr val="tx1"/>
          </a:fontRef>
        </p:style>
      </p:cxnSp>
      <p:cxnSp>
        <p:nvCxnSpPr>
          <p:cNvPr id="94" name="直接连接符 159"/>
          <p:cNvCxnSpPr/>
          <p:nvPr/>
        </p:nvCxnSpPr>
        <p:spPr>
          <a:xfrm>
            <a:off x="4311270" y="4672694"/>
            <a:ext cx="0" cy="1011004"/>
          </a:xfrm>
          <a:prstGeom prst="line">
            <a:avLst/>
          </a:prstGeom>
          <a:ln w="12700">
            <a:solidFill>
              <a:srgbClr val="2298F0"/>
            </a:solidFill>
          </a:ln>
        </p:spPr>
        <p:style>
          <a:lnRef idx="1">
            <a:schemeClr val="accent1"/>
          </a:lnRef>
          <a:fillRef idx="0">
            <a:schemeClr val="accent1"/>
          </a:fillRef>
          <a:effectRef idx="0">
            <a:schemeClr val="accent1"/>
          </a:effectRef>
          <a:fontRef idx="minor">
            <a:schemeClr val="tx1"/>
          </a:fontRef>
        </p:style>
      </p:cxnSp>
      <p:cxnSp>
        <p:nvCxnSpPr>
          <p:cNvPr id="95" name="直接连接符 162"/>
          <p:cNvCxnSpPr/>
          <p:nvPr/>
        </p:nvCxnSpPr>
        <p:spPr>
          <a:xfrm>
            <a:off x="4041457" y="5683698"/>
            <a:ext cx="269813" cy="0"/>
          </a:xfrm>
          <a:prstGeom prst="line">
            <a:avLst/>
          </a:prstGeom>
          <a:ln w="12700">
            <a:solidFill>
              <a:srgbClr val="2298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0" name="1675212580"/>
          <p:cNvSpPr/>
          <p:nvPr/>
        </p:nvSpPr>
        <p:spPr>
          <a:xfrm>
            <a:off x="6680636" y="6073303"/>
            <a:ext cx="2925086" cy="253916"/>
          </a:xfrm>
          <a:prstGeom prst="rect">
            <a:avLst/>
          </a:prstGeom>
        </p:spPr>
        <p:txBody>
          <a:bodyPr wrap="square" lIns="0" tIns="0" rIns="0" bIns="0">
            <a:spAutoFit/>
          </a:bodyPr>
          <a:lstStyle/>
          <a:p>
            <a:pPr algn="ctr" fontAlgn="ctr">
              <a:lnSpc>
                <a:spcPct val="150000"/>
              </a:lnSpc>
              <a:defRPr/>
            </a:pPr>
            <a:r>
              <a:rPr kumimoji="1" lang="en-US" altLang="zh-CN" sz="1100" dirty="0">
                <a:solidFill>
                  <a:schemeClr val="bg1">
                    <a:lumMod val="50000"/>
                  </a:schemeClr>
                </a:solidFill>
                <a:cs typeface="Arial" panose="020B0604020202020204" pitchFamily="34" charset="0"/>
              </a:rPr>
              <a:t>1 write and 1 metadata update</a:t>
            </a:r>
          </a:p>
        </p:txBody>
      </p:sp>
      <p:cxnSp>
        <p:nvCxnSpPr>
          <p:cNvPr id="101" name="Straight Arrow Connector 100"/>
          <p:cNvCxnSpPr/>
          <p:nvPr/>
        </p:nvCxnSpPr>
        <p:spPr>
          <a:xfrm>
            <a:off x="7335326" y="4629805"/>
            <a:ext cx="1414135" cy="0"/>
          </a:xfrm>
          <a:prstGeom prst="straightConnector1">
            <a:avLst/>
          </a:prstGeom>
          <a:noFill/>
          <a:ln w="12700" cap="flat">
            <a:solidFill>
              <a:schemeClr val="bg1">
                <a:lumMod val="75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02" name="Straight Arrow Connector 101"/>
          <p:cNvCxnSpPr/>
          <p:nvPr/>
        </p:nvCxnSpPr>
        <p:spPr>
          <a:xfrm>
            <a:off x="7329773" y="4629805"/>
            <a:ext cx="1390680" cy="974536"/>
          </a:xfrm>
          <a:prstGeom prst="straightConnector1">
            <a:avLst/>
          </a:prstGeom>
          <a:noFill/>
          <a:ln w="12700" cap="flat">
            <a:solidFill>
              <a:srgbClr val="2298F0"/>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103" name="958085542"/>
          <p:cNvGrpSpPr>
            <a:grpSpLocks/>
          </p:cNvGrpSpPr>
          <p:nvPr/>
        </p:nvGrpSpPr>
        <p:grpSpPr bwMode="auto">
          <a:xfrm>
            <a:off x="9334321" y="5572598"/>
            <a:ext cx="1315733" cy="506296"/>
            <a:chOff x="9976087" y="3669833"/>
            <a:chExt cx="1315962" cy="506490"/>
          </a:xfrm>
        </p:grpSpPr>
        <p:sp>
          <p:nvSpPr>
            <p:cNvPr id="104" name="TextBox 103"/>
            <p:cNvSpPr txBox="1"/>
            <p:nvPr/>
          </p:nvSpPr>
          <p:spPr>
            <a:xfrm>
              <a:off x="10245946" y="3714290"/>
              <a:ext cx="1046103" cy="462033"/>
            </a:xfrm>
            <a:prstGeom prst="rect">
              <a:avLst/>
            </a:prstGeom>
            <a:noFill/>
          </p:spPr>
          <p:txBody>
            <a:bodyPr lIns="0" tIns="0" rIns="0" bIns="0">
              <a:spAutoFit/>
            </a:bodyPr>
            <a:lstStyle/>
            <a:p>
              <a:pPr>
                <a:defRPr/>
              </a:pPr>
              <a:r>
                <a:rPr lang="en-US" altLang="zh-CN" sz="1000" dirty="0">
                  <a:solidFill>
                    <a:schemeClr val="bg1">
                      <a:lumMod val="50000"/>
                    </a:schemeClr>
                  </a:solidFill>
                </a:rPr>
                <a:t>Write new data into a new physical location.</a:t>
              </a:r>
              <a:endParaRPr lang="zh-CN" altLang="en-US" sz="1000" dirty="0">
                <a:solidFill>
                  <a:schemeClr val="bg1">
                    <a:lumMod val="50000"/>
                  </a:schemeClr>
                </a:solidFill>
              </a:endParaRPr>
            </a:p>
          </p:txBody>
        </p:sp>
        <p:sp>
          <p:nvSpPr>
            <p:cNvPr id="105" name="Rectangle 35"/>
            <p:cNvSpPr>
              <a:spLocks noChangeArrowheads="1"/>
            </p:cNvSpPr>
            <p:nvPr/>
          </p:nvSpPr>
          <p:spPr bwMode="auto">
            <a:xfrm>
              <a:off x="9976087" y="3669833"/>
              <a:ext cx="91367" cy="215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400">
                  <a:solidFill>
                    <a:srgbClr val="2298F0"/>
                  </a:solidFill>
                </a:rPr>
                <a:t>1</a:t>
              </a:r>
            </a:p>
          </p:txBody>
        </p:sp>
      </p:grpSp>
      <p:grpSp>
        <p:nvGrpSpPr>
          <p:cNvPr id="106" name="1641670529"/>
          <p:cNvGrpSpPr>
            <a:grpSpLocks/>
          </p:cNvGrpSpPr>
          <p:nvPr/>
        </p:nvGrpSpPr>
        <p:grpSpPr bwMode="auto">
          <a:xfrm>
            <a:off x="7485312" y="5305960"/>
            <a:ext cx="1150671" cy="777695"/>
            <a:chOff x="8126411" y="3403117"/>
            <a:chExt cx="1150254" cy="779271"/>
          </a:xfrm>
        </p:grpSpPr>
        <p:sp>
          <p:nvSpPr>
            <p:cNvPr id="107" name="TextBox 106"/>
            <p:cNvSpPr txBox="1"/>
            <p:nvPr/>
          </p:nvSpPr>
          <p:spPr>
            <a:xfrm>
              <a:off x="8126411" y="3721187"/>
              <a:ext cx="1150254" cy="461201"/>
            </a:xfrm>
            <a:prstGeom prst="rect">
              <a:avLst/>
            </a:prstGeom>
            <a:noFill/>
          </p:spPr>
          <p:txBody>
            <a:bodyPr lIns="0" tIns="0" rIns="0" bIns="0">
              <a:spAutoFit/>
            </a:bodyPr>
            <a:lstStyle/>
            <a:p>
              <a:pPr>
                <a:defRPr/>
              </a:pPr>
              <a:r>
                <a:rPr lang="en-US" altLang="zh-CN" sz="1000" dirty="0">
                  <a:solidFill>
                    <a:schemeClr val="bg1">
                      <a:lumMod val="50000"/>
                    </a:schemeClr>
                  </a:solidFill>
                </a:rPr>
                <a:t>Modify the LUN mapping table and other metadata.</a:t>
              </a:r>
              <a:endParaRPr lang="zh-CN" altLang="en-US" sz="1000" dirty="0">
                <a:solidFill>
                  <a:schemeClr val="bg1">
                    <a:lumMod val="50000"/>
                  </a:schemeClr>
                </a:solidFill>
              </a:endParaRPr>
            </a:p>
          </p:txBody>
        </p:sp>
        <p:sp>
          <p:nvSpPr>
            <p:cNvPr id="108" name="Rectangle 36"/>
            <p:cNvSpPr>
              <a:spLocks noChangeArrowheads="1"/>
            </p:cNvSpPr>
            <p:nvPr/>
          </p:nvSpPr>
          <p:spPr bwMode="auto">
            <a:xfrm>
              <a:off x="8451639" y="3403117"/>
              <a:ext cx="91318" cy="215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400">
                  <a:solidFill>
                    <a:srgbClr val="2298F0"/>
                  </a:solidFill>
                </a:rPr>
                <a:t>2</a:t>
              </a:r>
            </a:p>
          </p:txBody>
        </p:sp>
      </p:grpSp>
      <p:sp>
        <p:nvSpPr>
          <p:cNvPr id="109" name="Rectangle 39"/>
          <p:cNvSpPr>
            <a:spLocks noChangeArrowheads="1"/>
          </p:cNvSpPr>
          <p:nvPr/>
        </p:nvSpPr>
        <p:spPr bwMode="auto">
          <a:xfrm>
            <a:off x="7851233" y="3682324"/>
            <a:ext cx="382323" cy="215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fontAlgn="ctr"/>
            <a:r>
              <a:rPr lang="en-US" altLang="en-US" sz="1400" b="1" dirty="0">
                <a:solidFill>
                  <a:schemeClr val="bg1">
                    <a:lumMod val="50000"/>
                  </a:schemeClr>
                </a:solidFill>
                <a:cs typeface="Arial" panose="020B0604020202020204" pitchFamily="34" charset="0"/>
              </a:rPr>
              <a:t>ROW</a:t>
            </a:r>
          </a:p>
        </p:txBody>
      </p:sp>
      <p:graphicFrame>
        <p:nvGraphicFramePr>
          <p:cNvPr id="110" name="Table 14"/>
          <p:cNvGraphicFramePr>
            <a:graphicFrameLocks noGrp="1"/>
          </p:cNvGraphicFramePr>
          <p:nvPr/>
        </p:nvGraphicFramePr>
        <p:xfrm>
          <a:off x="6804432" y="4250517"/>
          <a:ext cx="525341" cy="1797054"/>
        </p:xfrm>
        <a:graphic>
          <a:graphicData uri="http://schemas.openxmlformats.org/drawingml/2006/table">
            <a:tbl>
              <a:tblPr firstRow="1" bandRow="1">
                <a:tableStyleId>{2D5ABB26-0587-4C30-8999-92F81FD0307C}</a:tableStyleId>
              </a:tblPr>
              <a:tblGrid>
                <a:gridCol w="525341">
                  <a:extLst>
                    <a:ext uri="{9D8B030D-6E8A-4147-A177-3AD203B41FA5}">
                      <a16:colId xmlns:a16="http://schemas.microsoft.com/office/drawing/2014/main" val="20000"/>
                    </a:ext>
                  </a:extLst>
                </a:gridCol>
              </a:tblGrid>
              <a:tr h="256681">
                <a:tc>
                  <a:txBody>
                    <a:bodyPr/>
                    <a:lstStyle/>
                    <a:p>
                      <a:pPr algn="ctr" fontAlgn="ctr"/>
                      <a:r>
                        <a:rPr lang="en-US" sz="1200" dirty="0">
                          <a:solidFill>
                            <a:schemeClr val="bg1">
                              <a:lumMod val="50000"/>
                            </a:schemeClr>
                          </a:solidFill>
                          <a:latin typeface="Arial" panose="020B0604020202020204" pitchFamily="34" charset="0"/>
                          <a:cs typeface="Arial" panose="020B0604020202020204" pitchFamily="34" charset="0"/>
                        </a:rPr>
                        <a:t>1</a:t>
                      </a:r>
                    </a:p>
                  </a:txBody>
                  <a:tcPr marL="74123" marR="74123" marT="36921" marB="3692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256681">
                <a:tc>
                  <a:txBody>
                    <a:bodyPr/>
                    <a:lstStyle/>
                    <a:p>
                      <a:pPr algn="ctr" fontAlgn="ctr"/>
                      <a:r>
                        <a:rPr lang="en-US" sz="1200" dirty="0">
                          <a:solidFill>
                            <a:schemeClr val="bg1">
                              <a:lumMod val="50000"/>
                            </a:schemeClr>
                          </a:solidFill>
                          <a:latin typeface="Arial" panose="020B0604020202020204" pitchFamily="34" charset="0"/>
                          <a:cs typeface="Arial" panose="020B0604020202020204" pitchFamily="34" charset="0"/>
                        </a:rPr>
                        <a:t>2</a:t>
                      </a:r>
                    </a:p>
                  </a:txBody>
                  <a:tcPr marL="74123" marR="74123" marT="36921" marB="3692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256681">
                <a:tc>
                  <a:txBody>
                    <a:bodyPr/>
                    <a:lstStyle/>
                    <a:p>
                      <a:pPr algn="ctr" fontAlgn="ctr"/>
                      <a:r>
                        <a:rPr lang="en-US" sz="1200" dirty="0">
                          <a:solidFill>
                            <a:schemeClr val="bg1">
                              <a:lumMod val="50000"/>
                            </a:schemeClr>
                          </a:solidFill>
                          <a:latin typeface="Arial" panose="020B0604020202020204" pitchFamily="34" charset="0"/>
                          <a:cs typeface="Arial" panose="020B0604020202020204" pitchFamily="34" charset="0"/>
                        </a:rPr>
                        <a:t>3</a:t>
                      </a:r>
                    </a:p>
                  </a:txBody>
                  <a:tcPr marL="74123" marR="74123" marT="36921" marB="3692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56681">
                <a:tc>
                  <a:txBody>
                    <a:bodyPr/>
                    <a:lstStyle/>
                    <a:p>
                      <a:pPr algn="ctr" fontAlgn="ctr"/>
                      <a:r>
                        <a:rPr lang="en-US" sz="1200" dirty="0">
                          <a:solidFill>
                            <a:schemeClr val="bg1">
                              <a:lumMod val="50000"/>
                            </a:schemeClr>
                          </a:solidFill>
                          <a:latin typeface="Arial" panose="020B0604020202020204" pitchFamily="34" charset="0"/>
                          <a:cs typeface="Arial" panose="020B0604020202020204" pitchFamily="34" charset="0"/>
                        </a:rPr>
                        <a:t>4</a:t>
                      </a:r>
                    </a:p>
                  </a:txBody>
                  <a:tcPr marL="74123" marR="74123" marT="36921" marB="3692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3"/>
                  </a:ext>
                </a:extLst>
              </a:tr>
              <a:tr h="256681">
                <a:tc>
                  <a:txBody>
                    <a:bodyPr/>
                    <a:lstStyle/>
                    <a:p>
                      <a:pPr algn="ctr" fontAlgn="ctr"/>
                      <a:r>
                        <a:rPr lang="en-US" sz="1200" dirty="0">
                          <a:solidFill>
                            <a:schemeClr val="bg1">
                              <a:lumMod val="50000"/>
                            </a:schemeClr>
                          </a:solidFill>
                          <a:latin typeface="Arial" panose="020B0604020202020204" pitchFamily="34" charset="0"/>
                          <a:cs typeface="Arial" panose="020B0604020202020204" pitchFamily="34" charset="0"/>
                        </a:rPr>
                        <a:t>5</a:t>
                      </a:r>
                    </a:p>
                  </a:txBody>
                  <a:tcPr marL="74123" marR="74123" marT="36921" marB="3692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56681">
                <a:tc>
                  <a:txBody>
                    <a:bodyPr/>
                    <a:lstStyle/>
                    <a:p>
                      <a:pPr algn="ctr" fontAlgn="ctr"/>
                      <a:endParaRPr lang="en-US" sz="1200" dirty="0">
                        <a:solidFill>
                          <a:schemeClr val="bg1">
                            <a:lumMod val="50000"/>
                          </a:schemeClr>
                        </a:solidFill>
                        <a:latin typeface="Arial" panose="020B0604020202020204" pitchFamily="34" charset="0"/>
                        <a:cs typeface="Arial" panose="020B0604020202020204" pitchFamily="34" charset="0"/>
                      </a:endParaRPr>
                    </a:p>
                  </a:txBody>
                  <a:tcPr marL="74123" marR="74123" marT="36921" marB="3692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256681">
                <a:tc>
                  <a:txBody>
                    <a:bodyPr/>
                    <a:lstStyle/>
                    <a:p>
                      <a:pPr algn="ctr" fontAlgn="ctr"/>
                      <a:endParaRPr lang="en-US" sz="1200" dirty="0">
                        <a:solidFill>
                          <a:schemeClr val="bg1">
                            <a:lumMod val="50000"/>
                          </a:schemeClr>
                        </a:solidFill>
                        <a:latin typeface="Arial" panose="020B0604020202020204" pitchFamily="34" charset="0"/>
                        <a:cs typeface="Arial" panose="020B0604020202020204" pitchFamily="34" charset="0"/>
                      </a:endParaRPr>
                    </a:p>
                  </a:txBody>
                  <a:tcPr marL="74123" marR="74123" marT="36921" marB="3692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11" name="190819962"/>
          <p:cNvSpPr txBox="1"/>
          <p:nvPr/>
        </p:nvSpPr>
        <p:spPr>
          <a:xfrm>
            <a:off x="6609214" y="4025144"/>
            <a:ext cx="895143" cy="161888"/>
          </a:xfrm>
          <a:prstGeom prst="rect">
            <a:avLst/>
          </a:prstGeom>
          <a:noFill/>
        </p:spPr>
        <p:txBody>
          <a:bodyPr lIns="0" tIns="0" rIns="0" bIns="0">
            <a:spAutoFit/>
          </a:bodyPr>
          <a:lstStyle/>
          <a:p>
            <a:pPr algn="ctr" fontAlgn="ctr">
              <a:defRPr/>
            </a:pPr>
            <a:r>
              <a:rPr lang="en-US" altLang="zh-CN" sz="1050" dirty="0">
                <a:solidFill>
                  <a:schemeClr val="bg1">
                    <a:lumMod val="50000"/>
                  </a:schemeClr>
                </a:solidFill>
              </a:rPr>
              <a:t>Mapping table</a:t>
            </a:r>
            <a:endParaRPr lang="en-US" sz="1050" dirty="0">
              <a:solidFill>
                <a:schemeClr val="bg1">
                  <a:lumMod val="50000"/>
                </a:schemeClr>
              </a:solidFill>
            </a:endParaRPr>
          </a:p>
        </p:txBody>
      </p:sp>
      <p:graphicFrame>
        <p:nvGraphicFramePr>
          <p:cNvPr id="112" name="Table 15"/>
          <p:cNvGraphicFramePr>
            <a:graphicFrameLocks noGrp="1"/>
          </p:cNvGraphicFramePr>
          <p:nvPr/>
        </p:nvGraphicFramePr>
        <p:xfrm>
          <a:off x="8756605" y="4250517"/>
          <a:ext cx="523754" cy="1797054"/>
        </p:xfrm>
        <a:graphic>
          <a:graphicData uri="http://schemas.openxmlformats.org/drawingml/2006/table">
            <a:tbl>
              <a:tblPr firstRow="1" bandRow="1">
                <a:tableStyleId>{2D5ABB26-0587-4C30-8999-92F81FD0307C}</a:tableStyleId>
              </a:tblPr>
              <a:tblGrid>
                <a:gridCol w="523754">
                  <a:extLst>
                    <a:ext uri="{9D8B030D-6E8A-4147-A177-3AD203B41FA5}">
                      <a16:colId xmlns:a16="http://schemas.microsoft.com/office/drawing/2014/main" val="20000"/>
                    </a:ext>
                  </a:extLst>
                </a:gridCol>
              </a:tblGrid>
              <a:tr h="256681">
                <a:tc>
                  <a:txBody>
                    <a:bodyPr/>
                    <a:lstStyle/>
                    <a:p>
                      <a:pPr algn="ctr" fontAlgn="ctr"/>
                      <a:r>
                        <a:rPr lang="en-US" altLang="zh-CN" sz="1200" dirty="0">
                          <a:solidFill>
                            <a:schemeClr val="bg1">
                              <a:lumMod val="50000"/>
                            </a:schemeClr>
                          </a:solidFill>
                          <a:latin typeface="Arial" panose="020B0604020202020204" pitchFamily="34" charset="0"/>
                          <a:cs typeface="Arial" panose="020B0604020202020204" pitchFamily="34" charset="0"/>
                        </a:rPr>
                        <a:t>A</a:t>
                      </a:r>
                      <a:endParaRPr lang="en-US" sz="1200" dirty="0">
                        <a:solidFill>
                          <a:schemeClr val="bg1">
                            <a:lumMod val="50000"/>
                          </a:schemeClr>
                        </a:solidFill>
                        <a:latin typeface="Arial" panose="020B0604020202020204" pitchFamily="34" charset="0"/>
                        <a:cs typeface="Arial" panose="020B0604020202020204" pitchFamily="34" charset="0"/>
                      </a:endParaRPr>
                    </a:p>
                  </a:txBody>
                  <a:tcPr marL="73899" marR="73899" marT="36921" marB="3692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256681">
                <a:tc>
                  <a:txBody>
                    <a:bodyPr/>
                    <a:lstStyle/>
                    <a:p>
                      <a:pPr algn="ctr" fontAlgn="ctr"/>
                      <a:r>
                        <a:rPr lang="en-US" altLang="zh-CN" sz="1200" dirty="0">
                          <a:solidFill>
                            <a:schemeClr val="bg1">
                              <a:lumMod val="50000"/>
                            </a:schemeClr>
                          </a:solidFill>
                          <a:latin typeface="Arial" panose="020B0604020202020204" pitchFamily="34" charset="0"/>
                          <a:cs typeface="Arial" panose="020B0604020202020204" pitchFamily="34" charset="0"/>
                        </a:rPr>
                        <a:t>B</a:t>
                      </a:r>
                      <a:endParaRPr lang="en-US" sz="1200" dirty="0">
                        <a:solidFill>
                          <a:schemeClr val="bg1">
                            <a:lumMod val="50000"/>
                          </a:schemeClr>
                        </a:solidFill>
                        <a:latin typeface="Arial" panose="020B0604020202020204" pitchFamily="34" charset="0"/>
                        <a:cs typeface="Arial" panose="020B0604020202020204" pitchFamily="34" charset="0"/>
                      </a:endParaRPr>
                    </a:p>
                  </a:txBody>
                  <a:tcPr marL="73899" marR="73899" marT="36921" marB="3692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r h="256681">
                <a:tc>
                  <a:txBody>
                    <a:bodyPr/>
                    <a:lstStyle/>
                    <a:p>
                      <a:pPr algn="ctr" fontAlgn="ctr"/>
                      <a:r>
                        <a:rPr lang="en-US" altLang="zh-CN" sz="1200" dirty="0">
                          <a:solidFill>
                            <a:schemeClr val="bg1">
                              <a:lumMod val="50000"/>
                            </a:schemeClr>
                          </a:solidFill>
                          <a:latin typeface="Arial" panose="020B0604020202020204" pitchFamily="34" charset="0"/>
                          <a:cs typeface="Arial" panose="020B0604020202020204" pitchFamily="34" charset="0"/>
                        </a:rPr>
                        <a:t>C</a:t>
                      </a:r>
                      <a:endParaRPr lang="en-US" sz="1200" dirty="0">
                        <a:solidFill>
                          <a:schemeClr val="bg1">
                            <a:lumMod val="50000"/>
                          </a:schemeClr>
                        </a:solidFill>
                        <a:latin typeface="Arial" panose="020B0604020202020204" pitchFamily="34" charset="0"/>
                        <a:cs typeface="Arial" panose="020B0604020202020204" pitchFamily="34" charset="0"/>
                      </a:endParaRPr>
                    </a:p>
                  </a:txBody>
                  <a:tcPr marL="73899" marR="73899" marT="36921" marB="3692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56681">
                <a:tc>
                  <a:txBody>
                    <a:bodyPr/>
                    <a:lstStyle/>
                    <a:p>
                      <a:pPr algn="ctr" fontAlgn="ctr"/>
                      <a:r>
                        <a:rPr lang="en-US" altLang="zh-CN" sz="1200" dirty="0">
                          <a:solidFill>
                            <a:schemeClr val="bg1">
                              <a:lumMod val="50000"/>
                            </a:schemeClr>
                          </a:solidFill>
                          <a:latin typeface="Arial" panose="020B0604020202020204" pitchFamily="34" charset="0"/>
                          <a:cs typeface="Arial" panose="020B0604020202020204" pitchFamily="34" charset="0"/>
                        </a:rPr>
                        <a:t>D</a:t>
                      </a:r>
                      <a:endParaRPr lang="en-US" sz="1200" dirty="0">
                        <a:solidFill>
                          <a:schemeClr val="bg1">
                            <a:lumMod val="50000"/>
                          </a:schemeClr>
                        </a:solidFill>
                        <a:latin typeface="Arial" panose="020B0604020202020204" pitchFamily="34" charset="0"/>
                        <a:cs typeface="Arial" panose="020B0604020202020204" pitchFamily="34" charset="0"/>
                      </a:endParaRPr>
                    </a:p>
                  </a:txBody>
                  <a:tcPr marL="73899" marR="73899" marT="36921" marB="3692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3"/>
                  </a:ext>
                </a:extLst>
              </a:tr>
              <a:tr h="256681">
                <a:tc>
                  <a:txBody>
                    <a:bodyPr/>
                    <a:lstStyle/>
                    <a:p>
                      <a:pPr algn="ctr" fontAlgn="ctr"/>
                      <a:r>
                        <a:rPr lang="en-US" altLang="zh-CN" sz="1200" dirty="0">
                          <a:solidFill>
                            <a:schemeClr val="bg1">
                              <a:lumMod val="50000"/>
                            </a:schemeClr>
                          </a:solidFill>
                          <a:latin typeface="Arial" panose="020B0604020202020204" pitchFamily="34" charset="0"/>
                          <a:cs typeface="Arial" panose="020B0604020202020204" pitchFamily="34" charset="0"/>
                        </a:rPr>
                        <a:t>E</a:t>
                      </a:r>
                      <a:endParaRPr lang="en-US" sz="1200" dirty="0">
                        <a:solidFill>
                          <a:schemeClr val="bg1">
                            <a:lumMod val="50000"/>
                          </a:schemeClr>
                        </a:solidFill>
                        <a:latin typeface="Arial" panose="020B0604020202020204" pitchFamily="34" charset="0"/>
                        <a:cs typeface="Arial" panose="020B0604020202020204" pitchFamily="34" charset="0"/>
                      </a:endParaRPr>
                    </a:p>
                  </a:txBody>
                  <a:tcPr marL="73899" marR="73899" marT="36921" marB="3692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256681">
                <a:tc>
                  <a:txBody>
                    <a:bodyPr/>
                    <a:lstStyle/>
                    <a:p>
                      <a:pPr algn="ctr" fontAlgn="ctr"/>
                      <a:endParaRPr lang="en-US" sz="1200" b="1" dirty="0">
                        <a:solidFill>
                          <a:schemeClr val="bg1">
                            <a:lumMod val="50000"/>
                          </a:schemeClr>
                        </a:solidFill>
                        <a:latin typeface="Arial" panose="020B0604020202020204" pitchFamily="34" charset="0"/>
                        <a:cs typeface="Arial" panose="020B0604020202020204" pitchFamily="34" charset="0"/>
                      </a:endParaRPr>
                    </a:p>
                  </a:txBody>
                  <a:tcPr marL="73899" marR="73899" marT="36921" marB="3692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5"/>
                  </a:ext>
                </a:extLst>
              </a:tr>
              <a:tr h="256681">
                <a:tc>
                  <a:txBody>
                    <a:bodyPr/>
                    <a:lstStyle/>
                    <a:p>
                      <a:pPr algn="ctr" fontAlgn="ctr"/>
                      <a:endParaRPr lang="en-US" sz="1200" dirty="0">
                        <a:solidFill>
                          <a:schemeClr val="bg1">
                            <a:lumMod val="50000"/>
                          </a:schemeClr>
                        </a:solidFill>
                        <a:latin typeface="Arial" panose="020B0604020202020204" pitchFamily="34" charset="0"/>
                        <a:cs typeface="Arial" panose="020B0604020202020204" pitchFamily="34" charset="0"/>
                      </a:endParaRPr>
                    </a:p>
                  </a:txBody>
                  <a:tcPr marL="73899" marR="73899" marT="36921" marB="3692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13" name="1114478488"/>
          <p:cNvSpPr txBox="1"/>
          <p:nvPr/>
        </p:nvSpPr>
        <p:spPr>
          <a:xfrm>
            <a:off x="8551865" y="4025144"/>
            <a:ext cx="906252" cy="161888"/>
          </a:xfrm>
          <a:prstGeom prst="rect">
            <a:avLst/>
          </a:prstGeom>
          <a:noFill/>
        </p:spPr>
        <p:txBody>
          <a:bodyPr lIns="0" tIns="0" rIns="0" bIns="0">
            <a:spAutoFit/>
          </a:bodyPr>
          <a:lstStyle/>
          <a:p>
            <a:pPr algn="ctr" fontAlgn="ctr">
              <a:defRPr/>
            </a:pPr>
            <a:r>
              <a:rPr lang="en-US" altLang="zh-CN" sz="1050" dirty="0">
                <a:solidFill>
                  <a:schemeClr val="bg1">
                    <a:lumMod val="50000"/>
                  </a:schemeClr>
                </a:solidFill>
              </a:rPr>
              <a:t>Data space</a:t>
            </a:r>
            <a:endParaRPr lang="en-US" sz="1050" dirty="0">
              <a:solidFill>
                <a:schemeClr val="bg1">
                  <a:lumMod val="50000"/>
                </a:schemeClr>
              </a:solidFill>
            </a:endParaRPr>
          </a:p>
        </p:txBody>
      </p:sp>
      <p:grpSp>
        <p:nvGrpSpPr>
          <p:cNvPr id="114" name="835643467"/>
          <p:cNvGrpSpPr>
            <a:grpSpLocks/>
          </p:cNvGrpSpPr>
          <p:nvPr/>
        </p:nvGrpSpPr>
        <p:grpSpPr bwMode="auto">
          <a:xfrm>
            <a:off x="8858378" y="4480726"/>
            <a:ext cx="1806157" cy="614221"/>
            <a:chOff x="9494059" y="2590273"/>
            <a:chExt cx="1807475" cy="615553"/>
          </a:xfrm>
        </p:grpSpPr>
        <p:grpSp>
          <p:nvGrpSpPr>
            <p:cNvPr id="115" name="组合 168"/>
            <p:cNvGrpSpPr>
              <a:grpSpLocks/>
            </p:cNvGrpSpPr>
            <p:nvPr/>
          </p:nvGrpSpPr>
          <p:grpSpPr bwMode="auto">
            <a:xfrm>
              <a:off x="9967056" y="2590273"/>
              <a:ext cx="1334478" cy="615553"/>
              <a:chOff x="9967056" y="2590273"/>
              <a:chExt cx="1334478" cy="615553"/>
            </a:xfrm>
          </p:grpSpPr>
          <p:sp>
            <p:nvSpPr>
              <p:cNvPr id="117" name="TextBox 116"/>
              <p:cNvSpPr txBox="1"/>
              <p:nvPr/>
            </p:nvSpPr>
            <p:spPr>
              <a:xfrm>
                <a:off x="10246909" y="2590273"/>
                <a:ext cx="1054625" cy="615553"/>
              </a:xfrm>
              <a:prstGeom prst="rect">
                <a:avLst/>
              </a:prstGeom>
              <a:noFill/>
            </p:spPr>
            <p:txBody>
              <a:bodyPr lIns="0" tIns="0" rIns="0" bIns="0">
                <a:spAutoFit/>
              </a:bodyPr>
              <a:lstStyle/>
              <a:p>
                <a:pPr>
                  <a:defRPr/>
                </a:pPr>
                <a:r>
                  <a:rPr lang="en-US" altLang="zh-CN" sz="1000" dirty="0">
                    <a:solidFill>
                      <a:schemeClr val="bg1">
                        <a:lumMod val="50000"/>
                      </a:schemeClr>
                    </a:solidFill>
                  </a:rPr>
                  <a:t>Add the old data block into the list of blocks to be released.</a:t>
                </a:r>
                <a:endParaRPr lang="zh-CN" altLang="en-US" sz="1000" dirty="0">
                  <a:solidFill>
                    <a:schemeClr val="bg1">
                      <a:lumMod val="50000"/>
                    </a:schemeClr>
                  </a:solidFill>
                </a:endParaRPr>
              </a:p>
            </p:txBody>
          </p:sp>
          <p:sp>
            <p:nvSpPr>
              <p:cNvPr id="118" name="Rectangle 37"/>
              <p:cNvSpPr>
                <a:spLocks noChangeArrowheads="1"/>
              </p:cNvSpPr>
              <p:nvPr/>
            </p:nvSpPr>
            <p:spPr bwMode="auto">
              <a:xfrm>
                <a:off x="9967056" y="2590273"/>
                <a:ext cx="91417" cy="215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400">
                    <a:solidFill>
                      <a:srgbClr val="2298F0"/>
                    </a:solidFill>
                  </a:rPr>
                  <a:t>3</a:t>
                </a:r>
              </a:p>
            </p:txBody>
          </p:sp>
        </p:grpSp>
        <p:sp>
          <p:nvSpPr>
            <p:cNvPr id="116" name="TextBox 151"/>
            <p:cNvSpPr txBox="1">
              <a:spLocks noChangeArrowheads="1"/>
            </p:cNvSpPr>
            <p:nvPr/>
          </p:nvSpPr>
          <p:spPr bwMode="auto">
            <a:xfrm>
              <a:off x="9494059" y="2616298"/>
              <a:ext cx="318434" cy="24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p>
              <a:pPr algn="ctr"/>
              <a:r>
                <a:rPr lang="en-US" altLang="zh-CN" sz="1600" b="1" dirty="0">
                  <a:solidFill>
                    <a:srgbClr val="2298F0"/>
                  </a:solidFill>
                  <a:cs typeface="Arial" panose="020B0604020202020204" pitchFamily="34" charset="0"/>
                </a:rPr>
                <a:t>B</a:t>
              </a:r>
              <a:endParaRPr lang="en-US" altLang="en-US" sz="1600" b="1" dirty="0">
                <a:solidFill>
                  <a:srgbClr val="2298F0"/>
                </a:solidFill>
                <a:cs typeface="Arial" panose="020B0604020202020204" pitchFamily="34" charset="0"/>
              </a:endParaRPr>
            </a:p>
          </p:txBody>
        </p:sp>
      </p:grpSp>
      <p:sp>
        <p:nvSpPr>
          <p:cNvPr id="119" name="TextBox 118"/>
          <p:cNvSpPr txBox="1">
            <a:spLocks noChangeArrowheads="1"/>
          </p:cNvSpPr>
          <p:nvPr/>
        </p:nvSpPr>
        <p:spPr bwMode="auto">
          <a:xfrm>
            <a:off x="8756605" y="5519920"/>
            <a:ext cx="538038" cy="265051"/>
          </a:xfrm>
          <a:prstGeom prst="rect">
            <a:avLst/>
          </a:prstGeom>
          <a:solidFill>
            <a:srgbClr val="2298F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fontAlgn="ctr"/>
            <a:r>
              <a:rPr lang="en-US" altLang="zh-CN" sz="1400" b="1" dirty="0">
                <a:solidFill>
                  <a:schemeClr val="bg1"/>
                </a:solidFill>
                <a:cs typeface="Arial" panose="020B0604020202020204" pitchFamily="34" charset="0"/>
              </a:rPr>
              <a:t>F</a:t>
            </a:r>
            <a:endParaRPr lang="en-US" altLang="en-US" sz="1400" b="1" dirty="0">
              <a:solidFill>
                <a:schemeClr val="bg1"/>
              </a:solidFill>
              <a:cs typeface="Arial" panose="020B0604020202020204" pitchFamily="34" charset="0"/>
            </a:endParaRPr>
          </a:p>
        </p:txBody>
      </p:sp>
      <p:grpSp>
        <p:nvGrpSpPr>
          <p:cNvPr id="57" name="Group 56"/>
          <p:cNvGrpSpPr/>
          <p:nvPr/>
        </p:nvGrpSpPr>
        <p:grpSpPr>
          <a:xfrm>
            <a:off x="8450407" y="5749"/>
            <a:ext cx="3749963" cy="208267"/>
            <a:chOff x="8450407" y="5749"/>
            <a:chExt cx="3749963" cy="208267"/>
          </a:xfrm>
        </p:grpSpPr>
        <p:sp>
          <p:nvSpPr>
            <p:cNvPr id="58" name="Process 148"/>
            <p:cNvSpPr/>
            <p:nvPr/>
          </p:nvSpPr>
          <p:spPr>
            <a:xfrm>
              <a:off x="9669607" y="5749"/>
              <a:ext cx="1311563" cy="20825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59" name="Process 149"/>
            <p:cNvSpPr/>
            <p:nvPr/>
          </p:nvSpPr>
          <p:spPr>
            <a:xfrm>
              <a:off x="8450407" y="6771"/>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60" name="Process 150"/>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spTree>
    <p:extLst>
      <p:ext uri="{BB962C8B-B14F-4D97-AF65-F5344CB8AC3E}">
        <p14:creationId xmlns:p14="http://schemas.microsoft.com/office/powerpoint/2010/main" val="12684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wipe(left)">
                                      <p:cBhvr>
                                        <p:cTn id="23" dur="500"/>
                                        <p:tgtEl>
                                          <p:spTgt spid="93"/>
                                        </p:tgtEl>
                                      </p:cBhvr>
                                    </p:animEffect>
                                  </p:childTnLst>
                                </p:cTn>
                              </p:par>
                            </p:childTnLst>
                          </p:cTn>
                        </p:par>
                        <p:par>
                          <p:cTn id="24" fill="hold">
                            <p:stCondLst>
                              <p:cond delay="500"/>
                            </p:stCondLst>
                            <p:childTnLst>
                              <p:par>
                                <p:cTn id="25" presetID="1" presetClass="entr" presetSubtype="0" fill="hold" grpId="1" nodeType="after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94"/>
                                        </p:tgtEl>
                                        <p:attrNameLst>
                                          <p:attrName>style.visibility</p:attrName>
                                        </p:attrNameLst>
                                      </p:cBhvr>
                                      <p:to>
                                        <p:strVal val="visible"/>
                                      </p:to>
                                    </p:set>
                                    <p:animEffect transition="in" filter="wipe(up)">
                                      <p:cBhvr>
                                        <p:cTn id="30" dur="1000"/>
                                        <p:tgtEl>
                                          <p:spTgt spid="94"/>
                                        </p:tgtEl>
                                      </p:cBhvr>
                                    </p:animEffect>
                                  </p:childTnLst>
                                </p:cTn>
                              </p:par>
                              <p:par>
                                <p:cTn id="31" presetID="42" presetClass="path" presetSubtype="0" accel="50000" decel="50000" fill="hold" grpId="0" nodeType="withEffect">
                                  <p:stCondLst>
                                    <p:cond delay="0"/>
                                  </p:stCondLst>
                                  <p:childTnLst>
                                    <p:animMotion origin="layout" path="M 6.01328E-7 -2.96296E-6 L -0.00026 0.1257 " pathEditMode="relative" rAng="0" ptsTypes="AA">
                                      <p:cBhvr>
                                        <p:cTn id="32" dur="1000" fill="hold"/>
                                        <p:tgtEl>
                                          <p:spTgt spid="87"/>
                                        </p:tgtEl>
                                        <p:attrNameLst>
                                          <p:attrName>ppt_x</p:attrName>
                                          <p:attrName>ppt_y</p:attrName>
                                        </p:attrNameLst>
                                      </p:cBhvr>
                                      <p:rCtr x="-13" y="6273"/>
                                    </p:animMotion>
                                  </p:childTnLst>
                                </p:cTn>
                              </p:par>
                            </p:childTnLst>
                          </p:cTn>
                        </p:par>
                        <p:par>
                          <p:cTn id="33" fill="hold">
                            <p:stCondLst>
                              <p:cond delay="1500"/>
                            </p:stCondLst>
                            <p:childTnLst>
                              <p:par>
                                <p:cTn id="34" presetID="22" presetClass="entr" presetSubtype="2" fill="hold" nodeType="afterEffect">
                                  <p:stCondLst>
                                    <p:cond delay="0"/>
                                  </p:stCondLst>
                                  <p:childTnLst>
                                    <p:set>
                                      <p:cBhvr>
                                        <p:cTn id="35" dur="1" fill="hold">
                                          <p:stCondLst>
                                            <p:cond delay="0"/>
                                          </p:stCondLst>
                                        </p:cTn>
                                        <p:tgtEl>
                                          <p:spTgt spid="95"/>
                                        </p:tgtEl>
                                        <p:attrNameLst>
                                          <p:attrName>style.visibility</p:attrName>
                                        </p:attrNameLst>
                                      </p:cBhvr>
                                      <p:to>
                                        <p:strVal val="visible"/>
                                      </p:to>
                                    </p:set>
                                    <p:animEffect transition="in" filter="wipe(right)">
                                      <p:cBhvr>
                                        <p:cTn id="36" dur="500"/>
                                        <p:tgtEl>
                                          <p:spTgt spid="95"/>
                                        </p:tgtEl>
                                      </p:cBhvr>
                                    </p:animEffect>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90"/>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nodeType="after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childTnLst>
                          </p:cTn>
                        </p:par>
                        <p:par>
                          <p:cTn id="47" fill="hold">
                            <p:stCondLst>
                              <p:cond delay="0"/>
                            </p:stCondLst>
                            <p:childTnLst>
                              <p:par>
                                <p:cTn id="48" presetID="22" presetClass="entr" presetSubtype="8" fill="hold" nodeType="after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wipe(left)">
                                      <p:cBhvr>
                                        <p:cTn id="50" dur="1000"/>
                                        <p:tgtEl>
                                          <p:spTgt spid="84"/>
                                        </p:tgtEl>
                                      </p:cBhvr>
                                    </p:animEffect>
                                  </p:childTnLst>
                                </p:cTn>
                              </p:par>
                              <p:par>
                                <p:cTn id="51" presetID="42" presetClass="path" presetSubtype="0" accel="50000" decel="50000" fill="hold" grpId="0" nodeType="withEffect">
                                  <p:stCondLst>
                                    <p:cond delay="0"/>
                                  </p:stCondLst>
                                  <p:childTnLst>
                                    <p:animMotion origin="layout" path="M 4.07914E-6 -1.11111E-6 L 0.08616 -0.00023 " pathEditMode="relative" rAng="0" ptsTypes="AA">
                                      <p:cBhvr>
                                        <p:cTn id="52" dur="1000" fill="hold"/>
                                        <p:tgtEl>
                                          <p:spTgt spid="88"/>
                                        </p:tgtEl>
                                        <p:attrNameLst>
                                          <p:attrName>ppt_x</p:attrName>
                                          <p:attrName>ppt_y</p:attrName>
                                        </p:attrNameLst>
                                      </p:cBhvr>
                                      <p:rCtr x="4308" y="-23"/>
                                    </p:animMotion>
                                  </p:childTnLst>
                                </p:cTn>
                              </p:par>
                            </p:childTnLst>
                          </p:cTn>
                        </p:par>
                        <p:par>
                          <p:cTn id="53" fill="hold">
                            <p:stCondLst>
                              <p:cond delay="1000"/>
                            </p:stCondLst>
                            <p:childTnLst>
                              <p:par>
                                <p:cTn id="54" presetID="1" presetClass="entr" presetSubtype="0" fill="hold" grpId="0" nodeType="afterEffect">
                                  <p:stCondLst>
                                    <p:cond delay="0"/>
                                  </p:stCondLst>
                                  <p:childTnLst>
                                    <p:set>
                                      <p:cBhvr>
                                        <p:cTn id="55" dur="1" fill="hold">
                                          <p:stCondLst>
                                            <p:cond delay="0"/>
                                          </p:stCondLst>
                                        </p:cTn>
                                        <p:tgtEl>
                                          <p:spTgt spid="91"/>
                                        </p:tgtEl>
                                        <p:attrNameLst>
                                          <p:attrName>style.visibility</p:attrName>
                                        </p:attrNameLst>
                                      </p:cBhvr>
                                      <p:to>
                                        <p:strVal val="visible"/>
                                      </p:to>
                                    </p:set>
                                  </p:childTnLst>
                                </p:cTn>
                              </p:par>
                            </p:childTnLst>
                          </p:cTn>
                        </p:par>
                        <p:par>
                          <p:cTn id="56" fill="hold">
                            <p:stCondLst>
                              <p:cond delay="1000"/>
                            </p:stCondLst>
                            <p:childTnLst>
                              <p:par>
                                <p:cTn id="57" presetID="1" presetClass="entr" presetSubtype="0" fill="hold" nodeType="afterEffect">
                                  <p:stCondLst>
                                    <p:cond delay="0"/>
                                  </p:stCondLst>
                                  <p:childTnLst>
                                    <p:set>
                                      <p:cBhvr>
                                        <p:cTn id="58" dur="1" fill="hold">
                                          <p:stCondLst>
                                            <p:cond delay="0"/>
                                          </p:stCondLst>
                                        </p:cTn>
                                        <p:tgtEl>
                                          <p:spTgt spid="8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19"/>
                                        </p:tgtEl>
                                        <p:attrNameLst>
                                          <p:attrName>style.visibility</p:attrName>
                                        </p:attrNameLst>
                                      </p:cBhvr>
                                      <p:to>
                                        <p:strVal val="visible"/>
                                      </p:to>
                                    </p:set>
                                    <p:animEffect transition="in" filter="fade">
                                      <p:cBhvr>
                                        <p:cTn id="81" dur="500"/>
                                        <p:tgtEl>
                                          <p:spTgt spid="119"/>
                                        </p:tgtEl>
                                      </p:cBhvr>
                                    </p:animEffect>
                                  </p:childTnLst>
                                </p:cTn>
                              </p:par>
                              <p:par>
                                <p:cTn id="82" presetID="10" presetClass="entr" presetSubtype="0" fill="hold" nodeType="with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fade">
                                      <p:cBhvr>
                                        <p:cTn id="84" dur="500"/>
                                        <p:tgtEl>
                                          <p:spTgt spid="103"/>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nodeType="clickEffect">
                                  <p:stCondLst>
                                    <p:cond delay="0"/>
                                  </p:stCondLst>
                                  <p:childTnLst>
                                    <p:animEffect transition="out" filter="fade">
                                      <p:cBhvr>
                                        <p:cTn id="88" dur="1000"/>
                                        <p:tgtEl>
                                          <p:spTgt spid="101"/>
                                        </p:tgtEl>
                                      </p:cBhvr>
                                    </p:animEffect>
                                    <p:set>
                                      <p:cBhvr>
                                        <p:cTn id="89" dur="1" fill="hold">
                                          <p:stCondLst>
                                            <p:cond delay="999"/>
                                          </p:stCondLst>
                                        </p:cTn>
                                        <p:tgtEl>
                                          <p:spTgt spid="101"/>
                                        </p:tgtEl>
                                        <p:attrNameLst>
                                          <p:attrName>style.visibility</p:attrName>
                                        </p:attrNameLst>
                                      </p:cBhvr>
                                      <p:to>
                                        <p:strVal val="hidden"/>
                                      </p:to>
                                    </p:set>
                                  </p:childTnLst>
                                </p:cTn>
                              </p:par>
                            </p:childTnLst>
                          </p:cTn>
                        </p:par>
                        <p:par>
                          <p:cTn id="90" fill="hold">
                            <p:stCondLst>
                              <p:cond delay="1000"/>
                            </p:stCondLst>
                            <p:childTnLst>
                              <p:par>
                                <p:cTn id="91" presetID="22" presetClass="entr" presetSubtype="1" fill="hold" nodeType="afterEffect">
                                  <p:stCondLst>
                                    <p:cond delay="0"/>
                                  </p:stCondLst>
                                  <p:childTnLst>
                                    <p:set>
                                      <p:cBhvr>
                                        <p:cTn id="92" dur="1" fill="hold">
                                          <p:stCondLst>
                                            <p:cond delay="0"/>
                                          </p:stCondLst>
                                        </p:cTn>
                                        <p:tgtEl>
                                          <p:spTgt spid="102"/>
                                        </p:tgtEl>
                                        <p:attrNameLst>
                                          <p:attrName>style.visibility</p:attrName>
                                        </p:attrNameLst>
                                      </p:cBhvr>
                                      <p:to>
                                        <p:strVal val="visible"/>
                                      </p:to>
                                    </p:set>
                                    <p:animEffect transition="in" filter="wipe(up)">
                                      <p:cBhvr>
                                        <p:cTn id="93" dur="1200"/>
                                        <p:tgtEl>
                                          <p:spTgt spid="102"/>
                                        </p:tgtEl>
                                      </p:cBhvr>
                                    </p:animEffect>
                                  </p:childTnLst>
                                </p:cTn>
                              </p:par>
                              <p:par>
                                <p:cTn id="94" presetID="10" presetClass="entr" presetSubtype="0" fill="hold" nodeType="withEffect">
                                  <p:stCondLst>
                                    <p:cond delay="0"/>
                                  </p:stCondLst>
                                  <p:childTnLst>
                                    <p:set>
                                      <p:cBhvr>
                                        <p:cTn id="95" dur="1" fill="hold">
                                          <p:stCondLst>
                                            <p:cond delay="0"/>
                                          </p:stCondLst>
                                        </p:cTn>
                                        <p:tgtEl>
                                          <p:spTgt spid="106"/>
                                        </p:tgtEl>
                                        <p:attrNameLst>
                                          <p:attrName>style.visibility</p:attrName>
                                        </p:attrNameLst>
                                      </p:cBhvr>
                                      <p:to>
                                        <p:strVal val="visible"/>
                                      </p:to>
                                    </p:set>
                                    <p:animEffect transition="in" filter="fade">
                                      <p:cBhvr>
                                        <p:cTn id="96" dur="500"/>
                                        <p:tgtEl>
                                          <p:spTgt spid="10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14"/>
                                        </p:tgtEl>
                                        <p:attrNameLst>
                                          <p:attrName>style.visibility</p:attrName>
                                        </p:attrNameLst>
                                      </p:cBhvr>
                                      <p:to>
                                        <p:strVal val="visible"/>
                                      </p:to>
                                    </p:set>
                                    <p:animEffect transition="in" filter="fade">
                                      <p:cBhvr>
                                        <p:cTn id="101" dur="500"/>
                                        <p:tgtEl>
                                          <p:spTgt spid="114"/>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2" grpId="0"/>
      <p:bldP spid="83" grpId="0"/>
      <p:bldP spid="87" grpId="0"/>
      <p:bldP spid="87" grpId="1"/>
      <p:bldP spid="88" grpId="0"/>
      <p:bldP spid="88" grpId="1"/>
      <p:bldP spid="89" grpId="0"/>
      <p:bldP spid="90" grpId="0"/>
      <p:bldP spid="91" grpId="0" animBg="1"/>
      <p:bldP spid="100" grpId="0"/>
      <p:bldP spid="109" grpId="0"/>
      <p:bldP spid="111" grpId="0"/>
      <p:bldP spid="113" grpId="0"/>
      <p:bldP spid="1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723870" y="2613201"/>
            <a:ext cx="8679304" cy="3517776"/>
            <a:chOff x="3628570" y="2394857"/>
            <a:chExt cx="5145315" cy="2242457"/>
          </a:xfrm>
        </p:grpSpPr>
        <p:sp>
          <p:nvSpPr>
            <p:cNvPr id="2" name="圆角矩形 90"/>
            <p:cNvSpPr/>
            <p:nvPr/>
          </p:nvSpPr>
          <p:spPr>
            <a:xfrm>
              <a:off x="4315818" y="4192953"/>
              <a:ext cx="3835406" cy="279029"/>
            </a:xfrm>
            <a:prstGeom prst="roundRect">
              <a:avLst>
                <a:gd name="adj" fmla="val 0"/>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a:solidFill>
                    <a:schemeClr val="tx1"/>
                  </a:solidFill>
                </a:rPr>
                <a:t>Stable OS Kernel</a:t>
              </a:r>
              <a:endParaRPr lang="zh-CN" altLang="en-US" dirty="0">
                <a:solidFill>
                  <a:schemeClr val="tx1"/>
                </a:solidFill>
              </a:endParaRPr>
            </a:p>
          </p:txBody>
        </p:sp>
        <p:cxnSp>
          <p:nvCxnSpPr>
            <p:cNvPr id="3" name="直接连接符 92"/>
            <p:cNvCxnSpPr/>
            <p:nvPr/>
          </p:nvCxnSpPr>
          <p:spPr bwMode="auto">
            <a:xfrm flipV="1">
              <a:off x="3724137" y="4113149"/>
              <a:ext cx="4907289" cy="1254"/>
            </a:xfrm>
            <a:prstGeom prst="line">
              <a:avLst/>
            </a:prstGeom>
            <a:noFill/>
            <a:ln w="12700">
              <a:solidFill>
                <a:srgbClr val="0070C0"/>
              </a:solidFill>
            </a:ln>
            <a:effectLst/>
          </p:spPr>
        </p:cxnSp>
        <p:sp>
          <p:nvSpPr>
            <p:cNvPr id="4" name="圆角矩形 98"/>
            <p:cNvSpPr/>
            <p:nvPr/>
          </p:nvSpPr>
          <p:spPr>
            <a:xfrm>
              <a:off x="4302317" y="3251737"/>
              <a:ext cx="614512" cy="785371"/>
            </a:xfrm>
            <a:prstGeom prst="roundRect">
              <a:avLst>
                <a:gd name="adj" fmla="val 1019"/>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a:solidFill>
                    <a:schemeClr val="tx1"/>
                  </a:solidFill>
                </a:rPr>
                <a:t>Protocol</a:t>
              </a:r>
              <a:endParaRPr lang="zh-CN" altLang="en-US" dirty="0">
                <a:solidFill>
                  <a:schemeClr val="tx1"/>
                </a:solidFill>
              </a:endParaRPr>
            </a:p>
          </p:txBody>
        </p:sp>
        <p:sp>
          <p:nvSpPr>
            <p:cNvPr id="5" name="圆角矩形 110"/>
            <p:cNvSpPr/>
            <p:nvPr/>
          </p:nvSpPr>
          <p:spPr>
            <a:xfrm>
              <a:off x="5756445" y="3256733"/>
              <a:ext cx="617921" cy="780375"/>
            </a:xfrm>
            <a:prstGeom prst="roundRect">
              <a:avLst>
                <a:gd name="adj" fmla="val 2801"/>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a:solidFill>
                    <a:schemeClr val="tx1"/>
                  </a:solidFill>
                </a:rPr>
                <a:t>Control</a:t>
              </a:r>
              <a:endParaRPr lang="zh-CN" altLang="en-US" dirty="0">
                <a:solidFill>
                  <a:schemeClr val="tx1"/>
                </a:solidFill>
              </a:endParaRPr>
            </a:p>
          </p:txBody>
        </p:sp>
        <p:sp>
          <p:nvSpPr>
            <p:cNvPr id="6" name="圆角矩形 112"/>
            <p:cNvSpPr/>
            <p:nvPr/>
          </p:nvSpPr>
          <p:spPr>
            <a:xfrm>
              <a:off x="6496027" y="3260468"/>
              <a:ext cx="605737" cy="776640"/>
            </a:xfrm>
            <a:prstGeom prst="roundRect">
              <a:avLst>
                <a:gd name="adj" fmla="val 493"/>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a:solidFill>
                    <a:schemeClr val="tx1"/>
                  </a:solidFill>
                </a:rPr>
                <a:t>Manage</a:t>
              </a:r>
            </a:p>
            <a:p>
              <a:pPr algn="ctr"/>
              <a:r>
                <a:rPr lang="en-US" altLang="zh-CN" dirty="0">
                  <a:solidFill>
                    <a:schemeClr val="tx1"/>
                  </a:solidFill>
                </a:rPr>
                <a:t>-ment </a:t>
              </a:r>
            </a:p>
          </p:txBody>
        </p:sp>
        <p:sp>
          <p:nvSpPr>
            <p:cNvPr id="8" name="Arc 11"/>
            <p:cNvSpPr/>
            <p:nvPr/>
          </p:nvSpPr>
          <p:spPr>
            <a:xfrm rot="10800000">
              <a:off x="6045469" y="2584816"/>
              <a:ext cx="182315" cy="477787"/>
            </a:xfrm>
            <a:prstGeom prst="arc">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sp>
          <p:nvSpPr>
            <p:cNvPr id="9" name="Arc 12"/>
            <p:cNvSpPr/>
            <p:nvPr/>
          </p:nvSpPr>
          <p:spPr>
            <a:xfrm rot="10800000">
              <a:off x="6769727" y="2584816"/>
              <a:ext cx="182315" cy="477787"/>
            </a:xfrm>
            <a:prstGeom prst="arc">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sp>
          <p:nvSpPr>
            <p:cNvPr id="10" name="Arc 13"/>
            <p:cNvSpPr/>
            <p:nvPr/>
          </p:nvSpPr>
          <p:spPr>
            <a:xfrm rot="10800000">
              <a:off x="7740881" y="2584816"/>
              <a:ext cx="182315" cy="477787"/>
            </a:xfrm>
            <a:prstGeom prst="arc">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sp>
          <p:nvSpPr>
            <p:cNvPr id="11" name="Arc 14"/>
            <p:cNvSpPr/>
            <p:nvPr/>
          </p:nvSpPr>
          <p:spPr>
            <a:xfrm rot="10800000">
              <a:off x="5334173" y="2584816"/>
              <a:ext cx="182315" cy="477787"/>
            </a:xfrm>
            <a:prstGeom prst="arc">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sp>
          <p:nvSpPr>
            <p:cNvPr id="12" name="Arc 15"/>
            <p:cNvSpPr/>
            <p:nvPr/>
          </p:nvSpPr>
          <p:spPr>
            <a:xfrm rot="10800000">
              <a:off x="4609914" y="2584816"/>
              <a:ext cx="182315" cy="477787"/>
            </a:xfrm>
            <a:prstGeom prst="arc">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sp>
          <p:nvSpPr>
            <p:cNvPr id="13" name="圆角矩形 98"/>
            <p:cNvSpPr/>
            <p:nvPr/>
          </p:nvSpPr>
          <p:spPr>
            <a:xfrm>
              <a:off x="5028911" y="3257655"/>
              <a:ext cx="611745" cy="779453"/>
            </a:xfrm>
            <a:prstGeom prst="roundRect">
              <a:avLst>
                <a:gd name="adj" fmla="val 2172"/>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a:solidFill>
                    <a:schemeClr val="tx1"/>
                  </a:solidFill>
                </a:rPr>
                <a:t>Data</a:t>
              </a:r>
            </a:p>
          </p:txBody>
        </p:sp>
        <p:sp>
          <p:nvSpPr>
            <p:cNvPr id="14" name="圆角矩形 112"/>
            <p:cNvSpPr/>
            <p:nvPr/>
          </p:nvSpPr>
          <p:spPr>
            <a:xfrm>
              <a:off x="7535359" y="3264698"/>
              <a:ext cx="615865" cy="772410"/>
            </a:xfrm>
            <a:prstGeom prst="roundRect">
              <a:avLst>
                <a:gd name="adj" fmla="val 749"/>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dirty="0">
                  <a:solidFill>
                    <a:schemeClr val="tx1"/>
                  </a:solidFill>
                </a:rPr>
                <a:t>Inter</a:t>
              </a:r>
            </a:p>
            <a:p>
              <a:pPr algn="ctr"/>
              <a:r>
                <a:rPr lang="en-US" altLang="zh-CN" dirty="0">
                  <a:solidFill>
                    <a:schemeClr val="tx1"/>
                  </a:solidFill>
                </a:rPr>
                <a:t>Communi</a:t>
              </a:r>
            </a:p>
            <a:p>
              <a:pPr algn="ctr"/>
              <a:r>
                <a:rPr lang="en-US" altLang="zh-CN" dirty="0">
                  <a:solidFill>
                    <a:schemeClr val="tx1"/>
                  </a:solidFill>
                </a:rPr>
                <a:t>-cation </a:t>
              </a:r>
            </a:p>
          </p:txBody>
        </p:sp>
        <p:cxnSp>
          <p:nvCxnSpPr>
            <p:cNvPr id="15" name="Straight Connector 18"/>
            <p:cNvCxnSpPr/>
            <p:nvPr/>
          </p:nvCxnSpPr>
          <p:spPr>
            <a:xfrm>
              <a:off x="7115191" y="3743284"/>
              <a:ext cx="377993" cy="0"/>
            </a:xfrm>
            <a:prstGeom prst="line">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16" name="Arc 19"/>
            <p:cNvSpPr/>
            <p:nvPr/>
          </p:nvSpPr>
          <p:spPr>
            <a:xfrm rot="10800000">
              <a:off x="7272902" y="2584816"/>
              <a:ext cx="182315" cy="477787"/>
            </a:xfrm>
            <a:prstGeom prst="arc">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sp>
          <p:nvSpPr>
            <p:cNvPr id="17" name="圆角矩形 99"/>
            <p:cNvSpPr/>
            <p:nvPr/>
          </p:nvSpPr>
          <p:spPr>
            <a:xfrm>
              <a:off x="4304899" y="3047706"/>
              <a:ext cx="617039" cy="210513"/>
            </a:xfrm>
            <a:prstGeom prst="roundRect">
              <a:avLst>
                <a:gd name="adj" fmla="val 4256"/>
              </a:avLst>
            </a:prstGeom>
            <a:solidFill>
              <a:srgbClr val="92D050">
                <a:alpha val="44000"/>
              </a:srgbClr>
            </a:solidFill>
            <a:ln>
              <a:solidFill>
                <a:srgbClr val="0070C0"/>
              </a:solidFill>
            </a:ln>
            <a:effectLst>
              <a:outerShdw blurRad="40000" dist="23000" dir="5400000" rotWithShape="0">
                <a:srgbClr val="000000">
                  <a:alpha val="35000"/>
                </a:srgbClr>
              </a:outerShdw>
            </a:effectLst>
          </p:spPr>
          <p:txBody>
            <a:bodyPr rtlCol="0" anchor="ctr"/>
            <a:lstStyle>
              <a:defPPr>
                <a:defRPr lang="zh-CN"/>
              </a:defPPr>
              <a:lvl1pPr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1pPr>
              <a:lvl2pPr marL="4572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2pPr>
              <a:lvl3pPr marL="9144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3pPr>
              <a:lvl4pPr marL="13716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4pPr>
              <a:lvl5pPr marL="18288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5pPr>
              <a:lvl6pPr marL="2286000" algn="l" defTabSz="914400" rtl="0" eaLnBrk="1" latinLnBrk="0" hangingPunct="1">
                <a:defRPr b="1" kern="1200">
                  <a:solidFill>
                    <a:schemeClr val="tx1"/>
                  </a:solidFill>
                  <a:latin typeface="Arial" charset="0"/>
                  <a:ea typeface="宋体" pitchFamily="2" charset="-122"/>
                  <a:cs typeface="+mn-cs"/>
                </a:defRPr>
              </a:lvl6pPr>
              <a:lvl7pPr marL="2743200" algn="l" defTabSz="914400" rtl="0" eaLnBrk="1" latinLnBrk="0" hangingPunct="1">
                <a:defRPr b="1" kern="1200">
                  <a:solidFill>
                    <a:schemeClr val="tx1"/>
                  </a:solidFill>
                  <a:latin typeface="Arial" charset="0"/>
                  <a:ea typeface="宋体" pitchFamily="2" charset="-122"/>
                  <a:cs typeface="+mn-cs"/>
                </a:defRPr>
              </a:lvl7pPr>
              <a:lvl8pPr marL="3200400" algn="l" defTabSz="914400" rtl="0" eaLnBrk="1" latinLnBrk="0" hangingPunct="1">
                <a:defRPr b="1" kern="1200">
                  <a:solidFill>
                    <a:schemeClr val="tx1"/>
                  </a:solidFill>
                  <a:latin typeface="Arial" charset="0"/>
                  <a:ea typeface="宋体" pitchFamily="2" charset="-122"/>
                  <a:cs typeface="+mn-cs"/>
                </a:defRPr>
              </a:lvl8pPr>
              <a:lvl9pPr marL="3657600" algn="l" defTabSz="914400" rtl="0" eaLnBrk="1" latinLnBrk="0" hangingPunct="1">
                <a:defRPr b="1" kern="1200">
                  <a:solidFill>
                    <a:schemeClr val="tx1"/>
                  </a:solidFill>
                  <a:latin typeface="Arial" charset="0"/>
                  <a:ea typeface="宋体" pitchFamily="2" charset="-122"/>
                  <a:cs typeface="+mn-cs"/>
                </a:defRPr>
              </a:lvl9pPr>
            </a:lstStyle>
            <a:p>
              <a:pPr algn="ctr" defTabSz="822699" fontAlgn="auto">
                <a:spcBef>
                  <a:spcPts val="0"/>
                </a:spcBef>
                <a:spcAft>
                  <a:spcPts val="0"/>
                </a:spcAft>
                <a:buClrTx/>
                <a:buNone/>
                <a:defRPr/>
              </a:pPr>
              <a:r>
                <a:rPr lang="en-US" altLang="zh-CN" sz="1400" b="0" kern="0" dirty="0">
                  <a:latin typeface="+mn-lt"/>
                  <a:ea typeface="宋体"/>
                  <a:cs typeface="Arial" panose="020B0604020202020204" pitchFamily="34" charset="0"/>
                </a:rPr>
                <a:t>Service</a:t>
              </a:r>
              <a:endParaRPr lang="zh-CN" altLang="en-US" sz="1400" b="0" kern="0" dirty="0">
                <a:latin typeface="+mn-lt"/>
                <a:ea typeface="宋体"/>
                <a:cs typeface="Arial" panose="020B0604020202020204" pitchFamily="34" charset="0"/>
              </a:endParaRPr>
            </a:p>
          </p:txBody>
        </p:sp>
        <p:sp>
          <p:nvSpPr>
            <p:cNvPr id="18" name="圆角矩形 99"/>
            <p:cNvSpPr/>
            <p:nvPr/>
          </p:nvSpPr>
          <p:spPr>
            <a:xfrm>
              <a:off x="5030231" y="3057008"/>
              <a:ext cx="617039" cy="210513"/>
            </a:xfrm>
            <a:prstGeom prst="roundRect">
              <a:avLst>
                <a:gd name="adj" fmla="val 4256"/>
              </a:avLst>
            </a:prstGeom>
            <a:solidFill>
              <a:srgbClr val="92D050">
                <a:alpha val="44000"/>
              </a:srgbClr>
            </a:solidFill>
            <a:ln>
              <a:solidFill>
                <a:srgbClr val="0070C0"/>
              </a:solidFill>
            </a:ln>
            <a:effectLst>
              <a:outerShdw blurRad="40000" dist="23000" dir="5400000" rotWithShape="0">
                <a:srgbClr val="000000">
                  <a:alpha val="35000"/>
                </a:srgbClr>
              </a:outerShdw>
            </a:effectLst>
          </p:spPr>
          <p:txBody>
            <a:bodyPr rtlCol="0" anchor="ctr"/>
            <a:lstStyle/>
            <a:p>
              <a:pPr algn="ctr" defTabSz="822699">
                <a:buFont typeface="Wingdings" pitchFamily="2" charset="2"/>
                <a:buNone/>
              </a:pPr>
              <a:r>
                <a:rPr lang="en-US" altLang="zh-CN" sz="1400" kern="0" dirty="0">
                  <a:ea typeface="宋体"/>
                  <a:cs typeface="Arial" panose="020B0604020202020204" pitchFamily="34" charset="0"/>
                </a:rPr>
                <a:t>Service</a:t>
              </a:r>
              <a:endParaRPr lang="zh-CN" altLang="en-US" sz="1400" kern="0" dirty="0">
                <a:ea typeface="宋体"/>
                <a:cs typeface="Arial" panose="020B0604020202020204" pitchFamily="34" charset="0"/>
              </a:endParaRPr>
            </a:p>
          </p:txBody>
        </p:sp>
        <p:sp>
          <p:nvSpPr>
            <p:cNvPr id="19" name="圆角矩形 99"/>
            <p:cNvSpPr/>
            <p:nvPr/>
          </p:nvSpPr>
          <p:spPr>
            <a:xfrm>
              <a:off x="5765564" y="3047706"/>
              <a:ext cx="617039" cy="210513"/>
            </a:xfrm>
            <a:prstGeom prst="roundRect">
              <a:avLst>
                <a:gd name="adj" fmla="val 4256"/>
              </a:avLst>
            </a:prstGeom>
            <a:solidFill>
              <a:srgbClr val="92D050">
                <a:alpha val="44000"/>
              </a:srgbClr>
            </a:solidFill>
            <a:ln>
              <a:solidFill>
                <a:srgbClr val="0070C0"/>
              </a:solidFill>
            </a:ln>
            <a:effectLst>
              <a:outerShdw blurRad="40000" dist="23000" dir="5400000" rotWithShape="0">
                <a:srgbClr val="000000">
                  <a:alpha val="35000"/>
                </a:srgbClr>
              </a:outerShdw>
            </a:effectLst>
          </p:spPr>
          <p:txBody>
            <a:bodyPr rtlCol="0" anchor="ctr"/>
            <a:lstStyle/>
            <a:p>
              <a:pPr algn="ctr" defTabSz="822699">
                <a:buFont typeface="Wingdings" pitchFamily="2" charset="2"/>
                <a:buNone/>
              </a:pPr>
              <a:r>
                <a:rPr lang="en-US" altLang="zh-CN" sz="1400" kern="0" dirty="0">
                  <a:ea typeface="宋体"/>
                  <a:cs typeface="Arial" panose="020B0604020202020204" pitchFamily="34" charset="0"/>
                </a:rPr>
                <a:t>Service</a:t>
              </a:r>
              <a:endParaRPr lang="zh-CN" altLang="en-US" sz="1400" kern="0" dirty="0">
                <a:ea typeface="宋体"/>
                <a:cs typeface="Arial" panose="020B0604020202020204" pitchFamily="34" charset="0"/>
              </a:endParaRPr>
            </a:p>
          </p:txBody>
        </p:sp>
        <p:sp>
          <p:nvSpPr>
            <p:cNvPr id="20" name="圆角矩形 99"/>
            <p:cNvSpPr/>
            <p:nvPr/>
          </p:nvSpPr>
          <p:spPr>
            <a:xfrm>
              <a:off x="6504730" y="3041227"/>
              <a:ext cx="617039" cy="210513"/>
            </a:xfrm>
            <a:prstGeom prst="roundRect">
              <a:avLst>
                <a:gd name="adj" fmla="val 4256"/>
              </a:avLst>
            </a:prstGeom>
            <a:solidFill>
              <a:srgbClr val="92D050">
                <a:alpha val="44000"/>
              </a:srgbClr>
            </a:solidFill>
            <a:ln>
              <a:solidFill>
                <a:srgbClr val="0070C0"/>
              </a:solidFill>
            </a:ln>
            <a:effectLst>
              <a:outerShdw blurRad="40000" dist="23000" dir="5400000" rotWithShape="0">
                <a:srgbClr val="000000">
                  <a:alpha val="35000"/>
                </a:srgbClr>
              </a:outerShdw>
            </a:effectLst>
          </p:spPr>
          <p:txBody>
            <a:bodyPr rtlCol="0" anchor="ctr"/>
            <a:lstStyle/>
            <a:p>
              <a:pPr algn="ctr" defTabSz="822699">
                <a:buFont typeface="Wingdings" pitchFamily="2" charset="2"/>
                <a:buNone/>
              </a:pPr>
              <a:r>
                <a:rPr lang="en-US" altLang="zh-CN" sz="1400" kern="0" dirty="0">
                  <a:ea typeface="宋体"/>
                  <a:cs typeface="Arial" panose="020B0604020202020204" pitchFamily="34" charset="0"/>
                </a:rPr>
                <a:t>Service</a:t>
              </a:r>
              <a:endParaRPr lang="zh-CN" altLang="en-US" sz="1400" kern="0" dirty="0">
                <a:ea typeface="宋体"/>
                <a:cs typeface="Arial" panose="020B0604020202020204" pitchFamily="34" charset="0"/>
              </a:endParaRPr>
            </a:p>
          </p:txBody>
        </p:sp>
        <p:sp>
          <p:nvSpPr>
            <p:cNvPr id="21" name="圆角矩形 99"/>
            <p:cNvSpPr/>
            <p:nvPr/>
          </p:nvSpPr>
          <p:spPr>
            <a:xfrm>
              <a:off x="7523518" y="3040848"/>
              <a:ext cx="617039" cy="210513"/>
            </a:xfrm>
            <a:prstGeom prst="roundRect">
              <a:avLst>
                <a:gd name="adj" fmla="val 4256"/>
              </a:avLst>
            </a:prstGeom>
            <a:solidFill>
              <a:srgbClr val="92D050">
                <a:alpha val="44000"/>
              </a:srgbClr>
            </a:solidFill>
            <a:ln>
              <a:solidFill>
                <a:srgbClr val="0070C0"/>
              </a:solidFill>
            </a:ln>
            <a:effectLst>
              <a:outerShdw blurRad="40000" dist="23000" dir="5400000" rotWithShape="0">
                <a:srgbClr val="000000">
                  <a:alpha val="35000"/>
                </a:srgbClr>
              </a:outerShdw>
            </a:effectLst>
          </p:spPr>
          <p:txBody>
            <a:bodyPr rtlCol="0" anchor="ctr"/>
            <a:lstStyle/>
            <a:p>
              <a:pPr algn="ctr" defTabSz="822699">
                <a:buFont typeface="Wingdings" pitchFamily="2" charset="2"/>
                <a:buNone/>
              </a:pPr>
              <a:r>
                <a:rPr lang="en-US" altLang="zh-CN" sz="1400" kern="0" dirty="0">
                  <a:ea typeface="宋体"/>
                  <a:cs typeface="Arial" panose="020B0604020202020204" pitchFamily="34" charset="0"/>
                </a:rPr>
                <a:t>Service</a:t>
              </a:r>
              <a:endParaRPr lang="zh-CN" altLang="en-US" sz="1400" kern="0" dirty="0">
                <a:ea typeface="宋体"/>
                <a:cs typeface="Arial" panose="020B0604020202020204" pitchFamily="34" charset="0"/>
              </a:endParaRPr>
            </a:p>
          </p:txBody>
        </p:sp>
        <p:sp>
          <p:nvSpPr>
            <p:cNvPr id="22" name="Rectangle 25"/>
            <p:cNvSpPr/>
            <p:nvPr/>
          </p:nvSpPr>
          <p:spPr>
            <a:xfrm>
              <a:off x="3628570" y="2394857"/>
              <a:ext cx="5145315" cy="2242457"/>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23" name="Arc 1"/>
            <p:cNvSpPr/>
            <p:nvPr/>
          </p:nvSpPr>
          <p:spPr>
            <a:xfrm rot="2929979">
              <a:off x="3960820" y="2796803"/>
              <a:ext cx="354998" cy="304800"/>
            </a:xfrm>
            <a:prstGeom prst="arc">
              <a:avLst>
                <a:gd name="adj1" fmla="val 16200000"/>
                <a:gd name="adj2" fmla="val 12246135"/>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p>
          </p:txBody>
        </p:sp>
        <p:sp>
          <p:nvSpPr>
            <p:cNvPr id="24" name="TextBox 134"/>
            <p:cNvSpPr txBox="1"/>
            <p:nvPr/>
          </p:nvSpPr>
          <p:spPr>
            <a:xfrm>
              <a:off x="3755328" y="2708687"/>
              <a:ext cx="748686" cy="374164"/>
            </a:xfrm>
            <a:prstGeom prst="rect">
              <a:avLst/>
            </a:prstGeom>
            <a:noFill/>
            <a:ln>
              <a:noFill/>
            </a:ln>
          </p:spPr>
          <p:txBody>
            <a:bodyPr wrap="square" rtlCol="0">
              <a:spAutoFit/>
            </a:bodyPr>
            <a:lstStyle>
              <a:defPPr>
                <a:defRPr lang="zh-CN"/>
              </a:defPPr>
              <a:lvl1pPr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1pPr>
              <a:lvl2pPr marL="4572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2pPr>
              <a:lvl3pPr marL="9144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3pPr>
              <a:lvl4pPr marL="13716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4pPr>
              <a:lvl5pPr marL="18288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5pPr>
              <a:lvl6pPr marL="2286000" algn="l" defTabSz="914400" rtl="0" eaLnBrk="1" latinLnBrk="0" hangingPunct="1">
                <a:defRPr b="1" kern="1200">
                  <a:solidFill>
                    <a:schemeClr val="tx1"/>
                  </a:solidFill>
                  <a:latin typeface="Arial" charset="0"/>
                  <a:ea typeface="宋体" pitchFamily="2" charset="-122"/>
                  <a:cs typeface="+mn-cs"/>
                </a:defRPr>
              </a:lvl6pPr>
              <a:lvl7pPr marL="2743200" algn="l" defTabSz="914400" rtl="0" eaLnBrk="1" latinLnBrk="0" hangingPunct="1">
                <a:defRPr b="1" kern="1200">
                  <a:solidFill>
                    <a:schemeClr val="tx1"/>
                  </a:solidFill>
                  <a:latin typeface="Arial" charset="0"/>
                  <a:ea typeface="宋体" pitchFamily="2" charset="-122"/>
                  <a:cs typeface="+mn-cs"/>
                </a:defRPr>
              </a:lvl7pPr>
              <a:lvl8pPr marL="3200400" algn="l" defTabSz="914400" rtl="0" eaLnBrk="1" latinLnBrk="0" hangingPunct="1">
                <a:defRPr b="1" kern="1200">
                  <a:solidFill>
                    <a:schemeClr val="tx1"/>
                  </a:solidFill>
                  <a:latin typeface="Arial" charset="0"/>
                  <a:ea typeface="宋体" pitchFamily="2" charset="-122"/>
                  <a:cs typeface="+mn-cs"/>
                </a:defRPr>
              </a:lvl8pPr>
              <a:lvl9pPr marL="3657600" algn="l" defTabSz="914400" rtl="0" eaLnBrk="1" latinLnBrk="0" hangingPunct="1">
                <a:defRPr b="1" kern="1200">
                  <a:solidFill>
                    <a:schemeClr val="tx1"/>
                  </a:solidFill>
                  <a:latin typeface="Arial" charset="0"/>
                  <a:ea typeface="宋体" pitchFamily="2" charset="-122"/>
                  <a:cs typeface="+mn-cs"/>
                </a:defRPr>
              </a:lvl9pPr>
            </a:lstStyle>
            <a:p>
              <a:pPr algn="ctr" defTabSz="1097225">
                <a:buNone/>
              </a:pPr>
              <a:r>
                <a:rPr lang="en-US" altLang="zh-CN" sz="1600" b="0" dirty="0">
                  <a:latin typeface="+mn-lt"/>
                  <a:ea typeface="宋体"/>
                  <a:cs typeface="Arial" panose="020B0604020202020204" pitchFamily="34" charset="0"/>
                </a:rPr>
                <a:t>1 </a:t>
              </a:r>
            </a:p>
            <a:p>
              <a:pPr algn="ctr" defTabSz="1097225">
                <a:buNone/>
              </a:pPr>
              <a:r>
                <a:rPr lang="en-US" altLang="zh-CN" sz="1600" b="0" dirty="0">
                  <a:latin typeface="+mn-lt"/>
                  <a:ea typeface="宋体"/>
                  <a:cs typeface="Arial" panose="020B0604020202020204" pitchFamily="34" charset="0"/>
                </a:rPr>
                <a:t>second</a:t>
              </a:r>
              <a:endParaRPr lang="zh-CN" altLang="en-US" sz="1600" b="0" dirty="0">
                <a:latin typeface="+mn-lt"/>
                <a:ea typeface="宋体"/>
                <a:cs typeface="Arial" panose="020B0604020202020204" pitchFamily="34" charset="0"/>
              </a:endParaRPr>
            </a:p>
          </p:txBody>
        </p:sp>
      </p:grpSp>
      <p:sp>
        <p:nvSpPr>
          <p:cNvPr id="26" name="矩形 740"/>
          <p:cNvSpPr/>
          <p:nvPr/>
        </p:nvSpPr>
        <p:spPr>
          <a:xfrm>
            <a:off x="608082" y="958645"/>
            <a:ext cx="11153810" cy="1654556"/>
          </a:xfrm>
          <a:prstGeom prst="rect">
            <a:avLst/>
          </a:prstGeom>
          <a:noFill/>
        </p:spPr>
        <p:txBody>
          <a:bodyPr wrap="square" lIns="0" tIns="0" rIns="0" bIns="0">
            <a:spAutoFit/>
          </a:bodyPr>
          <a:lstStyle/>
          <a:p>
            <a:pPr defTabSz="914309" eaLnBrk="0" hangingPunct="0">
              <a:lnSpc>
                <a:spcPct val="200000"/>
              </a:lnSpc>
              <a:defRPr/>
            </a:pPr>
            <a:r>
              <a:rPr kumimoji="1" lang="en-US" altLang="zh-CN" sz="2400" b="1" u="sng" kern="0" dirty="0">
                <a:cs typeface="Arial" panose="020B0604020202020204" pitchFamily="34" charset="0"/>
              </a:rPr>
              <a:t>No business impact, no performance loss</a:t>
            </a:r>
          </a:p>
          <a:p>
            <a:pPr marL="342866" indent="-342866" defTabSz="914309" eaLnBrk="0" hangingPunct="0">
              <a:lnSpc>
                <a:spcPct val="200000"/>
              </a:lnSpc>
              <a:buFont typeface="Wingdings" pitchFamily="2" charset="2"/>
              <a:buChar char="ü"/>
              <a:defRPr/>
            </a:pPr>
            <a:r>
              <a:rPr kumimoji="1" lang="en-US" altLang="zh-CN" sz="1600" kern="0" dirty="0">
                <a:cs typeface="Arial" panose="020B0604020202020204" pitchFamily="34" charset="0"/>
              </a:rPr>
              <a:t>94% components in user mode, upgrading in 1s,  no host connection loss by switching on global sharing frontend card</a:t>
            </a:r>
          </a:p>
          <a:p>
            <a:pPr marL="342866" indent="-342866" defTabSz="914309" eaLnBrk="0" hangingPunct="0">
              <a:lnSpc>
                <a:spcPct val="200000"/>
              </a:lnSpc>
              <a:buFont typeface="Wingdings" pitchFamily="2" charset="2"/>
              <a:buChar char="ü"/>
              <a:defRPr/>
            </a:pPr>
            <a:r>
              <a:rPr kumimoji="1" lang="en-US" altLang="zh-CN" sz="1600" kern="0" dirty="0">
                <a:cs typeface="Arial" panose="020B0604020202020204" pitchFamily="34" charset="0"/>
              </a:rPr>
              <a:t>6% components in steady kernel, upgrading with rebooting in minutes</a:t>
            </a:r>
          </a:p>
        </p:txBody>
      </p:sp>
      <p:sp>
        <p:nvSpPr>
          <p:cNvPr id="27" name="副标题 1"/>
          <p:cNvSpPr txBox="1">
            <a:spLocks/>
          </p:cNvSpPr>
          <p:nvPr/>
        </p:nvSpPr>
        <p:spPr>
          <a:xfrm>
            <a:off x="527583" y="403202"/>
            <a:ext cx="11071878" cy="446750"/>
          </a:xfrm>
          <a:prstGeom prst="rect">
            <a:avLst/>
          </a:prstGeom>
        </p:spPr>
        <p:txBody>
          <a:bodyPr lIns="0" tIns="0" rIns="0" bIns="0" anchor="t">
            <a:normAutofit/>
          </a:bodyPr>
          <a:lstStyle/>
          <a:p>
            <a:pPr marL="296950" lvl="0" indent="-296950" defTabSz="1187798">
              <a:lnSpc>
                <a:spcPct val="90000"/>
              </a:lnSpc>
              <a:spcBef>
                <a:spcPts val="1299"/>
              </a:spcBef>
            </a:pPr>
            <a:r>
              <a:rPr lang="en-US" altLang="zh-CN" sz="2800" dirty="0">
                <a:latin typeface="微软雅黑" panose="020B0503020204020204" pitchFamily="34" charset="-122"/>
                <a:ea typeface="微软雅黑" panose="020B0503020204020204" pitchFamily="34" charset="-122"/>
              </a:rPr>
              <a:t>Non-Disruptive Upgrading</a:t>
            </a: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(NDU)</a:t>
            </a:r>
            <a:endParaRPr kumimoji="0" lang="zh-CN" altLang="en-US"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grpSp>
        <p:nvGrpSpPr>
          <p:cNvPr id="35" name="Group 34"/>
          <p:cNvGrpSpPr/>
          <p:nvPr/>
        </p:nvGrpSpPr>
        <p:grpSpPr>
          <a:xfrm>
            <a:off x="8450407" y="5749"/>
            <a:ext cx="3749963" cy="208267"/>
            <a:chOff x="8450407" y="5749"/>
            <a:chExt cx="3749963" cy="208267"/>
          </a:xfrm>
        </p:grpSpPr>
        <p:sp>
          <p:nvSpPr>
            <p:cNvPr id="36" name="Process 148"/>
            <p:cNvSpPr/>
            <p:nvPr/>
          </p:nvSpPr>
          <p:spPr>
            <a:xfrm>
              <a:off x="9669607" y="5749"/>
              <a:ext cx="1311563" cy="20825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37" name="Process 149"/>
            <p:cNvSpPr/>
            <p:nvPr/>
          </p:nvSpPr>
          <p:spPr>
            <a:xfrm>
              <a:off x="8450407" y="6771"/>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38" name="Process 150"/>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spTree>
    <p:extLst>
      <p:ext uri="{BB962C8B-B14F-4D97-AF65-F5344CB8AC3E}">
        <p14:creationId xmlns:p14="http://schemas.microsoft.com/office/powerpoint/2010/main" val="697816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46"/>
          <p:cNvSpPr/>
          <p:nvPr/>
        </p:nvSpPr>
        <p:spPr>
          <a:xfrm>
            <a:off x="5191289" y="2990145"/>
            <a:ext cx="2419690" cy="650213"/>
          </a:xfrm>
          <a:prstGeom prst="rect">
            <a:avLst/>
          </a:prstGeom>
          <a:solidFill>
            <a:srgbClr val="00B0F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7"/>
            <a:r>
              <a:rPr lang="en-US" altLang="zh-CN" sz="1600" dirty="0">
                <a:solidFill>
                  <a:srgbClr val="1D1D1A"/>
                </a:solidFill>
              </a:rPr>
              <a:t>IO Processing process</a:t>
            </a:r>
            <a:endParaRPr lang="zh-CN" altLang="en-US" sz="1600" dirty="0">
              <a:solidFill>
                <a:srgbClr val="1D1D1A"/>
              </a:solidFill>
            </a:endParaRPr>
          </a:p>
        </p:txBody>
      </p:sp>
      <p:sp>
        <p:nvSpPr>
          <p:cNvPr id="4" name="副标题 1"/>
          <p:cNvSpPr>
            <a:spLocks noGrp="1"/>
          </p:cNvSpPr>
          <p:nvPr>
            <p:ph type="subTitle" idx="4294967295"/>
          </p:nvPr>
        </p:nvSpPr>
        <p:spPr>
          <a:xfrm>
            <a:off x="653143" y="315789"/>
            <a:ext cx="7797264" cy="449263"/>
          </a:xfrm>
          <a:prstGeom prst="rect">
            <a:avLst/>
          </a:prstGeom>
        </p:spPr>
        <p:txBody>
          <a:bodyPr lIns="0" tIns="0" rIns="0" bIns="0" anchor="t">
            <a:normAutofit/>
          </a:bodyPr>
          <a:lstStyle/>
          <a:p>
            <a:pPr marL="0" indent="0" defTabSz="1187798">
              <a:lnSpc>
                <a:spcPct val="90000"/>
              </a:lnSpc>
              <a:spcBef>
                <a:spcPts val="1299"/>
              </a:spcBef>
              <a:buNone/>
            </a:pPr>
            <a:r>
              <a:rPr lang="en-US" altLang="zh-CN" sz="2800" dirty="0">
                <a:latin typeface="Arial" panose="020B0604020202020204" pitchFamily="34" charset="0"/>
                <a:ea typeface="微软雅黑" panose="020B0503020204020204" pitchFamily="34" charset="-122"/>
                <a:cs typeface="Arial" panose="020B0604020202020204" pitchFamily="34" charset="0"/>
              </a:rPr>
              <a:t>Online upgrading without business disruption</a:t>
            </a:r>
            <a:endParaRPr lang="zh-CN" altLang="en-US" sz="2800" dirty="0">
              <a:latin typeface="Arial" panose="020B0604020202020204" pitchFamily="34" charset="0"/>
              <a:ea typeface="微软雅黑" panose="020B0503020204020204" pitchFamily="34" charset="-122"/>
              <a:cs typeface="Arial" panose="020B0604020202020204" pitchFamily="34" charset="0"/>
            </a:endParaRPr>
          </a:p>
        </p:txBody>
      </p:sp>
      <p:sp>
        <p:nvSpPr>
          <p:cNvPr id="46" name="矩形 45"/>
          <p:cNvSpPr/>
          <p:nvPr/>
        </p:nvSpPr>
        <p:spPr>
          <a:xfrm>
            <a:off x="2910348" y="2728515"/>
            <a:ext cx="7017156" cy="1199257"/>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7"/>
            <a:endParaRPr lang="zh-CN" altLang="en-US" sz="1100">
              <a:solidFill>
                <a:srgbClr val="666666"/>
              </a:solidFill>
            </a:endParaRPr>
          </a:p>
        </p:txBody>
      </p:sp>
      <p:sp>
        <p:nvSpPr>
          <p:cNvPr id="47" name="矩形 46"/>
          <p:cNvSpPr/>
          <p:nvPr/>
        </p:nvSpPr>
        <p:spPr>
          <a:xfrm>
            <a:off x="5209081" y="2990145"/>
            <a:ext cx="2419690" cy="650213"/>
          </a:xfrm>
          <a:prstGeom prst="rect">
            <a:avLst/>
          </a:prstGeom>
          <a:solidFill>
            <a:srgbClr val="FFC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7"/>
            <a:r>
              <a:rPr lang="en-US" altLang="zh-CN" sz="1600" b="1" dirty="0">
                <a:solidFill>
                  <a:srgbClr val="FF0000"/>
                </a:solidFill>
              </a:rPr>
              <a:t>IO Processing process</a:t>
            </a:r>
            <a:endParaRPr lang="zh-CN" altLang="en-US" sz="1600" b="1" dirty="0">
              <a:solidFill>
                <a:srgbClr val="FF0000"/>
              </a:solidFill>
            </a:endParaRPr>
          </a:p>
        </p:txBody>
      </p:sp>
      <p:sp>
        <p:nvSpPr>
          <p:cNvPr id="48" name="矩形 47"/>
          <p:cNvSpPr/>
          <p:nvPr/>
        </p:nvSpPr>
        <p:spPr>
          <a:xfrm>
            <a:off x="2996671" y="2979404"/>
            <a:ext cx="900091" cy="674751"/>
          </a:xfrm>
          <a:prstGeom prst="rect">
            <a:avLst/>
          </a:prstGeom>
          <a:solidFill>
            <a:srgbClr val="00B0F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7"/>
            <a:r>
              <a:rPr lang="en-US" altLang="zh-CN" sz="900" dirty="0">
                <a:solidFill>
                  <a:srgbClr val="1D1D1A"/>
                </a:solidFill>
              </a:rPr>
              <a:t>System Management process</a:t>
            </a:r>
            <a:endParaRPr lang="zh-CN" altLang="en-US" sz="900" dirty="0">
              <a:solidFill>
                <a:srgbClr val="1D1D1A"/>
              </a:solidFill>
            </a:endParaRPr>
          </a:p>
        </p:txBody>
      </p:sp>
      <p:sp>
        <p:nvSpPr>
          <p:cNvPr id="49" name="矩形 48"/>
          <p:cNvSpPr/>
          <p:nvPr/>
        </p:nvSpPr>
        <p:spPr>
          <a:xfrm>
            <a:off x="4097959" y="2979404"/>
            <a:ext cx="900091" cy="674751"/>
          </a:xfrm>
          <a:prstGeom prst="rect">
            <a:avLst/>
          </a:prstGeom>
          <a:solidFill>
            <a:srgbClr val="00B0F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7"/>
            <a:r>
              <a:rPr lang="en-US" altLang="zh-CN" sz="900" dirty="0">
                <a:solidFill>
                  <a:srgbClr val="1D1D1A"/>
                </a:solidFill>
              </a:rPr>
              <a:t>Device Management process</a:t>
            </a:r>
            <a:endParaRPr lang="zh-CN" altLang="en-US" sz="900" dirty="0">
              <a:solidFill>
                <a:srgbClr val="1D1D1A"/>
              </a:solidFill>
            </a:endParaRPr>
          </a:p>
        </p:txBody>
      </p:sp>
      <p:sp>
        <p:nvSpPr>
          <p:cNvPr id="50" name="矩形 49"/>
          <p:cNvSpPr/>
          <p:nvPr/>
        </p:nvSpPr>
        <p:spPr>
          <a:xfrm>
            <a:off x="7820134" y="2991019"/>
            <a:ext cx="900091" cy="651520"/>
          </a:xfrm>
          <a:prstGeom prst="rect">
            <a:avLst/>
          </a:prstGeom>
          <a:solidFill>
            <a:srgbClr val="00B0F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7"/>
            <a:r>
              <a:rPr lang="en-US" altLang="zh-CN" sz="900" dirty="0">
                <a:solidFill>
                  <a:srgbClr val="1D1D1A"/>
                </a:solidFill>
              </a:rPr>
              <a:t>Configuration Management process</a:t>
            </a:r>
            <a:endParaRPr lang="zh-CN" altLang="en-US" sz="900" dirty="0">
              <a:solidFill>
                <a:srgbClr val="1D1D1A"/>
              </a:solidFill>
            </a:endParaRPr>
          </a:p>
        </p:txBody>
      </p:sp>
      <p:sp>
        <p:nvSpPr>
          <p:cNvPr id="51" name="矩形 50"/>
          <p:cNvSpPr/>
          <p:nvPr/>
        </p:nvSpPr>
        <p:spPr>
          <a:xfrm>
            <a:off x="8921422" y="2991019"/>
            <a:ext cx="900091" cy="651520"/>
          </a:xfrm>
          <a:prstGeom prst="rect">
            <a:avLst/>
          </a:prstGeom>
          <a:solidFill>
            <a:srgbClr val="00B0F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7"/>
            <a:r>
              <a:rPr lang="en-US" altLang="zh-CN" sz="900" dirty="0">
                <a:solidFill>
                  <a:srgbClr val="1D1D1A"/>
                </a:solidFill>
              </a:rPr>
              <a:t>UI/CLIUI/CLI Management process</a:t>
            </a:r>
            <a:endParaRPr lang="zh-CN" altLang="en-US" sz="900" dirty="0">
              <a:solidFill>
                <a:srgbClr val="1D1D1A"/>
              </a:solidFill>
            </a:endParaRPr>
          </a:p>
        </p:txBody>
      </p:sp>
      <p:grpSp>
        <p:nvGrpSpPr>
          <p:cNvPr id="21" name="Group 20"/>
          <p:cNvGrpSpPr/>
          <p:nvPr/>
        </p:nvGrpSpPr>
        <p:grpSpPr>
          <a:xfrm>
            <a:off x="5272330" y="1477029"/>
            <a:ext cx="2296379" cy="919024"/>
            <a:chOff x="2489921" y="1867143"/>
            <a:chExt cx="2296379" cy="919024"/>
          </a:xfrm>
        </p:grpSpPr>
        <p:grpSp>
          <p:nvGrpSpPr>
            <p:cNvPr id="10" name="组合 136"/>
            <p:cNvGrpSpPr/>
            <p:nvPr/>
          </p:nvGrpSpPr>
          <p:grpSpPr>
            <a:xfrm>
              <a:off x="2651260" y="1946311"/>
              <a:ext cx="768112" cy="797807"/>
              <a:chOff x="8777473" y="2294997"/>
              <a:chExt cx="759132" cy="744603"/>
            </a:xfrm>
          </p:grpSpPr>
          <p:pic>
            <p:nvPicPr>
              <p:cNvPr id="53" name="Picture 2" descr="C:\Users\w00204092.CHINA\Desktop\PNG\芯片图标-01.png"/>
              <p:cNvPicPr>
                <a:picLocks noChangeAspect="1" noChangeArrowheads="1"/>
              </p:cNvPicPr>
              <p:nvPr/>
            </p:nvPicPr>
            <p:blipFill>
              <a:blip r:embed="rId3" cstate="email">
                <a:lum bright="-20000"/>
                <a:extLst>
                  <a:ext uri="{28A0092B-C50C-407E-A947-70E740481C1C}">
                    <a14:useLocalDpi xmlns:a14="http://schemas.microsoft.com/office/drawing/2010/main"/>
                  </a:ext>
                </a:extLst>
              </a:blip>
              <a:srcRect/>
              <a:stretch>
                <a:fillRect/>
              </a:stretch>
            </p:blipFill>
            <p:spPr bwMode="auto">
              <a:xfrm>
                <a:off x="8812470" y="2294997"/>
                <a:ext cx="698480" cy="744603"/>
              </a:xfrm>
              <a:prstGeom prst="rect">
                <a:avLst/>
              </a:prstGeom>
              <a:noFill/>
              <a:ln>
                <a:noFill/>
              </a:ln>
            </p:spPr>
          </p:pic>
          <p:sp>
            <p:nvSpPr>
              <p:cNvPr id="54" name="矩形 53"/>
              <p:cNvSpPr/>
              <p:nvPr/>
            </p:nvSpPr>
            <p:spPr bwMode="auto">
              <a:xfrm>
                <a:off x="9029549" y="2534015"/>
                <a:ext cx="274002" cy="276038"/>
              </a:xfrm>
              <a:prstGeom prst="rect">
                <a:avLst/>
              </a:prstGeom>
              <a:solidFill>
                <a:srgbClr val="00A8CB"/>
              </a:solidFill>
              <a:ln>
                <a:noFill/>
              </a:ln>
              <a:effectLst/>
            </p:spPr>
            <p:txBody>
              <a:bodyPr vert="horz" wrap="square" lIns="91428" tIns="45714" rIns="91428" bIns="45714" numCol="1" rtlCol="0" anchor="t" anchorCtr="0" compatLnSpc="1">
                <a:prstTxWarp prst="textNoShape">
                  <a:avLst/>
                </a:prstTxWarp>
              </a:bodyPr>
              <a:lstStyle/>
              <a:p>
                <a:pPr defTabSz="914309" fontAlgn="base">
                  <a:spcBef>
                    <a:spcPct val="0"/>
                  </a:spcBef>
                  <a:spcAft>
                    <a:spcPct val="0"/>
                  </a:spcAft>
                  <a:buClr>
                    <a:srgbClr val="CC9900"/>
                  </a:buClr>
                  <a:buFont typeface="Wingdings" pitchFamily="2" charset="2"/>
                  <a:buChar char="n"/>
                </a:pPr>
                <a:endParaRPr lang="en-US" sz="1200">
                  <a:solidFill>
                    <a:srgbClr val="1D1D1A"/>
                  </a:solidFill>
                  <a:ea typeface="宋体" charset="-122"/>
                </a:endParaRPr>
              </a:p>
            </p:txBody>
          </p:sp>
          <p:sp>
            <p:nvSpPr>
              <p:cNvPr id="55" name="文本框 20"/>
              <p:cNvSpPr txBox="1"/>
              <p:nvPr/>
            </p:nvSpPr>
            <p:spPr>
              <a:xfrm>
                <a:off x="8777473" y="2544291"/>
                <a:ext cx="759132" cy="244075"/>
              </a:xfrm>
              <a:prstGeom prst="rect">
                <a:avLst/>
              </a:prstGeom>
              <a:noFill/>
            </p:spPr>
            <p:txBody>
              <a:bodyPr wrap="square" rtlCol="0">
                <a:spAutoFit/>
              </a:bodyPr>
              <a:lstStyle/>
              <a:p>
                <a:pPr algn="ctr" defTabSz="914387"/>
                <a:r>
                  <a:rPr lang="en-US" altLang="zh-CN" sz="1050" b="1" dirty="0">
                    <a:solidFill>
                      <a:srgbClr val="1D1D1A"/>
                    </a:solidFill>
                  </a:rPr>
                  <a:t>Hi1822</a:t>
                </a:r>
                <a:endParaRPr lang="en-US" sz="1050" b="1" dirty="0">
                  <a:solidFill>
                    <a:srgbClr val="1D1D1A"/>
                  </a:solidFill>
                </a:endParaRPr>
              </a:p>
            </p:txBody>
          </p:sp>
        </p:grpSp>
        <p:sp>
          <p:nvSpPr>
            <p:cNvPr id="56" name="矩形 55"/>
            <p:cNvSpPr/>
            <p:nvPr/>
          </p:nvSpPr>
          <p:spPr>
            <a:xfrm>
              <a:off x="2489921" y="1867143"/>
              <a:ext cx="2174233" cy="91902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7"/>
              <a:endParaRPr lang="zh-CN" altLang="en-US" sz="1200">
                <a:solidFill>
                  <a:srgbClr val="666666"/>
                </a:solidFill>
              </a:endParaRPr>
            </a:p>
          </p:txBody>
        </p:sp>
        <p:sp>
          <p:nvSpPr>
            <p:cNvPr id="57" name="文本框 56"/>
            <p:cNvSpPr txBox="1"/>
            <p:nvPr/>
          </p:nvSpPr>
          <p:spPr>
            <a:xfrm>
              <a:off x="3337268" y="2061852"/>
              <a:ext cx="1449032" cy="553998"/>
            </a:xfrm>
            <a:prstGeom prst="rect">
              <a:avLst/>
            </a:prstGeom>
            <a:noFill/>
          </p:spPr>
          <p:txBody>
            <a:bodyPr wrap="square" rtlCol="0">
              <a:spAutoFit/>
            </a:bodyPr>
            <a:lstStyle/>
            <a:p>
              <a:pPr defTabSz="914387">
                <a:lnSpc>
                  <a:spcPct val="150000"/>
                </a:lnSpc>
              </a:pPr>
              <a:r>
                <a:rPr lang="en-US" altLang="zh-CN" sz="1000" dirty="0">
                  <a:solidFill>
                    <a:srgbClr val="1D1D1A"/>
                  </a:solidFill>
                  <a:ea typeface="Microsoft YaHei" panose="020B0503020204020204" pitchFamily="34" charset="-122"/>
                </a:rPr>
                <a:t>HiSilicon </a:t>
              </a:r>
              <a:r>
                <a:rPr lang="en-US" altLang="zh-CN" sz="1000" dirty="0" err="1">
                  <a:solidFill>
                    <a:srgbClr val="1D1D1A"/>
                  </a:solidFill>
                  <a:ea typeface="Microsoft YaHei" panose="020B0503020204020204" pitchFamily="34" charset="-122"/>
                </a:rPr>
                <a:t>SmartIO</a:t>
              </a:r>
              <a:r>
                <a:rPr lang="en-US" altLang="zh-CN" sz="1000" dirty="0">
                  <a:solidFill>
                    <a:srgbClr val="1D1D1A"/>
                  </a:solidFill>
                  <a:ea typeface="Microsoft YaHei" panose="020B0503020204020204" pitchFamily="34" charset="-122"/>
                </a:rPr>
                <a:t> Front-end interface</a:t>
              </a:r>
              <a:endParaRPr lang="zh-CN" altLang="en-US" sz="1000" dirty="0">
                <a:solidFill>
                  <a:srgbClr val="1D1D1A"/>
                </a:solidFill>
                <a:ea typeface="Microsoft YaHei" panose="020B0503020204020204" pitchFamily="34" charset="-122"/>
              </a:endParaRPr>
            </a:p>
          </p:txBody>
        </p:sp>
      </p:grpSp>
      <p:sp>
        <p:nvSpPr>
          <p:cNvPr id="58" name="左右箭头 57"/>
          <p:cNvSpPr/>
          <p:nvPr/>
        </p:nvSpPr>
        <p:spPr>
          <a:xfrm rot="5400000">
            <a:off x="6045888" y="2580223"/>
            <a:ext cx="552382" cy="244555"/>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7"/>
            <a:endParaRPr lang="zh-CN" altLang="en-US" sz="1600">
              <a:solidFill>
                <a:srgbClr val="666666"/>
              </a:solidFill>
            </a:endParaRPr>
          </a:p>
        </p:txBody>
      </p:sp>
      <p:sp>
        <p:nvSpPr>
          <p:cNvPr id="59" name="文本框 58"/>
          <p:cNvSpPr txBox="1"/>
          <p:nvPr/>
        </p:nvSpPr>
        <p:spPr>
          <a:xfrm>
            <a:off x="6425976" y="2396052"/>
            <a:ext cx="484094" cy="276999"/>
          </a:xfrm>
          <a:prstGeom prst="rect">
            <a:avLst/>
          </a:prstGeom>
          <a:noFill/>
        </p:spPr>
        <p:txBody>
          <a:bodyPr wrap="square" rtlCol="0">
            <a:spAutoFit/>
          </a:bodyPr>
          <a:lstStyle/>
          <a:p>
            <a:pPr defTabSz="914387"/>
            <a:r>
              <a:rPr lang="en-US" altLang="zh-CN" sz="1200" dirty="0">
                <a:solidFill>
                  <a:srgbClr val="1D1D1A"/>
                </a:solidFill>
                <a:ea typeface="Microsoft YaHei" panose="020B0503020204020204" pitchFamily="34" charset="-122"/>
              </a:rPr>
              <a:t>I/O</a:t>
            </a:r>
            <a:endParaRPr lang="zh-CN" altLang="en-US" sz="1200" dirty="0">
              <a:solidFill>
                <a:srgbClr val="1D1D1A"/>
              </a:solidFill>
              <a:ea typeface="Microsoft YaHei" panose="020B0503020204020204" pitchFamily="34" charset="-122"/>
            </a:endParaRPr>
          </a:p>
        </p:txBody>
      </p:sp>
      <p:sp>
        <p:nvSpPr>
          <p:cNvPr id="65" name="文本框 64"/>
          <p:cNvSpPr txBox="1"/>
          <p:nvPr/>
        </p:nvSpPr>
        <p:spPr>
          <a:xfrm>
            <a:off x="2293624" y="6055594"/>
            <a:ext cx="3487654" cy="523220"/>
          </a:xfrm>
          <a:prstGeom prst="rect">
            <a:avLst/>
          </a:prstGeom>
          <a:noFill/>
        </p:spPr>
        <p:txBody>
          <a:bodyPr wrap="square" rtlCol="0">
            <a:spAutoFit/>
          </a:bodyPr>
          <a:lstStyle/>
          <a:p>
            <a:pPr algn="r" defTabSz="914387"/>
            <a:r>
              <a:rPr lang="en-US" altLang="zh-CN" sz="1400" dirty="0">
                <a:solidFill>
                  <a:schemeClr val="bg1">
                    <a:lumMod val="50000"/>
                  </a:schemeClr>
                </a:solidFill>
                <a:ea typeface="Microsoft YaHei" panose="020B0503020204020204" pitchFamily="34" charset="-122"/>
              </a:rPr>
              <a:t>Modular software architecture design, upgrading of component in 1S</a:t>
            </a:r>
            <a:endParaRPr lang="zh-CN" altLang="en-US" sz="1400" dirty="0">
              <a:solidFill>
                <a:schemeClr val="bg1">
                  <a:lumMod val="50000"/>
                </a:schemeClr>
              </a:solidFill>
              <a:ea typeface="Microsoft YaHei" panose="020B0503020204020204" pitchFamily="34" charset="-122"/>
            </a:endParaRPr>
          </a:p>
        </p:txBody>
      </p:sp>
      <p:sp>
        <p:nvSpPr>
          <p:cNvPr id="66" name="文本框 65"/>
          <p:cNvSpPr txBox="1"/>
          <p:nvPr/>
        </p:nvSpPr>
        <p:spPr>
          <a:xfrm>
            <a:off x="2664309" y="5151783"/>
            <a:ext cx="3047566" cy="523220"/>
          </a:xfrm>
          <a:prstGeom prst="rect">
            <a:avLst/>
          </a:prstGeom>
          <a:noFill/>
        </p:spPr>
        <p:txBody>
          <a:bodyPr wrap="square" rtlCol="0">
            <a:spAutoFit/>
          </a:bodyPr>
          <a:lstStyle/>
          <a:p>
            <a:pPr algn="r" defTabSz="914387"/>
            <a:r>
              <a:rPr lang="en-US" altLang="zh-CN" sz="1400" dirty="0">
                <a:solidFill>
                  <a:schemeClr val="bg1">
                    <a:lumMod val="50000"/>
                  </a:schemeClr>
                </a:solidFill>
                <a:ea typeface="Microsoft YaHei" panose="020B0503020204020204" pitchFamily="34" charset="-122"/>
              </a:rPr>
              <a:t>Self-designed chips hold IOs and keep links alive.</a:t>
            </a:r>
            <a:endParaRPr lang="zh-CN" altLang="en-US" sz="1400" dirty="0">
              <a:solidFill>
                <a:schemeClr val="bg1">
                  <a:lumMod val="50000"/>
                </a:schemeClr>
              </a:solidFill>
              <a:ea typeface="Microsoft YaHei" panose="020B0503020204020204" pitchFamily="34" charset="-122"/>
            </a:endParaRPr>
          </a:p>
        </p:txBody>
      </p:sp>
      <p:sp>
        <p:nvSpPr>
          <p:cNvPr id="69" name="文本框 68"/>
          <p:cNvSpPr txBox="1"/>
          <p:nvPr/>
        </p:nvSpPr>
        <p:spPr>
          <a:xfrm>
            <a:off x="914401" y="4232982"/>
            <a:ext cx="2317504" cy="523220"/>
          </a:xfrm>
          <a:prstGeom prst="rect">
            <a:avLst/>
          </a:prstGeom>
          <a:noFill/>
          <a:ln>
            <a:solidFill>
              <a:srgbClr val="00B0F0"/>
            </a:solidFill>
          </a:ln>
        </p:spPr>
        <p:txBody>
          <a:bodyPr wrap="square" rtlCol="0">
            <a:spAutoFit/>
          </a:bodyPr>
          <a:lstStyle/>
          <a:p>
            <a:pPr defTabSz="914387"/>
            <a:r>
              <a:rPr lang="zh-CN" altLang="en-US" sz="1400" dirty="0">
                <a:solidFill>
                  <a:schemeClr val="bg1">
                    <a:lumMod val="50000"/>
                  </a:schemeClr>
                </a:solidFill>
                <a:ea typeface="Microsoft YaHei" panose="020B0503020204020204" pitchFamily="34" charset="-122"/>
              </a:rPr>
              <a:t>① </a:t>
            </a:r>
            <a:r>
              <a:rPr lang="en-US" altLang="zh-CN" sz="1400" dirty="0">
                <a:solidFill>
                  <a:schemeClr val="bg1">
                    <a:lumMod val="50000"/>
                  </a:schemeClr>
                </a:solidFill>
                <a:ea typeface="Microsoft YaHei" panose="020B0503020204020204" pitchFamily="34" charset="-122"/>
              </a:rPr>
              <a:t>User mode upgrading, no system reboot</a:t>
            </a:r>
            <a:r>
              <a:rPr lang="zh-CN" altLang="en-US" sz="1400" dirty="0">
                <a:solidFill>
                  <a:schemeClr val="bg1">
                    <a:lumMod val="50000"/>
                  </a:schemeClr>
                </a:solidFill>
                <a:ea typeface="Microsoft YaHei" panose="020B0503020204020204" pitchFamily="34" charset="-122"/>
              </a:rPr>
              <a:t> </a:t>
            </a:r>
            <a:endParaRPr lang="en-US" altLang="zh-CN" sz="1400" dirty="0">
              <a:solidFill>
                <a:schemeClr val="bg1">
                  <a:lumMod val="50000"/>
                </a:schemeClr>
              </a:solidFill>
              <a:ea typeface="Microsoft YaHei" panose="020B0503020204020204" pitchFamily="34" charset="-122"/>
            </a:endParaRPr>
          </a:p>
        </p:txBody>
      </p:sp>
      <p:sp>
        <p:nvSpPr>
          <p:cNvPr id="70" name="文本框 69"/>
          <p:cNvSpPr txBox="1"/>
          <p:nvPr/>
        </p:nvSpPr>
        <p:spPr>
          <a:xfrm>
            <a:off x="4057332" y="4124047"/>
            <a:ext cx="2094141" cy="738664"/>
          </a:xfrm>
          <a:prstGeom prst="rect">
            <a:avLst/>
          </a:prstGeom>
          <a:noFill/>
          <a:ln>
            <a:solidFill>
              <a:srgbClr val="00B0F0"/>
            </a:solidFill>
          </a:ln>
        </p:spPr>
        <p:txBody>
          <a:bodyPr wrap="square" rtlCol="0">
            <a:spAutoFit/>
          </a:bodyPr>
          <a:lstStyle/>
          <a:p>
            <a:pPr defTabSz="914387"/>
            <a:r>
              <a:rPr lang="zh-CN" altLang="en-US" sz="1400" dirty="0">
                <a:solidFill>
                  <a:schemeClr val="bg1">
                    <a:lumMod val="50000"/>
                  </a:schemeClr>
                </a:solidFill>
                <a:ea typeface="Microsoft YaHei" panose="020B0503020204020204" pitchFamily="34" charset="-122"/>
              </a:rPr>
              <a:t>② </a:t>
            </a:r>
            <a:r>
              <a:rPr lang="en-US" altLang="zh-CN" sz="1400" dirty="0">
                <a:solidFill>
                  <a:schemeClr val="bg1">
                    <a:lumMod val="50000"/>
                  </a:schemeClr>
                </a:solidFill>
                <a:ea typeface="Microsoft YaHei" panose="020B0503020204020204" pitchFamily="34" charset="-122"/>
              </a:rPr>
              <a:t>Self-designed Chips hold IOs and maintain host link information</a:t>
            </a:r>
            <a:r>
              <a:rPr lang="zh-CN" altLang="en-US" sz="1400" dirty="0">
                <a:solidFill>
                  <a:schemeClr val="bg1">
                    <a:lumMod val="50000"/>
                  </a:schemeClr>
                </a:solidFill>
                <a:ea typeface="Microsoft YaHei" panose="020B0503020204020204" pitchFamily="34" charset="-122"/>
              </a:rPr>
              <a:t>          </a:t>
            </a:r>
            <a:endParaRPr lang="en-US" altLang="zh-CN" sz="1400" dirty="0">
              <a:solidFill>
                <a:schemeClr val="bg1">
                  <a:lumMod val="50000"/>
                </a:schemeClr>
              </a:solidFill>
              <a:ea typeface="Microsoft YaHei" panose="020B0503020204020204" pitchFamily="34" charset="-122"/>
            </a:endParaRPr>
          </a:p>
        </p:txBody>
      </p:sp>
      <p:sp>
        <p:nvSpPr>
          <p:cNvPr id="72" name="文本框 71"/>
          <p:cNvSpPr txBox="1"/>
          <p:nvPr/>
        </p:nvSpPr>
        <p:spPr>
          <a:xfrm>
            <a:off x="6677809" y="4232981"/>
            <a:ext cx="1787117" cy="523220"/>
          </a:xfrm>
          <a:prstGeom prst="rect">
            <a:avLst/>
          </a:prstGeom>
          <a:noFill/>
          <a:ln>
            <a:solidFill>
              <a:srgbClr val="00B0F0"/>
            </a:solidFill>
          </a:ln>
        </p:spPr>
        <p:txBody>
          <a:bodyPr wrap="square" rtlCol="0">
            <a:spAutoFit/>
          </a:bodyPr>
          <a:lstStyle/>
          <a:p>
            <a:pPr defTabSz="914387"/>
            <a:r>
              <a:rPr lang="zh-CN" altLang="en-US" sz="1400" dirty="0">
                <a:solidFill>
                  <a:schemeClr val="bg1">
                    <a:lumMod val="50000"/>
                  </a:schemeClr>
                </a:solidFill>
                <a:ea typeface="Microsoft YaHei" panose="020B0503020204020204" pitchFamily="34" charset="-122"/>
              </a:rPr>
              <a:t>③ </a:t>
            </a:r>
            <a:r>
              <a:rPr lang="en-US" altLang="zh-CN" sz="1400" dirty="0">
                <a:solidFill>
                  <a:schemeClr val="bg1">
                    <a:lumMod val="50000"/>
                  </a:schemeClr>
                </a:solidFill>
                <a:ea typeface="Microsoft YaHei" panose="020B0503020204020204" pitchFamily="34" charset="-122"/>
              </a:rPr>
              <a:t>IO Processing Process upgrading</a:t>
            </a:r>
            <a:r>
              <a:rPr lang="zh-CN" altLang="en-US" sz="1400" dirty="0">
                <a:solidFill>
                  <a:schemeClr val="bg1">
                    <a:lumMod val="50000"/>
                  </a:schemeClr>
                </a:solidFill>
                <a:ea typeface="Microsoft YaHei" panose="020B0503020204020204" pitchFamily="34" charset="-122"/>
              </a:rPr>
              <a:t>            </a:t>
            </a:r>
            <a:endParaRPr lang="en-US" altLang="zh-CN" sz="1400" dirty="0">
              <a:solidFill>
                <a:schemeClr val="bg1">
                  <a:lumMod val="50000"/>
                </a:schemeClr>
              </a:solidFill>
              <a:ea typeface="Microsoft YaHei" panose="020B0503020204020204" pitchFamily="34" charset="-122"/>
            </a:endParaRPr>
          </a:p>
        </p:txBody>
      </p:sp>
      <p:sp>
        <p:nvSpPr>
          <p:cNvPr id="73" name="文本框 72"/>
          <p:cNvSpPr txBox="1"/>
          <p:nvPr/>
        </p:nvSpPr>
        <p:spPr>
          <a:xfrm>
            <a:off x="8991262" y="4356092"/>
            <a:ext cx="1989908" cy="307777"/>
          </a:xfrm>
          <a:prstGeom prst="rect">
            <a:avLst/>
          </a:prstGeom>
          <a:noFill/>
          <a:ln>
            <a:solidFill>
              <a:srgbClr val="00B0F0"/>
            </a:solidFill>
          </a:ln>
        </p:spPr>
        <p:txBody>
          <a:bodyPr wrap="square" rtlCol="0">
            <a:spAutoFit/>
          </a:bodyPr>
          <a:lstStyle/>
          <a:p>
            <a:pPr defTabSz="914387"/>
            <a:r>
              <a:rPr lang="zh-CN" altLang="en-US" sz="1400" dirty="0">
                <a:solidFill>
                  <a:schemeClr val="bg1">
                    <a:lumMod val="50000"/>
                  </a:schemeClr>
                </a:solidFill>
                <a:ea typeface="Microsoft YaHei" panose="020B0503020204020204" pitchFamily="34" charset="-122"/>
              </a:rPr>
              <a:t>④ </a:t>
            </a:r>
            <a:r>
              <a:rPr lang="en-US" altLang="zh-CN" sz="1400" dirty="0">
                <a:solidFill>
                  <a:schemeClr val="bg1">
                    <a:lumMod val="50000"/>
                  </a:schemeClr>
                </a:solidFill>
                <a:ea typeface="Microsoft YaHei" panose="020B0503020204020204" pitchFamily="34" charset="-122"/>
              </a:rPr>
              <a:t>Host IO</a:t>
            </a:r>
            <a:r>
              <a:rPr lang="zh-CN" altLang="en-US" sz="1400" dirty="0">
                <a:solidFill>
                  <a:schemeClr val="bg1">
                    <a:lumMod val="50000"/>
                  </a:schemeClr>
                </a:solidFill>
                <a:ea typeface="Microsoft YaHei" panose="020B0503020204020204" pitchFamily="34" charset="-122"/>
              </a:rPr>
              <a:t> </a:t>
            </a:r>
            <a:r>
              <a:rPr lang="en-US" altLang="zh-CN" sz="1400" dirty="0">
                <a:solidFill>
                  <a:schemeClr val="bg1">
                    <a:lumMod val="50000"/>
                  </a:schemeClr>
                </a:solidFill>
                <a:ea typeface="Microsoft YaHei" panose="020B0503020204020204" pitchFamily="34" charset="-122"/>
              </a:rPr>
              <a:t>recovers</a:t>
            </a:r>
            <a:r>
              <a:rPr lang="zh-CN" altLang="en-US" sz="1400" dirty="0">
                <a:solidFill>
                  <a:schemeClr val="bg1">
                    <a:lumMod val="50000"/>
                  </a:schemeClr>
                </a:solidFill>
                <a:ea typeface="Microsoft YaHei" panose="020B0503020204020204" pitchFamily="34" charset="-122"/>
              </a:rPr>
              <a:t>        </a:t>
            </a:r>
            <a:endParaRPr lang="en-US" altLang="zh-CN" sz="1400" dirty="0">
              <a:solidFill>
                <a:schemeClr val="bg1">
                  <a:lumMod val="50000"/>
                </a:schemeClr>
              </a:solidFill>
              <a:ea typeface="Microsoft YaHei" panose="020B0503020204020204" pitchFamily="34" charset="-122"/>
            </a:endParaRPr>
          </a:p>
        </p:txBody>
      </p:sp>
      <p:cxnSp>
        <p:nvCxnSpPr>
          <p:cNvPr id="20" name="直接箭头连接符 19"/>
          <p:cNvCxnSpPr/>
          <p:nvPr/>
        </p:nvCxnSpPr>
        <p:spPr>
          <a:xfrm>
            <a:off x="3231905" y="4525369"/>
            <a:ext cx="8254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0" idx="3"/>
            <a:endCxn id="72" idx="1"/>
          </p:cNvCxnSpPr>
          <p:nvPr/>
        </p:nvCxnSpPr>
        <p:spPr>
          <a:xfrm>
            <a:off x="6151473" y="4493379"/>
            <a:ext cx="526336" cy="121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8464926" y="4525369"/>
            <a:ext cx="52633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7026624" y="5349923"/>
            <a:ext cx="4779626" cy="867930"/>
          </a:xfrm>
          <a:prstGeom prst="rect">
            <a:avLst/>
          </a:prstGeom>
          <a:noFill/>
        </p:spPr>
        <p:txBody>
          <a:bodyPr wrap="square" rtlCol="0">
            <a:spAutoFit/>
          </a:bodyPr>
          <a:lstStyle/>
          <a:p>
            <a:pPr marL="171433" indent="-171433" defTabSz="914387">
              <a:lnSpc>
                <a:spcPct val="120000"/>
              </a:lnSpc>
              <a:buFont typeface="Wingdings" panose="05000000000000000000" pitchFamily="2" charset="2"/>
              <a:buChar char="ü"/>
            </a:pPr>
            <a:r>
              <a:rPr lang="en-US" altLang="zh-CN" sz="1400" dirty="0">
                <a:solidFill>
                  <a:srgbClr val="1D1D1A"/>
                </a:solidFill>
                <a:ea typeface="Microsoft YaHei" panose="020B0503020204020204" pitchFamily="34" charset="-122"/>
              </a:rPr>
              <a:t>IO Processing process upgrading period less than &lt;1S</a:t>
            </a:r>
          </a:p>
          <a:p>
            <a:pPr marL="171433" indent="-171433" defTabSz="914387">
              <a:lnSpc>
                <a:spcPct val="120000"/>
              </a:lnSpc>
              <a:buFont typeface="Wingdings" panose="05000000000000000000" pitchFamily="2" charset="2"/>
              <a:buChar char="ü"/>
            </a:pPr>
            <a:r>
              <a:rPr lang="en-US" altLang="zh-CN" sz="1400" dirty="0">
                <a:solidFill>
                  <a:srgbClr val="1D1D1A"/>
                </a:solidFill>
                <a:ea typeface="Microsoft YaHei" panose="020B0503020204020204" pitchFamily="34" charset="-122"/>
              </a:rPr>
              <a:t>Host link keeps online during upgrading</a:t>
            </a:r>
          </a:p>
          <a:p>
            <a:pPr marL="171433" indent="-171433" defTabSz="914387">
              <a:lnSpc>
                <a:spcPct val="120000"/>
              </a:lnSpc>
              <a:buFont typeface="Wingdings" panose="05000000000000000000" pitchFamily="2" charset="2"/>
              <a:buChar char="ü"/>
            </a:pPr>
            <a:r>
              <a:rPr lang="en-US" altLang="zh-CN" sz="1400" dirty="0">
                <a:solidFill>
                  <a:srgbClr val="1D1D1A"/>
                </a:solidFill>
                <a:ea typeface="Microsoft YaHei" panose="020B0503020204020204" pitchFamily="34" charset="-122"/>
              </a:rPr>
              <a:t>Support single link Firmware upgrading </a:t>
            </a:r>
            <a:endParaRPr lang="zh-CN" altLang="en-US" sz="1400" dirty="0">
              <a:solidFill>
                <a:srgbClr val="1D1D1A"/>
              </a:solidFill>
              <a:ea typeface="Microsoft YaHei" panose="020B0503020204020204" pitchFamily="34" charset="-122"/>
            </a:endParaRPr>
          </a:p>
        </p:txBody>
      </p:sp>
      <p:sp>
        <p:nvSpPr>
          <p:cNvPr id="123" name="左右箭头 57"/>
          <p:cNvSpPr/>
          <p:nvPr/>
        </p:nvSpPr>
        <p:spPr>
          <a:xfrm rot="5400000">
            <a:off x="6015908" y="1083501"/>
            <a:ext cx="552382" cy="244555"/>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7"/>
            <a:endParaRPr lang="zh-CN" altLang="en-US" sz="1600">
              <a:solidFill>
                <a:srgbClr val="666666"/>
              </a:solidFill>
            </a:endParaRPr>
          </a:p>
        </p:txBody>
      </p:sp>
      <p:sp>
        <p:nvSpPr>
          <p:cNvPr id="124" name="文本框 58"/>
          <p:cNvSpPr txBox="1"/>
          <p:nvPr/>
        </p:nvSpPr>
        <p:spPr>
          <a:xfrm>
            <a:off x="6370738" y="1050285"/>
            <a:ext cx="806317" cy="276999"/>
          </a:xfrm>
          <a:prstGeom prst="rect">
            <a:avLst/>
          </a:prstGeom>
          <a:noFill/>
        </p:spPr>
        <p:txBody>
          <a:bodyPr wrap="square" rtlCol="0">
            <a:spAutoFit/>
          </a:bodyPr>
          <a:lstStyle/>
          <a:p>
            <a:pPr defTabSz="914387"/>
            <a:r>
              <a:rPr lang="en-US" altLang="zh-CN" sz="1200" dirty="0">
                <a:solidFill>
                  <a:srgbClr val="1D1D1A"/>
                </a:solidFill>
                <a:ea typeface="Microsoft YaHei" panose="020B0503020204020204" pitchFamily="34" charset="-122"/>
              </a:rPr>
              <a:t>Host</a:t>
            </a:r>
            <a:r>
              <a:rPr lang="zh-CN" altLang="en-US" sz="1200" dirty="0">
                <a:solidFill>
                  <a:srgbClr val="1D1D1A"/>
                </a:solidFill>
                <a:ea typeface="Microsoft YaHei" panose="020B0503020204020204" pitchFamily="34" charset="-122"/>
              </a:rPr>
              <a:t> </a:t>
            </a:r>
            <a:r>
              <a:rPr lang="en-US" altLang="zh-CN" sz="1200" dirty="0">
                <a:solidFill>
                  <a:srgbClr val="1D1D1A"/>
                </a:solidFill>
                <a:ea typeface="Microsoft YaHei" panose="020B0503020204020204" pitchFamily="34" charset="-122"/>
              </a:rPr>
              <a:t>I/O</a:t>
            </a:r>
            <a:endParaRPr lang="zh-CN" altLang="en-US" sz="1200" dirty="0">
              <a:solidFill>
                <a:srgbClr val="1D1D1A"/>
              </a:solidFill>
              <a:ea typeface="Microsoft YaHei" panose="020B0503020204020204" pitchFamily="34" charset="-122"/>
            </a:endParaRPr>
          </a:p>
        </p:txBody>
      </p:sp>
      <p:sp>
        <p:nvSpPr>
          <p:cNvPr id="125" name="Cross 124"/>
          <p:cNvSpPr/>
          <p:nvPr/>
        </p:nvSpPr>
        <p:spPr>
          <a:xfrm>
            <a:off x="3908404" y="5710791"/>
            <a:ext cx="379110" cy="370571"/>
          </a:xfrm>
          <a:prstGeom prst="plus">
            <a:avLst>
              <a:gd name="adj" fmla="val 4166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126" name="Striped Right Arrow 125"/>
          <p:cNvSpPr/>
          <p:nvPr/>
        </p:nvSpPr>
        <p:spPr>
          <a:xfrm>
            <a:off x="6182606" y="5577481"/>
            <a:ext cx="548346" cy="637190"/>
          </a:xfrm>
          <a:prstGeom prst="striped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128" name="矩形 47"/>
          <p:cNvSpPr/>
          <p:nvPr/>
        </p:nvSpPr>
        <p:spPr>
          <a:xfrm>
            <a:off x="3009885" y="2979823"/>
            <a:ext cx="900091" cy="674751"/>
          </a:xfrm>
          <a:prstGeom prst="rect">
            <a:avLst/>
          </a:prstGeom>
          <a:solidFill>
            <a:srgbClr val="FFC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7"/>
            <a:r>
              <a:rPr lang="en-US" altLang="zh-CN" sz="900" dirty="0">
                <a:solidFill>
                  <a:srgbClr val="FF0000"/>
                </a:solidFill>
              </a:rPr>
              <a:t>System Management process</a:t>
            </a:r>
            <a:endParaRPr lang="zh-CN" altLang="en-US" sz="900" dirty="0">
              <a:solidFill>
                <a:srgbClr val="FF0000"/>
              </a:solidFill>
            </a:endParaRPr>
          </a:p>
        </p:txBody>
      </p:sp>
      <p:sp>
        <p:nvSpPr>
          <p:cNvPr id="129" name="矩形 48"/>
          <p:cNvSpPr/>
          <p:nvPr/>
        </p:nvSpPr>
        <p:spPr>
          <a:xfrm>
            <a:off x="4111173" y="2979823"/>
            <a:ext cx="900091" cy="674751"/>
          </a:xfrm>
          <a:prstGeom prst="rect">
            <a:avLst/>
          </a:prstGeom>
          <a:solidFill>
            <a:srgbClr val="FFC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7"/>
            <a:r>
              <a:rPr lang="en-US" altLang="zh-CN" sz="900" dirty="0">
                <a:solidFill>
                  <a:srgbClr val="FF0000"/>
                </a:solidFill>
              </a:rPr>
              <a:t>Device Management process</a:t>
            </a:r>
            <a:endParaRPr lang="zh-CN" altLang="en-US" sz="900" dirty="0">
              <a:solidFill>
                <a:srgbClr val="FF0000"/>
              </a:solidFill>
            </a:endParaRPr>
          </a:p>
        </p:txBody>
      </p:sp>
      <p:sp>
        <p:nvSpPr>
          <p:cNvPr id="130" name="矩形 49"/>
          <p:cNvSpPr/>
          <p:nvPr/>
        </p:nvSpPr>
        <p:spPr>
          <a:xfrm>
            <a:off x="7833348" y="2991438"/>
            <a:ext cx="900091" cy="651520"/>
          </a:xfrm>
          <a:prstGeom prst="rect">
            <a:avLst/>
          </a:prstGeom>
          <a:solidFill>
            <a:srgbClr val="FFC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7"/>
            <a:r>
              <a:rPr lang="en-US" altLang="zh-CN" sz="900" dirty="0">
                <a:solidFill>
                  <a:srgbClr val="FF0000"/>
                </a:solidFill>
              </a:rPr>
              <a:t>Configuration Management process</a:t>
            </a:r>
            <a:endParaRPr lang="zh-CN" altLang="en-US" sz="900" dirty="0">
              <a:solidFill>
                <a:srgbClr val="FF0000"/>
              </a:solidFill>
            </a:endParaRPr>
          </a:p>
        </p:txBody>
      </p:sp>
      <p:sp>
        <p:nvSpPr>
          <p:cNvPr id="131" name="矩形 50"/>
          <p:cNvSpPr/>
          <p:nvPr/>
        </p:nvSpPr>
        <p:spPr>
          <a:xfrm>
            <a:off x="8934636" y="2991438"/>
            <a:ext cx="900091" cy="651520"/>
          </a:xfrm>
          <a:prstGeom prst="rect">
            <a:avLst/>
          </a:prstGeom>
          <a:solidFill>
            <a:srgbClr val="FFC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7"/>
            <a:r>
              <a:rPr lang="en-US" altLang="zh-CN" sz="900" dirty="0">
                <a:solidFill>
                  <a:srgbClr val="FF0000"/>
                </a:solidFill>
              </a:rPr>
              <a:t>UI/CLIUI/CLI Management process</a:t>
            </a:r>
            <a:endParaRPr lang="zh-CN" altLang="en-US" sz="900" dirty="0">
              <a:solidFill>
                <a:srgbClr val="FF0000"/>
              </a:solidFill>
            </a:endParaRPr>
          </a:p>
        </p:txBody>
      </p:sp>
      <p:sp>
        <p:nvSpPr>
          <p:cNvPr id="133" name="Multiply 132"/>
          <p:cNvSpPr/>
          <p:nvPr/>
        </p:nvSpPr>
        <p:spPr>
          <a:xfrm>
            <a:off x="5974430" y="2532629"/>
            <a:ext cx="711552" cy="424804"/>
          </a:xfrm>
          <a:prstGeom prst="mathMultiply">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grpSp>
        <p:nvGrpSpPr>
          <p:cNvPr id="61" name="Group 60"/>
          <p:cNvGrpSpPr/>
          <p:nvPr/>
        </p:nvGrpSpPr>
        <p:grpSpPr>
          <a:xfrm>
            <a:off x="8450407" y="5749"/>
            <a:ext cx="3749963" cy="208267"/>
            <a:chOff x="8450407" y="5749"/>
            <a:chExt cx="3749963" cy="208267"/>
          </a:xfrm>
        </p:grpSpPr>
        <p:sp>
          <p:nvSpPr>
            <p:cNvPr id="62" name="Process 148"/>
            <p:cNvSpPr/>
            <p:nvPr/>
          </p:nvSpPr>
          <p:spPr>
            <a:xfrm>
              <a:off x="9669607" y="5749"/>
              <a:ext cx="1311563" cy="20825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63" name="Process 149"/>
            <p:cNvSpPr/>
            <p:nvPr/>
          </p:nvSpPr>
          <p:spPr>
            <a:xfrm>
              <a:off x="8450407" y="6771"/>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64" name="Process 150"/>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spTree>
    <p:extLst>
      <p:ext uri="{BB962C8B-B14F-4D97-AF65-F5344CB8AC3E}">
        <p14:creationId xmlns:p14="http://schemas.microsoft.com/office/powerpoint/2010/main" val="292635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par>
                                <p:cTn id="9" presetID="1" presetClass="exit" presetSubtype="0" fill="hold" grpId="1" nodeType="withEffect">
                                  <p:stCondLst>
                                    <p:cond delay="500"/>
                                  </p:stCondLst>
                                  <p:childTnLst>
                                    <p:set>
                                      <p:cBhvr>
                                        <p:cTn id="10" dur="1" fill="hold">
                                          <p:stCondLst>
                                            <p:cond delay="0"/>
                                          </p:stCondLst>
                                        </p:cTn>
                                        <p:tgtEl>
                                          <p:spTgt spid="128"/>
                                        </p:tgtEl>
                                        <p:attrNameLst>
                                          <p:attrName>style.visibility</p:attrName>
                                        </p:attrNameLst>
                                      </p:cBhvr>
                                      <p:to>
                                        <p:strVal val="hidden"/>
                                      </p:to>
                                    </p:set>
                                  </p:childTnLst>
                                </p:cTn>
                              </p:par>
                              <p:par>
                                <p:cTn id="11" presetID="1" presetClass="entr" presetSubtype="0" fill="hold" grpId="0" nodeType="withEffect">
                                  <p:stCondLst>
                                    <p:cond delay="1000"/>
                                  </p:stCondLst>
                                  <p:childTnLst>
                                    <p:set>
                                      <p:cBhvr>
                                        <p:cTn id="12" dur="1" fill="hold">
                                          <p:stCondLst>
                                            <p:cond delay="0"/>
                                          </p:stCondLst>
                                        </p:cTn>
                                        <p:tgtEl>
                                          <p:spTgt spid="129"/>
                                        </p:tgtEl>
                                        <p:attrNameLst>
                                          <p:attrName>style.visibility</p:attrName>
                                        </p:attrNameLst>
                                      </p:cBhvr>
                                      <p:to>
                                        <p:strVal val="visible"/>
                                      </p:to>
                                    </p:set>
                                  </p:childTnLst>
                                </p:cTn>
                              </p:par>
                              <p:par>
                                <p:cTn id="13" presetID="1" presetClass="exit" presetSubtype="0" fill="hold" grpId="1" nodeType="withEffect">
                                  <p:stCondLst>
                                    <p:cond delay="1500"/>
                                  </p:stCondLst>
                                  <p:childTnLst>
                                    <p:set>
                                      <p:cBhvr>
                                        <p:cTn id="14" dur="1" fill="hold">
                                          <p:stCondLst>
                                            <p:cond delay="0"/>
                                          </p:stCondLst>
                                        </p:cTn>
                                        <p:tgtEl>
                                          <p:spTgt spid="129"/>
                                        </p:tgtEl>
                                        <p:attrNameLst>
                                          <p:attrName>style.visibility</p:attrName>
                                        </p:attrNameLst>
                                      </p:cBhvr>
                                      <p:to>
                                        <p:strVal val="hidden"/>
                                      </p:to>
                                    </p:set>
                                  </p:childTnLst>
                                </p:cTn>
                              </p:par>
                              <p:par>
                                <p:cTn id="15" presetID="1" presetClass="entr" presetSubtype="0" fill="hold" grpId="0" nodeType="withEffect">
                                  <p:stCondLst>
                                    <p:cond delay="2000"/>
                                  </p:stCondLst>
                                  <p:childTnLst>
                                    <p:set>
                                      <p:cBhvr>
                                        <p:cTn id="16" dur="1" fill="hold">
                                          <p:stCondLst>
                                            <p:cond delay="0"/>
                                          </p:stCondLst>
                                        </p:cTn>
                                        <p:tgtEl>
                                          <p:spTgt spid="130"/>
                                        </p:tgtEl>
                                        <p:attrNameLst>
                                          <p:attrName>style.visibility</p:attrName>
                                        </p:attrNameLst>
                                      </p:cBhvr>
                                      <p:to>
                                        <p:strVal val="visible"/>
                                      </p:to>
                                    </p:set>
                                  </p:childTnLst>
                                </p:cTn>
                              </p:par>
                              <p:par>
                                <p:cTn id="17" presetID="1" presetClass="exit" presetSubtype="0" fill="hold" grpId="1" nodeType="withEffect">
                                  <p:stCondLst>
                                    <p:cond delay="2500"/>
                                  </p:stCondLst>
                                  <p:childTnLst>
                                    <p:set>
                                      <p:cBhvr>
                                        <p:cTn id="18" dur="1" fill="hold">
                                          <p:stCondLst>
                                            <p:cond delay="0"/>
                                          </p:stCondLst>
                                        </p:cTn>
                                        <p:tgtEl>
                                          <p:spTgt spid="130"/>
                                        </p:tgtEl>
                                        <p:attrNameLst>
                                          <p:attrName>style.visibility</p:attrName>
                                        </p:attrNameLst>
                                      </p:cBhvr>
                                      <p:to>
                                        <p:strVal val="hidden"/>
                                      </p:to>
                                    </p:set>
                                  </p:childTnLst>
                                </p:cTn>
                              </p:par>
                              <p:par>
                                <p:cTn id="19" presetID="1" presetClass="entr" presetSubtype="0" fill="hold" grpId="0" nodeType="withEffect">
                                  <p:stCondLst>
                                    <p:cond delay="3000"/>
                                  </p:stCondLst>
                                  <p:childTnLst>
                                    <p:set>
                                      <p:cBhvr>
                                        <p:cTn id="20" dur="1" fill="hold">
                                          <p:stCondLst>
                                            <p:cond delay="0"/>
                                          </p:stCondLst>
                                        </p:cTn>
                                        <p:tgtEl>
                                          <p:spTgt spid="131"/>
                                        </p:tgtEl>
                                        <p:attrNameLst>
                                          <p:attrName>style.visibility</p:attrName>
                                        </p:attrNameLst>
                                      </p:cBhvr>
                                      <p:to>
                                        <p:strVal val="visible"/>
                                      </p:to>
                                    </p:set>
                                  </p:childTnLst>
                                </p:cTn>
                              </p:par>
                              <p:par>
                                <p:cTn id="21" presetID="1" presetClass="exit" presetSubtype="0" fill="hold" grpId="1" nodeType="withEffect">
                                  <p:stCondLst>
                                    <p:cond delay="3500"/>
                                  </p:stCondLst>
                                  <p:childTnLst>
                                    <p:set>
                                      <p:cBhvr>
                                        <p:cTn id="22" dur="1" fill="hold">
                                          <p:stCondLst>
                                            <p:cond delay="0"/>
                                          </p:stCondLst>
                                        </p:cTn>
                                        <p:tgtEl>
                                          <p:spTgt spid="13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26" presetClass="emph" presetSubtype="0" fill="hold" nodeType="withEffect">
                                  <p:stCondLst>
                                    <p:cond delay="0"/>
                                  </p:stCondLst>
                                  <p:childTnLst>
                                    <p:animEffect transition="out" filter="fade">
                                      <p:cBhvr>
                                        <p:cTn id="30" dur="500" tmFilter="0, 0; .2, .5; .8, .5; 1, 0"/>
                                        <p:tgtEl>
                                          <p:spTgt spid="21"/>
                                        </p:tgtEl>
                                      </p:cBhvr>
                                    </p:animEffect>
                                    <p:animScale>
                                      <p:cBhvr>
                                        <p:cTn id="31" dur="250" autoRev="1" fill="hold"/>
                                        <p:tgtEl>
                                          <p:spTgt spid="21"/>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7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3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childTnLst>
                                </p:cTn>
                              </p:par>
                              <p:par>
                                <p:cTn id="42" presetID="1" presetClass="exit" presetSubtype="0" fill="hold" grpId="1" nodeType="withEffect">
                                  <p:stCondLst>
                                    <p:cond delay="1000"/>
                                  </p:stCondLst>
                                  <p:childTnLst>
                                    <p:set>
                                      <p:cBhvr>
                                        <p:cTn id="43" dur="1" fill="hold">
                                          <p:stCondLst>
                                            <p:cond delay="0"/>
                                          </p:stCondLst>
                                        </p:cTn>
                                        <p:tgtEl>
                                          <p:spTgt spid="47"/>
                                        </p:tgtEl>
                                        <p:attrNameLst>
                                          <p:attrName>style.visibility</p:attrName>
                                        </p:attrNameLst>
                                      </p:cBhvr>
                                      <p:to>
                                        <p:strVal val="hidden"/>
                                      </p:to>
                                    </p:set>
                                  </p:childTnLst>
                                </p:cTn>
                              </p:par>
                              <p:par>
                                <p:cTn id="44" presetID="1" presetClass="exit" presetSubtype="0" fill="hold" grpId="1" nodeType="withEffect">
                                  <p:stCondLst>
                                    <p:cond delay="1000"/>
                                  </p:stCondLst>
                                  <p:childTnLst>
                                    <p:set>
                                      <p:cBhvr>
                                        <p:cTn id="45" dur="1" fill="hold">
                                          <p:stCondLst>
                                            <p:cond delay="0"/>
                                          </p:stCondLst>
                                        </p:cTn>
                                        <p:tgtEl>
                                          <p:spTgt spid="133"/>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4"/>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73"/>
                                        </p:tgtEl>
                                        <p:attrNameLst>
                                          <p:attrName>style.visibility</p:attrName>
                                        </p:attrNameLst>
                                      </p:cBhvr>
                                      <p:to>
                                        <p:strVal val="visible"/>
                                      </p:to>
                                    </p:set>
                                  </p:childTnLst>
                                </p:cTn>
                              </p:par>
                              <p:par>
                                <p:cTn id="52" presetID="26" presetClass="emph" presetSubtype="0" fill="hold" nodeType="withEffect">
                                  <p:stCondLst>
                                    <p:cond delay="0"/>
                                  </p:stCondLst>
                                  <p:childTnLst>
                                    <p:animEffect transition="out" filter="fade">
                                      <p:cBhvr>
                                        <p:cTn id="53" dur="500" tmFilter="0, 0; .2, .5; .8, .5; 1, 0"/>
                                        <p:tgtEl>
                                          <p:spTgt spid="21"/>
                                        </p:tgtEl>
                                      </p:cBhvr>
                                    </p:animEffect>
                                    <p:animScale>
                                      <p:cBhvr>
                                        <p:cTn id="54" dur="250" autoRev="1" fill="hold"/>
                                        <p:tgtEl>
                                          <p:spTgt spid="21"/>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65" grpId="0"/>
      <p:bldP spid="66" grpId="0"/>
      <p:bldP spid="69" grpId="0" animBg="1"/>
      <p:bldP spid="70" grpId="0" animBg="1"/>
      <p:bldP spid="72" grpId="0" animBg="1"/>
      <p:bldP spid="73" grpId="0" animBg="1"/>
      <p:bldP spid="80" grpId="0"/>
      <p:bldP spid="125" grpId="0" animBg="1"/>
      <p:bldP spid="126" grpId="0" animBg="1"/>
      <p:bldP spid="128" grpId="0" animBg="1"/>
      <p:bldP spid="128" grpId="1" animBg="1"/>
      <p:bldP spid="129" grpId="0" animBg="1"/>
      <p:bldP spid="129" grpId="1" animBg="1"/>
      <p:bldP spid="130" grpId="0" animBg="1"/>
      <p:bldP spid="130" grpId="1" animBg="1"/>
      <p:bldP spid="131" grpId="0" animBg="1"/>
      <p:bldP spid="131" grpId="1" animBg="1"/>
      <p:bldP spid="133" grpId="0" animBg="1"/>
      <p:bldP spid="133"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0" y="374"/>
            <a:ext cx="12197432" cy="6857626"/>
          </a:xfrm>
          <a:prstGeom prst="rect">
            <a:avLst/>
          </a:prstGeom>
          <a:solidFill>
            <a:srgbClr val="F2F2F2"/>
          </a:solidFill>
          <a:ln w="12700" cap="flat" cmpd="sng" algn="ctr">
            <a:noFill/>
            <a:prstDash val="solid"/>
            <a:miter lim="800000"/>
          </a:ln>
          <a:effectLst/>
        </p:spPr>
      </p:pic>
      <p:sp>
        <p:nvSpPr>
          <p:cNvPr id="5" name="梯形 110"/>
          <p:cNvSpPr/>
          <p:nvPr/>
        </p:nvSpPr>
        <p:spPr>
          <a:xfrm rot="5400000" flipH="1">
            <a:off x="2671698" y="-2669719"/>
            <a:ext cx="6858003" cy="12197433"/>
          </a:xfrm>
          <a:prstGeom prst="trapezoid">
            <a:avLst>
              <a:gd name="adj" fmla="val 0"/>
            </a:avLst>
          </a:prstGeom>
          <a:solidFill>
            <a:schemeClr val="tx2">
              <a:alpha val="71000"/>
            </a:schemeClr>
          </a:solidFill>
          <a:ln w="12700" cap="flat" cmpd="sng" algn="ctr">
            <a:noFill/>
            <a:prstDash val="solid"/>
            <a:miter lim="800000"/>
          </a:ln>
          <a:effectLst/>
        </p:spPr>
        <p:txBody>
          <a:bodyPr wrap="square" rtlCol="0" anchor="ctr">
            <a:noAutofit/>
          </a:bodyPr>
          <a:lstStyle/>
          <a:p>
            <a:pPr indent="-228600" algn="ctr" defTabSz="914400" fontAlgn="ctr">
              <a:buClr>
                <a:srgbClr val="990000"/>
              </a:buClr>
              <a:buSzPct val="60000"/>
            </a:pPr>
            <a:endParaRPr lang="en-US" altLang="zh-CN" kern="0" dirty="0">
              <a:solidFill>
                <a:srgbClr val="666666"/>
              </a:solidFill>
              <a:latin typeface="Arial" panose="020B0604020202020204" pitchFamily="34" charset="0"/>
              <a:ea typeface="Microsoft YaHei" panose="020B0503020204020204" pitchFamily="34" charset="-122"/>
              <a:cs typeface="Arial" pitchFamily="34" charset="0"/>
            </a:endParaRPr>
          </a:p>
        </p:txBody>
      </p:sp>
      <p:sp>
        <p:nvSpPr>
          <p:cNvPr id="6" name="副标题 1"/>
          <p:cNvSpPr txBox="1">
            <a:spLocks/>
          </p:cNvSpPr>
          <p:nvPr/>
        </p:nvSpPr>
        <p:spPr>
          <a:xfrm>
            <a:off x="685235" y="370749"/>
            <a:ext cx="10740640" cy="634687"/>
          </a:xfrm>
          <a:prstGeom prst="rect">
            <a:avLst/>
          </a:prstGeom>
        </p:spPr>
        <p:txBody>
          <a:bodyPr vert="horz" wrap="square" lIns="0" tIns="0" rIns="0" bIns="0" anchor="t" anchorCtr="0">
            <a:noAutofit/>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fontAlgn="ctr">
              <a:lnSpc>
                <a:spcPct val="100000"/>
              </a:lnSpc>
              <a:buNone/>
            </a:pPr>
            <a:r>
              <a:rPr lang="en-US" altLang="zh-CN" sz="2800" dirty="0">
                <a:latin typeface="Arial" panose="020B0604020202020204" pitchFamily="34" charset="0"/>
                <a:ea typeface="微软雅黑" panose="020B0503020204020204" pitchFamily="34" charset="-122"/>
              </a:rPr>
              <a:t>Summary: </a:t>
            </a:r>
            <a:r>
              <a:rPr lang="zh-CN" altLang="en-US" sz="2800" dirty="0">
                <a:latin typeface="微软雅黑" panose="020B0503020204020204" pitchFamily="34" charset="-122"/>
                <a:ea typeface="微软雅黑" panose="020B0503020204020204" pitchFamily="34" charset="-122"/>
              </a:rPr>
              <a:t>Multi-level</a:t>
            </a:r>
            <a:r>
              <a:rPr lang="en-US" altLang="zh-CN" sz="2800" dirty="0">
                <a:latin typeface="微软雅黑" panose="020B0503020204020204" pitchFamily="34" charset="-122"/>
                <a:ea typeface="微软雅黑" panose="020B0503020204020204" pitchFamily="34" charset="-122"/>
              </a:rPr>
              <a:t> reliability technology combination</a:t>
            </a:r>
            <a:endParaRPr lang="zh-CN" altLang="en-US" sz="2800" dirty="0">
              <a:latin typeface="微软雅黑" panose="020B0503020204020204" pitchFamily="34" charset="-122"/>
              <a:ea typeface="微软雅黑" panose="020B0503020204020204" pitchFamily="34" charset="-122"/>
            </a:endParaRPr>
          </a:p>
        </p:txBody>
      </p:sp>
      <p:sp>
        <p:nvSpPr>
          <p:cNvPr id="7" name="TextBox 6">
            <a:extLst>
              <a:ext uri="{FF2B5EF4-FFF2-40B4-BE49-F238E27FC236}">
                <a16:creationId xmlns:a16="http://schemas.microsoft.com/office/drawing/2014/main" id="{6785A3D6-1271-D247-9E96-1B376F4BE7BE}"/>
              </a:ext>
            </a:extLst>
          </p:cNvPr>
          <p:cNvSpPr txBox="1"/>
          <p:nvPr/>
        </p:nvSpPr>
        <p:spPr>
          <a:xfrm>
            <a:off x="1095467" y="6356939"/>
            <a:ext cx="1463467" cy="246221"/>
          </a:xfrm>
          <a:prstGeom prst="rect">
            <a:avLst/>
          </a:prstGeom>
          <a:noFill/>
        </p:spPr>
        <p:txBody>
          <a:bodyPr wrap="square" rtlCol="0">
            <a:noAutofit/>
          </a:bodyPr>
          <a:lstStyle/>
          <a:p>
            <a:pPr fontAlgn="ctr"/>
            <a:r>
              <a:rPr lang="en-US" sz="1000" b="0" baseline="0" dirty="0">
                <a:solidFill>
                  <a:srgbClr val="1D1D1B"/>
                </a:solidFill>
                <a:latin typeface="Arial" panose="020B0604020202020204" pitchFamily="34" charset="0"/>
                <a:cs typeface="Arial" panose="020B0604020202020204" pitchFamily="34" charset="0"/>
              </a:rPr>
              <a:t>Huawei Confidential</a:t>
            </a:r>
          </a:p>
        </p:txBody>
      </p:sp>
      <p:sp>
        <p:nvSpPr>
          <p:cNvPr id="8" name="TextBox 7">
            <a:extLst>
              <a:ext uri="{FF2B5EF4-FFF2-40B4-BE49-F238E27FC236}">
                <a16:creationId xmlns:a16="http://schemas.microsoft.com/office/drawing/2014/main" id="{EABEE2EE-BF4D-7A4A-B3C6-9E47668CCD98}"/>
              </a:ext>
            </a:extLst>
          </p:cNvPr>
          <p:cNvSpPr txBox="1"/>
          <p:nvPr/>
        </p:nvSpPr>
        <p:spPr>
          <a:xfrm>
            <a:off x="734131" y="6402806"/>
            <a:ext cx="499729" cy="150296"/>
          </a:xfrm>
          <a:prstGeom prst="rect">
            <a:avLst/>
          </a:prstGeom>
          <a:noFill/>
        </p:spPr>
        <p:txBody>
          <a:bodyPr wrap="square" lIns="0" tIns="0" rIns="0" bIns="0" rtlCol="0">
            <a:noAutofit/>
          </a:bodyPr>
          <a:lstStyle/>
          <a:p>
            <a:pPr marL="0" marR="0" lvl="0" indent="0" algn="l" defTabSz="890849" rtl="0" eaLnBrk="1" fontAlgn="ctr" latinLnBrk="0" hangingPunct="1">
              <a:lnSpc>
                <a:spcPct val="100000"/>
              </a:lnSpc>
              <a:spcBef>
                <a:spcPts val="0"/>
              </a:spcBef>
              <a:spcAft>
                <a:spcPts val="0"/>
              </a:spcAft>
              <a:buClrTx/>
              <a:buSzTx/>
              <a:buFontTx/>
              <a:buNone/>
              <a:tabLst/>
              <a:defRPr/>
            </a:pPr>
            <a:r>
              <a:rPr lang="en-US" sz="974" dirty="0">
                <a:solidFill>
                  <a:srgbClr val="1D1D1B"/>
                </a:solidFill>
                <a:latin typeface="Arial" panose="020B0604020202020204" pitchFamily="34" charset="0"/>
                <a:cs typeface="Arial" panose="020B0604020202020204" pitchFamily="34" charset="0"/>
              </a:rPr>
              <a:t>24</a:t>
            </a:r>
          </a:p>
        </p:txBody>
      </p:sp>
      <p:pic>
        <p:nvPicPr>
          <p:cNvPr id="9" name="Picture 2" descr="E:\yangying 素材库\工作项目\2019年10月\1015—王佳鑫-PPT美化-新\找图资料\HUAWEI logo New.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94273" y="6320549"/>
            <a:ext cx="1270800" cy="278127"/>
          </a:xfrm>
          <a:prstGeom prst="rect">
            <a:avLst/>
          </a:prstGeom>
          <a:noFill/>
          <a:extLst>
            <a:ext uri="{909E8E84-426E-40DD-AFC4-6F175D3DCCD1}">
              <a14:hiddenFill xmlns:a14="http://schemas.microsoft.com/office/drawing/2010/main">
                <a:solidFill>
                  <a:srgbClr val="FFFFFF"/>
                </a:solidFill>
              </a14:hiddenFill>
            </a:ext>
          </a:extLst>
        </p:spPr>
      </p:pic>
      <p:sp>
        <p:nvSpPr>
          <p:cNvPr id="10" name="梯形 94"/>
          <p:cNvSpPr/>
          <p:nvPr/>
        </p:nvSpPr>
        <p:spPr>
          <a:xfrm rot="5400000" flipH="1">
            <a:off x="6255077" y="162921"/>
            <a:ext cx="4571680" cy="6930232"/>
          </a:xfrm>
          <a:prstGeom prst="trapezoid">
            <a:avLst>
              <a:gd name="adj" fmla="val 0"/>
            </a:avLst>
          </a:prstGeom>
          <a:gradFill>
            <a:gsLst>
              <a:gs pos="0">
                <a:schemeClr val="bg1">
                  <a:lumMod val="50000"/>
                  <a:alpha val="6000"/>
                </a:schemeClr>
              </a:gs>
              <a:gs pos="100000">
                <a:srgbClr val="35363F">
                  <a:alpha val="0"/>
                </a:srgbClr>
              </a:gs>
            </a:gsLst>
            <a:lin ang="16200000" scaled="0"/>
          </a:gradFill>
          <a:ln w="6350" cap="flat" cmpd="sng" algn="ctr">
            <a:noFill/>
            <a:prstDash val="solid"/>
            <a:headEnd type="none" w="med" len="med"/>
            <a:tailEnd type="none" w="med" len="med"/>
          </a:ln>
          <a:effectLst/>
        </p:spPr>
        <p:txBody>
          <a:bodyPr vert="horz" wrap="square" lIns="59385" tIns="29692" rIns="59385" bIns="29692" numCol="1" rtlCol="0" anchor="ctr" anchorCtr="0" compatLnSpc="1">
            <a:noAutofit/>
          </a:bodyPr>
          <a:lstStyle/>
          <a:p>
            <a:pPr algn="ctr" defTabSz="600710" fontAlgn="ctr">
              <a:spcBef>
                <a:spcPct val="0"/>
              </a:spcBef>
              <a:spcAft>
                <a:spcPct val="0"/>
              </a:spcAft>
            </a:pPr>
            <a:endParaRPr lang="en-US" altLang="zh-CN" sz="900" kern="0" dirty="0">
              <a:solidFill>
                <a:srgbClr val="C00000"/>
              </a:solidFill>
              <a:latin typeface="Arial" panose="020B0604020202020204" pitchFamily="34" charset="0"/>
              <a:ea typeface="方正兰亭准黑简体" pitchFamily="2" charset="-122"/>
              <a:cs typeface="Arial" panose="020B0604020202020204" pitchFamily="34" charset="0"/>
            </a:endParaRPr>
          </a:p>
        </p:txBody>
      </p:sp>
      <p:grpSp>
        <p:nvGrpSpPr>
          <p:cNvPr id="17" name="组合 75"/>
          <p:cNvGrpSpPr/>
          <p:nvPr/>
        </p:nvGrpSpPr>
        <p:grpSpPr>
          <a:xfrm>
            <a:off x="5364228" y="1614861"/>
            <a:ext cx="2487638" cy="609908"/>
            <a:chOff x="5554958" y="2456905"/>
            <a:chExt cx="2487638" cy="609908"/>
          </a:xfrm>
        </p:grpSpPr>
        <p:sp>
          <p:nvSpPr>
            <p:cNvPr id="18" name="TextBox 25"/>
            <p:cNvSpPr txBox="1"/>
            <p:nvPr/>
          </p:nvSpPr>
          <p:spPr>
            <a:xfrm>
              <a:off x="6424601" y="2607971"/>
              <a:ext cx="1617995" cy="307777"/>
            </a:xfrm>
            <a:prstGeom prst="rect">
              <a:avLst/>
            </a:prstGeom>
            <a:noFill/>
          </p:spPr>
          <p:txBody>
            <a:bodyPr wrap="square" rtlCol="0" anchor="ctr">
              <a:noAutofit/>
            </a:bodyPr>
            <a:lstStyle>
              <a:defPPr>
                <a:defRPr lang="en-US"/>
              </a:defPPr>
              <a:lvl1pPr>
                <a:defRPr sz="1400" b="1">
                  <a:solidFill>
                    <a:srgbClr val="3B3B3B"/>
                  </a:solidFill>
                  <a:latin typeface="微软雅黑" panose="020B0503020204020204" pitchFamily="34" charset="-122"/>
                  <a:ea typeface="微软雅黑" panose="020B0503020204020204" pitchFamily="34" charset="-122"/>
                  <a:cs typeface="Arial" panose="020B0604020202020204" pitchFamily="34" charset="0"/>
                </a:defRPr>
              </a:lvl1pPr>
            </a:lstStyle>
            <a:p>
              <a:pPr fontAlgn="ctr"/>
              <a:r>
                <a:rPr lang="en-US" altLang="zh-CN" dirty="0">
                  <a:solidFill>
                    <a:srgbClr val="C00000"/>
                  </a:solidFill>
                  <a:latin typeface="Arial" panose="020B0604020202020204" pitchFamily="34" charset="0"/>
                </a:rPr>
                <a:t>Solution</a:t>
              </a:r>
              <a:r>
                <a:rPr lang="en-US" altLang="zh-CN" dirty="0">
                  <a:latin typeface="Arial" panose="020B0604020202020204" pitchFamily="34" charset="0"/>
                </a:rPr>
                <a:t> </a:t>
              </a:r>
              <a:endParaRPr lang="en-US" dirty="0">
                <a:solidFill>
                  <a:srgbClr val="C00000"/>
                </a:solidFill>
                <a:latin typeface="Arial" panose="020B0604020202020204" pitchFamily="34" charset="0"/>
              </a:endParaRPr>
            </a:p>
          </p:txBody>
        </p:sp>
        <p:grpSp>
          <p:nvGrpSpPr>
            <p:cNvPr id="19" name="组合 9"/>
            <p:cNvGrpSpPr/>
            <p:nvPr/>
          </p:nvGrpSpPr>
          <p:grpSpPr>
            <a:xfrm>
              <a:off x="5554958" y="2456905"/>
              <a:ext cx="609908" cy="609908"/>
              <a:chOff x="5610795" y="2456905"/>
              <a:chExt cx="609908" cy="609908"/>
            </a:xfrm>
          </p:grpSpPr>
          <p:sp>
            <p:nvSpPr>
              <p:cNvPr id="20" name="椭圆 136"/>
              <p:cNvSpPr/>
              <p:nvPr/>
            </p:nvSpPr>
            <p:spPr>
              <a:xfrm>
                <a:off x="5610795" y="2456905"/>
                <a:ext cx="609908" cy="609908"/>
              </a:xfrm>
              <a:prstGeom prst="ellipse">
                <a:avLst/>
              </a:prstGeom>
              <a:solidFill>
                <a:srgbClr val="333333"/>
              </a:solidFill>
              <a:ln w="9525">
                <a:noFill/>
                <a:miter lim="800000"/>
              </a:ln>
            </p:spPr>
            <p:txBody>
              <a:bodyPr vert="horz" wrap="square" lIns="91440" tIns="45720" rIns="91440" bIns="45720" numCol="1" anchor="t" anchorCtr="0" compatLnSpc="1">
                <a:noAutofit/>
              </a:bodyPr>
              <a:lstStyle/>
              <a:p>
                <a:pPr defTabSz="914400" fontAlgn="ctr"/>
                <a:endParaRPr lang="en-US" altLang="zh-CN" sz="1400" dirty="0">
                  <a:latin typeface="Arial" panose="020B0604020202020204" pitchFamily="34" charset="0"/>
                  <a:ea typeface="微软雅黑" panose="020B0503020204020204" pitchFamily="34" charset="-122"/>
                  <a:cs typeface="Arial" panose="020B0604020202020204" pitchFamily="34" charset="0"/>
                </a:endParaRPr>
              </a:p>
            </p:txBody>
          </p:sp>
          <p:grpSp>
            <p:nvGrpSpPr>
              <p:cNvPr id="21" name="组合 138"/>
              <p:cNvGrpSpPr/>
              <p:nvPr/>
            </p:nvGrpSpPr>
            <p:grpSpPr>
              <a:xfrm>
                <a:off x="5723174" y="2613877"/>
                <a:ext cx="380024" cy="226416"/>
                <a:chOff x="7832725" y="1436688"/>
                <a:chExt cx="679450" cy="404812"/>
              </a:xfrm>
            </p:grpSpPr>
            <p:sp>
              <p:nvSpPr>
                <p:cNvPr id="22" name="Freeform 15"/>
                <p:cNvSpPr>
                  <a:spLocks noEditPoints="1"/>
                </p:cNvSpPr>
                <p:nvPr/>
              </p:nvSpPr>
              <p:spPr bwMode="auto">
                <a:xfrm>
                  <a:off x="8270875" y="1589088"/>
                  <a:ext cx="222250" cy="233362"/>
                </a:xfrm>
                <a:custGeom>
                  <a:avLst/>
                  <a:gdLst>
                    <a:gd name="T0" fmla="*/ 140 w 140"/>
                    <a:gd name="T1" fmla="*/ 107 h 147"/>
                    <a:gd name="T2" fmla="*/ 140 w 140"/>
                    <a:gd name="T3" fmla="*/ 22 h 147"/>
                    <a:gd name="T4" fmla="*/ 114 w 140"/>
                    <a:gd name="T5" fmla="*/ 0 h 147"/>
                    <a:gd name="T6" fmla="*/ 0 w 140"/>
                    <a:gd name="T7" fmla="*/ 0 h 147"/>
                    <a:gd name="T8" fmla="*/ 0 w 140"/>
                    <a:gd name="T9" fmla="*/ 147 h 147"/>
                    <a:gd name="T10" fmla="*/ 140 w 140"/>
                    <a:gd name="T11" fmla="*/ 147 h 147"/>
                    <a:gd name="T12" fmla="*/ 140 w 140"/>
                    <a:gd name="T13" fmla="*/ 107 h 147"/>
                    <a:gd name="T14" fmla="*/ 133 w 140"/>
                    <a:gd name="T15" fmla="*/ 107 h 147"/>
                    <a:gd name="T16" fmla="*/ 133 w 140"/>
                    <a:gd name="T17" fmla="*/ 142 h 147"/>
                    <a:gd name="T18" fmla="*/ 5 w 140"/>
                    <a:gd name="T19" fmla="*/ 142 h 147"/>
                    <a:gd name="T20" fmla="*/ 5 w 140"/>
                    <a:gd name="T21" fmla="*/ 5 h 147"/>
                    <a:gd name="T22" fmla="*/ 109 w 140"/>
                    <a:gd name="T23" fmla="*/ 5 h 147"/>
                    <a:gd name="T24" fmla="*/ 109 w 140"/>
                    <a:gd name="T25" fmla="*/ 31 h 147"/>
                    <a:gd name="T26" fmla="*/ 133 w 140"/>
                    <a:gd name="T27" fmla="*/ 31 h 147"/>
                    <a:gd name="T28" fmla="*/ 133 w 140"/>
                    <a:gd name="T29" fmla="*/ 107 h 147"/>
                    <a:gd name="T30" fmla="*/ 133 w 140"/>
                    <a:gd name="T31" fmla="*/ 24 h 147"/>
                    <a:gd name="T32" fmla="*/ 116 w 140"/>
                    <a:gd name="T33" fmla="*/ 24 h 147"/>
                    <a:gd name="T34" fmla="*/ 116 w 140"/>
                    <a:gd name="T35" fmla="*/ 10 h 147"/>
                    <a:gd name="T36" fmla="*/ 133 w 140"/>
                    <a:gd name="T37" fmla="*/ 24 h 147"/>
                    <a:gd name="T38" fmla="*/ 133 w 140"/>
                    <a:gd name="T39" fmla="*/ 2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 h="147">
                      <a:moveTo>
                        <a:pt x="140" y="107"/>
                      </a:moveTo>
                      <a:lnTo>
                        <a:pt x="140" y="22"/>
                      </a:lnTo>
                      <a:lnTo>
                        <a:pt x="114" y="0"/>
                      </a:lnTo>
                      <a:lnTo>
                        <a:pt x="0" y="0"/>
                      </a:lnTo>
                      <a:lnTo>
                        <a:pt x="0" y="147"/>
                      </a:lnTo>
                      <a:lnTo>
                        <a:pt x="140" y="147"/>
                      </a:lnTo>
                      <a:lnTo>
                        <a:pt x="140" y="107"/>
                      </a:lnTo>
                      <a:close/>
                      <a:moveTo>
                        <a:pt x="133" y="107"/>
                      </a:moveTo>
                      <a:lnTo>
                        <a:pt x="133" y="142"/>
                      </a:lnTo>
                      <a:lnTo>
                        <a:pt x="5" y="142"/>
                      </a:lnTo>
                      <a:lnTo>
                        <a:pt x="5" y="5"/>
                      </a:lnTo>
                      <a:lnTo>
                        <a:pt x="109" y="5"/>
                      </a:lnTo>
                      <a:lnTo>
                        <a:pt x="109" y="31"/>
                      </a:lnTo>
                      <a:lnTo>
                        <a:pt x="133" y="31"/>
                      </a:lnTo>
                      <a:lnTo>
                        <a:pt x="133" y="107"/>
                      </a:lnTo>
                      <a:close/>
                      <a:moveTo>
                        <a:pt x="133" y="24"/>
                      </a:moveTo>
                      <a:lnTo>
                        <a:pt x="116" y="24"/>
                      </a:lnTo>
                      <a:lnTo>
                        <a:pt x="116" y="10"/>
                      </a:lnTo>
                      <a:lnTo>
                        <a:pt x="133" y="24"/>
                      </a:lnTo>
                      <a:lnTo>
                        <a:pt x="133" y="24"/>
                      </a:lnTo>
                      <a:close/>
                    </a:path>
                  </a:pathLst>
                </a:custGeom>
                <a:solidFill>
                  <a:srgbClr val="313E4F"/>
                </a:solidFill>
                <a:ln>
                  <a:solidFill>
                    <a:schemeClr val="tx2"/>
                  </a:solidFill>
                </a:ln>
              </p:spPr>
              <p:txBody>
                <a:bodyPr vert="horz" wrap="square" lIns="91416" tIns="45708" rIns="91416" bIns="45708"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3" name="Rectangle 16"/>
                <p:cNvSpPr>
                  <a:spLocks noChangeArrowheads="1"/>
                </p:cNvSpPr>
                <p:nvPr/>
              </p:nvSpPr>
              <p:spPr bwMode="auto">
                <a:xfrm>
                  <a:off x="8339138" y="1641475"/>
                  <a:ext cx="85725" cy="12700"/>
                </a:xfrm>
                <a:prstGeom prst="rect">
                  <a:avLst/>
                </a:prstGeom>
                <a:solidFill>
                  <a:srgbClr val="313E4F"/>
                </a:solidFill>
                <a:ln>
                  <a:solidFill>
                    <a:schemeClr val="tx2"/>
                  </a:solidFill>
                </a:ln>
              </p:spPr>
              <p:txBody>
                <a:bodyPr vert="horz" wrap="square" lIns="91416" tIns="45708" rIns="91416" bIns="45708"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4" name="Rectangle 17"/>
                <p:cNvSpPr>
                  <a:spLocks noChangeArrowheads="1"/>
                </p:cNvSpPr>
                <p:nvPr/>
              </p:nvSpPr>
              <p:spPr bwMode="auto">
                <a:xfrm>
                  <a:off x="8339138" y="1671638"/>
                  <a:ext cx="85725" cy="11112"/>
                </a:xfrm>
                <a:prstGeom prst="rect">
                  <a:avLst/>
                </a:prstGeom>
                <a:solidFill>
                  <a:srgbClr val="313E4F"/>
                </a:solidFill>
                <a:ln>
                  <a:solidFill>
                    <a:schemeClr val="tx2"/>
                  </a:solidFill>
                </a:ln>
              </p:spPr>
              <p:txBody>
                <a:bodyPr vert="horz" wrap="square" lIns="91416" tIns="45708" rIns="91416" bIns="45708"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5" name="Rectangle 18"/>
                <p:cNvSpPr>
                  <a:spLocks noChangeArrowheads="1"/>
                </p:cNvSpPr>
                <p:nvPr/>
              </p:nvSpPr>
              <p:spPr bwMode="auto">
                <a:xfrm>
                  <a:off x="8339138" y="1706563"/>
                  <a:ext cx="85725" cy="11112"/>
                </a:xfrm>
                <a:prstGeom prst="rect">
                  <a:avLst/>
                </a:prstGeom>
                <a:solidFill>
                  <a:srgbClr val="313E4F"/>
                </a:solidFill>
                <a:ln>
                  <a:solidFill>
                    <a:schemeClr val="tx2"/>
                  </a:solidFill>
                </a:ln>
              </p:spPr>
              <p:txBody>
                <a:bodyPr vert="horz" wrap="square" lIns="91416" tIns="45708" rIns="91416" bIns="45708"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6" name="Rectangle 19"/>
                <p:cNvSpPr>
                  <a:spLocks noChangeArrowheads="1"/>
                </p:cNvSpPr>
                <p:nvPr/>
              </p:nvSpPr>
              <p:spPr bwMode="auto">
                <a:xfrm>
                  <a:off x="8339138" y="1735138"/>
                  <a:ext cx="85725" cy="12700"/>
                </a:xfrm>
                <a:prstGeom prst="rect">
                  <a:avLst/>
                </a:prstGeom>
                <a:solidFill>
                  <a:srgbClr val="313E4F"/>
                </a:solidFill>
                <a:ln>
                  <a:solidFill>
                    <a:schemeClr val="tx2"/>
                  </a:solidFill>
                </a:ln>
              </p:spPr>
              <p:txBody>
                <a:bodyPr vert="horz" wrap="square" lIns="91416" tIns="45708" rIns="91416" bIns="45708"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7" name="Rectangle 20"/>
                <p:cNvSpPr>
                  <a:spLocks noChangeArrowheads="1"/>
                </p:cNvSpPr>
                <p:nvPr/>
              </p:nvSpPr>
              <p:spPr bwMode="auto">
                <a:xfrm>
                  <a:off x="8339138" y="1770063"/>
                  <a:ext cx="85725" cy="6350"/>
                </a:xfrm>
                <a:prstGeom prst="rect">
                  <a:avLst/>
                </a:prstGeom>
                <a:solidFill>
                  <a:srgbClr val="313E4F"/>
                </a:solidFill>
                <a:ln>
                  <a:solidFill>
                    <a:schemeClr val="tx2"/>
                  </a:solidFill>
                </a:ln>
              </p:spPr>
              <p:txBody>
                <a:bodyPr vert="horz" wrap="square" lIns="91416" tIns="45708" rIns="91416" bIns="45708"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 name="Freeform 21"/>
                <p:cNvSpPr/>
                <p:nvPr/>
              </p:nvSpPr>
              <p:spPr bwMode="auto">
                <a:xfrm>
                  <a:off x="8312150" y="1657350"/>
                  <a:ext cx="200025" cy="184150"/>
                </a:xfrm>
                <a:custGeom>
                  <a:avLst/>
                  <a:gdLst>
                    <a:gd name="T0" fmla="*/ 121 w 126"/>
                    <a:gd name="T1" fmla="*/ 0 h 116"/>
                    <a:gd name="T2" fmla="*/ 121 w 126"/>
                    <a:gd name="T3" fmla="*/ 111 h 116"/>
                    <a:gd name="T4" fmla="*/ 0 w 126"/>
                    <a:gd name="T5" fmla="*/ 111 h 116"/>
                    <a:gd name="T6" fmla="*/ 0 w 126"/>
                    <a:gd name="T7" fmla="*/ 116 h 116"/>
                    <a:gd name="T8" fmla="*/ 126 w 126"/>
                    <a:gd name="T9" fmla="*/ 116 h 116"/>
                    <a:gd name="T10" fmla="*/ 126 w 126"/>
                    <a:gd name="T11" fmla="*/ 0 h 116"/>
                    <a:gd name="T12" fmla="*/ 121 w 126"/>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126" h="116">
                      <a:moveTo>
                        <a:pt x="121" y="0"/>
                      </a:moveTo>
                      <a:lnTo>
                        <a:pt x="121" y="111"/>
                      </a:lnTo>
                      <a:lnTo>
                        <a:pt x="0" y="111"/>
                      </a:lnTo>
                      <a:lnTo>
                        <a:pt x="0" y="116"/>
                      </a:lnTo>
                      <a:lnTo>
                        <a:pt x="126" y="116"/>
                      </a:lnTo>
                      <a:lnTo>
                        <a:pt x="126" y="0"/>
                      </a:lnTo>
                      <a:lnTo>
                        <a:pt x="121" y="0"/>
                      </a:lnTo>
                      <a:close/>
                    </a:path>
                  </a:pathLst>
                </a:custGeom>
                <a:solidFill>
                  <a:srgbClr val="313E4F"/>
                </a:solidFill>
                <a:ln>
                  <a:solidFill>
                    <a:schemeClr val="tx2"/>
                  </a:solidFill>
                </a:ln>
              </p:spPr>
              <p:txBody>
                <a:bodyPr vert="horz" wrap="square" lIns="91416" tIns="45708" rIns="91416" bIns="45708"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9" name="Freeform 22"/>
                <p:cNvSpPr>
                  <a:spLocks noEditPoints="1"/>
                </p:cNvSpPr>
                <p:nvPr/>
              </p:nvSpPr>
              <p:spPr bwMode="auto">
                <a:xfrm>
                  <a:off x="7832725" y="1589088"/>
                  <a:ext cx="220663" cy="233362"/>
                </a:xfrm>
                <a:custGeom>
                  <a:avLst/>
                  <a:gdLst>
                    <a:gd name="T0" fmla="*/ 139 w 139"/>
                    <a:gd name="T1" fmla="*/ 107 h 147"/>
                    <a:gd name="T2" fmla="*/ 139 w 139"/>
                    <a:gd name="T3" fmla="*/ 22 h 147"/>
                    <a:gd name="T4" fmla="*/ 113 w 139"/>
                    <a:gd name="T5" fmla="*/ 0 h 147"/>
                    <a:gd name="T6" fmla="*/ 0 w 139"/>
                    <a:gd name="T7" fmla="*/ 0 h 147"/>
                    <a:gd name="T8" fmla="*/ 0 w 139"/>
                    <a:gd name="T9" fmla="*/ 147 h 147"/>
                    <a:gd name="T10" fmla="*/ 139 w 139"/>
                    <a:gd name="T11" fmla="*/ 147 h 147"/>
                    <a:gd name="T12" fmla="*/ 139 w 139"/>
                    <a:gd name="T13" fmla="*/ 107 h 147"/>
                    <a:gd name="T14" fmla="*/ 135 w 139"/>
                    <a:gd name="T15" fmla="*/ 107 h 147"/>
                    <a:gd name="T16" fmla="*/ 135 w 139"/>
                    <a:gd name="T17" fmla="*/ 142 h 147"/>
                    <a:gd name="T18" fmla="*/ 7 w 139"/>
                    <a:gd name="T19" fmla="*/ 142 h 147"/>
                    <a:gd name="T20" fmla="*/ 7 w 139"/>
                    <a:gd name="T21" fmla="*/ 5 h 147"/>
                    <a:gd name="T22" fmla="*/ 111 w 139"/>
                    <a:gd name="T23" fmla="*/ 5 h 147"/>
                    <a:gd name="T24" fmla="*/ 111 w 139"/>
                    <a:gd name="T25" fmla="*/ 31 h 147"/>
                    <a:gd name="T26" fmla="*/ 135 w 139"/>
                    <a:gd name="T27" fmla="*/ 31 h 147"/>
                    <a:gd name="T28" fmla="*/ 135 w 139"/>
                    <a:gd name="T29" fmla="*/ 107 h 147"/>
                    <a:gd name="T30" fmla="*/ 135 w 139"/>
                    <a:gd name="T31" fmla="*/ 24 h 147"/>
                    <a:gd name="T32" fmla="*/ 116 w 139"/>
                    <a:gd name="T33" fmla="*/ 24 h 147"/>
                    <a:gd name="T34" fmla="*/ 116 w 139"/>
                    <a:gd name="T35" fmla="*/ 10 h 147"/>
                    <a:gd name="T36" fmla="*/ 135 w 139"/>
                    <a:gd name="T37" fmla="*/ 24 h 147"/>
                    <a:gd name="T38" fmla="*/ 135 w 139"/>
                    <a:gd name="T39" fmla="*/ 2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47">
                      <a:moveTo>
                        <a:pt x="139" y="107"/>
                      </a:moveTo>
                      <a:lnTo>
                        <a:pt x="139" y="22"/>
                      </a:lnTo>
                      <a:lnTo>
                        <a:pt x="113" y="0"/>
                      </a:lnTo>
                      <a:lnTo>
                        <a:pt x="0" y="0"/>
                      </a:lnTo>
                      <a:lnTo>
                        <a:pt x="0" y="147"/>
                      </a:lnTo>
                      <a:lnTo>
                        <a:pt x="139" y="147"/>
                      </a:lnTo>
                      <a:lnTo>
                        <a:pt x="139" y="107"/>
                      </a:lnTo>
                      <a:close/>
                      <a:moveTo>
                        <a:pt x="135" y="107"/>
                      </a:moveTo>
                      <a:lnTo>
                        <a:pt x="135" y="142"/>
                      </a:lnTo>
                      <a:lnTo>
                        <a:pt x="7" y="142"/>
                      </a:lnTo>
                      <a:lnTo>
                        <a:pt x="7" y="5"/>
                      </a:lnTo>
                      <a:lnTo>
                        <a:pt x="111" y="5"/>
                      </a:lnTo>
                      <a:lnTo>
                        <a:pt x="111" y="31"/>
                      </a:lnTo>
                      <a:lnTo>
                        <a:pt x="135" y="31"/>
                      </a:lnTo>
                      <a:lnTo>
                        <a:pt x="135" y="107"/>
                      </a:lnTo>
                      <a:close/>
                      <a:moveTo>
                        <a:pt x="135" y="24"/>
                      </a:moveTo>
                      <a:lnTo>
                        <a:pt x="116" y="24"/>
                      </a:lnTo>
                      <a:lnTo>
                        <a:pt x="116" y="10"/>
                      </a:lnTo>
                      <a:lnTo>
                        <a:pt x="135" y="24"/>
                      </a:lnTo>
                      <a:lnTo>
                        <a:pt x="135" y="24"/>
                      </a:lnTo>
                      <a:close/>
                    </a:path>
                  </a:pathLst>
                </a:custGeom>
                <a:solidFill>
                  <a:srgbClr val="313E4F"/>
                </a:solidFill>
                <a:ln>
                  <a:solidFill>
                    <a:schemeClr val="tx2"/>
                  </a:solidFill>
                </a:ln>
              </p:spPr>
              <p:txBody>
                <a:bodyPr vert="horz" wrap="square" lIns="91416" tIns="45708" rIns="91416" bIns="45708"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 name="Rectangle 23"/>
                <p:cNvSpPr>
                  <a:spLocks noChangeArrowheads="1"/>
                </p:cNvSpPr>
                <p:nvPr/>
              </p:nvSpPr>
              <p:spPr bwMode="auto">
                <a:xfrm>
                  <a:off x="7900988" y="1641475"/>
                  <a:ext cx="85725" cy="12700"/>
                </a:xfrm>
                <a:prstGeom prst="rect">
                  <a:avLst/>
                </a:prstGeom>
                <a:solidFill>
                  <a:srgbClr val="313E4F"/>
                </a:solidFill>
                <a:ln>
                  <a:solidFill>
                    <a:schemeClr val="tx2"/>
                  </a:solidFill>
                </a:ln>
              </p:spPr>
              <p:txBody>
                <a:bodyPr vert="horz" wrap="square" lIns="91416" tIns="45708" rIns="91416" bIns="45708"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 name="Rectangle 24"/>
                <p:cNvSpPr>
                  <a:spLocks noChangeArrowheads="1"/>
                </p:cNvSpPr>
                <p:nvPr/>
              </p:nvSpPr>
              <p:spPr bwMode="auto">
                <a:xfrm>
                  <a:off x="7900988" y="1671638"/>
                  <a:ext cx="85725" cy="11112"/>
                </a:xfrm>
                <a:prstGeom prst="rect">
                  <a:avLst/>
                </a:prstGeom>
                <a:solidFill>
                  <a:srgbClr val="313E4F"/>
                </a:solidFill>
                <a:ln>
                  <a:solidFill>
                    <a:schemeClr val="tx2"/>
                  </a:solidFill>
                </a:ln>
              </p:spPr>
              <p:txBody>
                <a:bodyPr vert="horz" wrap="square" lIns="91416" tIns="45708" rIns="91416" bIns="45708"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 name="Rectangle 25"/>
                <p:cNvSpPr>
                  <a:spLocks noChangeArrowheads="1"/>
                </p:cNvSpPr>
                <p:nvPr/>
              </p:nvSpPr>
              <p:spPr bwMode="auto">
                <a:xfrm>
                  <a:off x="7900988" y="1706563"/>
                  <a:ext cx="85725" cy="11112"/>
                </a:xfrm>
                <a:prstGeom prst="rect">
                  <a:avLst/>
                </a:prstGeom>
                <a:solidFill>
                  <a:srgbClr val="313E4F"/>
                </a:solidFill>
                <a:ln>
                  <a:solidFill>
                    <a:schemeClr val="tx2"/>
                  </a:solidFill>
                </a:ln>
              </p:spPr>
              <p:txBody>
                <a:bodyPr vert="horz" wrap="square" lIns="91416" tIns="45708" rIns="91416" bIns="45708"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 name="Rectangle 26"/>
                <p:cNvSpPr>
                  <a:spLocks noChangeArrowheads="1"/>
                </p:cNvSpPr>
                <p:nvPr/>
              </p:nvSpPr>
              <p:spPr bwMode="auto">
                <a:xfrm>
                  <a:off x="7900988" y="1735138"/>
                  <a:ext cx="85725" cy="12700"/>
                </a:xfrm>
                <a:prstGeom prst="rect">
                  <a:avLst/>
                </a:prstGeom>
                <a:solidFill>
                  <a:srgbClr val="313E4F"/>
                </a:solidFill>
                <a:ln>
                  <a:solidFill>
                    <a:schemeClr val="tx2"/>
                  </a:solidFill>
                </a:ln>
              </p:spPr>
              <p:txBody>
                <a:bodyPr vert="horz" wrap="square" lIns="91416" tIns="45708" rIns="91416" bIns="45708"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 name="Rectangle 27"/>
                <p:cNvSpPr>
                  <a:spLocks noChangeArrowheads="1"/>
                </p:cNvSpPr>
                <p:nvPr/>
              </p:nvSpPr>
              <p:spPr bwMode="auto">
                <a:xfrm>
                  <a:off x="7900988" y="1770063"/>
                  <a:ext cx="85725" cy="6350"/>
                </a:xfrm>
                <a:prstGeom prst="rect">
                  <a:avLst/>
                </a:prstGeom>
                <a:solidFill>
                  <a:srgbClr val="313E4F"/>
                </a:solidFill>
                <a:ln>
                  <a:solidFill>
                    <a:schemeClr val="tx2"/>
                  </a:solidFill>
                </a:ln>
              </p:spPr>
              <p:txBody>
                <a:bodyPr vert="horz" wrap="square" lIns="91416" tIns="45708" rIns="91416" bIns="45708"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 name="Freeform 28"/>
                <p:cNvSpPr/>
                <p:nvPr/>
              </p:nvSpPr>
              <p:spPr bwMode="auto">
                <a:xfrm>
                  <a:off x="7874000" y="1657350"/>
                  <a:ext cx="203200" cy="184150"/>
                </a:xfrm>
                <a:custGeom>
                  <a:avLst/>
                  <a:gdLst>
                    <a:gd name="T0" fmla="*/ 121 w 128"/>
                    <a:gd name="T1" fmla="*/ 0 h 116"/>
                    <a:gd name="T2" fmla="*/ 121 w 128"/>
                    <a:gd name="T3" fmla="*/ 111 h 116"/>
                    <a:gd name="T4" fmla="*/ 0 w 128"/>
                    <a:gd name="T5" fmla="*/ 111 h 116"/>
                    <a:gd name="T6" fmla="*/ 0 w 128"/>
                    <a:gd name="T7" fmla="*/ 116 h 116"/>
                    <a:gd name="T8" fmla="*/ 128 w 128"/>
                    <a:gd name="T9" fmla="*/ 116 h 116"/>
                    <a:gd name="T10" fmla="*/ 128 w 128"/>
                    <a:gd name="T11" fmla="*/ 0 h 116"/>
                    <a:gd name="T12" fmla="*/ 121 w 128"/>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128" h="116">
                      <a:moveTo>
                        <a:pt x="121" y="0"/>
                      </a:moveTo>
                      <a:lnTo>
                        <a:pt x="121" y="111"/>
                      </a:lnTo>
                      <a:lnTo>
                        <a:pt x="0" y="111"/>
                      </a:lnTo>
                      <a:lnTo>
                        <a:pt x="0" y="116"/>
                      </a:lnTo>
                      <a:lnTo>
                        <a:pt x="128" y="116"/>
                      </a:lnTo>
                      <a:lnTo>
                        <a:pt x="128" y="0"/>
                      </a:lnTo>
                      <a:lnTo>
                        <a:pt x="121" y="0"/>
                      </a:lnTo>
                      <a:close/>
                    </a:path>
                  </a:pathLst>
                </a:custGeom>
                <a:solidFill>
                  <a:srgbClr val="313E4F"/>
                </a:solidFill>
                <a:ln>
                  <a:solidFill>
                    <a:schemeClr val="tx2"/>
                  </a:solidFill>
                </a:ln>
              </p:spPr>
              <p:txBody>
                <a:bodyPr vert="horz" wrap="square" lIns="91416" tIns="45708" rIns="91416" bIns="45708"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 name="Freeform 29"/>
                <p:cNvSpPr/>
                <p:nvPr/>
              </p:nvSpPr>
              <p:spPr bwMode="auto">
                <a:xfrm>
                  <a:off x="7918450" y="1436688"/>
                  <a:ext cx="461963" cy="160337"/>
                </a:xfrm>
                <a:custGeom>
                  <a:avLst/>
                  <a:gdLst>
                    <a:gd name="T0" fmla="*/ 3 w 123"/>
                    <a:gd name="T1" fmla="*/ 43 h 43"/>
                    <a:gd name="T2" fmla="*/ 0 w 123"/>
                    <a:gd name="T3" fmla="*/ 42 h 43"/>
                    <a:gd name="T4" fmla="*/ 61 w 123"/>
                    <a:gd name="T5" fmla="*/ 0 h 43"/>
                    <a:gd name="T6" fmla="*/ 123 w 123"/>
                    <a:gd name="T7" fmla="*/ 41 h 43"/>
                    <a:gd name="T8" fmla="*/ 120 w 123"/>
                    <a:gd name="T9" fmla="*/ 42 h 43"/>
                    <a:gd name="T10" fmla="*/ 61 w 123"/>
                    <a:gd name="T11" fmla="*/ 3 h 43"/>
                    <a:gd name="T12" fmla="*/ 3 w 123"/>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23" h="43">
                      <a:moveTo>
                        <a:pt x="3" y="43"/>
                      </a:moveTo>
                      <a:cubicBezTo>
                        <a:pt x="0" y="42"/>
                        <a:pt x="0" y="42"/>
                        <a:pt x="0" y="42"/>
                      </a:cubicBezTo>
                      <a:cubicBezTo>
                        <a:pt x="9" y="16"/>
                        <a:pt x="33" y="0"/>
                        <a:pt x="61" y="0"/>
                      </a:cubicBezTo>
                      <a:cubicBezTo>
                        <a:pt x="88" y="0"/>
                        <a:pt x="113" y="16"/>
                        <a:pt x="123" y="41"/>
                      </a:cubicBezTo>
                      <a:cubicBezTo>
                        <a:pt x="120" y="42"/>
                        <a:pt x="120" y="42"/>
                        <a:pt x="120" y="42"/>
                      </a:cubicBezTo>
                      <a:cubicBezTo>
                        <a:pt x="110" y="18"/>
                        <a:pt x="87" y="3"/>
                        <a:pt x="61" y="3"/>
                      </a:cubicBezTo>
                      <a:cubicBezTo>
                        <a:pt x="34" y="3"/>
                        <a:pt x="12" y="18"/>
                        <a:pt x="3" y="43"/>
                      </a:cubicBezTo>
                      <a:close/>
                    </a:path>
                  </a:pathLst>
                </a:custGeom>
                <a:solidFill>
                  <a:srgbClr val="313E4F"/>
                </a:solidFill>
                <a:ln>
                  <a:solidFill>
                    <a:schemeClr val="tx2"/>
                  </a:solidFill>
                </a:ln>
              </p:spPr>
              <p:txBody>
                <a:bodyPr vert="horz" wrap="square" lIns="91416" tIns="45708" rIns="91416" bIns="45708"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grpSp>
        <p:nvGrpSpPr>
          <p:cNvPr id="37" name="组合 76"/>
          <p:cNvGrpSpPr/>
          <p:nvPr/>
        </p:nvGrpSpPr>
        <p:grpSpPr>
          <a:xfrm>
            <a:off x="5374356" y="2934261"/>
            <a:ext cx="2487638" cy="609908"/>
            <a:chOff x="5554958" y="3372336"/>
            <a:chExt cx="2487638" cy="609908"/>
          </a:xfrm>
        </p:grpSpPr>
        <p:sp>
          <p:nvSpPr>
            <p:cNvPr id="38" name="TextBox 25"/>
            <p:cNvSpPr txBox="1"/>
            <p:nvPr/>
          </p:nvSpPr>
          <p:spPr>
            <a:xfrm>
              <a:off x="6424601" y="3523402"/>
              <a:ext cx="1617995" cy="307777"/>
            </a:xfrm>
            <a:prstGeom prst="rect">
              <a:avLst/>
            </a:prstGeom>
            <a:noFill/>
          </p:spPr>
          <p:txBody>
            <a:bodyPr wrap="square" rtlCol="0" anchor="ctr">
              <a:noAutofit/>
            </a:bodyPr>
            <a:lstStyle>
              <a:defPPr>
                <a:defRPr lang="en-US"/>
              </a:defPPr>
              <a:lvl1pPr>
                <a:defRPr sz="1400" b="1">
                  <a:solidFill>
                    <a:srgbClr val="3B3B3B"/>
                  </a:solidFill>
                  <a:latin typeface="微软雅黑" panose="020B0503020204020204" pitchFamily="34" charset="-122"/>
                  <a:ea typeface="微软雅黑" panose="020B0503020204020204" pitchFamily="34" charset="-122"/>
                  <a:cs typeface="Arial" panose="020B0604020202020204" pitchFamily="34" charset="0"/>
                </a:defRPr>
              </a:lvl1pPr>
            </a:lstStyle>
            <a:p>
              <a:pPr fontAlgn="ctr"/>
              <a:r>
                <a:rPr lang="en-US" altLang="zh-CN" dirty="0">
                  <a:solidFill>
                    <a:srgbClr val="C00000"/>
                  </a:solidFill>
                  <a:latin typeface="Arial" panose="020B0604020202020204" pitchFamily="34" charset="0"/>
                </a:rPr>
                <a:t>System</a:t>
              </a:r>
              <a:r>
                <a:rPr lang="en-US" altLang="zh-CN" dirty="0">
                  <a:latin typeface="Arial" panose="020B0604020202020204" pitchFamily="34" charset="0"/>
                </a:rPr>
                <a:t> </a:t>
              </a:r>
              <a:endParaRPr lang="en-US" dirty="0">
                <a:solidFill>
                  <a:srgbClr val="C00000"/>
                </a:solidFill>
                <a:latin typeface="Arial" panose="020B0604020202020204" pitchFamily="34" charset="0"/>
              </a:endParaRPr>
            </a:p>
          </p:txBody>
        </p:sp>
        <p:grpSp>
          <p:nvGrpSpPr>
            <p:cNvPr id="39" name="组合 10"/>
            <p:cNvGrpSpPr/>
            <p:nvPr/>
          </p:nvGrpSpPr>
          <p:grpSpPr>
            <a:xfrm>
              <a:off x="5554958" y="3372336"/>
              <a:ext cx="609908" cy="609908"/>
              <a:chOff x="5610795" y="3372336"/>
              <a:chExt cx="609908" cy="609908"/>
            </a:xfrm>
          </p:grpSpPr>
          <p:sp>
            <p:nvSpPr>
              <p:cNvPr id="40" name="椭圆 154"/>
              <p:cNvSpPr/>
              <p:nvPr/>
            </p:nvSpPr>
            <p:spPr>
              <a:xfrm>
                <a:off x="5610795" y="3372336"/>
                <a:ext cx="609908" cy="609908"/>
              </a:xfrm>
              <a:prstGeom prst="ellipse">
                <a:avLst/>
              </a:prstGeom>
              <a:solidFill>
                <a:srgbClr val="D9D9D9"/>
              </a:solidFill>
              <a:ln w="9525">
                <a:noFill/>
                <a:miter lim="800000"/>
              </a:ln>
            </p:spPr>
            <p:txBody>
              <a:bodyPr vert="horz" wrap="square" lIns="91440" tIns="45720" rIns="91440" bIns="45720" numCol="1" anchor="t" anchorCtr="0" compatLnSpc="1">
                <a:noAutofit/>
              </a:bodyPr>
              <a:lstStyle/>
              <a:p>
                <a:pPr defTabSz="914400" fontAlgn="ctr"/>
                <a:endParaRPr lang="en-US" altLang="zh-CN" sz="1400" dirty="0">
                  <a:latin typeface="Arial" panose="020B0604020202020204" pitchFamily="34" charset="0"/>
                  <a:ea typeface="微软雅黑" panose="020B0503020204020204" pitchFamily="34" charset="-122"/>
                  <a:cs typeface="Arial" panose="020B0604020202020204" pitchFamily="34" charset="0"/>
                </a:endParaRPr>
              </a:p>
            </p:txBody>
          </p:sp>
          <p:grpSp>
            <p:nvGrpSpPr>
              <p:cNvPr id="41" name="组合 155"/>
              <p:cNvGrpSpPr/>
              <p:nvPr/>
            </p:nvGrpSpPr>
            <p:grpSpPr>
              <a:xfrm>
                <a:off x="5747735" y="3547310"/>
                <a:ext cx="324100" cy="285207"/>
                <a:chOff x="5232400" y="1492250"/>
                <a:chExt cx="476250" cy="419100"/>
              </a:xfrm>
            </p:grpSpPr>
            <p:sp>
              <p:nvSpPr>
                <p:cNvPr id="42" name="Freeform 33"/>
                <p:cNvSpPr>
                  <a:spLocks noEditPoints="1"/>
                </p:cNvSpPr>
                <p:nvPr/>
              </p:nvSpPr>
              <p:spPr bwMode="auto">
                <a:xfrm>
                  <a:off x="5232400" y="1492250"/>
                  <a:ext cx="476250" cy="419100"/>
                </a:xfrm>
                <a:custGeom>
                  <a:avLst/>
                  <a:gdLst>
                    <a:gd name="T0" fmla="*/ 127 w 127"/>
                    <a:gd name="T1" fmla="*/ 0 h 112"/>
                    <a:gd name="T2" fmla="*/ 0 w 127"/>
                    <a:gd name="T3" fmla="*/ 0 h 112"/>
                    <a:gd name="T4" fmla="*/ 0 w 127"/>
                    <a:gd name="T5" fmla="*/ 112 h 112"/>
                    <a:gd name="T6" fmla="*/ 127 w 127"/>
                    <a:gd name="T7" fmla="*/ 112 h 112"/>
                    <a:gd name="T8" fmla="*/ 127 w 127"/>
                    <a:gd name="T9" fmla="*/ 0 h 112"/>
                    <a:gd name="T10" fmla="*/ 127 w 127"/>
                    <a:gd name="T11" fmla="*/ 27 h 112"/>
                    <a:gd name="T12" fmla="*/ 0 w 127"/>
                    <a:gd name="T13" fmla="*/ 27 h 112"/>
                  </a:gdLst>
                  <a:ahLst/>
                  <a:cxnLst>
                    <a:cxn ang="0">
                      <a:pos x="T0" y="T1"/>
                    </a:cxn>
                    <a:cxn ang="0">
                      <a:pos x="T2" y="T3"/>
                    </a:cxn>
                    <a:cxn ang="0">
                      <a:pos x="T4" y="T5"/>
                    </a:cxn>
                    <a:cxn ang="0">
                      <a:pos x="T6" y="T7"/>
                    </a:cxn>
                    <a:cxn ang="0">
                      <a:pos x="T8" y="T9"/>
                    </a:cxn>
                    <a:cxn ang="0">
                      <a:pos x="T10" y="T11"/>
                    </a:cxn>
                    <a:cxn ang="0">
                      <a:pos x="T12" y="T13"/>
                    </a:cxn>
                  </a:cxnLst>
                  <a:rect l="0" t="0" r="r" b="b"/>
                  <a:pathLst>
                    <a:path w="127" h="112">
                      <a:moveTo>
                        <a:pt x="127" y="0"/>
                      </a:moveTo>
                      <a:cubicBezTo>
                        <a:pt x="0" y="0"/>
                        <a:pt x="0" y="0"/>
                        <a:pt x="0" y="0"/>
                      </a:cubicBezTo>
                      <a:cubicBezTo>
                        <a:pt x="0" y="112"/>
                        <a:pt x="0" y="112"/>
                        <a:pt x="0" y="112"/>
                      </a:cubicBezTo>
                      <a:cubicBezTo>
                        <a:pt x="71" y="112"/>
                        <a:pt x="91" y="112"/>
                        <a:pt x="127" y="112"/>
                      </a:cubicBezTo>
                      <a:cubicBezTo>
                        <a:pt x="127" y="0"/>
                        <a:pt x="127" y="0"/>
                        <a:pt x="127" y="0"/>
                      </a:cubicBezTo>
                      <a:close/>
                      <a:moveTo>
                        <a:pt x="127" y="27"/>
                      </a:moveTo>
                      <a:cubicBezTo>
                        <a:pt x="0" y="27"/>
                        <a:pt x="0" y="27"/>
                        <a:pt x="0" y="27"/>
                      </a:cubicBezTo>
                    </a:path>
                  </a:pathLst>
                </a:custGeom>
                <a:noFill/>
                <a:ln w="1905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3" name="Oval 34"/>
                <p:cNvSpPr>
                  <a:spLocks noChangeArrowheads="1"/>
                </p:cNvSpPr>
                <p:nvPr/>
              </p:nvSpPr>
              <p:spPr bwMode="auto">
                <a:xfrm>
                  <a:off x="5634038" y="1525588"/>
                  <a:ext cx="33337" cy="36513"/>
                </a:xfrm>
                <a:prstGeom prst="ellipse">
                  <a:avLst/>
                </a:prstGeom>
                <a:noFill/>
                <a:ln w="19050">
                  <a:solidFill>
                    <a:schemeClr val="tx1"/>
                  </a:solidFill>
                  <a:round/>
                </a:ln>
              </p:spPr>
              <p:txBody>
                <a:bodyPr vert="horz" wrap="square" lIns="91440" tIns="45720" rIns="91440" bIns="45720"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4" name="Oval 35"/>
                <p:cNvSpPr>
                  <a:spLocks noChangeArrowheads="1"/>
                </p:cNvSpPr>
                <p:nvPr/>
              </p:nvSpPr>
              <p:spPr bwMode="auto">
                <a:xfrm>
                  <a:off x="5576888" y="1525588"/>
                  <a:ext cx="34925" cy="36513"/>
                </a:xfrm>
                <a:prstGeom prst="ellipse">
                  <a:avLst/>
                </a:prstGeom>
                <a:noFill/>
                <a:ln w="19050">
                  <a:solidFill>
                    <a:schemeClr val="tx1"/>
                  </a:solidFill>
                  <a:round/>
                </a:ln>
              </p:spPr>
              <p:txBody>
                <a:bodyPr vert="horz" wrap="square" lIns="91440" tIns="45720" rIns="91440" bIns="45720"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5" name="Freeform 36"/>
                <p:cNvSpPr>
                  <a:spLocks noEditPoints="1"/>
                </p:cNvSpPr>
                <p:nvPr/>
              </p:nvSpPr>
              <p:spPr bwMode="auto">
                <a:xfrm>
                  <a:off x="5300663" y="1704975"/>
                  <a:ext cx="341312" cy="206375"/>
                </a:xfrm>
                <a:custGeom>
                  <a:avLst/>
                  <a:gdLst>
                    <a:gd name="T0" fmla="*/ 46 w 91"/>
                    <a:gd name="T1" fmla="*/ 0 h 55"/>
                    <a:gd name="T2" fmla="*/ 55 w 91"/>
                    <a:gd name="T3" fmla="*/ 1 h 55"/>
                    <a:gd name="T4" fmla="*/ 56 w 91"/>
                    <a:gd name="T5" fmla="*/ 12 h 55"/>
                    <a:gd name="T6" fmla="*/ 62 w 91"/>
                    <a:gd name="T7" fmla="*/ 15 h 55"/>
                    <a:gd name="T8" fmla="*/ 71 w 91"/>
                    <a:gd name="T9" fmla="*/ 8 h 55"/>
                    <a:gd name="T10" fmla="*/ 78 w 91"/>
                    <a:gd name="T11" fmla="*/ 13 h 55"/>
                    <a:gd name="T12" fmla="*/ 83 w 91"/>
                    <a:gd name="T13" fmla="*/ 20 h 55"/>
                    <a:gd name="T14" fmla="*/ 76 w 91"/>
                    <a:gd name="T15" fmla="*/ 29 h 55"/>
                    <a:gd name="T16" fmla="*/ 79 w 91"/>
                    <a:gd name="T17" fmla="*/ 35 h 55"/>
                    <a:gd name="T18" fmla="*/ 90 w 91"/>
                    <a:gd name="T19" fmla="*/ 37 h 55"/>
                    <a:gd name="T20" fmla="*/ 91 w 91"/>
                    <a:gd name="T21" fmla="*/ 45 h 55"/>
                    <a:gd name="T22" fmla="*/ 90 w 91"/>
                    <a:gd name="T23" fmla="*/ 54 h 55"/>
                    <a:gd name="T24" fmla="*/ 79 w 91"/>
                    <a:gd name="T25" fmla="*/ 55 h 55"/>
                    <a:gd name="T26" fmla="*/ 79 w 91"/>
                    <a:gd name="T27" fmla="*/ 55 h 55"/>
                    <a:gd name="T28" fmla="*/ 13 w 91"/>
                    <a:gd name="T29" fmla="*/ 55 h 55"/>
                    <a:gd name="T30" fmla="*/ 13 w 91"/>
                    <a:gd name="T31" fmla="*/ 55 h 55"/>
                    <a:gd name="T32" fmla="*/ 1 w 91"/>
                    <a:gd name="T33" fmla="*/ 54 h 55"/>
                    <a:gd name="T34" fmla="*/ 0 w 91"/>
                    <a:gd name="T35" fmla="*/ 45 h 55"/>
                    <a:gd name="T36" fmla="*/ 1 w 91"/>
                    <a:gd name="T37" fmla="*/ 37 h 55"/>
                    <a:gd name="T38" fmla="*/ 13 w 91"/>
                    <a:gd name="T39" fmla="*/ 35 h 55"/>
                    <a:gd name="T40" fmla="*/ 15 w 91"/>
                    <a:gd name="T41" fmla="*/ 29 h 55"/>
                    <a:gd name="T42" fmla="*/ 8 w 91"/>
                    <a:gd name="T43" fmla="*/ 20 h 55"/>
                    <a:gd name="T44" fmla="*/ 14 w 91"/>
                    <a:gd name="T45" fmla="*/ 13 h 55"/>
                    <a:gd name="T46" fmla="*/ 21 w 91"/>
                    <a:gd name="T47" fmla="*/ 8 h 55"/>
                    <a:gd name="T48" fmla="*/ 29 w 91"/>
                    <a:gd name="T49" fmla="*/ 15 h 55"/>
                    <a:gd name="T50" fmla="*/ 36 w 91"/>
                    <a:gd name="T51" fmla="*/ 12 h 55"/>
                    <a:gd name="T52" fmla="*/ 37 w 91"/>
                    <a:gd name="T53" fmla="*/ 1 h 55"/>
                    <a:gd name="T54" fmla="*/ 46 w 91"/>
                    <a:gd name="T55" fmla="*/ 0 h 55"/>
                    <a:gd name="T56" fmla="*/ 46 w 91"/>
                    <a:gd name="T57" fmla="*/ 27 h 55"/>
                    <a:gd name="T58" fmla="*/ 64 w 91"/>
                    <a:gd name="T59" fmla="*/ 45 h 55"/>
                    <a:gd name="T60" fmla="*/ 61 w 91"/>
                    <a:gd name="T61" fmla="*/ 55 h 55"/>
                    <a:gd name="T62" fmla="*/ 30 w 91"/>
                    <a:gd name="T63" fmla="*/ 55 h 55"/>
                    <a:gd name="T64" fmla="*/ 27 w 91"/>
                    <a:gd name="T65" fmla="*/ 45 h 55"/>
                    <a:gd name="T66" fmla="*/ 46 w 91"/>
                    <a:gd name="T67"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55">
                      <a:moveTo>
                        <a:pt x="46" y="0"/>
                      </a:moveTo>
                      <a:cubicBezTo>
                        <a:pt x="49" y="0"/>
                        <a:pt x="52" y="0"/>
                        <a:pt x="55" y="1"/>
                      </a:cubicBezTo>
                      <a:cubicBezTo>
                        <a:pt x="56" y="12"/>
                        <a:pt x="56" y="12"/>
                        <a:pt x="56" y="12"/>
                      </a:cubicBezTo>
                      <a:cubicBezTo>
                        <a:pt x="58" y="13"/>
                        <a:pt x="60" y="14"/>
                        <a:pt x="62" y="15"/>
                      </a:cubicBezTo>
                      <a:cubicBezTo>
                        <a:pt x="71" y="8"/>
                        <a:pt x="71" y="8"/>
                        <a:pt x="71" y="8"/>
                      </a:cubicBezTo>
                      <a:cubicBezTo>
                        <a:pt x="73" y="9"/>
                        <a:pt x="76" y="11"/>
                        <a:pt x="78" y="13"/>
                      </a:cubicBezTo>
                      <a:cubicBezTo>
                        <a:pt x="80" y="15"/>
                        <a:pt x="82" y="18"/>
                        <a:pt x="83" y="20"/>
                      </a:cubicBezTo>
                      <a:cubicBezTo>
                        <a:pt x="76" y="29"/>
                        <a:pt x="76" y="29"/>
                        <a:pt x="76" y="29"/>
                      </a:cubicBezTo>
                      <a:cubicBezTo>
                        <a:pt x="77" y="31"/>
                        <a:pt x="78" y="33"/>
                        <a:pt x="79" y="35"/>
                      </a:cubicBezTo>
                      <a:cubicBezTo>
                        <a:pt x="90" y="37"/>
                        <a:pt x="90" y="37"/>
                        <a:pt x="90" y="37"/>
                      </a:cubicBezTo>
                      <a:cubicBezTo>
                        <a:pt x="91" y="39"/>
                        <a:pt x="91" y="42"/>
                        <a:pt x="91" y="45"/>
                      </a:cubicBezTo>
                      <a:cubicBezTo>
                        <a:pt x="91" y="48"/>
                        <a:pt x="91" y="51"/>
                        <a:pt x="90" y="54"/>
                      </a:cubicBezTo>
                      <a:cubicBezTo>
                        <a:pt x="79" y="55"/>
                        <a:pt x="79" y="55"/>
                        <a:pt x="79" y="55"/>
                      </a:cubicBezTo>
                      <a:cubicBezTo>
                        <a:pt x="79" y="55"/>
                        <a:pt x="79" y="55"/>
                        <a:pt x="79" y="55"/>
                      </a:cubicBezTo>
                      <a:cubicBezTo>
                        <a:pt x="13" y="55"/>
                        <a:pt x="13" y="55"/>
                        <a:pt x="13" y="55"/>
                      </a:cubicBezTo>
                      <a:cubicBezTo>
                        <a:pt x="13" y="55"/>
                        <a:pt x="13" y="55"/>
                        <a:pt x="13" y="55"/>
                      </a:cubicBezTo>
                      <a:cubicBezTo>
                        <a:pt x="1" y="54"/>
                        <a:pt x="1" y="54"/>
                        <a:pt x="1" y="54"/>
                      </a:cubicBezTo>
                      <a:cubicBezTo>
                        <a:pt x="1" y="51"/>
                        <a:pt x="0" y="48"/>
                        <a:pt x="0" y="45"/>
                      </a:cubicBezTo>
                      <a:cubicBezTo>
                        <a:pt x="0" y="42"/>
                        <a:pt x="1" y="39"/>
                        <a:pt x="1" y="37"/>
                      </a:cubicBezTo>
                      <a:cubicBezTo>
                        <a:pt x="13" y="35"/>
                        <a:pt x="13" y="35"/>
                        <a:pt x="13" y="35"/>
                      </a:cubicBezTo>
                      <a:cubicBezTo>
                        <a:pt x="13" y="33"/>
                        <a:pt x="14" y="31"/>
                        <a:pt x="15" y="29"/>
                      </a:cubicBezTo>
                      <a:cubicBezTo>
                        <a:pt x="8" y="20"/>
                        <a:pt x="8" y="20"/>
                        <a:pt x="8" y="20"/>
                      </a:cubicBezTo>
                      <a:cubicBezTo>
                        <a:pt x="10" y="18"/>
                        <a:pt x="12" y="15"/>
                        <a:pt x="14" y="13"/>
                      </a:cubicBezTo>
                      <a:cubicBezTo>
                        <a:pt x="16" y="11"/>
                        <a:pt x="18" y="9"/>
                        <a:pt x="21" y="8"/>
                      </a:cubicBezTo>
                      <a:cubicBezTo>
                        <a:pt x="29" y="15"/>
                        <a:pt x="29" y="15"/>
                        <a:pt x="29" y="15"/>
                      </a:cubicBezTo>
                      <a:cubicBezTo>
                        <a:pt x="31" y="14"/>
                        <a:pt x="34" y="13"/>
                        <a:pt x="36" y="12"/>
                      </a:cubicBezTo>
                      <a:cubicBezTo>
                        <a:pt x="37" y="1"/>
                        <a:pt x="37" y="1"/>
                        <a:pt x="37" y="1"/>
                      </a:cubicBezTo>
                      <a:cubicBezTo>
                        <a:pt x="40" y="0"/>
                        <a:pt x="43" y="0"/>
                        <a:pt x="46" y="0"/>
                      </a:cubicBezTo>
                      <a:close/>
                      <a:moveTo>
                        <a:pt x="46" y="27"/>
                      </a:moveTo>
                      <a:cubicBezTo>
                        <a:pt x="56" y="27"/>
                        <a:pt x="64" y="35"/>
                        <a:pt x="64" y="45"/>
                      </a:cubicBezTo>
                      <a:cubicBezTo>
                        <a:pt x="64" y="49"/>
                        <a:pt x="63" y="53"/>
                        <a:pt x="61" y="55"/>
                      </a:cubicBezTo>
                      <a:cubicBezTo>
                        <a:pt x="30" y="55"/>
                        <a:pt x="30" y="55"/>
                        <a:pt x="30" y="55"/>
                      </a:cubicBezTo>
                      <a:cubicBezTo>
                        <a:pt x="29" y="53"/>
                        <a:pt x="27" y="49"/>
                        <a:pt x="27" y="45"/>
                      </a:cubicBezTo>
                      <a:cubicBezTo>
                        <a:pt x="27" y="35"/>
                        <a:pt x="36" y="27"/>
                        <a:pt x="46" y="27"/>
                      </a:cubicBezTo>
                      <a:close/>
                    </a:path>
                  </a:pathLst>
                </a:custGeom>
                <a:noFill/>
                <a:ln w="1905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grpSp>
        <p:nvGrpSpPr>
          <p:cNvPr id="46" name="组合 77"/>
          <p:cNvGrpSpPr/>
          <p:nvPr/>
        </p:nvGrpSpPr>
        <p:grpSpPr>
          <a:xfrm>
            <a:off x="5364228" y="4088569"/>
            <a:ext cx="2487638" cy="609908"/>
            <a:chOff x="5554958" y="4287767"/>
            <a:chExt cx="2487638" cy="609908"/>
          </a:xfrm>
        </p:grpSpPr>
        <p:sp>
          <p:nvSpPr>
            <p:cNvPr id="47" name="TextBox 25"/>
            <p:cNvSpPr txBox="1"/>
            <p:nvPr/>
          </p:nvSpPr>
          <p:spPr>
            <a:xfrm>
              <a:off x="6424601" y="4438833"/>
              <a:ext cx="1617995" cy="307777"/>
            </a:xfrm>
            <a:prstGeom prst="rect">
              <a:avLst/>
            </a:prstGeom>
            <a:noFill/>
          </p:spPr>
          <p:txBody>
            <a:bodyPr wrap="square" rtlCol="0" anchor="ctr">
              <a:noAutofit/>
            </a:bodyPr>
            <a:lstStyle>
              <a:defPPr>
                <a:defRPr lang="en-US"/>
              </a:defPPr>
              <a:lvl1pPr>
                <a:defRPr sz="1400" b="1">
                  <a:solidFill>
                    <a:srgbClr val="3B3B3B"/>
                  </a:solidFill>
                  <a:latin typeface="微软雅黑" panose="020B0503020204020204" pitchFamily="34" charset="-122"/>
                  <a:ea typeface="微软雅黑" panose="020B0503020204020204" pitchFamily="34" charset="-122"/>
                  <a:cs typeface="Arial" panose="020B0604020202020204" pitchFamily="34" charset="0"/>
                </a:defRPr>
              </a:lvl1pPr>
            </a:lstStyle>
            <a:p>
              <a:pPr fontAlgn="ctr"/>
              <a:r>
                <a:rPr lang="en-US" altLang="zh-CN" dirty="0">
                  <a:solidFill>
                    <a:srgbClr val="C00000"/>
                  </a:solidFill>
                  <a:latin typeface="Arial" panose="020B0604020202020204" pitchFamily="34" charset="0"/>
                </a:rPr>
                <a:t>Architecture</a:t>
              </a:r>
              <a:r>
                <a:rPr lang="en-US" altLang="zh-CN" dirty="0">
                  <a:latin typeface="Arial" panose="020B0604020202020204" pitchFamily="34" charset="0"/>
                </a:rPr>
                <a:t> </a:t>
              </a:r>
              <a:endParaRPr lang="en-US" dirty="0">
                <a:solidFill>
                  <a:srgbClr val="C00000"/>
                </a:solidFill>
                <a:latin typeface="Arial" panose="020B0604020202020204" pitchFamily="34" charset="0"/>
              </a:endParaRPr>
            </a:p>
          </p:txBody>
        </p:sp>
        <p:grpSp>
          <p:nvGrpSpPr>
            <p:cNvPr id="48" name="组合 13"/>
            <p:cNvGrpSpPr/>
            <p:nvPr/>
          </p:nvGrpSpPr>
          <p:grpSpPr>
            <a:xfrm>
              <a:off x="5554958" y="4287767"/>
              <a:ext cx="609908" cy="609908"/>
              <a:chOff x="5610795" y="4287767"/>
              <a:chExt cx="609908" cy="609908"/>
            </a:xfrm>
          </p:grpSpPr>
          <p:sp>
            <p:nvSpPr>
              <p:cNvPr id="49" name="椭圆 160"/>
              <p:cNvSpPr/>
              <p:nvPr/>
            </p:nvSpPr>
            <p:spPr>
              <a:xfrm>
                <a:off x="5610795" y="4287767"/>
                <a:ext cx="609908" cy="609908"/>
              </a:xfrm>
              <a:prstGeom prst="ellipse">
                <a:avLst/>
              </a:prstGeom>
              <a:solidFill>
                <a:schemeClr val="bg1">
                  <a:lumMod val="50000"/>
                </a:schemeClr>
              </a:solidFill>
              <a:ln w="9525">
                <a:solidFill>
                  <a:srgbClr val="3B3B3B"/>
                </a:solidFill>
                <a:miter lim="800000"/>
              </a:ln>
            </p:spPr>
            <p:txBody>
              <a:bodyPr vert="horz" wrap="square" lIns="91440" tIns="45720" rIns="91440" bIns="45720" numCol="1" anchor="t" anchorCtr="0" compatLnSpc="1">
                <a:noAutofit/>
              </a:bodyPr>
              <a:lstStyle/>
              <a:p>
                <a:pPr defTabSz="914400" fontAlgn="ctr"/>
                <a:endParaRPr lang="en-US" altLang="zh-CN" sz="1400" dirty="0">
                  <a:latin typeface="Arial" panose="020B0604020202020204" pitchFamily="34" charset="0"/>
                  <a:ea typeface="微软雅黑" panose="020B0503020204020204" pitchFamily="34" charset="-122"/>
                  <a:cs typeface="Arial" panose="020B0604020202020204" pitchFamily="34" charset="0"/>
                </a:endParaRPr>
              </a:p>
            </p:txBody>
          </p:sp>
          <p:grpSp>
            <p:nvGrpSpPr>
              <p:cNvPr id="50" name="组合 161"/>
              <p:cNvGrpSpPr/>
              <p:nvPr/>
            </p:nvGrpSpPr>
            <p:grpSpPr>
              <a:xfrm>
                <a:off x="5732800" y="4476392"/>
                <a:ext cx="382577" cy="232764"/>
                <a:chOff x="3492081" y="1710894"/>
                <a:chExt cx="790071" cy="480689"/>
              </a:xfrm>
            </p:grpSpPr>
            <p:sp>
              <p:nvSpPr>
                <p:cNvPr id="51" name="矩形 162"/>
                <p:cNvSpPr/>
                <p:nvPr/>
              </p:nvSpPr>
              <p:spPr>
                <a:xfrm rot="16200000">
                  <a:off x="3417731" y="1785244"/>
                  <a:ext cx="480689" cy="331989"/>
                </a:xfrm>
                <a:prstGeom prst="rect">
                  <a:avLst/>
                </a:prstGeom>
                <a:noFill/>
                <a:ln w="15875" cap="flat" cmpd="sng" algn="ctr">
                  <a:solidFill>
                    <a:schemeClr val="tx2"/>
                  </a:solidFill>
                  <a:prstDash val="solid"/>
                  <a:round/>
                  <a:headEnd type="none" w="med" len="med"/>
                  <a:tailEnd type="none" w="med" len="med"/>
                </a:ln>
                <a:effectLst/>
                <a:scene3d>
                  <a:camera prst="orthographicFront"/>
                  <a:lightRig rig="flat" dir="t"/>
                </a:scene3d>
              </p:spPr>
              <p:txBody>
                <a:bodyPr wrap="square" lIns="144000" tIns="72000" anchor="ctr" anchorCtr="0">
                  <a:noAutofit/>
                </a:bodyPr>
                <a:lstStyle/>
                <a:p>
                  <a:pPr marL="0" marR="0" lvl="0" indent="0" defTabSz="914400" eaLnBrk="1" fontAlgn="ctr" latinLnBrk="0" hangingPunct="1">
                    <a:lnSpc>
                      <a:spcPct val="120000"/>
                    </a:lnSpc>
                    <a:spcBef>
                      <a:spcPct val="0"/>
                    </a:spcBef>
                    <a:spcAft>
                      <a:spcPts val="1200"/>
                    </a:spcAft>
                    <a:buClrTx/>
                    <a:buSzTx/>
                    <a:buFontTx/>
                    <a:buNone/>
                    <a:defRPr/>
                  </a:pPr>
                  <a:endParaRPr kumimoji="0" lang="en-US" altLang="zh-CN" sz="1200" b="1"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defTabSz="914400" eaLnBrk="1" fontAlgn="ctr" latinLnBrk="0" hangingPunct="1">
                    <a:lnSpc>
                      <a:spcPct val="120000"/>
                    </a:lnSpc>
                    <a:spcBef>
                      <a:spcPct val="0"/>
                    </a:spcBef>
                    <a:spcAft>
                      <a:spcPts val="1200"/>
                    </a:spcAft>
                    <a:buClrTx/>
                    <a:buSzTx/>
                    <a:buFontTx/>
                    <a:buNone/>
                    <a:defRPr/>
                  </a:pPr>
                  <a:endParaRPr kumimoji="0" lang="en-US" altLang="zh-CN" sz="1200" b="1"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defTabSz="914400" eaLnBrk="1" fontAlgn="ctr" latinLnBrk="0" hangingPunct="1">
                    <a:lnSpc>
                      <a:spcPct val="120000"/>
                    </a:lnSpc>
                    <a:spcBef>
                      <a:spcPct val="0"/>
                    </a:spcBef>
                    <a:spcAft>
                      <a:spcPts val="1200"/>
                    </a:spcAft>
                    <a:buClrTx/>
                    <a:buSzTx/>
                    <a:buFontTx/>
                    <a:buNone/>
                    <a:defRPr/>
                  </a:pPr>
                  <a:endParaRPr kumimoji="0" lang="en-US" altLang="zh-CN" sz="1200" b="1"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2" name="矩形 163"/>
                <p:cNvSpPr/>
                <p:nvPr/>
              </p:nvSpPr>
              <p:spPr>
                <a:xfrm rot="16200000">
                  <a:off x="3506530" y="2010074"/>
                  <a:ext cx="154096" cy="98294"/>
                </a:xfrm>
                <a:prstGeom prst="rect">
                  <a:avLst/>
                </a:prstGeom>
                <a:noFill/>
                <a:ln w="6350" cap="flat" cmpd="sng" algn="ctr">
                  <a:solidFill>
                    <a:schemeClr val="tx2"/>
                  </a:solidFill>
                  <a:prstDash val="solid"/>
                  <a:round/>
                  <a:headEnd type="none" w="med" len="med"/>
                  <a:tailEnd type="none" w="med" len="med"/>
                </a:ln>
                <a:effectLst/>
                <a:scene3d>
                  <a:camera prst="orthographicFront"/>
                  <a:lightRig rig="flat" dir="t"/>
                </a:scene3d>
              </p:spPr>
              <p:txBody>
                <a:bodyPr wrap="square" anchor="ctr" anchorCtr="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53" name="矩形 164"/>
                <p:cNvSpPr/>
                <p:nvPr/>
              </p:nvSpPr>
              <p:spPr>
                <a:xfrm rot="16200000">
                  <a:off x="3506530" y="1791124"/>
                  <a:ext cx="154096" cy="98294"/>
                </a:xfrm>
                <a:prstGeom prst="rect">
                  <a:avLst/>
                </a:prstGeom>
                <a:noFill/>
                <a:ln w="6350" cap="flat" cmpd="sng" algn="ctr">
                  <a:solidFill>
                    <a:schemeClr val="tx2"/>
                  </a:solidFill>
                  <a:prstDash val="solid"/>
                  <a:round/>
                  <a:headEnd type="none" w="med" len="med"/>
                  <a:tailEnd type="none" w="med" len="med"/>
                </a:ln>
                <a:effectLst/>
                <a:scene3d>
                  <a:camera prst="orthographicFront"/>
                  <a:lightRig rig="flat" dir="t"/>
                </a:scene3d>
              </p:spPr>
              <p:txBody>
                <a:bodyPr wrap="square" anchor="ctr" anchorCtr="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54" name="矩形 165"/>
                <p:cNvSpPr/>
                <p:nvPr/>
              </p:nvSpPr>
              <p:spPr>
                <a:xfrm rot="16200000">
                  <a:off x="3650756" y="2010074"/>
                  <a:ext cx="154096" cy="98294"/>
                </a:xfrm>
                <a:prstGeom prst="rect">
                  <a:avLst/>
                </a:prstGeom>
                <a:noFill/>
                <a:ln w="6350" cap="flat" cmpd="sng" algn="ctr">
                  <a:solidFill>
                    <a:schemeClr val="tx2"/>
                  </a:solidFill>
                  <a:prstDash val="solid"/>
                  <a:round/>
                  <a:headEnd type="none" w="med" len="med"/>
                  <a:tailEnd type="none" w="med" len="med"/>
                </a:ln>
                <a:effectLst/>
                <a:scene3d>
                  <a:camera prst="orthographicFront"/>
                  <a:lightRig rig="flat" dir="t"/>
                </a:scene3d>
              </p:spPr>
              <p:txBody>
                <a:bodyPr wrap="square" anchor="ctr" anchorCtr="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55" name="矩形 166"/>
                <p:cNvSpPr/>
                <p:nvPr/>
              </p:nvSpPr>
              <p:spPr>
                <a:xfrm rot="16200000">
                  <a:off x="3650756" y="1791124"/>
                  <a:ext cx="154096" cy="98294"/>
                </a:xfrm>
                <a:prstGeom prst="rect">
                  <a:avLst/>
                </a:prstGeom>
                <a:noFill/>
                <a:ln w="6350" cap="flat" cmpd="sng" algn="ctr">
                  <a:solidFill>
                    <a:schemeClr val="tx2"/>
                  </a:solidFill>
                  <a:prstDash val="solid"/>
                  <a:round/>
                  <a:headEnd type="none" w="med" len="med"/>
                  <a:tailEnd type="none" w="med" len="med"/>
                </a:ln>
                <a:effectLst/>
                <a:scene3d>
                  <a:camera prst="orthographicFront"/>
                  <a:lightRig rig="flat" dir="t"/>
                </a:scene3d>
              </p:spPr>
              <p:txBody>
                <a:bodyPr wrap="square" anchor="ctr" anchorCtr="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sym typeface="Helvetica"/>
                  </a:endParaRPr>
                </a:p>
              </p:txBody>
            </p:sp>
            <p:cxnSp>
              <p:nvCxnSpPr>
                <p:cNvPr id="56" name="直接连接符 167"/>
                <p:cNvCxnSpPr/>
                <p:nvPr/>
              </p:nvCxnSpPr>
              <p:spPr>
                <a:xfrm rot="16200000" flipH="1">
                  <a:off x="3551765" y="1950150"/>
                  <a:ext cx="63625" cy="637"/>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57" name="直接连接符 168"/>
                <p:cNvCxnSpPr/>
                <p:nvPr/>
              </p:nvCxnSpPr>
              <p:spPr>
                <a:xfrm rot="16200000" flipH="1">
                  <a:off x="3695990" y="1948705"/>
                  <a:ext cx="63625" cy="637"/>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58" name="直接连接符 169"/>
                <p:cNvCxnSpPr/>
                <p:nvPr/>
              </p:nvCxnSpPr>
              <p:spPr>
                <a:xfrm rot="16200000" flipV="1">
                  <a:off x="3655690" y="2038218"/>
                  <a:ext cx="0" cy="4200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59" name="直接连接符 170"/>
                <p:cNvCxnSpPr/>
                <p:nvPr/>
              </p:nvCxnSpPr>
              <p:spPr>
                <a:xfrm rot="16200000" flipV="1">
                  <a:off x="3655690" y="1819268"/>
                  <a:ext cx="0" cy="4200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60" name="直接连接符 171"/>
                <p:cNvCxnSpPr/>
                <p:nvPr/>
              </p:nvCxnSpPr>
              <p:spPr>
                <a:xfrm rot="16200000" flipV="1">
                  <a:off x="3623567" y="1927192"/>
                  <a:ext cx="63557" cy="4662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61" name="直接连接符 172"/>
                <p:cNvCxnSpPr/>
                <p:nvPr/>
              </p:nvCxnSpPr>
              <p:spPr>
                <a:xfrm rot="16200000" flipH="1" flipV="1">
                  <a:off x="3624162" y="1925473"/>
                  <a:ext cx="64657" cy="4643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sp>
              <p:nvSpPr>
                <p:cNvPr id="62" name="矩形 37"/>
                <p:cNvSpPr/>
                <p:nvPr/>
              </p:nvSpPr>
              <p:spPr>
                <a:xfrm rot="16200000">
                  <a:off x="3875813" y="1785244"/>
                  <a:ext cx="480689" cy="331989"/>
                </a:xfrm>
                <a:prstGeom prst="rect">
                  <a:avLst/>
                </a:prstGeom>
                <a:noFill/>
                <a:ln w="15875" cap="flat" cmpd="sng" algn="ctr">
                  <a:solidFill>
                    <a:schemeClr val="tx2"/>
                  </a:solidFill>
                  <a:prstDash val="solid"/>
                  <a:round/>
                  <a:headEnd type="none" w="med" len="med"/>
                  <a:tailEnd type="none" w="med" len="med"/>
                </a:ln>
                <a:effectLst/>
                <a:scene3d>
                  <a:camera prst="orthographicFront"/>
                  <a:lightRig rig="flat" dir="t"/>
                </a:scene3d>
              </p:spPr>
              <p:txBody>
                <a:bodyPr wrap="square" lIns="144000" tIns="72000" anchor="ctr" anchorCtr="0">
                  <a:noAutofit/>
                </a:bodyPr>
                <a:lstStyle/>
                <a:p>
                  <a:pPr marL="0" marR="0" lvl="0" indent="0" defTabSz="914400" eaLnBrk="1" fontAlgn="ctr" latinLnBrk="0" hangingPunct="1">
                    <a:lnSpc>
                      <a:spcPct val="120000"/>
                    </a:lnSpc>
                    <a:spcBef>
                      <a:spcPct val="0"/>
                    </a:spcBef>
                    <a:spcAft>
                      <a:spcPts val="1200"/>
                    </a:spcAft>
                    <a:buClrTx/>
                    <a:buSzTx/>
                    <a:buFontTx/>
                    <a:buNone/>
                    <a:defRPr/>
                  </a:pPr>
                  <a:endParaRPr kumimoji="0" lang="en-US" altLang="zh-CN" sz="1200" b="1"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defTabSz="914400" eaLnBrk="1" fontAlgn="ctr" latinLnBrk="0" hangingPunct="1">
                    <a:lnSpc>
                      <a:spcPct val="120000"/>
                    </a:lnSpc>
                    <a:spcBef>
                      <a:spcPct val="0"/>
                    </a:spcBef>
                    <a:spcAft>
                      <a:spcPts val="1200"/>
                    </a:spcAft>
                    <a:buClrTx/>
                    <a:buSzTx/>
                    <a:buFontTx/>
                    <a:buNone/>
                    <a:defRPr/>
                  </a:pPr>
                  <a:endParaRPr kumimoji="0" lang="en-US" altLang="zh-CN" sz="1200" b="1"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defTabSz="914400" eaLnBrk="1" fontAlgn="ctr" latinLnBrk="0" hangingPunct="1">
                    <a:lnSpc>
                      <a:spcPct val="120000"/>
                    </a:lnSpc>
                    <a:spcBef>
                      <a:spcPct val="0"/>
                    </a:spcBef>
                    <a:spcAft>
                      <a:spcPts val="1200"/>
                    </a:spcAft>
                    <a:buClrTx/>
                    <a:buSzTx/>
                    <a:buFontTx/>
                    <a:buNone/>
                    <a:defRPr/>
                  </a:pPr>
                  <a:endParaRPr kumimoji="0" lang="en-US" altLang="zh-CN" sz="1200" b="1"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3" name="矩形 174"/>
                <p:cNvSpPr/>
                <p:nvPr/>
              </p:nvSpPr>
              <p:spPr>
                <a:xfrm rot="16200000">
                  <a:off x="3964611" y="2015049"/>
                  <a:ext cx="154096" cy="98294"/>
                </a:xfrm>
                <a:prstGeom prst="rect">
                  <a:avLst/>
                </a:prstGeom>
                <a:noFill/>
                <a:ln w="6350" cap="flat" cmpd="sng" algn="ctr">
                  <a:solidFill>
                    <a:schemeClr val="tx2"/>
                  </a:solidFill>
                  <a:prstDash val="solid"/>
                  <a:round/>
                  <a:headEnd type="none" w="med" len="med"/>
                  <a:tailEnd type="none" w="med" len="med"/>
                </a:ln>
                <a:effectLst/>
                <a:scene3d>
                  <a:camera prst="orthographicFront"/>
                  <a:lightRig rig="flat" dir="t"/>
                </a:scene3d>
              </p:spPr>
              <p:txBody>
                <a:bodyPr wrap="square" anchor="ctr" anchorCtr="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64" name="矩形 175"/>
                <p:cNvSpPr/>
                <p:nvPr/>
              </p:nvSpPr>
              <p:spPr>
                <a:xfrm rot="16200000">
                  <a:off x="3964611" y="1796100"/>
                  <a:ext cx="154096" cy="98294"/>
                </a:xfrm>
                <a:prstGeom prst="rect">
                  <a:avLst/>
                </a:prstGeom>
                <a:noFill/>
                <a:ln w="6350" cap="flat" cmpd="sng" algn="ctr">
                  <a:solidFill>
                    <a:schemeClr val="tx2"/>
                  </a:solidFill>
                  <a:prstDash val="solid"/>
                  <a:round/>
                  <a:headEnd type="none" w="med" len="med"/>
                  <a:tailEnd type="none" w="med" len="med"/>
                </a:ln>
                <a:effectLst/>
                <a:scene3d>
                  <a:camera prst="orthographicFront"/>
                  <a:lightRig rig="flat" dir="t"/>
                </a:scene3d>
              </p:spPr>
              <p:txBody>
                <a:bodyPr wrap="square" anchor="ctr" anchorCtr="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65" name="矩形 176"/>
                <p:cNvSpPr/>
                <p:nvPr/>
              </p:nvSpPr>
              <p:spPr>
                <a:xfrm rot="16200000">
                  <a:off x="4108837" y="2015049"/>
                  <a:ext cx="154096" cy="98294"/>
                </a:xfrm>
                <a:prstGeom prst="rect">
                  <a:avLst/>
                </a:prstGeom>
                <a:noFill/>
                <a:ln w="6350" cap="flat" cmpd="sng" algn="ctr">
                  <a:solidFill>
                    <a:schemeClr val="tx2"/>
                  </a:solidFill>
                  <a:prstDash val="solid"/>
                  <a:round/>
                  <a:headEnd type="none" w="med" len="med"/>
                  <a:tailEnd type="none" w="med" len="med"/>
                </a:ln>
                <a:effectLst/>
                <a:scene3d>
                  <a:camera prst="orthographicFront"/>
                  <a:lightRig rig="flat" dir="t"/>
                </a:scene3d>
              </p:spPr>
              <p:txBody>
                <a:bodyPr wrap="square" anchor="ctr" anchorCtr="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66" name="矩形 177"/>
                <p:cNvSpPr/>
                <p:nvPr/>
              </p:nvSpPr>
              <p:spPr>
                <a:xfrm rot="16200000">
                  <a:off x="4108837" y="1796100"/>
                  <a:ext cx="154096" cy="98294"/>
                </a:xfrm>
                <a:prstGeom prst="rect">
                  <a:avLst/>
                </a:prstGeom>
                <a:noFill/>
                <a:ln w="6350" cap="flat" cmpd="sng" algn="ctr">
                  <a:solidFill>
                    <a:schemeClr val="tx2"/>
                  </a:solidFill>
                  <a:prstDash val="solid"/>
                  <a:round/>
                  <a:headEnd type="none" w="med" len="med"/>
                  <a:tailEnd type="none" w="med" len="med"/>
                </a:ln>
                <a:effectLst/>
                <a:scene3d>
                  <a:camera prst="orthographicFront"/>
                  <a:lightRig rig="flat" dir="t"/>
                </a:scene3d>
              </p:spPr>
              <p:txBody>
                <a:bodyPr wrap="square" anchor="ctr" anchorCtr="1">
                  <a:noAutofit/>
                </a:bodyPr>
                <a:lstStyle/>
                <a:p>
                  <a:pPr marL="0" marR="0" lvl="0" indent="0" defTabSz="914400" eaLnBrk="1" fontAlgn="ctr" latinLnBrk="0" hangingPunct="1">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sym typeface="Helvetica"/>
                  </a:endParaRPr>
                </a:p>
              </p:txBody>
            </p:sp>
            <p:cxnSp>
              <p:nvCxnSpPr>
                <p:cNvPr id="67" name="直接连接符 178"/>
                <p:cNvCxnSpPr/>
                <p:nvPr/>
              </p:nvCxnSpPr>
              <p:spPr>
                <a:xfrm rot="16200000" flipH="1">
                  <a:off x="4009847" y="1955126"/>
                  <a:ext cx="63625" cy="637"/>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68" name="直接连接符 179"/>
                <p:cNvCxnSpPr/>
                <p:nvPr/>
              </p:nvCxnSpPr>
              <p:spPr>
                <a:xfrm rot="16200000" flipH="1">
                  <a:off x="4154072" y="1953681"/>
                  <a:ext cx="63625" cy="637"/>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69" name="直接连接符 180"/>
                <p:cNvCxnSpPr/>
                <p:nvPr/>
              </p:nvCxnSpPr>
              <p:spPr>
                <a:xfrm rot="16200000" flipV="1">
                  <a:off x="4113771" y="2043193"/>
                  <a:ext cx="0" cy="4200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70" name="直接连接符 181"/>
                <p:cNvCxnSpPr/>
                <p:nvPr/>
              </p:nvCxnSpPr>
              <p:spPr>
                <a:xfrm rot="16200000" flipV="1">
                  <a:off x="4113771" y="1824244"/>
                  <a:ext cx="0" cy="4200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71" name="直接连接符 182"/>
                <p:cNvCxnSpPr/>
                <p:nvPr/>
              </p:nvCxnSpPr>
              <p:spPr>
                <a:xfrm rot="16200000" flipV="1">
                  <a:off x="4081648" y="1932168"/>
                  <a:ext cx="63557" cy="4662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72" name="直接连接符 183"/>
                <p:cNvCxnSpPr/>
                <p:nvPr/>
              </p:nvCxnSpPr>
              <p:spPr>
                <a:xfrm rot="16200000" flipH="1" flipV="1">
                  <a:off x="4082243" y="1930449"/>
                  <a:ext cx="64657" cy="4643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73" name="直接连接符 184"/>
                <p:cNvCxnSpPr/>
                <p:nvPr/>
              </p:nvCxnSpPr>
              <p:spPr>
                <a:xfrm rot="16200000">
                  <a:off x="3894875" y="1983757"/>
                  <a:ext cx="0" cy="142199"/>
                </a:xfrm>
                <a:prstGeom prst="line">
                  <a:avLst/>
                </a:prstGeom>
                <a:noFill/>
                <a:ln w="19050" cap="flat" cmpd="sng" algn="ctr">
                  <a:solidFill>
                    <a:schemeClr val="tx2"/>
                  </a:solidFill>
                  <a:prstDash val="solid"/>
                  <a:miter lim="800000"/>
                </a:ln>
                <a:effectLst/>
              </p:spPr>
            </p:cxnSp>
            <p:cxnSp>
              <p:nvCxnSpPr>
                <p:cNvPr id="74" name="直接连接符 185"/>
                <p:cNvCxnSpPr/>
                <p:nvPr/>
              </p:nvCxnSpPr>
              <p:spPr>
                <a:xfrm rot="16200000">
                  <a:off x="3895170" y="1759981"/>
                  <a:ext cx="0" cy="142199"/>
                </a:xfrm>
                <a:prstGeom prst="line">
                  <a:avLst/>
                </a:prstGeom>
                <a:noFill/>
                <a:ln w="19050" cap="flat" cmpd="sng" algn="ctr">
                  <a:solidFill>
                    <a:schemeClr val="tx2"/>
                  </a:solidFill>
                  <a:prstDash val="solid"/>
                  <a:miter lim="800000"/>
                </a:ln>
                <a:effectLst/>
              </p:spPr>
            </p:cxnSp>
            <p:cxnSp>
              <p:nvCxnSpPr>
                <p:cNvPr id="75" name="直接连接符 186"/>
                <p:cNvCxnSpPr/>
                <p:nvPr/>
              </p:nvCxnSpPr>
              <p:spPr>
                <a:xfrm rot="16200000">
                  <a:off x="3784087" y="1879959"/>
                  <a:ext cx="207553" cy="128177"/>
                </a:xfrm>
                <a:prstGeom prst="line">
                  <a:avLst/>
                </a:prstGeom>
                <a:noFill/>
                <a:ln w="19050" cap="flat" cmpd="sng" algn="ctr">
                  <a:solidFill>
                    <a:schemeClr val="tx2"/>
                  </a:solidFill>
                  <a:prstDash val="solid"/>
                  <a:miter lim="800000"/>
                </a:ln>
                <a:effectLst/>
              </p:spPr>
            </p:cxnSp>
            <p:cxnSp>
              <p:nvCxnSpPr>
                <p:cNvPr id="76" name="直接连接符 187"/>
                <p:cNvCxnSpPr/>
                <p:nvPr/>
              </p:nvCxnSpPr>
              <p:spPr>
                <a:xfrm rot="16200000" flipH="1">
                  <a:off x="3778114" y="1881018"/>
                  <a:ext cx="219795" cy="127882"/>
                </a:xfrm>
                <a:prstGeom prst="line">
                  <a:avLst/>
                </a:prstGeom>
                <a:noFill/>
                <a:ln w="19050" cap="flat" cmpd="sng" algn="ctr">
                  <a:solidFill>
                    <a:schemeClr val="tx2"/>
                  </a:solidFill>
                  <a:prstDash val="solid"/>
                  <a:miter lim="800000"/>
                </a:ln>
                <a:effectLst/>
              </p:spPr>
            </p:cxnSp>
          </p:grpSp>
        </p:grpSp>
      </p:grpSp>
      <p:sp>
        <p:nvSpPr>
          <p:cNvPr id="77" name="TextBox 25"/>
          <p:cNvSpPr txBox="1"/>
          <p:nvPr/>
        </p:nvSpPr>
        <p:spPr>
          <a:xfrm>
            <a:off x="6233871" y="5153971"/>
            <a:ext cx="1617995" cy="307777"/>
          </a:xfrm>
          <a:prstGeom prst="rect">
            <a:avLst/>
          </a:prstGeom>
          <a:noFill/>
        </p:spPr>
        <p:txBody>
          <a:bodyPr wrap="square" rtlCol="0" anchor="ctr">
            <a:noAutofit/>
          </a:bodyPr>
          <a:lstStyle>
            <a:defPPr>
              <a:defRPr lang="en-US"/>
            </a:defPPr>
            <a:lvl1pPr>
              <a:defRPr sz="1400" b="1">
                <a:solidFill>
                  <a:srgbClr val="3B3B3B"/>
                </a:solidFill>
                <a:latin typeface="微软雅黑" panose="020B0503020204020204" pitchFamily="34" charset="-122"/>
                <a:ea typeface="微软雅黑" panose="020B0503020204020204" pitchFamily="34" charset="-122"/>
                <a:cs typeface="Arial" panose="020B0604020202020204" pitchFamily="34" charset="0"/>
              </a:defRPr>
            </a:lvl1pPr>
          </a:lstStyle>
          <a:p>
            <a:pPr fontAlgn="ctr"/>
            <a:r>
              <a:rPr lang="en-US" altLang="zh-CN" dirty="0">
                <a:solidFill>
                  <a:srgbClr val="C00000"/>
                </a:solidFill>
                <a:latin typeface="Arial" panose="020B0604020202020204" pitchFamily="34" charset="0"/>
              </a:rPr>
              <a:t>Component</a:t>
            </a:r>
            <a:endParaRPr lang="en-US" dirty="0">
              <a:solidFill>
                <a:srgbClr val="C00000"/>
              </a:solidFill>
              <a:latin typeface="Arial" panose="020B0604020202020204" pitchFamily="34" charset="0"/>
            </a:endParaRPr>
          </a:p>
        </p:txBody>
      </p:sp>
      <p:sp>
        <p:nvSpPr>
          <p:cNvPr id="78" name="Line 6"/>
          <p:cNvSpPr>
            <a:spLocks noChangeShapeType="1"/>
          </p:cNvSpPr>
          <p:nvPr/>
        </p:nvSpPr>
        <p:spPr bwMode="auto">
          <a:xfrm flipV="1">
            <a:off x="5515404" y="1363467"/>
            <a:ext cx="5910471" cy="0"/>
          </a:xfrm>
          <a:prstGeom prst="line">
            <a:avLst/>
          </a:prstGeom>
          <a:ln>
            <a:gradFill>
              <a:gsLst>
                <a:gs pos="0">
                  <a:srgbClr val="03AAFD">
                    <a:alpha val="0"/>
                  </a:srgbClr>
                </a:gs>
                <a:gs pos="50000">
                  <a:schemeClr val="bg1">
                    <a:alpha val="60000"/>
                  </a:schemeClr>
                </a:gs>
                <a:gs pos="100000">
                  <a:srgbClr val="03AAFD">
                    <a:alpha val="0"/>
                  </a:srgbClr>
                </a:gs>
              </a:gsLst>
              <a:lin ang="0" scaled="0"/>
            </a:gra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noAutofit/>
          </a:bodyPr>
          <a:lstStyle/>
          <a:p>
            <a:pPr defTabSz="914400" fontAlgn="ctr"/>
            <a:endParaRPr lang="en-US" altLang="zh-CN" sz="1100" dirty="0">
              <a:latin typeface="Arial" panose="020B0604020202020204" pitchFamily="34" charset="0"/>
              <a:ea typeface="微软雅黑" panose="020B0503020204020204" pitchFamily="34" charset="-122"/>
              <a:cs typeface="Arial" panose="020B0604020202020204" pitchFamily="34" charset="0"/>
            </a:endParaRPr>
          </a:p>
        </p:txBody>
      </p:sp>
      <p:sp>
        <p:nvSpPr>
          <p:cNvPr id="79" name="Line 6"/>
          <p:cNvSpPr>
            <a:spLocks noChangeShapeType="1"/>
          </p:cNvSpPr>
          <p:nvPr/>
        </p:nvSpPr>
        <p:spPr bwMode="auto">
          <a:xfrm flipV="1">
            <a:off x="5506740" y="2674694"/>
            <a:ext cx="5910471" cy="0"/>
          </a:xfrm>
          <a:prstGeom prst="line">
            <a:avLst/>
          </a:prstGeom>
          <a:ln>
            <a:gradFill>
              <a:gsLst>
                <a:gs pos="0">
                  <a:srgbClr val="03AAFD">
                    <a:alpha val="0"/>
                  </a:srgbClr>
                </a:gs>
                <a:gs pos="50000">
                  <a:schemeClr val="bg1">
                    <a:alpha val="60000"/>
                  </a:schemeClr>
                </a:gs>
                <a:gs pos="100000">
                  <a:srgbClr val="03AAFD">
                    <a:alpha val="0"/>
                  </a:srgbClr>
                </a:gs>
              </a:gsLst>
              <a:lin ang="0" scaled="0"/>
            </a:gra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noAutofit/>
          </a:bodyPr>
          <a:lstStyle/>
          <a:p>
            <a:pPr defTabSz="914400" fontAlgn="ctr"/>
            <a:endParaRPr lang="en-US" altLang="zh-CN" sz="1100" dirty="0">
              <a:latin typeface="Arial" panose="020B0604020202020204" pitchFamily="34" charset="0"/>
              <a:ea typeface="微软雅黑" panose="020B0503020204020204" pitchFamily="34" charset="-122"/>
              <a:cs typeface="Arial" panose="020B0604020202020204" pitchFamily="34" charset="0"/>
            </a:endParaRPr>
          </a:p>
        </p:txBody>
      </p:sp>
      <p:sp>
        <p:nvSpPr>
          <p:cNvPr id="80" name="Line 6"/>
          <p:cNvSpPr>
            <a:spLocks noChangeShapeType="1"/>
          </p:cNvSpPr>
          <p:nvPr/>
        </p:nvSpPr>
        <p:spPr bwMode="auto">
          <a:xfrm flipV="1">
            <a:off x="5515404" y="3936355"/>
            <a:ext cx="5910471" cy="0"/>
          </a:xfrm>
          <a:prstGeom prst="line">
            <a:avLst/>
          </a:prstGeom>
          <a:ln>
            <a:gradFill>
              <a:gsLst>
                <a:gs pos="0">
                  <a:srgbClr val="03AAFD">
                    <a:alpha val="0"/>
                  </a:srgbClr>
                </a:gs>
                <a:gs pos="50000">
                  <a:schemeClr val="bg1">
                    <a:alpha val="60000"/>
                  </a:schemeClr>
                </a:gs>
                <a:gs pos="100000">
                  <a:srgbClr val="03AAFD">
                    <a:alpha val="0"/>
                  </a:srgbClr>
                </a:gs>
              </a:gsLst>
              <a:lin ang="0" scaled="0"/>
            </a:gra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noAutofit/>
          </a:bodyPr>
          <a:lstStyle/>
          <a:p>
            <a:pPr defTabSz="914400" fontAlgn="ctr"/>
            <a:endParaRPr lang="en-US" altLang="zh-CN" sz="1100" dirty="0">
              <a:latin typeface="Arial" panose="020B0604020202020204" pitchFamily="34" charset="0"/>
              <a:ea typeface="微软雅黑" panose="020B0503020204020204" pitchFamily="34" charset="-122"/>
              <a:cs typeface="Arial" panose="020B0604020202020204" pitchFamily="34" charset="0"/>
            </a:endParaRPr>
          </a:p>
        </p:txBody>
      </p:sp>
      <p:sp>
        <p:nvSpPr>
          <p:cNvPr id="81" name="Line 6"/>
          <p:cNvSpPr>
            <a:spLocks noChangeShapeType="1"/>
          </p:cNvSpPr>
          <p:nvPr/>
        </p:nvSpPr>
        <p:spPr bwMode="auto">
          <a:xfrm flipV="1">
            <a:off x="5515404" y="4850691"/>
            <a:ext cx="5910471" cy="0"/>
          </a:xfrm>
          <a:prstGeom prst="line">
            <a:avLst/>
          </a:prstGeom>
          <a:ln>
            <a:gradFill>
              <a:gsLst>
                <a:gs pos="0">
                  <a:srgbClr val="03AAFD">
                    <a:alpha val="0"/>
                  </a:srgbClr>
                </a:gs>
                <a:gs pos="50000">
                  <a:schemeClr val="bg1">
                    <a:alpha val="60000"/>
                  </a:schemeClr>
                </a:gs>
                <a:gs pos="100000">
                  <a:srgbClr val="03AAFD">
                    <a:alpha val="0"/>
                  </a:srgbClr>
                </a:gs>
              </a:gsLst>
              <a:lin ang="0" scaled="0"/>
            </a:gra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noAutofit/>
          </a:bodyPr>
          <a:lstStyle/>
          <a:p>
            <a:pPr defTabSz="914400" fontAlgn="ctr"/>
            <a:endParaRPr lang="en-US" altLang="zh-CN" sz="1100" dirty="0">
              <a:latin typeface="Arial" panose="020B0604020202020204" pitchFamily="34" charset="0"/>
              <a:ea typeface="微软雅黑" panose="020B0503020204020204" pitchFamily="34" charset="-122"/>
              <a:cs typeface="Arial" panose="020B0604020202020204" pitchFamily="34" charset="0"/>
            </a:endParaRPr>
          </a:p>
        </p:txBody>
      </p:sp>
      <p:sp>
        <p:nvSpPr>
          <p:cNvPr id="82" name="Line 6"/>
          <p:cNvSpPr>
            <a:spLocks noChangeShapeType="1"/>
          </p:cNvSpPr>
          <p:nvPr/>
        </p:nvSpPr>
        <p:spPr bwMode="auto">
          <a:xfrm flipV="1">
            <a:off x="5515404" y="5913875"/>
            <a:ext cx="5910471" cy="0"/>
          </a:xfrm>
          <a:prstGeom prst="line">
            <a:avLst/>
          </a:prstGeom>
          <a:ln>
            <a:gradFill>
              <a:gsLst>
                <a:gs pos="0">
                  <a:srgbClr val="03AAFD">
                    <a:alpha val="0"/>
                  </a:srgbClr>
                </a:gs>
                <a:gs pos="50000">
                  <a:schemeClr val="bg1">
                    <a:alpha val="60000"/>
                  </a:schemeClr>
                </a:gs>
                <a:gs pos="100000">
                  <a:srgbClr val="03AAFD">
                    <a:alpha val="0"/>
                  </a:srgbClr>
                </a:gs>
              </a:gsLst>
              <a:lin ang="0" scaled="0"/>
            </a:gra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noAutofit/>
          </a:bodyPr>
          <a:lstStyle/>
          <a:p>
            <a:pPr defTabSz="914400" fontAlgn="ctr"/>
            <a:endParaRPr lang="en-US" altLang="zh-CN" sz="1100" dirty="0">
              <a:latin typeface="Arial" panose="020B0604020202020204" pitchFamily="34" charset="0"/>
              <a:ea typeface="微软雅黑" panose="020B0503020204020204" pitchFamily="34" charset="-122"/>
              <a:cs typeface="Arial" panose="020B0604020202020204" pitchFamily="34" charset="0"/>
            </a:endParaRPr>
          </a:p>
        </p:txBody>
      </p:sp>
      <p:sp>
        <p:nvSpPr>
          <p:cNvPr id="83" name="TextBox 82"/>
          <p:cNvSpPr txBox="1"/>
          <p:nvPr/>
        </p:nvSpPr>
        <p:spPr>
          <a:xfrm>
            <a:off x="166518" y="1650318"/>
            <a:ext cx="4500340" cy="1376454"/>
          </a:xfrm>
          <a:prstGeom prst="rect">
            <a:avLst/>
          </a:prstGeom>
          <a:noFill/>
        </p:spPr>
        <p:txBody>
          <a:bodyPr wrap="square" rtlCol="0">
            <a:noAutofit/>
          </a:bodyPr>
          <a:lstStyle/>
          <a:p>
            <a:pPr algn="ctr" fontAlgn="ctr"/>
            <a:r>
              <a:rPr lang="en-US" altLang="zh-CN" sz="4800" dirty="0">
                <a:solidFill>
                  <a:srgbClr val="C00000"/>
                </a:solidFill>
                <a:latin typeface="Impact" panose="020B0806030902050204" pitchFamily="34" charset="0"/>
                <a:ea typeface="微软雅黑" panose="020B0503020204020204" pitchFamily="34" charset="-122"/>
                <a:cs typeface="Arial" panose="020B0604020202020204" pitchFamily="34" charset="0"/>
              </a:rPr>
              <a:t>99.9999%</a:t>
            </a:r>
          </a:p>
          <a:p>
            <a:pPr algn="ctr" fontAlgn="ctr"/>
            <a:r>
              <a:rPr lang="en-US" altLang="zh-CN" sz="2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system level</a:t>
            </a:r>
            <a:r>
              <a:rPr lang="en-US" altLang="zh-CN" sz="2400" dirty="0">
                <a:latin typeface="Arial" panose="020B0604020202020204" pitchFamily="34" charset="0"/>
                <a:ea typeface="微软雅黑" panose="020B0503020204020204" pitchFamily="34" charset="-122"/>
              </a:rPr>
              <a:t> reliability</a:t>
            </a:r>
            <a:r>
              <a:rPr lang="en-US" altLang="zh-CN" sz="2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  </a:t>
            </a:r>
            <a:endParaRPr lang="en-US" altLang="zh-CN" sz="4400"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algn="ctr" fontAlgn="ctr"/>
            <a:endParaRPr lang="en-US" altLang="zh-CN" sz="4800"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84" name="TextBox 83"/>
          <p:cNvSpPr txBox="1"/>
          <p:nvPr/>
        </p:nvSpPr>
        <p:spPr>
          <a:xfrm>
            <a:off x="859251" y="4235030"/>
            <a:ext cx="3285052" cy="683264"/>
          </a:xfrm>
          <a:prstGeom prst="rect">
            <a:avLst/>
          </a:prstGeom>
          <a:noFill/>
        </p:spPr>
        <p:txBody>
          <a:bodyPr wrap="square" rtlCol="0">
            <a:noAutofit/>
          </a:bodyPr>
          <a:lstStyle/>
          <a:p>
            <a:pPr algn="ctr" fontAlgn="ctr">
              <a:lnSpc>
                <a:spcPct val="120000"/>
              </a:lnSpc>
            </a:pPr>
            <a:r>
              <a:rPr lang="en-US" altLang="zh-CN" sz="3200" b="1" dirty="0">
                <a:solidFill>
                  <a:srgbClr val="C00000"/>
                </a:solidFill>
                <a:latin typeface="Arial" panose="020B0604020202020204" pitchFamily="34" charset="0"/>
                <a:ea typeface="微软雅黑" panose="020B0503020204020204" pitchFamily="34" charset="-122"/>
                <a:cs typeface="Arial" panose="020B0604020202020204" pitchFamily="34" charset="0"/>
              </a:rPr>
              <a:t>Ever Solid</a:t>
            </a:r>
          </a:p>
        </p:txBody>
      </p:sp>
      <p:grpSp>
        <p:nvGrpSpPr>
          <p:cNvPr id="85" name="组合 87"/>
          <p:cNvGrpSpPr/>
          <p:nvPr/>
        </p:nvGrpSpPr>
        <p:grpSpPr>
          <a:xfrm>
            <a:off x="3549978" y="1400885"/>
            <a:ext cx="1525822" cy="4438552"/>
            <a:chOff x="3740708" y="1400885"/>
            <a:chExt cx="1525822" cy="4438552"/>
          </a:xfrm>
        </p:grpSpPr>
        <p:sp>
          <p:nvSpPr>
            <p:cNvPr id="86" name="AutoShape 30"/>
            <p:cNvSpPr>
              <a:spLocks noChangeArrowheads="1"/>
            </p:cNvSpPr>
            <p:nvPr/>
          </p:nvSpPr>
          <p:spPr bwMode="gray">
            <a:xfrm rot="5400000">
              <a:off x="2746157" y="3326243"/>
              <a:ext cx="4438552" cy="587836"/>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flip="none" rotWithShape="1">
              <a:gsLst>
                <a:gs pos="100000">
                  <a:srgbClr val="FFFFFF">
                    <a:alpha val="12000"/>
                  </a:srgbClr>
                </a:gs>
                <a:gs pos="62000">
                  <a:schemeClr val="bg1">
                    <a:alpha val="5000"/>
                  </a:schemeClr>
                </a:gs>
                <a:gs pos="25000">
                  <a:schemeClr val="bg1">
                    <a:alpha val="18000"/>
                  </a:schemeClr>
                </a:gs>
              </a:gsLst>
              <a:lin ang="2700000" scaled="1"/>
              <a:tileRect/>
            </a:gradFill>
            <a:ln w="12700">
              <a:gradFill>
                <a:gsLst>
                  <a:gs pos="23000">
                    <a:schemeClr val="tx2">
                      <a:lumMod val="75000"/>
                    </a:schemeClr>
                  </a:gs>
                  <a:gs pos="100000">
                    <a:schemeClr val="tx2">
                      <a:lumMod val="75000"/>
                      <a:alpha val="0"/>
                    </a:schemeClr>
                  </a:gs>
                </a:gsLst>
                <a:lin ang="540000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7" name="Line 33"/>
            <p:cNvSpPr>
              <a:spLocks noChangeShapeType="1"/>
            </p:cNvSpPr>
            <p:nvPr/>
          </p:nvSpPr>
          <p:spPr bwMode="gray">
            <a:xfrm rot="16200000">
              <a:off x="3182158" y="3618403"/>
              <a:ext cx="3787287" cy="0"/>
            </a:xfrm>
            <a:prstGeom prst="line">
              <a:avLst/>
            </a:prstGeom>
            <a:noFill/>
            <a:ln w="12700">
              <a:gradFill>
                <a:gsLst>
                  <a:gs pos="23000">
                    <a:schemeClr val="tx2">
                      <a:lumMod val="75000"/>
                    </a:schemeClr>
                  </a:gs>
                  <a:gs pos="100000">
                    <a:schemeClr val="tx2">
                      <a:lumMod val="75000"/>
                      <a:alpha val="0"/>
                    </a:schemeClr>
                  </a:gs>
                </a:gsLst>
                <a:lin ang="5400000" scaled="0"/>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fontAlgn="ctr"/>
              <a:endParaRPr 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88" name="Line 34"/>
            <p:cNvSpPr>
              <a:spLocks noChangeShapeType="1"/>
            </p:cNvSpPr>
            <p:nvPr/>
          </p:nvSpPr>
          <p:spPr bwMode="gray">
            <a:xfrm rot="16200000">
              <a:off x="3314137" y="3603682"/>
              <a:ext cx="3326226" cy="0"/>
            </a:xfrm>
            <a:prstGeom prst="line">
              <a:avLst/>
            </a:prstGeom>
            <a:gradFill>
              <a:gsLst>
                <a:gs pos="0">
                  <a:srgbClr val="1F9FFF">
                    <a:alpha val="36000"/>
                  </a:srgbClr>
                </a:gs>
                <a:gs pos="100000">
                  <a:srgbClr val="1F9FFF">
                    <a:alpha val="4000"/>
                  </a:srgbClr>
                </a:gs>
              </a:gsLst>
              <a:lin ang="2700000"/>
            </a:gradFill>
            <a:ln w="12700">
              <a:gradFill>
                <a:gsLst>
                  <a:gs pos="23000">
                    <a:schemeClr val="tx2">
                      <a:lumMod val="75000"/>
                    </a:schemeClr>
                  </a:gs>
                  <a:gs pos="100000">
                    <a:schemeClr val="tx2">
                      <a:lumMod val="75000"/>
                      <a:alpha val="0"/>
                    </a:schemeClr>
                  </a:gs>
                </a:gsLst>
                <a:lin ang="5400000" scaled="0"/>
              </a:gradFill>
            </a:ln>
          </p:spPr>
          <p:txBody>
            <a:bodyPr wrap="square" lIns="11462" tIns="11462" rIns="11462" bIns="11462" anchor="ctr">
              <a:noAutofit/>
            </a:bodyPr>
            <a:lstStyle/>
            <a:p>
              <a:pPr marL="42545" indent="-42545" defTabSz="289560" fontAlgn="ctr">
                <a:lnSpc>
                  <a:spcPct val="90000"/>
                </a:lnSpc>
                <a:spcBef>
                  <a:spcPts val="165"/>
                </a:spcBef>
              </a:pPr>
              <a:endParaRPr lang="en-US" sz="1200" dirty="0">
                <a:effectLst>
                  <a:outerShdw blurRad="38100" dist="38100" dir="2700000" rotWithShape="0">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89" name="Line 38"/>
            <p:cNvSpPr>
              <a:spLocks noChangeShapeType="1"/>
            </p:cNvSpPr>
            <p:nvPr/>
          </p:nvSpPr>
          <p:spPr bwMode="gray">
            <a:xfrm rot="16200000">
              <a:off x="3396481" y="3642470"/>
              <a:ext cx="2996897" cy="0"/>
            </a:xfrm>
            <a:prstGeom prst="line">
              <a:avLst/>
            </a:prstGeom>
            <a:noFill/>
            <a:ln w="12700">
              <a:gradFill>
                <a:gsLst>
                  <a:gs pos="23000">
                    <a:schemeClr val="tx2">
                      <a:lumMod val="75000"/>
                    </a:schemeClr>
                  </a:gs>
                  <a:gs pos="100000">
                    <a:schemeClr val="tx2">
                      <a:lumMod val="75000"/>
                      <a:alpha val="0"/>
                    </a:schemeClr>
                  </a:gs>
                </a:gsLst>
                <a:lin ang="5400000" scaled="0"/>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fontAlgn="ctr"/>
              <a:endParaRPr 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90" name="Line 39"/>
            <p:cNvSpPr>
              <a:spLocks noChangeShapeType="1"/>
            </p:cNvSpPr>
            <p:nvPr/>
          </p:nvSpPr>
          <p:spPr bwMode="gray">
            <a:xfrm rot="16200000">
              <a:off x="3419571" y="3618004"/>
              <a:ext cx="2766366" cy="0"/>
            </a:xfrm>
            <a:prstGeom prst="line">
              <a:avLst/>
            </a:prstGeom>
            <a:noFill/>
            <a:ln w="12700">
              <a:gradFill>
                <a:gsLst>
                  <a:gs pos="23000">
                    <a:schemeClr val="tx2">
                      <a:lumMod val="75000"/>
                    </a:schemeClr>
                  </a:gs>
                  <a:gs pos="100000">
                    <a:schemeClr val="tx2">
                      <a:lumMod val="75000"/>
                      <a:alpha val="0"/>
                    </a:schemeClr>
                  </a:gs>
                </a:gsLst>
                <a:lin ang="5400000" scaled="0"/>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fontAlgn="ctr"/>
              <a:endParaRPr lang="en-US" dirty="0">
                <a:latin typeface="Arial" panose="020B0604020202020204" pitchFamily="34" charset="0"/>
                <a:ea typeface="微软雅黑" panose="020B0503020204020204" pitchFamily="34" charset="-122"/>
                <a:cs typeface="Arial" panose="020B0604020202020204" pitchFamily="34" charset="0"/>
              </a:endParaRPr>
            </a:p>
          </p:txBody>
        </p:sp>
        <p:grpSp>
          <p:nvGrpSpPr>
            <p:cNvPr id="91" name="组合 82"/>
            <p:cNvGrpSpPr/>
            <p:nvPr/>
          </p:nvGrpSpPr>
          <p:grpSpPr>
            <a:xfrm>
              <a:off x="3740708" y="2251864"/>
              <a:ext cx="1525822" cy="2848355"/>
              <a:chOff x="3740708" y="2251864"/>
              <a:chExt cx="1525822" cy="2848355"/>
            </a:xfrm>
          </p:grpSpPr>
          <p:sp>
            <p:nvSpPr>
              <p:cNvPr id="93" name="Line 31"/>
              <p:cNvSpPr>
                <a:spLocks noChangeShapeType="1"/>
              </p:cNvSpPr>
              <p:nvPr/>
            </p:nvSpPr>
            <p:spPr bwMode="gray">
              <a:xfrm rot="16200000" flipH="1" flipV="1">
                <a:off x="4180579" y="2539663"/>
                <a:ext cx="646080" cy="1524663"/>
              </a:xfrm>
              <a:prstGeom prst="line">
                <a:avLst/>
              </a:prstGeom>
              <a:noFill/>
              <a:ln w="12700">
                <a:gradFill>
                  <a:gsLst>
                    <a:gs pos="23000">
                      <a:schemeClr val="tx2">
                        <a:lumMod val="75000"/>
                      </a:schemeClr>
                    </a:gs>
                    <a:gs pos="100000">
                      <a:schemeClr val="tx2">
                        <a:lumMod val="75000"/>
                        <a:alpha val="0"/>
                      </a:schemeClr>
                    </a:gs>
                  </a:gsLst>
                  <a:lin ang="5400000" scaled="0"/>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fontAlgn="ctr"/>
                <a:endParaRPr 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94" name="Line 32"/>
              <p:cNvSpPr>
                <a:spLocks noChangeShapeType="1"/>
              </p:cNvSpPr>
              <p:nvPr/>
            </p:nvSpPr>
            <p:spPr bwMode="gray">
              <a:xfrm rot="16200000" flipH="1" flipV="1">
                <a:off x="3816954" y="2175618"/>
                <a:ext cx="1372171" cy="1524663"/>
              </a:xfrm>
              <a:prstGeom prst="line">
                <a:avLst/>
              </a:prstGeom>
              <a:noFill/>
              <a:ln w="12700">
                <a:gradFill>
                  <a:gsLst>
                    <a:gs pos="23000">
                      <a:schemeClr val="tx2">
                        <a:lumMod val="75000"/>
                      </a:schemeClr>
                    </a:gs>
                    <a:gs pos="100000">
                      <a:schemeClr val="tx2">
                        <a:lumMod val="75000"/>
                        <a:alpha val="0"/>
                      </a:schemeClr>
                    </a:gs>
                  </a:gsLst>
                  <a:lin ang="5400000" scaled="0"/>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fontAlgn="ctr"/>
                <a:endParaRPr 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95" name="Line 37"/>
              <p:cNvSpPr>
                <a:spLocks noChangeShapeType="1"/>
              </p:cNvSpPr>
              <p:nvPr/>
            </p:nvSpPr>
            <p:spPr bwMode="gray">
              <a:xfrm rot="5400000" flipH="1">
                <a:off x="3766107" y="3599795"/>
                <a:ext cx="1476184" cy="1524663"/>
              </a:xfrm>
              <a:prstGeom prst="line">
                <a:avLst/>
              </a:prstGeom>
              <a:noFill/>
              <a:ln w="12700">
                <a:gradFill>
                  <a:gsLst>
                    <a:gs pos="23000">
                      <a:schemeClr val="tx2">
                        <a:lumMod val="75000"/>
                      </a:schemeClr>
                    </a:gs>
                    <a:gs pos="100000">
                      <a:schemeClr val="tx2">
                        <a:lumMod val="75000"/>
                        <a:alpha val="0"/>
                      </a:schemeClr>
                    </a:gs>
                  </a:gsLst>
                  <a:lin ang="5400000" scaled="0"/>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fontAlgn="ctr"/>
                <a:endParaRPr 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96" name="Line 36"/>
              <p:cNvSpPr>
                <a:spLocks noChangeShapeType="1"/>
              </p:cNvSpPr>
              <p:nvPr/>
            </p:nvSpPr>
            <p:spPr bwMode="gray">
              <a:xfrm rot="16200000" flipH="1" flipV="1">
                <a:off x="4502198" y="2863704"/>
                <a:ext cx="4000" cy="1524663"/>
              </a:xfrm>
              <a:prstGeom prst="line">
                <a:avLst/>
              </a:prstGeom>
              <a:noFill/>
              <a:ln w="12700">
                <a:gradFill>
                  <a:gsLst>
                    <a:gs pos="23000">
                      <a:schemeClr val="tx2">
                        <a:lumMod val="75000"/>
                      </a:schemeClr>
                    </a:gs>
                    <a:gs pos="100000">
                      <a:schemeClr val="tx2">
                        <a:lumMod val="75000"/>
                        <a:alpha val="0"/>
                      </a:schemeClr>
                    </a:gs>
                  </a:gsLst>
                  <a:lin ang="5400000" scaled="0"/>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fontAlgn="ctr"/>
                <a:endParaRPr lang="en-US" dirty="0">
                  <a:latin typeface="Arial" panose="020B0604020202020204" pitchFamily="34" charset="0"/>
                  <a:ea typeface="微软雅黑" panose="020B0503020204020204" pitchFamily="34" charset="-122"/>
                  <a:cs typeface="Arial" panose="020B0604020202020204" pitchFamily="34" charset="0"/>
                </a:endParaRPr>
              </a:p>
            </p:txBody>
          </p:sp>
        </p:grpSp>
        <p:sp>
          <p:nvSpPr>
            <p:cNvPr id="92" name="Line 36"/>
            <p:cNvSpPr>
              <a:spLocks noChangeShapeType="1"/>
            </p:cNvSpPr>
            <p:nvPr/>
          </p:nvSpPr>
          <p:spPr bwMode="gray">
            <a:xfrm rot="16200000" flipV="1">
              <a:off x="4148154" y="3217328"/>
              <a:ext cx="712089" cy="1523503"/>
            </a:xfrm>
            <a:prstGeom prst="line">
              <a:avLst/>
            </a:prstGeom>
            <a:noFill/>
            <a:ln w="12700">
              <a:gradFill>
                <a:gsLst>
                  <a:gs pos="23000">
                    <a:schemeClr val="tx2">
                      <a:lumMod val="75000"/>
                    </a:schemeClr>
                  </a:gs>
                  <a:gs pos="100000">
                    <a:schemeClr val="tx2">
                      <a:lumMod val="75000"/>
                      <a:alpha val="0"/>
                    </a:schemeClr>
                  </a:gs>
                </a:gsLst>
                <a:lin ang="5400000" scaled="0"/>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fontAlgn="ctr"/>
              <a:endParaRPr lang="en-US" dirty="0">
                <a:latin typeface="Arial" panose="020B0604020202020204" pitchFamily="34" charset="0"/>
                <a:ea typeface="微软雅黑" panose="020B0503020204020204" pitchFamily="34" charset="-122"/>
                <a:cs typeface="Arial" panose="020B0604020202020204" pitchFamily="34" charset="0"/>
              </a:endParaRPr>
            </a:p>
          </p:txBody>
        </p:sp>
      </p:grpSp>
      <p:grpSp>
        <p:nvGrpSpPr>
          <p:cNvPr id="97" name="组合 88"/>
          <p:cNvGrpSpPr/>
          <p:nvPr/>
        </p:nvGrpSpPr>
        <p:grpSpPr>
          <a:xfrm>
            <a:off x="5364228" y="5002905"/>
            <a:ext cx="609908" cy="609908"/>
            <a:chOff x="5364228" y="5151755"/>
            <a:chExt cx="609908" cy="609908"/>
          </a:xfrm>
        </p:grpSpPr>
        <p:sp>
          <p:nvSpPr>
            <p:cNvPr id="98" name="椭圆 188"/>
            <p:cNvSpPr/>
            <p:nvPr/>
          </p:nvSpPr>
          <p:spPr>
            <a:xfrm>
              <a:off x="5364228" y="5151755"/>
              <a:ext cx="609908" cy="609908"/>
            </a:xfrm>
            <a:prstGeom prst="ellipse">
              <a:avLst/>
            </a:prstGeom>
            <a:solidFill>
              <a:schemeClr val="tx2">
                <a:lumMod val="85000"/>
              </a:schemeClr>
            </a:solidFill>
            <a:ln w="9525">
              <a:noFill/>
              <a:miter lim="800000"/>
            </a:ln>
          </p:spPr>
          <p:txBody>
            <a:bodyPr vert="horz" wrap="square" lIns="91440" tIns="45720" rIns="91440" bIns="45720" numCol="1" anchor="t" anchorCtr="0" compatLnSpc="1">
              <a:noAutofit/>
            </a:bodyPr>
            <a:lstStyle/>
            <a:p>
              <a:pPr defTabSz="914400" fontAlgn="ctr"/>
              <a:endParaRPr lang="en-US" altLang="zh-CN" sz="1400" dirty="0">
                <a:solidFill>
                  <a:srgbClr val="666666"/>
                </a:solidFill>
                <a:latin typeface="Arial" panose="020B0604020202020204" pitchFamily="34" charset="0"/>
                <a:ea typeface="微软雅黑" panose="020B0503020204020204" pitchFamily="34" charset="-122"/>
                <a:cs typeface="Arial" panose="020B0604020202020204" pitchFamily="34" charset="0"/>
              </a:endParaRPr>
            </a:p>
          </p:txBody>
        </p:sp>
        <p:pic>
          <p:nvPicPr>
            <p:cNvPr id="99" name="Picture 2" descr="D:\正在进行中\Wangjiaxin\图片1asdasdd.png"/>
            <p:cNvPicPr>
              <a:picLocks noChangeAspect="1" noChangeArrowheads="1"/>
            </p:cNvPicPr>
            <p:nvPr/>
          </p:nvPicPr>
          <p:blipFill>
            <a:blip r:embed="rId5" cstate="print">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482146" y="5326219"/>
              <a:ext cx="374073" cy="260980"/>
            </a:xfrm>
            <a:prstGeom prst="rect">
              <a:avLst/>
            </a:prstGeom>
            <a:noFill/>
            <a:ln>
              <a:noFill/>
            </a:ln>
          </p:spPr>
        </p:pic>
      </p:grpSp>
      <p:sp>
        <p:nvSpPr>
          <p:cNvPr id="104" name="Rectangle 10"/>
          <p:cNvSpPr>
            <a:spLocks noChangeArrowheads="1"/>
          </p:cNvSpPr>
          <p:nvPr/>
        </p:nvSpPr>
        <p:spPr bwMode="gray">
          <a:xfrm>
            <a:off x="7569224" y="4972466"/>
            <a:ext cx="4186678" cy="657558"/>
          </a:xfrm>
          <a:prstGeom prst="rect">
            <a:avLst/>
          </a:prstGeom>
          <a:noFill/>
          <a:ln w="9525">
            <a:noFill/>
            <a:miter lim="800000"/>
            <a:headEnd/>
            <a:tailEnd/>
          </a:ln>
          <a:effectLst/>
        </p:spPr>
        <p:txBody>
          <a:bodyPr wrap="square" anchor="t">
            <a:noAutofit/>
          </a:bodyPr>
          <a:lstStyle/>
          <a:p>
            <a:pPr marL="285750" indent="-285750" fontAlgn="ctr">
              <a:buFont typeface="Wingdings" pitchFamily="2" charset="2"/>
              <a:buChar char="§"/>
              <a:defRPr/>
            </a:pPr>
            <a:r>
              <a:rPr lang="en-US" sz="1200" dirty="0">
                <a:solidFill>
                  <a:srgbClr val="666666"/>
                </a:solidFill>
                <a:latin typeface="Arial" panose="020B0604020202020204" pitchFamily="34" charset="0"/>
                <a:ea typeface="微软雅黑" panose="020B0503020204020204" pitchFamily="34" charset="-122"/>
                <a:cs typeface="Arial" pitchFamily="34" charset="0"/>
              </a:rPr>
              <a:t>Global</a:t>
            </a:r>
            <a:r>
              <a:rPr lang="en-US" sz="1200" dirty="0">
                <a:solidFill>
                  <a:schemeClr val="tx2">
                    <a:lumMod val="50000"/>
                  </a:schemeClr>
                </a:solidFill>
                <a:latin typeface="Arial" panose="020B0604020202020204" pitchFamily="34" charset="0"/>
                <a:ea typeface="微软雅黑" panose="020B0503020204020204" pitchFamily="34" charset="-122"/>
              </a:rPr>
              <a:t> </a:t>
            </a:r>
            <a:r>
              <a:rPr lang="en-US" sz="1200" dirty="0">
                <a:solidFill>
                  <a:srgbClr val="666666"/>
                </a:solidFill>
                <a:latin typeface="Arial" pitchFamily="34" charset="0"/>
                <a:ea typeface="微软雅黑" panose="020B0503020204020204" pitchFamily="34" charset="-122"/>
                <a:cs typeface="Arial" pitchFamily="34" charset="0"/>
              </a:rPr>
              <a:t>wear</a:t>
            </a:r>
            <a:r>
              <a:rPr lang="en-US" sz="1200" dirty="0">
                <a:solidFill>
                  <a:schemeClr val="tx2">
                    <a:lumMod val="50000"/>
                  </a:schemeClr>
                </a:solidFill>
                <a:latin typeface="Arial" panose="020B0604020202020204" pitchFamily="34" charset="0"/>
                <a:ea typeface="微软雅黑" panose="020B0503020204020204" pitchFamily="34" charset="-122"/>
              </a:rPr>
              <a:t> </a:t>
            </a:r>
            <a:r>
              <a:rPr lang="en-US" sz="1200" dirty="0">
                <a:solidFill>
                  <a:srgbClr val="666666"/>
                </a:solidFill>
                <a:latin typeface="Arial" pitchFamily="34" charset="0"/>
                <a:ea typeface="微软雅黑" panose="020B0503020204020204" pitchFamily="34" charset="-122"/>
                <a:cs typeface="Arial" pitchFamily="34" charset="0"/>
              </a:rPr>
              <a:t>leveling</a:t>
            </a:r>
          </a:p>
          <a:p>
            <a:pPr marL="285750" indent="-285750" fontAlgn="ctr">
              <a:buFont typeface="Wingdings" pitchFamily="2" charset="2"/>
              <a:buChar char="§"/>
              <a:defRPr/>
            </a:pPr>
            <a:r>
              <a:rPr lang="en-US" sz="1200" dirty="0">
                <a:solidFill>
                  <a:srgbClr val="666666"/>
                </a:solidFill>
                <a:latin typeface="Arial" pitchFamily="34" charset="0"/>
                <a:ea typeface="微软雅黑" panose="020B0503020204020204" pitchFamily="34" charset="-122"/>
                <a:cs typeface="Arial" pitchFamily="34" charset="0"/>
              </a:rPr>
              <a:t>Huawei-patented</a:t>
            </a:r>
            <a:r>
              <a:rPr lang="en-US" sz="1200" b="1" dirty="0">
                <a:solidFill>
                  <a:srgbClr val="C00000"/>
                </a:solidFill>
                <a:latin typeface="Arial" panose="020B0604020202020204" pitchFamily="34" charset="0"/>
                <a:ea typeface="微软雅黑" panose="020B0503020204020204" pitchFamily="34" charset="-122"/>
              </a:rPr>
              <a:t> global anti-wear </a:t>
            </a:r>
            <a:r>
              <a:rPr lang="en-US" sz="1200" dirty="0">
                <a:solidFill>
                  <a:srgbClr val="666666"/>
                </a:solidFill>
                <a:latin typeface="Arial" pitchFamily="34" charset="0"/>
                <a:ea typeface="微软雅黑" panose="020B0503020204020204" pitchFamily="34" charset="-122"/>
                <a:cs typeface="Arial" pitchFamily="34" charset="0"/>
              </a:rPr>
              <a:t>leveling</a:t>
            </a:r>
          </a:p>
          <a:p>
            <a:pPr marL="285750" indent="-285750" fontAlgn="ctr">
              <a:buFont typeface="Wingdings" pitchFamily="2" charset="2"/>
              <a:buChar char="§"/>
              <a:defRPr/>
            </a:pPr>
            <a:r>
              <a:rPr lang="en-US" altLang="zh-CN" sz="1200" b="1" dirty="0">
                <a:solidFill>
                  <a:srgbClr val="C00000"/>
                </a:solidFill>
                <a:latin typeface="Arial" panose="020B0604020202020204" pitchFamily="34" charset="0"/>
                <a:ea typeface="微软雅黑" panose="020B0503020204020204" pitchFamily="34" charset="-122"/>
              </a:rPr>
              <a:t>Intelligent IO Module</a:t>
            </a:r>
          </a:p>
          <a:p>
            <a:pPr marL="285750" indent="-285750" fontAlgn="ctr">
              <a:buFont typeface="Wingdings" pitchFamily="2" charset="2"/>
              <a:buChar char="§"/>
              <a:defRPr/>
            </a:pPr>
            <a:r>
              <a:rPr lang="en-US" altLang="zh-CN" sz="1200" dirty="0">
                <a:solidFill>
                  <a:srgbClr val="666666"/>
                </a:solidFill>
                <a:latin typeface="Arial" panose="020B0604020202020204" pitchFamily="34" charset="0"/>
                <a:ea typeface="微软雅黑" panose="020B0503020204020204" pitchFamily="34" charset="-122"/>
                <a:cs typeface="Arial" pitchFamily="34" charset="0"/>
              </a:rPr>
              <a:t>Built-in dynamic RAID utilizes space</a:t>
            </a:r>
          </a:p>
        </p:txBody>
      </p:sp>
      <p:sp>
        <p:nvSpPr>
          <p:cNvPr id="105" name="Rectangle 10"/>
          <p:cNvSpPr>
            <a:spLocks noChangeArrowheads="1"/>
          </p:cNvSpPr>
          <p:nvPr/>
        </p:nvSpPr>
        <p:spPr bwMode="gray">
          <a:xfrm>
            <a:off x="7569224" y="4199225"/>
            <a:ext cx="4186678" cy="493279"/>
          </a:xfrm>
          <a:prstGeom prst="rect">
            <a:avLst/>
          </a:prstGeom>
          <a:noFill/>
          <a:ln w="9525">
            <a:noFill/>
            <a:miter lim="800000"/>
            <a:headEnd/>
            <a:tailEnd/>
          </a:ln>
          <a:effectLst/>
        </p:spPr>
        <p:txBody>
          <a:bodyPr wrap="square" anchor="t">
            <a:noAutofit/>
          </a:bodyPr>
          <a:lstStyle/>
          <a:p>
            <a:pPr marL="285750" indent="-285750" fontAlgn="ctr">
              <a:buFont typeface="Wingdings" pitchFamily="2" charset="2"/>
              <a:buChar char="§"/>
              <a:defRPr/>
            </a:pPr>
            <a:r>
              <a:rPr lang="en-US" altLang="zh-CN" sz="1200" b="1" dirty="0">
                <a:solidFill>
                  <a:srgbClr val="C00000"/>
                </a:solidFill>
                <a:latin typeface="Arial" panose="020B0604020202020204" pitchFamily="34" charset="0"/>
                <a:ea typeface="微软雅黑" panose="020B0503020204020204" pitchFamily="34" charset="-122"/>
              </a:rPr>
              <a:t>SmartMatrix</a:t>
            </a:r>
            <a:r>
              <a:rPr lang="en-US" altLang="zh-CN" sz="1200" dirty="0">
                <a:solidFill>
                  <a:srgbClr val="C00000"/>
                </a:solidFill>
                <a:latin typeface="Arial" panose="020B0604020202020204" pitchFamily="34" charset="0"/>
                <a:ea typeface="微软雅黑" panose="020B0503020204020204" pitchFamily="34" charset="-122"/>
              </a:rPr>
              <a:t> </a:t>
            </a:r>
            <a:r>
              <a:rPr lang="en-US" altLang="zh-CN" sz="1200" dirty="0">
                <a:solidFill>
                  <a:srgbClr val="666666"/>
                </a:solidFill>
                <a:latin typeface="Arial" pitchFamily="34" charset="0"/>
                <a:ea typeface="微软雅黑" panose="020B0503020204020204" pitchFamily="34" charset="-122"/>
                <a:cs typeface="Arial" pitchFamily="34" charset="0"/>
              </a:rPr>
              <a:t>f</a:t>
            </a:r>
            <a:r>
              <a:rPr lang="en-US" sz="1200" dirty="0">
                <a:solidFill>
                  <a:srgbClr val="666666"/>
                </a:solidFill>
                <a:latin typeface="Arial" pitchFamily="34" charset="0"/>
                <a:ea typeface="微软雅黑" panose="020B0503020204020204" pitchFamily="34" charset="-122"/>
                <a:cs typeface="Arial" pitchFamily="34" charset="0"/>
              </a:rPr>
              <a:t>ully-interconnected </a:t>
            </a:r>
            <a:r>
              <a:rPr lang="en-US" altLang="zh-CN" sz="1200" dirty="0">
                <a:solidFill>
                  <a:srgbClr val="666666"/>
                </a:solidFill>
                <a:latin typeface="Arial" pitchFamily="34" charset="0"/>
                <a:ea typeface="微软雅黑" panose="020B0503020204020204" pitchFamily="34" charset="-122"/>
                <a:cs typeface="Arial" pitchFamily="34" charset="0"/>
              </a:rPr>
              <a:t>architecture</a:t>
            </a:r>
            <a:r>
              <a:rPr lang="en-US" sz="1200" dirty="0">
                <a:solidFill>
                  <a:srgbClr val="666666"/>
                </a:solidFill>
                <a:latin typeface="Arial" pitchFamily="34" charset="0"/>
                <a:ea typeface="微软雅黑" panose="020B0503020204020204" pitchFamily="34" charset="-122"/>
                <a:cs typeface="Arial" pitchFamily="34" charset="0"/>
              </a:rPr>
              <a:t> </a:t>
            </a:r>
          </a:p>
          <a:p>
            <a:pPr fontAlgn="ctr">
              <a:defRPr/>
            </a:pPr>
            <a:r>
              <a:rPr lang="en-US" sz="1200" dirty="0">
                <a:solidFill>
                  <a:srgbClr val="666666"/>
                </a:solidFill>
                <a:latin typeface="Arial" pitchFamily="34" charset="0"/>
                <a:ea typeface="微软雅黑" panose="020B0503020204020204" pitchFamily="34" charset="-122"/>
                <a:cs typeface="Arial" pitchFamily="34" charset="0"/>
              </a:rPr>
              <a:t>       tolerates failure of 7 out of 8 controllers</a:t>
            </a:r>
          </a:p>
        </p:txBody>
      </p:sp>
      <p:sp>
        <p:nvSpPr>
          <p:cNvPr id="106" name="Rectangle 10"/>
          <p:cNvSpPr>
            <a:spLocks noChangeArrowheads="1"/>
          </p:cNvSpPr>
          <p:nvPr/>
        </p:nvSpPr>
        <p:spPr bwMode="gray">
          <a:xfrm>
            <a:off x="7552348" y="2730754"/>
            <a:ext cx="4034838" cy="1151366"/>
          </a:xfrm>
          <a:prstGeom prst="rect">
            <a:avLst/>
          </a:prstGeom>
          <a:noFill/>
          <a:ln w="9525">
            <a:noFill/>
            <a:miter lim="800000"/>
            <a:headEnd/>
            <a:tailEnd/>
          </a:ln>
          <a:effectLst/>
        </p:spPr>
        <p:txBody>
          <a:bodyPr wrap="square" anchor="t">
            <a:noAutofit/>
          </a:bodyPr>
          <a:lstStyle/>
          <a:p>
            <a:pPr marL="285750" indent="-285750" fontAlgn="ctr">
              <a:buFont typeface="Wingdings" pitchFamily="2" charset="2"/>
              <a:buChar char="§"/>
              <a:defRPr/>
            </a:pPr>
            <a:r>
              <a:rPr lang="en-US" sz="1200" b="1" dirty="0">
                <a:solidFill>
                  <a:srgbClr val="C00000"/>
                </a:solidFill>
                <a:latin typeface="Arial" panose="020B0604020202020204" pitchFamily="34" charset="0"/>
                <a:ea typeface="微软雅黑" panose="020B0503020204020204" pitchFamily="34" charset="-122"/>
              </a:rPr>
              <a:t>RAID-TP</a:t>
            </a:r>
            <a:r>
              <a:rPr lang="en-US" sz="1200" dirty="0">
                <a:solidFill>
                  <a:srgbClr val="666666"/>
                </a:solidFill>
                <a:latin typeface="Arial" pitchFamily="34" charset="0"/>
                <a:ea typeface="微软雅黑" panose="020B0503020204020204" pitchFamily="34" charset="-122"/>
                <a:cs typeface="Arial" pitchFamily="34" charset="0"/>
              </a:rPr>
              <a:t>: Tolerance for simultaneous failure of 3 disks</a:t>
            </a:r>
          </a:p>
          <a:p>
            <a:pPr marL="285750" indent="-285750" fontAlgn="ctr">
              <a:buFont typeface="Wingdings" pitchFamily="2" charset="2"/>
              <a:buChar char="§"/>
              <a:defRPr/>
            </a:pPr>
            <a:r>
              <a:rPr lang="en-US" altLang="zh-CN" sz="1200" b="1" dirty="0">
                <a:solidFill>
                  <a:srgbClr val="C00000"/>
                </a:solidFill>
                <a:latin typeface="Arial" panose="020B0604020202020204" pitchFamily="34" charset="0"/>
                <a:ea typeface="微软雅黑" panose="020B0503020204020204" pitchFamily="34" charset="-122"/>
              </a:rPr>
              <a:t>RAID 2.0+, Dynamic Reconstruction</a:t>
            </a:r>
          </a:p>
          <a:p>
            <a:pPr marL="285750" indent="-285750" fontAlgn="ctr">
              <a:buFont typeface="Wingdings" pitchFamily="2" charset="2"/>
              <a:buChar char="§"/>
              <a:defRPr/>
            </a:pPr>
            <a:r>
              <a:rPr lang="en-US" sz="1200" dirty="0">
                <a:solidFill>
                  <a:srgbClr val="666666"/>
                </a:solidFill>
                <a:latin typeface="Arial" pitchFamily="34" charset="0"/>
                <a:ea typeface="微软雅黑" panose="020B0503020204020204" pitchFamily="34" charset="-122"/>
                <a:cs typeface="Arial" pitchFamily="34" charset="0"/>
              </a:rPr>
              <a:t>End to End DIF</a:t>
            </a:r>
          </a:p>
          <a:p>
            <a:pPr marL="285750" indent="-285750" fontAlgn="ctr">
              <a:buFont typeface="Wingdings" pitchFamily="2" charset="2"/>
              <a:buChar char="§"/>
              <a:defRPr/>
            </a:pPr>
            <a:r>
              <a:rPr lang="en-US" altLang="zh-CN" sz="1200" b="1" dirty="0">
                <a:solidFill>
                  <a:srgbClr val="C00000"/>
                </a:solidFill>
                <a:latin typeface="Arial" panose="020B0604020202020204" pitchFamily="34" charset="0"/>
                <a:ea typeface="微软雅黑" panose="020B0503020204020204" pitchFamily="34" charset="-122"/>
              </a:rPr>
              <a:t>Intelligent DAE</a:t>
            </a:r>
            <a:endParaRPr lang="en-US" altLang="zh-CN" sz="1200" dirty="0">
              <a:solidFill>
                <a:srgbClr val="666666"/>
              </a:solidFill>
              <a:latin typeface="Arial" pitchFamily="34" charset="0"/>
              <a:ea typeface="微软雅黑" panose="020B0503020204020204" pitchFamily="34" charset="-122"/>
              <a:cs typeface="Arial" pitchFamily="34" charset="0"/>
            </a:endParaRPr>
          </a:p>
          <a:p>
            <a:pPr marL="285750" indent="-285750" fontAlgn="ctr">
              <a:buFont typeface="Wingdings" pitchFamily="2" charset="2"/>
              <a:buChar char="§"/>
              <a:defRPr/>
            </a:pPr>
            <a:r>
              <a:rPr lang="en-US" altLang="zh-CN" sz="1200" b="1" dirty="0">
                <a:solidFill>
                  <a:srgbClr val="666666"/>
                </a:solidFill>
                <a:latin typeface="Arial" pitchFamily="34" charset="0"/>
                <a:ea typeface="微软雅黑" panose="020B0503020204020204" pitchFamily="34" charset="-122"/>
                <a:cs typeface="Arial" pitchFamily="34" charset="0"/>
              </a:rPr>
              <a:t>N</a:t>
            </a:r>
            <a:r>
              <a:rPr lang="en-US" altLang="zh-CN" sz="1200" dirty="0">
                <a:solidFill>
                  <a:srgbClr val="666666"/>
                </a:solidFill>
                <a:latin typeface="Arial" pitchFamily="34" charset="0"/>
                <a:ea typeface="微软雅黑" panose="020B0503020204020204" pitchFamily="34" charset="-122"/>
                <a:cs typeface="Arial" pitchFamily="34" charset="0"/>
              </a:rPr>
              <a:t>on-</a:t>
            </a:r>
            <a:r>
              <a:rPr lang="en-US" altLang="zh-CN" sz="1200" b="1" dirty="0">
                <a:solidFill>
                  <a:srgbClr val="666666"/>
                </a:solidFill>
                <a:latin typeface="Arial" pitchFamily="34" charset="0"/>
                <a:ea typeface="微软雅黑" panose="020B0503020204020204" pitchFamily="34" charset="-122"/>
                <a:cs typeface="Arial" pitchFamily="34" charset="0"/>
              </a:rPr>
              <a:t>D</a:t>
            </a:r>
            <a:r>
              <a:rPr lang="en-US" altLang="zh-CN" sz="1200" dirty="0">
                <a:solidFill>
                  <a:srgbClr val="666666"/>
                </a:solidFill>
                <a:latin typeface="Arial" pitchFamily="34" charset="0"/>
                <a:ea typeface="微软雅黑" panose="020B0503020204020204" pitchFamily="34" charset="-122"/>
                <a:cs typeface="Arial" pitchFamily="34" charset="0"/>
              </a:rPr>
              <a:t>isruptive </a:t>
            </a:r>
            <a:r>
              <a:rPr lang="en-US" altLang="zh-CN" sz="1200" b="1" dirty="0">
                <a:solidFill>
                  <a:srgbClr val="666666"/>
                </a:solidFill>
                <a:latin typeface="Arial" pitchFamily="34" charset="0"/>
                <a:ea typeface="微软雅黑" panose="020B0503020204020204" pitchFamily="34" charset="-122"/>
                <a:cs typeface="Arial" pitchFamily="34" charset="0"/>
              </a:rPr>
              <a:t>U</a:t>
            </a:r>
            <a:r>
              <a:rPr lang="en-US" altLang="zh-CN" sz="1200" dirty="0">
                <a:solidFill>
                  <a:srgbClr val="666666"/>
                </a:solidFill>
                <a:latin typeface="Arial" pitchFamily="34" charset="0"/>
                <a:ea typeface="微软雅黑" panose="020B0503020204020204" pitchFamily="34" charset="-122"/>
                <a:cs typeface="Arial" pitchFamily="34" charset="0"/>
              </a:rPr>
              <a:t>pgrade</a:t>
            </a:r>
            <a:endParaRPr lang="en-US" sz="1200" dirty="0">
              <a:solidFill>
                <a:srgbClr val="666666"/>
              </a:solidFill>
              <a:latin typeface="Arial" pitchFamily="34" charset="0"/>
              <a:ea typeface="微软雅黑" panose="020B0503020204020204" pitchFamily="34" charset="-122"/>
              <a:cs typeface="Arial" pitchFamily="34" charset="0"/>
            </a:endParaRPr>
          </a:p>
        </p:txBody>
      </p:sp>
      <p:sp>
        <p:nvSpPr>
          <p:cNvPr id="107" name="Rectangle 10"/>
          <p:cNvSpPr>
            <a:spLocks noChangeArrowheads="1"/>
          </p:cNvSpPr>
          <p:nvPr/>
        </p:nvSpPr>
        <p:spPr bwMode="gray">
          <a:xfrm>
            <a:off x="7541050" y="1589266"/>
            <a:ext cx="4203553" cy="1043933"/>
          </a:xfrm>
          <a:prstGeom prst="rect">
            <a:avLst/>
          </a:prstGeom>
          <a:noFill/>
          <a:ln w="9525">
            <a:noFill/>
            <a:miter lim="800000"/>
            <a:headEnd/>
            <a:tailEnd/>
          </a:ln>
          <a:effectLst/>
        </p:spPr>
        <p:txBody>
          <a:bodyPr wrap="square" anchor="t">
            <a:noAutofit/>
          </a:bodyPr>
          <a:lstStyle/>
          <a:p>
            <a:pPr marL="285750" indent="-285750" fontAlgn="ctr" latinLnBrk="1" hangingPunct="0">
              <a:buFont typeface="Wingdings" pitchFamily="2" charset="2"/>
              <a:buChar char="§"/>
              <a:defRPr/>
            </a:pPr>
            <a:r>
              <a:rPr lang="en-US" sz="1200" b="1" dirty="0" err="1">
                <a:solidFill>
                  <a:srgbClr val="C00000"/>
                </a:solidFill>
                <a:latin typeface="Arial" panose="020B0604020202020204" pitchFamily="34" charset="0"/>
                <a:ea typeface="微软雅黑" panose="020B0503020204020204" pitchFamily="34" charset="-122"/>
              </a:rPr>
              <a:t>HyperMetro</a:t>
            </a:r>
            <a:r>
              <a:rPr lang="en-US" sz="1200" dirty="0">
                <a:solidFill>
                  <a:srgbClr val="666666"/>
                </a:solidFill>
                <a:latin typeface="Arial" pitchFamily="34" charset="0"/>
                <a:ea typeface="微软雅黑" panose="020B0503020204020204" pitchFamily="34" charset="-122"/>
                <a:cs typeface="Arial" pitchFamily="34" charset="0"/>
              </a:rPr>
              <a:t>: Gateway-free active-active solution (1 ms latency) </a:t>
            </a:r>
          </a:p>
          <a:p>
            <a:pPr marL="285750" indent="-285750" fontAlgn="ctr">
              <a:buFont typeface="Wingdings" pitchFamily="2" charset="2"/>
              <a:buChar char="§"/>
              <a:defRPr/>
            </a:pPr>
            <a:r>
              <a:rPr lang="en-US" sz="1200" dirty="0">
                <a:solidFill>
                  <a:srgbClr val="666666"/>
                </a:solidFill>
                <a:latin typeface="Arial" pitchFamily="34" charset="0"/>
                <a:ea typeface="微软雅黑" panose="020B0503020204020204" pitchFamily="34" charset="-122"/>
                <a:cs typeface="Arial" pitchFamily="34" charset="0"/>
              </a:rPr>
              <a:t>FlashEver</a:t>
            </a:r>
            <a:r>
              <a:rPr lang="en-US" sz="1200" dirty="0">
                <a:solidFill>
                  <a:schemeClr val="tx2">
                    <a:lumMod val="50000"/>
                  </a:schemeClr>
                </a:solidFill>
                <a:latin typeface="Arial" panose="020B0604020202020204" pitchFamily="34" charset="0"/>
                <a:ea typeface="微软雅黑" panose="020B0503020204020204" pitchFamily="34" charset="-122"/>
              </a:rPr>
              <a:t> </a:t>
            </a:r>
            <a:r>
              <a:rPr lang="en-US" sz="1200" dirty="0">
                <a:solidFill>
                  <a:srgbClr val="666666"/>
                </a:solidFill>
                <a:latin typeface="Arial" pitchFamily="34" charset="0"/>
                <a:ea typeface="微软雅黑" panose="020B0503020204020204" pitchFamily="34" charset="-122"/>
                <a:cs typeface="Arial" pitchFamily="34" charset="0"/>
              </a:rPr>
              <a:t>without data migration</a:t>
            </a:r>
          </a:p>
          <a:p>
            <a:pPr marL="285750" indent="-285750" fontAlgn="ctr">
              <a:buFont typeface="Wingdings" pitchFamily="2" charset="2"/>
              <a:buChar char="§"/>
              <a:defRPr/>
            </a:pPr>
            <a:r>
              <a:rPr lang="en-US" sz="1200" b="1" dirty="0" err="1">
                <a:solidFill>
                  <a:srgbClr val="C00000"/>
                </a:solidFill>
                <a:latin typeface="Arial" panose="020B0604020202020204" pitchFamily="34" charset="0"/>
                <a:ea typeface="微软雅黑" panose="020B0503020204020204" pitchFamily="34" charset="-122"/>
              </a:rPr>
              <a:t>HyperCDP</a:t>
            </a:r>
            <a:r>
              <a:rPr lang="en-US" sz="1200" b="1" dirty="0">
                <a:solidFill>
                  <a:srgbClr val="C00000"/>
                </a:solidFill>
                <a:latin typeface="Arial" panose="020B0604020202020204" pitchFamily="34" charset="0"/>
                <a:ea typeface="微软雅黑" panose="020B0503020204020204" pitchFamily="34" charset="-122"/>
              </a:rPr>
              <a:t>, </a:t>
            </a:r>
            <a:r>
              <a:rPr lang="en-US" sz="1200" b="1" dirty="0" err="1">
                <a:solidFill>
                  <a:srgbClr val="C00000"/>
                </a:solidFill>
                <a:latin typeface="Arial" panose="020B0604020202020204" pitchFamily="34" charset="0"/>
                <a:ea typeface="微软雅黑" panose="020B0503020204020204" pitchFamily="34" charset="-122"/>
              </a:rPr>
              <a:t>HyperSnap</a:t>
            </a:r>
            <a:r>
              <a:rPr lang="en-US" sz="1200" b="1" dirty="0">
                <a:solidFill>
                  <a:srgbClr val="C00000"/>
                </a:solidFill>
                <a:latin typeface="Arial" panose="020B0604020202020204" pitchFamily="34" charset="0"/>
                <a:ea typeface="微软雅黑" panose="020B0503020204020204" pitchFamily="34" charset="-122"/>
              </a:rPr>
              <a:t>, </a:t>
            </a:r>
            <a:r>
              <a:rPr lang="en-US" sz="1200" b="1" dirty="0" err="1">
                <a:solidFill>
                  <a:srgbClr val="C00000"/>
                </a:solidFill>
                <a:latin typeface="Arial" panose="020B0604020202020204" pitchFamily="34" charset="0"/>
                <a:ea typeface="微软雅黑" panose="020B0503020204020204" pitchFamily="34" charset="-122"/>
              </a:rPr>
              <a:t>HyperClone</a:t>
            </a:r>
            <a:r>
              <a:rPr lang="en-US" sz="1200" b="1" dirty="0">
                <a:solidFill>
                  <a:srgbClr val="C00000"/>
                </a:solidFill>
                <a:latin typeface="Arial" panose="020B0604020202020204" pitchFamily="34" charset="0"/>
                <a:ea typeface="微软雅黑" panose="020B0503020204020204" pitchFamily="34" charset="-122"/>
              </a:rPr>
              <a:t>, </a:t>
            </a:r>
            <a:r>
              <a:rPr lang="en-US" sz="1200" dirty="0" err="1">
                <a:solidFill>
                  <a:srgbClr val="666666"/>
                </a:solidFill>
                <a:latin typeface="Arial" pitchFamily="34" charset="0"/>
                <a:ea typeface="微软雅黑" panose="020B0503020204020204" pitchFamily="34" charset="-122"/>
                <a:cs typeface="Arial" pitchFamily="34" charset="0"/>
              </a:rPr>
              <a:t>HyperReplication</a:t>
            </a:r>
            <a:r>
              <a:rPr lang="en-US" sz="1200" dirty="0">
                <a:solidFill>
                  <a:srgbClr val="666666"/>
                </a:solidFill>
                <a:latin typeface="Arial" pitchFamily="34" charset="0"/>
                <a:ea typeface="微软雅黑" panose="020B0503020204020204" pitchFamily="34" charset="-122"/>
                <a:cs typeface="Arial" pitchFamily="34" charset="0"/>
              </a:rPr>
              <a:t>, </a:t>
            </a:r>
            <a:r>
              <a:rPr lang="en-US" sz="1200" b="1" dirty="0">
                <a:solidFill>
                  <a:srgbClr val="C00000"/>
                </a:solidFill>
                <a:latin typeface="Arial" panose="020B0604020202020204" pitchFamily="34" charset="0"/>
                <a:ea typeface="微软雅黑" panose="020B0503020204020204" pitchFamily="34" charset="-122"/>
              </a:rPr>
              <a:t>3DC</a:t>
            </a:r>
          </a:p>
        </p:txBody>
      </p:sp>
      <p:sp>
        <p:nvSpPr>
          <p:cNvPr id="109" name="TextBox 190"/>
          <p:cNvSpPr txBox="1"/>
          <p:nvPr/>
        </p:nvSpPr>
        <p:spPr>
          <a:xfrm>
            <a:off x="117939" y="2943612"/>
            <a:ext cx="4500340" cy="1376454"/>
          </a:xfrm>
          <a:prstGeom prst="rect">
            <a:avLst/>
          </a:prstGeom>
          <a:noFill/>
        </p:spPr>
        <p:txBody>
          <a:bodyPr wrap="square" rtlCol="0">
            <a:noAutofit/>
          </a:bodyPr>
          <a:lstStyle/>
          <a:p>
            <a:pPr algn="ctr" fontAlgn="ctr"/>
            <a:r>
              <a:rPr lang="en-US" altLang="zh-CN" sz="4800" dirty="0">
                <a:solidFill>
                  <a:srgbClr val="C00000"/>
                </a:solidFill>
                <a:latin typeface="Impact" panose="020B0806030902050204" pitchFamily="34" charset="0"/>
                <a:ea typeface="微软雅黑" panose="020B0503020204020204" pitchFamily="34" charset="-122"/>
                <a:cs typeface="Arial" panose="020B0604020202020204" pitchFamily="34" charset="0"/>
              </a:rPr>
              <a:t>99.99999%</a:t>
            </a:r>
          </a:p>
          <a:p>
            <a:pPr algn="ctr" fontAlgn="ctr"/>
            <a:r>
              <a:rPr lang="en-US" altLang="zh-CN" sz="2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solution level</a:t>
            </a:r>
            <a:r>
              <a:rPr lang="en-US" altLang="zh-CN" sz="2400" dirty="0">
                <a:latin typeface="Arial" panose="020B0604020202020204" pitchFamily="34" charset="0"/>
                <a:ea typeface="微软雅黑" panose="020B0503020204020204" pitchFamily="34" charset="-122"/>
              </a:rPr>
              <a:t> reliability</a:t>
            </a:r>
            <a:r>
              <a:rPr lang="en-US" altLang="zh-CN" sz="2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  </a:t>
            </a:r>
            <a:endParaRPr lang="en-US" altLang="zh-CN" sz="4400"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algn="ctr" fontAlgn="ctr"/>
            <a:endParaRPr lang="en-US" altLang="zh-CN" sz="4800"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00" name="Group 99"/>
          <p:cNvGrpSpPr/>
          <p:nvPr/>
        </p:nvGrpSpPr>
        <p:grpSpPr>
          <a:xfrm>
            <a:off x="8450407" y="5749"/>
            <a:ext cx="3749963" cy="208267"/>
            <a:chOff x="8450407" y="5749"/>
            <a:chExt cx="3749963" cy="208267"/>
          </a:xfrm>
        </p:grpSpPr>
        <p:sp>
          <p:nvSpPr>
            <p:cNvPr id="101" name="Process 148"/>
            <p:cNvSpPr/>
            <p:nvPr/>
          </p:nvSpPr>
          <p:spPr>
            <a:xfrm>
              <a:off x="9669607" y="5749"/>
              <a:ext cx="1311563" cy="20825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102" name="Process 149"/>
            <p:cNvSpPr/>
            <p:nvPr/>
          </p:nvSpPr>
          <p:spPr>
            <a:xfrm>
              <a:off x="8450407" y="6771"/>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103" name="Process 150"/>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spTree>
    <p:extLst>
      <p:ext uri="{BB962C8B-B14F-4D97-AF65-F5344CB8AC3E}">
        <p14:creationId xmlns:p14="http://schemas.microsoft.com/office/powerpoint/2010/main" val="1628882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311640" y="2263515"/>
            <a:ext cx="2211049" cy="2128603"/>
          </a:xfrm>
          <a:prstGeom prst="ellipse">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 name="Rectangle 2"/>
          <p:cNvSpPr/>
          <p:nvPr/>
        </p:nvSpPr>
        <p:spPr>
          <a:xfrm>
            <a:off x="1591168" y="2850763"/>
            <a:ext cx="1651991" cy="954107"/>
          </a:xfrm>
          <a:prstGeom prst="rect">
            <a:avLst/>
          </a:prstGeom>
        </p:spPr>
        <p:txBody>
          <a:bodyPr wrap="none">
            <a:spAutoFit/>
          </a:bodyPr>
          <a:lstStyle/>
          <a:p>
            <a:pPr algn="ctr"/>
            <a:r>
              <a:rPr lang="en-US" altLang="zh-CN" sz="2800" dirty="0"/>
              <a:t>Hardware</a:t>
            </a:r>
          </a:p>
          <a:p>
            <a:pPr algn="ctr"/>
            <a:r>
              <a:rPr lang="en-US" altLang="zh-CN" sz="2800" dirty="0"/>
              <a:t>Design</a:t>
            </a:r>
            <a:endParaRPr lang="zh-CN" altLang="en-US" sz="2800" dirty="0"/>
          </a:p>
        </p:txBody>
      </p:sp>
      <p:sp>
        <p:nvSpPr>
          <p:cNvPr id="6" name="Oval 5"/>
          <p:cNvSpPr/>
          <p:nvPr/>
        </p:nvSpPr>
        <p:spPr>
          <a:xfrm>
            <a:off x="3775856" y="2263515"/>
            <a:ext cx="2211049" cy="2128603"/>
          </a:xfrm>
          <a:prstGeom prst="ellipse">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7" name="Rectangle 6"/>
          <p:cNvSpPr/>
          <p:nvPr/>
        </p:nvSpPr>
        <p:spPr>
          <a:xfrm>
            <a:off x="4167498" y="2850763"/>
            <a:ext cx="1427763" cy="954107"/>
          </a:xfrm>
          <a:prstGeom prst="rect">
            <a:avLst/>
          </a:prstGeom>
        </p:spPr>
        <p:txBody>
          <a:bodyPr wrap="none">
            <a:spAutoFit/>
          </a:bodyPr>
          <a:lstStyle/>
          <a:p>
            <a:pPr algn="ctr"/>
            <a:r>
              <a:rPr lang="en-US" altLang="zh-CN" sz="2800" dirty="0"/>
              <a:t>Extreme</a:t>
            </a:r>
          </a:p>
          <a:p>
            <a:pPr algn="ctr"/>
            <a:r>
              <a:rPr lang="en-US" altLang="zh-CN" sz="2800" dirty="0"/>
              <a:t>Reliable</a:t>
            </a:r>
          </a:p>
        </p:txBody>
      </p:sp>
      <p:sp>
        <p:nvSpPr>
          <p:cNvPr id="9" name="Oval 8"/>
          <p:cNvSpPr/>
          <p:nvPr/>
        </p:nvSpPr>
        <p:spPr>
          <a:xfrm>
            <a:off x="6240072" y="2263515"/>
            <a:ext cx="2211049" cy="212860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0" name="Rectangle 9"/>
          <p:cNvSpPr/>
          <p:nvPr/>
        </p:nvSpPr>
        <p:spPr>
          <a:xfrm>
            <a:off x="6294667" y="2850763"/>
            <a:ext cx="2101858" cy="954107"/>
          </a:xfrm>
          <a:prstGeom prst="rect">
            <a:avLst/>
          </a:prstGeom>
        </p:spPr>
        <p:txBody>
          <a:bodyPr wrap="none">
            <a:spAutoFit/>
          </a:bodyPr>
          <a:lstStyle/>
          <a:p>
            <a:pPr algn="ctr"/>
            <a:r>
              <a:rPr lang="en-US" altLang="zh-CN" sz="2800" b="1" dirty="0">
                <a:solidFill>
                  <a:schemeClr val="tx2"/>
                </a:solidFill>
              </a:rPr>
              <a:t>Extreme</a:t>
            </a:r>
          </a:p>
          <a:p>
            <a:pPr algn="ctr"/>
            <a:r>
              <a:rPr lang="en-US" altLang="zh-CN" sz="2800" b="1" dirty="0">
                <a:solidFill>
                  <a:schemeClr val="tx2"/>
                </a:solidFill>
              </a:rPr>
              <a:t>Performance</a:t>
            </a:r>
          </a:p>
        </p:txBody>
      </p:sp>
      <p:sp>
        <p:nvSpPr>
          <p:cNvPr id="12" name="Oval 11"/>
          <p:cNvSpPr/>
          <p:nvPr/>
        </p:nvSpPr>
        <p:spPr>
          <a:xfrm>
            <a:off x="8704289" y="2263515"/>
            <a:ext cx="2211049" cy="2128603"/>
          </a:xfrm>
          <a:prstGeom prst="ellipse">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3" name="Rectangle 12"/>
          <p:cNvSpPr/>
          <p:nvPr/>
        </p:nvSpPr>
        <p:spPr>
          <a:xfrm>
            <a:off x="9029952" y="2850763"/>
            <a:ext cx="1559722" cy="954107"/>
          </a:xfrm>
          <a:prstGeom prst="rect">
            <a:avLst/>
          </a:prstGeom>
        </p:spPr>
        <p:txBody>
          <a:bodyPr wrap="none">
            <a:spAutoFit/>
          </a:bodyPr>
          <a:lstStyle/>
          <a:p>
            <a:pPr algn="ctr"/>
            <a:r>
              <a:rPr lang="en-US" altLang="zh-CN" sz="2800" dirty="0"/>
              <a:t>High</a:t>
            </a:r>
          </a:p>
          <a:p>
            <a:pPr algn="ctr"/>
            <a:r>
              <a:rPr lang="en-US" altLang="zh-CN" sz="2800" dirty="0"/>
              <a:t>Efficiency</a:t>
            </a:r>
          </a:p>
        </p:txBody>
      </p:sp>
    </p:spTree>
    <p:extLst>
      <p:ext uri="{BB962C8B-B14F-4D97-AF65-F5344CB8AC3E}">
        <p14:creationId xmlns:p14="http://schemas.microsoft.com/office/powerpoint/2010/main" val="2694488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019" y="1141095"/>
            <a:ext cx="6660467" cy="4274178"/>
          </a:xfrm>
          <a:prstGeom prst="rect">
            <a:avLst/>
          </a:prstGeom>
        </p:spPr>
      </p:pic>
      <p:sp>
        <p:nvSpPr>
          <p:cNvPr id="5" name="标题 1"/>
          <p:cNvSpPr txBox="1">
            <a:spLocks/>
          </p:cNvSpPr>
          <p:nvPr/>
        </p:nvSpPr>
        <p:spPr>
          <a:xfrm>
            <a:off x="727639" y="307217"/>
            <a:ext cx="10201911" cy="470731"/>
          </a:xfrm>
          <a:prstGeom prst="rect">
            <a:avLst/>
          </a:prstGeom>
        </p:spPr>
        <p:txBody>
          <a:bodyPr/>
          <a:lstStyle>
            <a:defPPr>
              <a:defRPr lang="en-US"/>
            </a:defPPr>
            <a:lvl1pPr marL="296950" indent="-296950" defTabSz="1187798">
              <a:lnSpc>
                <a:spcPct val="90000"/>
              </a:lnSpc>
              <a:spcBef>
                <a:spcPts val="1299"/>
              </a:spcBef>
              <a:defRPr sz="3200">
                <a:solidFill>
                  <a:srgbClr val="1D1D1A"/>
                </a:solidFill>
              </a:defRPr>
            </a:lvl1pPr>
          </a:lstStyle>
          <a:p>
            <a:r>
              <a:rPr lang="en-US" altLang="zh-CN" sz="2800" dirty="0">
                <a:latin typeface="Arial" panose="020B0604020202020204" pitchFamily="34" charset="0"/>
                <a:ea typeface="微软雅黑" panose="020B0503020204020204" pitchFamily="34" charset="-122"/>
                <a:cs typeface="Arial" panose="020B0604020202020204" pitchFamily="34" charset="0"/>
              </a:rPr>
              <a:t>OceanStor Dorado</a:t>
            </a:r>
            <a:r>
              <a:rPr lang="zh-CN" altLang="en-US" sz="2800" dirty="0">
                <a:latin typeface="Arial" panose="020B0604020202020204" pitchFamily="34" charset="0"/>
                <a:ea typeface="微软雅黑" panose="020B0503020204020204" pitchFamily="34" charset="-122"/>
                <a:cs typeface="Arial" panose="020B0604020202020204" pitchFamily="34" charset="0"/>
              </a:rPr>
              <a:t> </a:t>
            </a:r>
            <a:r>
              <a:rPr lang="en-US" altLang="zh-CN" sz="2800" dirty="0">
                <a:latin typeface="Arial" panose="020B0604020202020204" pitchFamily="34" charset="0"/>
                <a:ea typeface="微软雅黑" panose="020B0503020204020204" pitchFamily="34" charset="-122"/>
                <a:cs typeface="Arial" panose="020B0604020202020204" pitchFamily="34" charset="0"/>
              </a:rPr>
              <a:t>V6:</a:t>
            </a:r>
            <a:r>
              <a:rPr lang="zh-CN" altLang="en-US" sz="2800" dirty="0">
                <a:latin typeface="Arial" panose="020B0604020202020204" pitchFamily="34" charset="0"/>
                <a:ea typeface="微软雅黑" panose="020B0503020204020204" pitchFamily="34" charset="-122"/>
                <a:cs typeface="Arial" panose="020B0604020202020204" pitchFamily="34" charset="0"/>
              </a:rPr>
              <a:t> </a:t>
            </a:r>
            <a:r>
              <a:rPr lang="en-US" altLang="zh-CN" sz="2800" dirty="0">
                <a:latin typeface="Arial" panose="020B0604020202020204" pitchFamily="34" charset="0"/>
                <a:ea typeface="微软雅黑" panose="020B0503020204020204" pitchFamily="34" charset="-122"/>
                <a:cs typeface="Arial" panose="020B0604020202020204" pitchFamily="34" charset="0"/>
              </a:rPr>
              <a:t>The Cutting Edge of Storage Innovation</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2118" y="1564963"/>
            <a:ext cx="12196763" cy="5160042"/>
          </a:xfrm>
          <a:prstGeom prst="rect">
            <a:avLst/>
          </a:prstGeom>
        </p:spPr>
      </p:pic>
    </p:spTree>
    <p:extLst>
      <p:ext uri="{BB962C8B-B14F-4D97-AF65-F5344CB8AC3E}">
        <p14:creationId xmlns:p14="http://schemas.microsoft.com/office/powerpoint/2010/main" val="1826551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文本框 232"/>
          <p:cNvSpPr txBox="1"/>
          <p:nvPr/>
        </p:nvSpPr>
        <p:spPr>
          <a:xfrm>
            <a:off x="7956712" y="592723"/>
            <a:ext cx="3960822" cy="2585323"/>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zh-CN" sz="1200" dirty="0">
                <a:solidFill>
                  <a:srgbClr val="1D1D1A"/>
                </a:solidFill>
                <a:latin typeface="Calibri" panose="020F0502020204030204" pitchFamily="34" charset="0"/>
                <a:ea typeface="Microsoft YaHei" panose="020B0503020204020204" pitchFamily="34" charset="-122"/>
                <a:cs typeface="Calibri" panose="020F0502020204030204" pitchFamily="34" charset="0"/>
              </a:rPr>
              <a:t>All series Support </a:t>
            </a:r>
            <a:r>
              <a:rPr lang="en-US" altLang="zh-CN" sz="1200" dirty="0">
                <a:solidFill>
                  <a:srgbClr val="FF0000"/>
                </a:solidFill>
                <a:latin typeface="Calibri" panose="020F0502020204030204" pitchFamily="34" charset="0"/>
                <a:ea typeface="Microsoft YaHei" panose="020B0503020204020204" pitchFamily="34" charset="-122"/>
                <a:cs typeface="Calibri" panose="020F0502020204030204" pitchFamily="34" charset="0"/>
              </a:rPr>
              <a:t>Active-Active access mode </a:t>
            </a:r>
            <a:r>
              <a:rPr lang="en-US" altLang="zh-CN" sz="1200" dirty="0">
                <a:solidFill>
                  <a:srgbClr val="1D1D1A"/>
                </a:solidFill>
                <a:latin typeface="Calibri" panose="020F0502020204030204" pitchFamily="34" charset="0"/>
                <a:ea typeface="Microsoft YaHei" panose="020B0503020204020204" pitchFamily="34" charset="-122"/>
                <a:cs typeface="Calibri" panose="020F0502020204030204" pitchFamily="34" charset="0"/>
              </a:rPr>
              <a:t>of the hosts, requests</a:t>
            </a:r>
            <a:r>
              <a:rPr lang="zh-CN" altLang="en-US" sz="1200" dirty="0">
                <a:solidFill>
                  <a:srgbClr val="1D1D1A"/>
                </a:solidFill>
                <a:latin typeface="Calibri" panose="020F0502020204030204" pitchFamily="34" charset="0"/>
                <a:ea typeface="Microsoft YaHei" panose="020B0503020204020204" pitchFamily="34" charset="-122"/>
                <a:cs typeface="Calibri" panose="020F0502020204030204" pitchFamily="34" charset="0"/>
              </a:rPr>
              <a:t> </a:t>
            </a:r>
            <a:r>
              <a:rPr lang="en-US" altLang="zh-CN" sz="1200" dirty="0">
                <a:solidFill>
                  <a:srgbClr val="1D1D1A"/>
                </a:solidFill>
                <a:latin typeface="Calibri" panose="020F0502020204030204" pitchFamily="34" charset="0"/>
                <a:ea typeface="Microsoft YaHei" panose="020B0503020204020204" pitchFamily="34" charset="-122"/>
                <a:cs typeface="Calibri" panose="020F0502020204030204" pitchFamily="34" charset="0"/>
              </a:rPr>
              <a:t>can evenly distribute on every frontend link</a:t>
            </a:r>
          </a:p>
          <a:p>
            <a:pPr marL="171450" indent="-171450">
              <a:lnSpc>
                <a:spcPct val="150000"/>
              </a:lnSpc>
              <a:buFont typeface="Arial" panose="020B0604020202020204" pitchFamily="34" charset="0"/>
              <a:buChar char="•"/>
            </a:pPr>
            <a:r>
              <a:rPr lang="en-US" altLang="zh-CN" sz="1200" dirty="0">
                <a:solidFill>
                  <a:srgbClr val="1D1D1A"/>
                </a:solidFill>
                <a:latin typeface="Calibri" panose="020F0502020204030204" pitchFamily="34" charset="0"/>
                <a:ea typeface="Microsoft YaHei" panose="020B0503020204020204" pitchFamily="34" charset="-122"/>
                <a:cs typeface="Calibri" panose="020F0502020204030204" pitchFamily="34" charset="0"/>
              </a:rPr>
              <a:t>LUNs of all series have </a:t>
            </a:r>
            <a:r>
              <a:rPr lang="en-US" altLang="zh-CN" sz="1200" dirty="0">
                <a:solidFill>
                  <a:srgbClr val="FF0000"/>
                </a:solidFill>
                <a:latin typeface="Calibri" panose="020F0502020204030204" pitchFamily="34" charset="0"/>
                <a:ea typeface="Microsoft YaHei" panose="020B0503020204020204" pitchFamily="34" charset="-122"/>
                <a:cs typeface="Calibri" panose="020F0502020204030204" pitchFamily="34" charset="0"/>
              </a:rPr>
              <a:t>no ownership controller</a:t>
            </a:r>
            <a:r>
              <a:rPr lang="en-US" altLang="zh-CN" sz="1200" dirty="0">
                <a:solidFill>
                  <a:srgbClr val="1D1D1A"/>
                </a:solidFill>
                <a:latin typeface="Calibri" panose="020F0502020204030204" pitchFamily="34" charset="0"/>
                <a:ea typeface="Microsoft YaHei" panose="020B0503020204020204" pitchFamily="34" charset="-122"/>
                <a:cs typeface="Calibri" panose="020F0502020204030204" pitchFamily="34" charset="0"/>
              </a:rPr>
              <a:t>, </a:t>
            </a:r>
            <a:r>
              <a:rPr lang="en-US" altLang="zh-CN" sz="1200" dirty="0">
                <a:solidFill>
                  <a:srgbClr val="FF0000"/>
                </a:solidFill>
                <a:latin typeface="Calibri" panose="020F0502020204030204" pitchFamily="34" charset="0"/>
                <a:ea typeface="Microsoft YaHei" panose="020B0503020204020204" pitchFamily="34" charset="-122"/>
                <a:cs typeface="Calibri" panose="020F0502020204030204" pitchFamily="34" charset="0"/>
              </a:rPr>
              <a:t>easy for use and load balance</a:t>
            </a:r>
            <a:r>
              <a:rPr lang="en-US" altLang="zh-CN" sz="1200" dirty="0">
                <a:solidFill>
                  <a:srgbClr val="1D1D1A"/>
                </a:solidFill>
                <a:latin typeface="Calibri" panose="020F0502020204030204" pitchFamily="34" charset="0"/>
                <a:ea typeface="Microsoft YaHei" panose="020B0503020204020204" pitchFamily="34" charset="-122"/>
                <a:cs typeface="Calibri" panose="020F0502020204030204" pitchFamily="34" charset="0"/>
              </a:rPr>
              <a:t>(LUNs are divided into  slices and slices are distributed evenly on all the alive controllers by using DHT algorithm)</a:t>
            </a:r>
          </a:p>
          <a:p>
            <a:pPr marL="171450" indent="-171450">
              <a:lnSpc>
                <a:spcPct val="150000"/>
              </a:lnSpc>
              <a:buFont typeface="Arial" panose="020B0604020202020204" pitchFamily="34" charset="0"/>
              <a:buChar char="•"/>
            </a:pPr>
            <a:r>
              <a:rPr lang="en-US" altLang="zh-CN" sz="1200" dirty="0">
                <a:solidFill>
                  <a:srgbClr val="1D1D1A"/>
                </a:solidFill>
                <a:latin typeface="Calibri" panose="020F0502020204030204" pitchFamily="34" charset="0"/>
                <a:ea typeface="Microsoft YaHei" panose="020B0503020204020204" pitchFamily="34" charset="-122"/>
                <a:cs typeface="Calibri" panose="020F0502020204030204" pitchFamily="34" charset="0"/>
              </a:rPr>
              <a:t> High-end series provide </a:t>
            </a:r>
            <a:r>
              <a:rPr lang="en-US" altLang="zh-CN" sz="1200" dirty="0">
                <a:solidFill>
                  <a:srgbClr val="FF0000"/>
                </a:solidFill>
                <a:latin typeface="Calibri" panose="020F0502020204030204" pitchFamily="34" charset="0"/>
                <a:ea typeface="Microsoft YaHei" panose="020B0503020204020204" pitchFamily="34" charset="-122"/>
                <a:cs typeface="Calibri" panose="020F0502020204030204" pitchFamily="34" charset="0"/>
              </a:rPr>
              <a:t>shared and intelligent frontend  IO module</a:t>
            </a:r>
            <a:r>
              <a:rPr lang="en-US" altLang="zh-CN" sz="1200" dirty="0">
                <a:solidFill>
                  <a:srgbClr val="1D1D1A"/>
                </a:solidFill>
                <a:latin typeface="Calibri" panose="020F0502020204030204" pitchFamily="34" charset="0"/>
                <a:ea typeface="Microsoft YaHei" panose="020B0503020204020204" pitchFamily="34" charset="-122"/>
                <a:cs typeface="Calibri" panose="020F0502020204030204" pitchFamily="34" charset="0"/>
              </a:rPr>
              <a:t> which can divide LUNs into slices and send the requests to their target controller for reducing latency  </a:t>
            </a:r>
          </a:p>
        </p:txBody>
      </p:sp>
      <p:sp>
        <p:nvSpPr>
          <p:cNvPr id="247" name="文本框 246"/>
          <p:cNvSpPr txBox="1"/>
          <p:nvPr/>
        </p:nvSpPr>
        <p:spPr>
          <a:xfrm>
            <a:off x="7977732" y="3541049"/>
            <a:ext cx="3960822" cy="1477328"/>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zh-CN" sz="1200" dirty="0">
                <a:solidFill>
                  <a:srgbClr val="1D1D1A"/>
                </a:solidFill>
                <a:latin typeface="Calibri" panose="020F0502020204030204" pitchFamily="34" charset="0"/>
                <a:ea typeface="Microsoft YaHei" panose="020B0503020204020204" pitchFamily="34" charset="-122"/>
                <a:cs typeface="Calibri" panose="020F0502020204030204" pitchFamily="34" charset="0"/>
              </a:rPr>
              <a:t>IOs(located in one or more slices) of LUNs can be written to the cache of all the controllers and then be responded to the host</a:t>
            </a:r>
          </a:p>
          <a:p>
            <a:pPr marL="171450" indent="-171450">
              <a:lnSpc>
                <a:spcPct val="150000"/>
              </a:lnSpc>
              <a:buFont typeface="Arial" panose="020B0604020202020204" pitchFamily="34" charset="0"/>
              <a:buChar char="•"/>
            </a:pPr>
            <a:r>
              <a:rPr lang="en-US" altLang="zh-CN" sz="1200" dirty="0">
                <a:solidFill>
                  <a:srgbClr val="1D1D1A"/>
                </a:solidFill>
                <a:latin typeface="Calibri" panose="020F0502020204030204" pitchFamily="34" charset="0"/>
                <a:ea typeface="Microsoft YaHei" panose="020B0503020204020204" pitchFamily="34" charset="-122"/>
                <a:cs typeface="Calibri" panose="020F0502020204030204" pitchFamily="34" charset="0"/>
              </a:rPr>
              <a:t>The intelligent read cache of all the controllers can pre-fetch all the LUNs’ data and meta data for cache hitting</a:t>
            </a:r>
          </a:p>
        </p:txBody>
      </p:sp>
      <p:sp>
        <p:nvSpPr>
          <p:cNvPr id="281" name="文本框 280"/>
          <p:cNvSpPr txBox="1"/>
          <p:nvPr/>
        </p:nvSpPr>
        <p:spPr>
          <a:xfrm>
            <a:off x="7913201" y="5353417"/>
            <a:ext cx="3857156" cy="92333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zh-CN" sz="1200" dirty="0">
                <a:solidFill>
                  <a:srgbClr val="1D1D1A"/>
                </a:solidFill>
                <a:latin typeface="Calibri" panose="020F0502020204030204" pitchFamily="34" charset="0"/>
                <a:ea typeface="Microsoft YaHei" panose="020B0503020204020204" pitchFamily="34" charset="-122"/>
                <a:cs typeface="Calibri" panose="020F0502020204030204" pitchFamily="34" charset="0"/>
              </a:rPr>
              <a:t>Storage pool can </a:t>
            </a:r>
            <a:r>
              <a:rPr lang="en-US" altLang="zh-CN" sz="1200" dirty="0">
                <a:solidFill>
                  <a:srgbClr val="FF0000"/>
                </a:solidFill>
                <a:latin typeface="Calibri" panose="020F0502020204030204" pitchFamily="34" charset="0"/>
                <a:ea typeface="Microsoft YaHei" panose="020B0503020204020204" pitchFamily="34" charset="-122"/>
                <a:cs typeface="Calibri" panose="020F0502020204030204" pitchFamily="34" charset="0"/>
              </a:rPr>
              <a:t>spread across all the controllers </a:t>
            </a:r>
            <a:r>
              <a:rPr lang="en-US" altLang="zh-CN" sz="1200" dirty="0">
                <a:solidFill>
                  <a:srgbClr val="1D1D1A"/>
                </a:solidFill>
                <a:latin typeface="Calibri" panose="020F0502020204030204" pitchFamily="34" charset="0"/>
                <a:ea typeface="Microsoft YaHei" panose="020B0503020204020204" pitchFamily="34" charset="-122"/>
                <a:cs typeface="Calibri" panose="020F0502020204030204" pitchFamily="34" charset="0"/>
              </a:rPr>
              <a:t>and </a:t>
            </a:r>
            <a:r>
              <a:rPr lang="en-US" altLang="zh-CN" sz="1200" dirty="0">
                <a:solidFill>
                  <a:srgbClr val="FF0000"/>
                </a:solidFill>
                <a:latin typeface="Calibri" panose="020F0502020204030204" pitchFamily="34" charset="0"/>
                <a:ea typeface="Microsoft YaHei" panose="020B0503020204020204" pitchFamily="34" charset="-122"/>
                <a:cs typeface="Calibri" panose="020F0502020204030204" pitchFamily="34" charset="0"/>
              </a:rPr>
              <a:t>use all the SSDs </a:t>
            </a:r>
            <a:r>
              <a:rPr lang="en-US" altLang="zh-CN" sz="1200" dirty="0">
                <a:solidFill>
                  <a:srgbClr val="1D1D1A"/>
                </a:solidFill>
                <a:latin typeface="Calibri" panose="020F0502020204030204" pitchFamily="34" charset="0"/>
                <a:ea typeface="Microsoft YaHei" panose="020B0503020204020204" pitchFamily="34" charset="-122"/>
                <a:cs typeface="Calibri" panose="020F0502020204030204" pitchFamily="34" charset="0"/>
              </a:rPr>
              <a:t>connected to the controllers to store all the LUNs’ data and meta data by RAID2.0+</a:t>
            </a:r>
          </a:p>
        </p:txBody>
      </p:sp>
      <p:sp>
        <p:nvSpPr>
          <p:cNvPr id="288" name="矩形 287"/>
          <p:cNvSpPr/>
          <p:nvPr/>
        </p:nvSpPr>
        <p:spPr>
          <a:xfrm>
            <a:off x="598288" y="310695"/>
            <a:ext cx="6375611" cy="480131"/>
          </a:xfrm>
          <a:prstGeom prst="rect">
            <a:avLst/>
          </a:prstGeom>
        </p:spPr>
        <p:txBody>
          <a:bodyPr wrap="square">
            <a:spAutoFit/>
          </a:bodyPr>
          <a:lstStyle/>
          <a:p>
            <a:pPr marL="296950" indent="-296950" defTabSz="1187798">
              <a:lnSpc>
                <a:spcPct val="90000"/>
              </a:lnSpc>
              <a:spcBef>
                <a:spcPts val="1299"/>
              </a:spcBef>
            </a:pPr>
            <a:r>
              <a:rPr lang="en-US" altLang="zh-CN" sz="2800" dirty="0">
                <a:latin typeface="微软雅黑" panose="020B0503020204020204" pitchFamily="34" charset="-122"/>
                <a:ea typeface="微软雅黑" panose="020B0503020204020204" pitchFamily="34" charset="-122"/>
                <a:cs typeface="Calibri" panose="020F0502020204030204" pitchFamily="34" charset="0"/>
                <a:sym typeface="???? Bold" charset="0"/>
              </a:rPr>
              <a:t>End-to-End Symmetric Architecture</a:t>
            </a:r>
            <a:endParaRPr lang="en-US" altLang="zh-CN" sz="2800" baseline="30000" dirty="0">
              <a:solidFill>
                <a:srgbClr val="00B0F0"/>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292" name="文本框 291"/>
          <p:cNvSpPr txBox="1"/>
          <p:nvPr/>
        </p:nvSpPr>
        <p:spPr>
          <a:xfrm>
            <a:off x="7934221" y="3324015"/>
            <a:ext cx="1571264" cy="400110"/>
          </a:xfrm>
          <a:prstGeom prst="rect">
            <a:avLst/>
          </a:prstGeom>
          <a:noFill/>
        </p:spPr>
        <p:txBody>
          <a:bodyPr wrap="none" rtlCol="0">
            <a:spAutoFit/>
          </a:bodyPr>
          <a:lstStyle/>
          <a:p>
            <a:pPr defTabSz="1219444"/>
            <a:r>
              <a:rPr lang="en-US" altLang="zh-CN" sz="2000" b="1" dirty="0">
                <a:solidFill>
                  <a:prstClr val="black"/>
                </a:solidFill>
                <a:latin typeface="Calibri" panose="020F0502020204030204" pitchFamily="34" charset="0"/>
                <a:cs typeface="Calibri" panose="020F0502020204030204" pitchFamily="34" charset="0"/>
              </a:rPr>
              <a:t>Global Cache</a:t>
            </a:r>
            <a:endParaRPr lang="zh-CN" altLang="en-US" sz="2000" b="1" dirty="0">
              <a:solidFill>
                <a:prstClr val="black"/>
              </a:solidFill>
              <a:latin typeface="Calibri" panose="020F0502020204030204" pitchFamily="34" charset="0"/>
              <a:cs typeface="Calibri" panose="020F0502020204030204" pitchFamily="34" charset="0"/>
            </a:endParaRPr>
          </a:p>
        </p:txBody>
      </p:sp>
      <p:sp>
        <p:nvSpPr>
          <p:cNvPr id="293" name="文本框 292"/>
          <p:cNvSpPr txBox="1"/>
          <p:nvPr/>
        </p:nvSpPr>
        <p:spPr>
          <a:xfrm>
            <a:off x="7956712" y="354235"/>
            <a:ext cx="2322495" cy="400110"/>
          </a:xfrm>
          <a:prstGeom prst="rect">
            <a:avLst/>
          </a:prstGeom>
          <a:noFill/>
        </p:spPr>
        <p:txBody>
          <a:bodyPr wrap="none" rtlCol="0">
            <a:spAutoFit/>
          </a:bodyPr>
          <a:lstStyle/>
          <a:p>
            <a:pPr defTabSz="1219444"/>
            <a:r>
              <a:rPr lang="en-US" altLang="zh-CN" sz="2000" b="1" dirty="0">
                <a:solidFill>
                  <a:prstClr val="black"/>
                </a:solidFill>
                <a:latin typeface="Calibri" panose="020F0502020204030204" pitchFamily="34" charset="0"/>
                <a:cs typeface="Calibri" panose="020F0502020204030204" pitchFamily="34" charset="0"/>
                <a:sym typeface="???? Bold" charset="0"/>
              </a:rPr>
              <a:t>Symmetric interface</a:t>
            </a:r>
            <a:endParaRPr lang="zh-CN" altLang="en-US" sz="2000" b="1" dirty="0">
              <a:solidFill>
                <a:prstClr val="black"/>
              </a:solidFill>
              <a:latin typeface="Calibri" panose="020F0502020204030204" pitchFamily="34" charset="0"/>
              <a:cs typeface="Calibri" panose="020F0502020204030204" pitchFamily="34" charset="0"/>
            </a:endParaRPr>
          </a:p>
        </p:txBody>
      </p:sp>
      <p:sp>
        <p:nvSpPr>
          <p:cNvPr id="158" name="文本框 157"/>
          <p:cNvSpPr txBox="1"/>
          <p:nvPr/>
        </p:nvSpPr>
        <p:spPr>
          <a:xfrm>
            <a:off x="7956712" y="5117592"/>
            <a:ext cx="1403654" cy="400110"/>
          </a:xfrm>
          <a:prstGeom prst="rect">
            <a:avLst/>
          </a:prstGeom>
          <a:noFill/>
        </p:spPr>
        <p:txBody>
          <a:bodyPr wrap="none" rtlCol="0">
            <a:spAutoFit/>
          </a:bodyPr>
          <a:lstStyle/>
          <a:p>
            <a:pPr defTabSz="1219444"/>
            <a:r>
              <a:rPr lang="en-US" altLang="zh-CN" sz="2000" b="1" dirty="0">
                <a:solidFill>
                  <a:prstClr val="black"/>
                </a:solidFill>
                <a:latin typeface="Calibri" panose="020F0502020204030204" pitchFamily="34" charset="0"/>
                <a:cs typeface="Calibri" panose="020F0502020204030204" pitchFamily="34" charset="0"/>
              </a:rPr>
              <a:t>Global Pool</a:t>
            </a:r>
            <a:endParaRPr lang="zh-CN" altLang="en-US" sz="2000" b="1" dirty="0">
              <a:solidFill>
                <a:prstClr val="black"/>
              </a:solidFill>
              <a:latin typeface="Calibri" panose="020F0502020204030204" pitchFamily="34" charset="0"/>
              <a:cs typeface="Calibri" panose="020F0502020204030204" pitchFamily="34" charset="0"/>
            </a:endParaRPr>
          </a:p>
        </p:txBody>
      </p:sp>
      <p:grpSp>
        <p:nvGrpSpPr>
          <p:cNvPr id="273" name="Group 272"/>
          <p:cNvGrpSpPr/>
          <p:nvPr/>
        </p:nvGrpSpPr>
        <p:grpSpPr>
          <a:xfrm>
            <a:off x="8450407" y="5741"/>
            <a:ext cx="3749963" cy="208593"/>
            <a:chOff x="8450407" y="5741"/>
            <a:chExt cx="3749963" cy="208593"/>
          </a:xfrm>
        </p:grpSpPr>
        <p:sp>
          <p:nvSpPr>
            <p:cNvPr id="279" name="Process 278"/>
            <p:cNvSpPr/>
            <p:nvPr/>
          </p:nvSpPr>
          <p:spPr>
            <a:xfrm>
              <a:off x="9669607" y="5741"/>
              <a:ext cx="1311563" cy="208281"/>
            </a:xfrm>
            <a:prstGeom prst="flowChartProcess">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 Performance</a:t>
              </a:r>
              <a:endParaRPr kumimoji="1" lang="zh-CN" altLang="en-US" sz="900" b="1" dirty="0">
                <a:solidFill>
                  <a:schemeClr val="tx2"/>
                </a:solidFill>
              </a:endParaRPr>
            </a:p>
          </p:txBody>
        </p:sp>
        <p:sp>
          <p:nvSpPr>
            <p:cNvPr id="284" name="Process 283"/>
            <p:cNvSpPr/>
            <p:nvPr/>
          </p:nvSpPr>
          <p:spPr>
            <a:xfrm>
              <a:off x="8450407" y="5742"/>
              <a:ext cx="1219200" cy="208592"/>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Extremely Reliable</a:t>
              </a:r>
              <a:endParaRPr kumimoji="1" lang="zh-CN" altLang="en-US" sz="900" dirty="0">
                <a:solidFill>
                  <a:schemeClr val="tx1"/>
                </a:solidFill>
              </a:endParaRPr>
            </a:p>
          </p:txBody>
        </p:sp>
        <p:sp>
          <p:nvSpPr>
            <p:cNvPr id="285" name="Process 284"/>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pic>
        <p:nvPicPr>
          <p:cNvPr id="495" name="Picture 2" descr="C:\Users\sky\Desktop\张静杰\分层\6\6.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rot="10800000" flipH="1">
            <a:off x="7022254" y="2343072"/>
            <a:ext cx="455592" cy="3663692"/>
          </a:xfrm>
          <a:prstGeom prst="rect">
            <a:avLst/>
          </a:prstGeom>
          <a:noFill/>
          <a:extLst>
            <a:ext uri="{909E8E84-426E-40DD-AFC4-6F175D3DCCD1}">
              <a14:hiddenFill xmlns:a14="http://schemas.microsoft.com/office/drawing/2010/main">
                <a:solidFill>
                  <a:srgbClr val="FFFFFF"/>
                </a:solidFill>
              </a14:hiddenFill>
            </a:ext>
          </a:extLst>
        </p:spPr>
      </p:pic>
      <p:sp>
        <p:nvSpPr>
          <p:cNvPr id="496" name="矩形 145"/>
          <p:cNvSpPr/>
          <p:nvPr/>
        </p:nvSpPr>
        <p:spPr>
          <a:xfrm>
            <a:off x="760556" y="5241996"/>
            <a:ext cx="6100225" cy="872874"/>
          </a:xfrm>
          <a:prstGeom prst="rect">
            <a:avLst/>
          </a:prstGeom>
          <a:solidFill>
            <a:srgbClr val="00B0F0">
              <a:alpha val="24000"/>
            </a:srgbClr>
          </a:solidFill>
          <a:ln w="12700" cap="flat" cmpd="sng" algn="ctr">
            <a:no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97" name="矩形 146"/>
          <p:cNvSpPr/>
          <p:nvPr/>
        </p:nvSpPr>
        <p:spPr>
          <a:xfrm>
            <a:off x="760556" y="3570761"/>
            <a:ext cx="6118763" cy="1572686"/>
          </a:xfrm>
          <a:prstGeom prst="rect">
            <a:avLst/>
          </a:prstGeom>
          <a:solidFill>
            <a:srgbClr val="00B0F0">
              <a:alpha val="24000"/>
            </a:srgbClr>
          </a:solidFill>
          <a:ln w="12700" cap="flat" cmpd="sng" algn="ctr">
            <a:no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98" name="矩形 147"/>
          <p:cNvSpPr/>
          <p:nvPr/>
        </p:nvSpPr>
        <p:spPr>
          <a:xfrm>
            <a:off x="760556" y="2321476"/>
            <a:ext cx="6118763" cy="1176078"/>
          </a:xfrm>
          <a:prstGeom prst="rect">
            <a:avLst/>
          </a:prstGeom>
          <a:solidFill>
            <a:srgbClr val="00B0F0">
              <a:alpha val="24000"/>
            </a:srgbClr>
          </a:solidFill>
          <a:ln w="12700" cap="flat" cmpd="sng" algn="ctr">
            <a:no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cxnSp>
        <p:nvCxnSpPr>
          <p:cNvPr id="499" name="直接连接符 148"/>
          <p:cNvCxnSpPr/>
          <p:nvPr/>
        </p:nvCxnSpPr>
        <p:spPr>
          <a:xfrm flipH="1">
            <a:off x="4413271" y="2224649"/>
            <a:ext cx="23574" cy="543338"/>
          </a:xfrm>
          <a:prstGeom prst="line">
            <a:avLst/>
          </a:prstGeom>
          <a:noFill/>
          <a:ln w="6350" cap="flat" cmpd="sng" algn="ctr">
            <a:solidFill>
              <a:srgbClr val="C7000A"/>
            </a:solidFill>
            <a:prstDash val="solid"/>
            <a:miter lim="800000"/>
          </a:ln>
          <a:effectLst/>
        </p:spPr>
      </p:cxnSp>
      <p:cxnSp>
        <p:nvCxnSpPr>
          <p:cNvPr id="500" name="直接连接符 149"/>
          <p:cNvCxnSpPr/>
          <p:nvPr/>
        </p:nvCxnSpPr>
        <p:spPr>
          <a:xfrm flipH="1">
            <a:off x="3197497" y="2396755"/>
            <a:ext cx="558931" cy="381991"/>
          </a:xfrm>
          <a:prstGeom prst="line">
            <a:avLst/>
          </a:prstGeom>
          <a:noFill/>
          <a:ln w="6350" cap="flat" cmpd="sng" algn="ctr">
            <a:solidFill>
              <a:srgbClr val="C7000A"/>
            </a:solidFill>
            <a:prstDash val="solid"/>
            <a:miter lim="800000"/>
          </a:ln>
          <a:effectLst/>
        </p:spPr>
      </p:cxnSp>
      <p:pic>
        <p:nvPicPr>
          <p:cNvPr id="501" name="Picture 2" descr="C:\Users\sky\Desktop\张静杰\分层\6\6.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rot="16200000" flipH="1">
            <a:off x="3676729" y="-902359"/>
            <a:ext cx="455428" cy="4836780"/>
          </a:xfrm>
          <a:prstGeom prst="rect">
            <a:avLst/>
          </a:prstGeom>
          <a:noFill/>
          <a:extLst>
            <a:ext uri="{909E8E84-426E-40DD-AFC4-6F175D3DCCD1}">
              <a14:hiddenFill xmlns:a14="http://schemas.microsoft.com/office/drawing/2010/main">
                <a:solidFill>
                  <a:srgbClr val="FFFFFF"/>
                </a:solidFill>
              </a14:hiddenFill>
            </a:ext>
          </a:extLst>
        </p:spPr>
      </p:pic>
      <p:sp>
        <p:nvSpPr>
          <p:cNvPr id="502" name="矩形 173"/>
          <p:cNvSpPr/>
          <p:nvPr/>
        </p:nvSpPr>
        <p:spPr>
          <a:xfrm>
            <a:off x="4899653" y="965124"/>
            <a:ext cx="247458" cy="258124"/>
          </a:xfrm>
          <a:prstGeom prst="rect">
            <a:avLst/>
          </a:prstGeom>
          <a:no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03" name="矩形 174"/>
          <p:cNvSpPr/>
          <p:nvPr/>
        </p:nvSpPr>
        <p:spPr>
          <a:xfrm>
            <a:off x="5147111" y="965124"/>
            <a:ext cx="247458" cy="258124"/>
          </a:xfrm>
          <a:prstGeom prst="rect">
            <a:avLst/>
          </a:prstGeom>
          <a:no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04" name="矩形 175"/>
          <p:cNvSpPr/>
          <p:nvPr/>
        </p:nvSpPr>
        <p:spPr>
          <a:xfrm>
            <a:off x="5394570" y="965124"/>
            <a:ext cx="247458" cy="258124"/>
          </a:xfrm>
          <a:prstGeom prst="rect">
            <a:avLst/>
          </a:prstGeom>
          <a:no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05" name="矩形 176"/>
          <p:cNvSpPr/>
          <p:nvPr/>
        </p:nvSpPr>
        <p:spPr>
          <a:xfrm>
            <a:off x="5642028" y="965124"/>
            <a:ext cx="247458" cy="258124"/>
          </a:xfrm>
          <a:prstGeom prst="rect">
            <a:avLst/>
          </a:prstGeom>
          <a:no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grpSp>
        <p:nvGrpSpPr>
          <p:cNvPr id="506" name="组合 177"/>
          <p:cNvGrpSpPr/>
          <p:nvPr/>
        </p:nvGrpSpPr>
        <p:grpSpPr>
          <a:xfrm>
            <a:off x="5889486" y="965124"/>
            <a:ext cx="989833" cy="258124"/>
            <a:chOff x="1183341" y="1269402"/>
            <a:chExt cx="989704" cy="258184"/>
          </a:xfrm>
          <a:noFill/>
        </p:grpSpPr>
        <p:sp>
          <p:nvSpPr>
            <p:cNvPr id="507" name="矩形 178"/>
            <p:cNvSpPr/>
            <p:nvPr/>
          </p:nvSpPr>
          <p:spPr>
            <a:xfrm>
              <a:off x="1183341" y="1269402"/>
              <a:ext cx="247426" cy="258184"/>
            </a:xfrm>
            <a:prstGeom prst="rect">
              <a:avLst/>
            </a:prstGeom>
            <a:grp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08" name="矩形 179"/>
            <p:cNvSpPr/>
            <p:nvPr/>
          </p:nvSpPr>
          <p:spPr>
            <a:xfrm>
              <a:off x="1430767" y="1269402"/>
              <a:ext cx="247426" cy="258184"/>
            </a:xfrm>
            <a:prstGeom prst="rect">
              <a:avLst/>
            </a:prstGeom>
            <a:grp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09" name="矩形 180"/>
            <p:cNvSpPr/>
            <p:nvPr/>
          </p:nvSpPr>
          <p:spPr>
            <a:xfrm>
              <a:off x="1678193" y="1269402"/>
              <a:ext cx="247426" cy="258184"/>
            </a:xfrm>
            <a:prstGeom prst="rect">
              <a:avLst/>
            </a:prstGeom>
            <a:grp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10" name="矩形 181"/>
            <p:cNvSpPr/>
            <p:nvPr/>
          </p:nvSpPr>
          <p:spPr>
            <a:xfrm>
              <a:off x="1925619" y="1269402"/>
              <a:ext cx="247426" cy="258184"/>
            </a:xfrm>
            <a:prstGeom prst="rect">
              <a:avLst/>
            </a:prstGeom>
            <a:grp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grpSp>
      <p:sp>
        <p:nvSpPr>
          <p:cNvPr id="511" name="矩形 186"/>
          <p:cNvSpPr/>
          <p:nvPr/>
        </p:nvSpPr>
        <p:spPr>
          <a:xfrm>
            <a:off x="5273997" y="3894966"/>
            <a:ext cx="742375" cy="1071600"/>
          </a:xfrm>
          <a:prstGeom prst="rect">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12" name="矩形 187"/>
          <p:cNvSpPr/>
          <p:nvPr/>
        </p:nvSpPr>
        <p:spPr>
          <a:xfrm>
            <a:off x="1599777" y="3089716"/>
            <a:ext cx="742375" cy="279633"/>
          </a:xfrm>
          <a:prstGeom prst="rect">
            <a:avLst/>
          </a:prstGeom>
          <a:solidFill>
            <a:srgbClr val="666666">
              <a:lumMod val="60000"/>
              <a:lumOff val="40000"/>
            </a:srgbClr>
          </a:solidFill>
          <a:ln w="12700" cap="flat" cmpd="sng" algn="ctr">
            <a:no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13" name="矩形 188"/>
          <p:cNvSpPr/>
          <p:nvPr/>
        </p:nvSpPr>
        <p:spPr>
          <a:xfrm>
            <a:off x="2826307" y="3078961"/>
            <a:ext cx="742375" cy="279633"/>
          </a:xfrm>
          <a:prstGeom prst="rect">
            <a:avLst/>
          </a:prstGeom>
          <a:solidFill>
            <a:srgbClr val="666666">
              <a:lumMod val="60000"/>
              <a:lumOff val="40000"/>
            </a:srgbClr>
          </a:solidFill>
          <a:ln w="12700" cap="flat" cmpd="sng" algn="ctr">
            <a:no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14" name="矩形 189"/>
          <p:cNvSpPr/>
          <p:nvPr/>
        </p:nvSpPr>
        <p:spPr>
          <a:xfrm>
            <a:off x="4047463" y="3078961"/>
            <a:ext cx="742375" cy="279633"/>
          </a:xfrm>
          <a:prstGeom prst="rect">
            <a:avLst/>
          </a:prstGeom>
          <a:solidFill>
            <a:srgbClr val="666666">
              <a:lumMod val="60000"/>
              <a:lumOff val="40000"/>
            </a:srgbClr>
          </a:solidFill>
          <a:ln w="12700" cap="flat" cmpd="sng" algn="ctr">
            <a:no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15" name="矩形 190"/>
          <p:cNvSpPr/>
          <p:nvPr/>
        </p:nvSpPr>
        <p:spPr>
          <a:xfrm>
            <a:off x="5268619" y="3078961"/>
            <a:ext cx="742375" cy="279633"/>
          </a:xfrm>
          <a:prstGeom prst="rect">
            <a:avLst/>
          </a:prstGeom>
          <a:solidFill>
            <a:srgbClr val="666666">
              <a:lumMod val="60000"/>
              <a:lumOff val="40000"/>
            </a:srgbClr>
          </a:solidFill>
          <a:ln w="12700" cap="flat" cmpd="sng" algn="ctr">
            <a:no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cxnSp>
        <p:nvCxnSpPr>
          <p:cNvPr id="516" name="直接连接符 191"/>
          <p:cNvCxnSpPr/>
          <p:nvPr/>
        </p:nvCxnSpPr>
        <p:spPr>
          <a:xfrm>
            <a:off x="1970962" y="3369351"/>
            <a:ext cx="0" cy="525617"/>
          </a:xfrm>
          <a:prstGeom prst="line">
            <a:avLst/>
          </a:prstGeom>
          <a:noFill/>
          <a:ln w="6350" cap="flat" cmpd="sng" algn="ctr">
            <a:solidFill>
              <a:srgbClr val="C7000A"/>
            </a:solidFill>
            <a:prstDash val="solid"/>
            <a:miter lim="800000"/>
            <a:headEnd type="none" w="med" len="med"/>
            <a:tailEnd type="arrow" w="med" len="med"/>
          </a:ln>
          <a:effectLst/>
        </p:spPr>
      </p:cxnSp>
      <p:cxnSp>
        <p:nvCxnSpPr>
          <p:cNvPr id="517" name="直接连接符 192"/>
          <p:cNvCxnSpPr/>
          <p:nvPr/>
        </p:nvCxnSpPr>
        <p:spPr>
          <a:xfrm>
            <a:off x="1970964" y="3369348"/>
            <a:ext cx="1226533" cy="525616"/>
          </a:xfrm>
          <a:prstGeom prst="line">
            <a:avLst/>
          </a:prstGeom>
          <a:noFill/>
          <a:ln w="6350" cap="flat" cmpd="sng" algn="ctr">
            <a:solidFill>
              <a:srgbClr val="C7000A"/>
            </a:solidFill>
            <a:prstDash val="solid"/>
            <a:miter lim="800000"/>
            <a:headEnd type="none" w="med" len="med"/>
            <a:tailEnd type="arrow" w="med" len="med"/>
          </a:ln>
          <a:effectLst/>
        </p:spPr>
      </p:cxnSp>
      <p:cxnSp>
        <p:nvCxnSpPr>
          <p:cNvPr id="518" name="直接连接符 193"/>
          <p:cNvCxnSpPr/>
          <p:nvPr/>
        </p:nvCxnSpPr>
        <p:spPr>
          <a:xfrm>
            <a:off x="1970962" y="3369351"/>
            <a:ext cx="2453065" cy="525617"/>
          </a:xfrm>
          <a:prstGeom prst="line">
            <a:avLst/>
          </a:prstGeom>
          <a:noFill/>
          <a:ln w="6350" cap="flat" cmpd="sng" algn="ctr">
            <a:solidFill>
              <a:srgbClr val="C7000A"/>
            </a:solidFill>
            <a:prstDash val="solid"/>
            <a:miter lim="800000"/>
            <a:headEnd type="none" w="med" len="med"/>
            <a:tailEnd type="arrow" w="med" len="med"/>
          </a:ln>
          <a:effectLst/>
        </p:spPr>
      </p:cxnSp>
      <p:cxnSp>
        <p:nvCxnSpPr>
          <p:cNvPr id="519" name="直接连接符 194"/>
          <p:cNvCxnSpPr/>
          <p:nvPr/>
        </p:nvCxnSpPr>
        <p:spPr>
          <a:xfrm>
            <a:off x="1970962" y="3369351"/>
            <a:ext cx="3674220" cy="525617"/>
          </a:xfrm>
          <a:prstGeom prst="line">
            <a:avLst/>
          </a:prstGeom>
          <a:noFill/>
          <a:ln w="6350" cap="flat" cmpd="sng" algn="ctr">
            <a:solidFill>
              <a:srgbClr val="C7000A"/>
            </a:solidFill>
            <a:prstDash val="solid"/>
            <a:miter lim="800000"/>
            <a:headEnd type="none" w="med" len="med"/>
            <a:tailEnd type="arrow" w="med" len="med"/>
          </a:ln>
          <a:effectLst/>
        </p:spPr>
      </p:cxnSp>
      <p:cxnSp>
        <p:nvCxnSpPr>
          <p:cNvPr id="520" name="直接连接符 195"/>
          <p:cNvCxnSpPr/>
          <p:nvPr/>
        </p:nvCxnSpPr>
        <p:spPr>
          <a:xfrm flipH="1">
            <a:off x="1970964" y="3358595"/>
            <a:ext cx="1226533" cy="536373"/>
          </a:xfrm>
          <a:prstGeom prst="line">
            <a:avLst/>
          </a:prstGeom>
          <a:noFill/>
          <a:ln w="6350" cap="flat" cmpd="sng" algn="ctr">
            <a:solidFill>
              <a:srgbClr val="C7000A"/>
            </a:solidFill>
            <a:prstDash val="solid"/>
            <a:miter lim="800000"/>
            <a:headEnd type="none" w="med" len="med"/>
            <a:tailEnd type="arrow" w="med" len="med"/>
          </a:ln>
          <a:effectLst/>
        </p:spPr>
      </p:cxnSp>
      <p:cxnSp>
        <p:nvCxnSpPr>
          <p:cNvPr id="521" name="直接连接符 196"/>
          <p:cNvCxnSpPr/>
          <p:nvPr/>
        </p:nvCxnSpPr>
        <p:spPr>
          <a:xfrm>
            <a:off x="3197495" y="3358593"/>
            <a:ext cx="0" cy="536372"/>
          </a:xfrm>
          <a:prstGeom prst="line">
            <a:avLst/>
          </a:prstGeom>
          <a:noFill/>
          <a:ln w="6350" cap="flat" cmpd="sng" algn="ctr">
            <a:solidFill>
              <a:srgbClr val="C7000A"/>
            </a:solidFill>
            <a:prstDash val="solid"/>
            <a:miter lim="800000"/>
            <a:headEnd type="none" w="med" len="med"/>
            <a:tailEnd type="arrow" w="med" len="med"/>
          </a:ln>
          <a:effectLst/>
        </p:spPr>
      </p:cxnSp>
      <p:cxnSp>
        <p:nvCxnSpPr>
          <p:cNvPr id="522" name="直接连接符 197"/>
          <p:cNvCxnSpPr/>
          <p:nvPr/>
        </p:nvCxnSpPr>
        <p:spPr>
          <a:xfrm>
            <a:off x="3197497" y="3358595"/>
            <a:ext cx="1226533" cy="536373"/>
          </a:xfrm>
          <a:prstGeom prst="line">
            <a:avLst/>
          </a:prstGeom>
          <a:noFill/>
          <a:ln w="6350" cap="flat" cmpd="sng" algn="ctr">
            <a:solidFill>
              <a:srgbClr val="C7000A"/>
            </a:solidFill>
            <a:prstDash val="solid"/>
            <a:miter lim="800000"/>
            <a:headEnd type="none" w="med" len="med"/>
            <a:tailEnd type="arrow" w="med" len="med"/>
          </a:ln>
          <a:effectLst/>
        </p:spPr>
      </p:cxnSp>
      <p:cxnSp>
        <p:nvCxnSpPr>
          <p:cNvPr id="523" name="直接连接符 198"/>
          <p:cNvCxnSpPr/>
          <p:nvPr/>
        </p:nvCxnSpPr>
        <p:spPr>
          <a:xfrm>
            <a:off x="3197495" y="3358595"/>
            <a:ext cx="2447688" cy="536373"/>
          </a:xfrm>
          <a:prstGeom prst="line">
            <a:avLst/>
          </a:prstGeom>
          <a:noFill/>
          <a:ln w="6350" cap="flat" cmpd="sng" algn="ctr">
            <a:solidFill>
              <a:srgbClr val="C7000A"/>
            </a:solidFill>
            <a:prstDash val="solid"/>
            <a:miter lim="800000"/>
            <a:headEnd type="none" w="med" len="med"/>
            <a:tailEnd type="arrow" w="med" len="med"/>
          </a:ln>
          <a:effectLst/>
        </p:spPr>
      </p:cxnSp>
      <p:cxnSp>
        <p:nvCxnSpPr>
          <p:cNvPr id="524" name="直接连接符 199"/>
          <p:cNvCxnSpPr/>
          <p:nvPr/>
        </p:nvCxnSpPr>
        <p:spPr>
          <a:xfrm flipH="1">
            <a:off x="1970964" y="3358595"/>
            <a:ext cx="2447689" cy="536373"/>
          </a:xfrm>
          <a:prstGeom prst="line">
            <a:avLst/>
          </a:prstGeom>
          <a:noFill/>
          <a:ln w="6350" cap="flat" cmpd="sng" algn="ctr">
            <a:solidFill>
              <a:srgbClr val="C7000A"/>
            </a:solidFill>
            <a:prstDash val="solid"/>
            <a:miter lim="800000"/>
            <a:headEnd type="none" w="med" len="med"/>
            <a:tailEnd type="arrow" w="med" len="med"/>
          </a:ln>
          <a:effectLst/>
        </p:spPr>
      </p:cxnSp>
      <p:cxnSp>
        <p:nvCxnSpPr>
          <p:cNvPr id="525" name="直接连接符 200"/>
          <p:cNvCxnSpPr/>
          <p:nvPr/>
        </p:nvCxnSpPr>
        <p:spPr>
          <a:xfrm>
            <a:off x="4418653" y="3358595"/>
            <a:ext cx="5377" cy="536373"/>
          </a:xfrm>
          <a:prstGeom prst="line">
            <a:avLst/>
          </a:prstGeom>
          <a:noFill/>
          <a:ln w="6350" cap="flat" cmpd="sng" algn="ctr">
            <a:solidFill>
              <a:srgbClr val="C7000A"/>
            </a:solidFill>
            <a:prstDash val="solid"/>
            <a:miter lim="800000"/>
            <a:headEnd type="none" w="med" len="med"/>
            <a:tailEnd type="arrow" w="med" len="med"/>
          </a:ln>
          <a:effectLst/>
        </p:spPr>
      </p:cxnSp>
      <p:cxnSp>
        <p:nvCxnSpPr>
          <p:cNvPr id="526" name="直接连接符 201"/>
          <p:cNvCxnSpPr/>
          <p:nvPr/>
        </p:nvCxnSpPr>
        <p:spPr>
          <a:xfrm>
            <a:off x="4418651" y="3358595"/>
            <a:ext cx="1226532" cy="536373"/>
          </a:xfrm>
          <a:prstGeom prst="line">
            <a:avLst/>
          </a:prstGeom>
          <a:noFill/>
          <a:ln w="6350" cap="flat" cmpd="sng" algn="ctr">
            <a:solidFill>
              <a:srgbClr val="C7000A"/>
            </a:solidFill>
            <a:prstDash val="solid"/>
            <a:miter lim="800000"/>
            <a:headEnd type="none" w="med" len="med"/>
            <a:tailEnd type="arrow" w="med" len="med"/>
          </a:ln>
          <a:effectLst/>
        </p:spPr>
      </p:cxnSp>
      <p:cxnSp>
        <p:nvCxnSpPr>
          <p:cNvPr id="527" name="直接连接符 202"/>
          <p:cNvCxnSpPr/>
          <p:nvPr/>
        </p:nvCxnSpPr>
        <p:spPr>
          <a:xfrm>
            <a:off x="5639807" y="3358595"/>
            <a:ext cx="5376" cy="536373"/>
          </a:xfrm>
          <a:prstGeom prst="line">
            <a:avLst/>
          </a:prstGeom>
          <a:noFill/>
          <a:ln w="6350" cap="flat" cmpd="sng" algn="ctr">
            <a:solidFill>
              <a:srgbClr val="C7000A"/>
            </a:solidFill>
            <a:prstDash val="solid"/>
            <a:miter lim="800000"/>
            <a:headEnd type="none" w="med" len="med"/>
            <a:tailEnd type="arrow" w="med" len="med"/>
          </a:ln>
          <a:effectLst/>
        </p:spPr>
      </p:cxnSp>
      <p:cxnSp>
        <p:nvCxnSpPr>
          <p:cNvPr id="528" name="直接连接符 203"/>
          <p:cNvCxnSpPr/>
          <p:nvPr/>
        </p:nvCxnSpPr>
        <p:spPr>
          <a:xfrm flipH="1">
            <a:off x="4424030" y="3358595"/>
            <a:ext cx="1215779" cy="536373"/>
          </a:xfrm>
          <a:prstGeom prst="line">
            <a:avLst/>
          </a:prstGeom>
          <a:noFill/>
          <a:ln w="6350" cap="flat" cmpd="sng" algn="ctr">
            <a:solidFill>
              <a:srgbClr val="C7000A"/>
            </a:solidFill>
            <a:prstDash val="solid"/>
            <a:miter lim="800000"/>
            <a:headEnd type="none" w="med" len="med"/>
            <a:tailEnd type="arrow" w="med" len="med"/>
          </a:ln>
          <a:effectLst/>
        </p:spPr>
      </p:cxnSp>
      <p:cxnSp>
        <p:nvCxnSpPr>
          <p:cNvPr id="529" name="直接连接符 204"/>
          <p:cNvCxnSpPr/>
          <p:nvPr/>
        </p:nvCxnSpPr>
        <p:spPr>
          <a:xfrm flipH="1">
            <a:off x="3197495" y="3358593"/>
            <a:ext cx="2442312" cy="536372"/>
          </a:xfrm>
          <a:prstGeom prst="line">
            <a:avLst/>
          </a:prstGeom>
          <a:noFill/>
          <a:ln w="6350" cap="flat" cmpd="sng" algn="ctr">
            <a:solidFill>
              <a:srgbClr val="C7000A"/>
            </a:solidFill>
            <a:prstDash val="solid"/>
            <a:miter lim="800000"/>
            <a:headEnd type="none" w="med" len="med"/>
            <a:tailEnd type="arrow" w="med" len="med"/>
          </a:ln>
          <a:effectLst/>
        </p:spPr>
      </p:cxnSp>
      <p:cxnSp>
        <p:nvCxnSpPr>
          <p:cNvPr id="530" name="直接连接符 205"/>
          <p:cNvCxnSpPr/>
          <p:nvPr/>
        </p:nvCxnSpPr>
        <p:spPr>
          <a:xfrm flipH="1">
            <a:off x="1970964" y="3358595"/>
            <a:ext cx="3668845" cy="536373"/>
          </a:xfrm>
          <a:prstGeom prst="line">
            <a:avLst/>
          </a:prstGeom>
          <a:noFill/>
          <a:ln w="6350" cap="flat" cmpd="sng" algn="ctr">
            <a:solidFill>
              <a:srgbClr val="C7000A"/>
            </a:solidFill>
            <a:prstDash val="solid"/>
            <a:miter lim="800000"/>
            <a:headEnd type="none" w="med" len="med"/>
            <a:tailEnd type="arrow" w="med" len="med"/>
          </a:ln>
          <a:effectLst/>
        </p:spPr>
      </p:cxnSp>
      <p:cxnSp>
        <p:nvCxnSpPr>
          <p:cNvPr id="531" name="直接连接符 206"/>
          <p:cNvCxnSpPr/>
          <p:nvPr/>
        </p:nvCxnSpPr>
        <p:spPr>
          <a:xfrm flipH="1">
            <a:off x="3197495" y="3358593"/>
            <a:ext cx="1221156" cy="536372"/>
          </a:xfrm>
          <a:prstGeom prst="line">
            <a:avLst/>
          </a:prstGeom>
          <a:noFill/>
          <a:ln w="6350" cap="flat" cmpd="sng" algn="ctr">
            <a:solidFill>
              <a:srgbClr val="C7000A"/>
            </a:solidFill>
            <a:prstDash val="solid"/>
            <a:miter lim="800000"/>
            <a:headEnd type="none" w="med" len="med"/>
            <a:tailEnd type="arrow" w="med" len="med"/>
          </a:ln>
          <a:effectLst/>
        </p:spPr>
      </p:cxnSp>
      <p:cxnSp>
        <p:nvCxnSpPr>
          <p:cNvPr id="532" name="直接连接符 207"/>
          <p:cNvCxnSpPr/>
          <p:nvPr/>
        </p:nvCxnSpPr>
        <p:spPr>
          <a:xfrm>
            <a:off x="1970962" y="2805165"/>
            <a:ext cx="0" cy="284550"/>
          </a:xfrm>
          <a:prstGeom prst="line">
            <a:avLst/>
          </a:prstGeom>
          <a:noFill/>
          <a:ln w="6350" cap="flat" cmpd="sng" algn="ctr">
            <a:solidFill>
              <a:srgbClr val="C7000A"/>
            </a:solidFill>
            <a:prstDash val="solid"/>
            <a:miter lim="800000"/>
            <a:headEnd type="none" w="med" len="med"/>
            <a:tailEnd type="arrow" w="med" len="med"/>
          </a:ln>
          <a:effectLst/>
        </p:spPr>
      </p:cxnSp>
      <p:cxnSp>
        <p:nvCxnSpPr>
          <p:cNvPr id="533" name="直接连接符 208"/>
          <p:cNvCxnSpPr/>
          <p:nvPr/>
        </p:nvCxnSpPr>
        <p:spPr>
          <a:xfrm>
            <a:off x="3197495" y="2778743"/>
            <a:ext cx="0" cy="300216"/>
          </a:xfrm>
          <a:prstGeom prst="line">
            <a:avLst/>
          </a:prstGeom>
          <a:noFill/>
          <a:ln w="6350" cap="flat" cmpd="sng" algn="ctr">
            <a:solidFill>
              <a:srgbClr val="C7000A"/>
            </a:solidFill>
            <a:prstDash val="solid"/>
            <a:miter lim="800000"/>
            <a:headEnd type="none" w="med" len="med"/>
            <a:tailEnd type="arrow" w="med" len="med"/>
          </a:ln>
          <a:effectLst/>
        </p:spPr>
      </p:cxnSp>
      <p:cxnSp>
        <p:nvCxnSpPr>
          <p:cNvPr id="534" name="直接连接符 209"/>
          <p:cNvCxnSpPr/>
          <p:nvPr/>
        </p:nvCxnSpPr>
        <p:spPr>
          <a:xfrm>
            <a:off x="4418651" y="2778743"/>
            <a:ext cx="0" cy="300216"/>
          </a:xfrm>
          <a:prstGeom prst="line">
            <a:avLst/>
          </a:prstGeom>
          <a:noFill/>
          <a:ln w="6350" cap="flat" cmpd="sng" algn="ctr">
            <a:solidFill>
              <a:srgbClr val="C7000A"/>
            </a:solidFill>
            <a:prstDash val="solid"/>
            <a:miter lim="800000"/>
            <a:headEnd type="none" w="med" len="med"/>
            <a:tailEnd type="arrow" w="med" len="med"/>
          </a:ln>
          <a:effectLst/>
        </p:spPr>
      </p:cxnSp>
      <p:cxnSp>
        <p:nvCxnSpPr>
          <p:cNvPr id="535" name="直接连接符 210"/>
          <p:cNvCxnSpPr/>
          <p:nvPr/>
        </p:nvCxnSpPr>
        <p:spPr>
          <a:xfrm flipH="1">
            <a:off x="5639807" y="2805167"/>
            <a:ext cx="5376" cy="273795"/>
          </a:xfrm>
          <a:prstGeom prst="line">
            <a:avLst/>
          </a:prstGeom>
          <a:noFill/>
          <a:ln w="6350" cap="flat" cmpd="sng" algn="ctr">
            <a:solidFill>
              <a:srgbClr val="C7000A"/>
            </a:solidFill>
            <a:prstDash val="solid"/>
            <a:miter lim="800000"/>
            <a:headEnd type="none" w="med" len="med"/>
            <a:tailEnd type="arrow" w="med" len="med"/>
          </a:ln>
          <a:effectLst/>
        </p:spPr>
      </p:cxnSp>
      <p:sp>
        <p:nvSpPr>
          <p:cNvPr id="536" name="矩形 211"/>
          <p:cNvSpPr/>
          <p:nvPr/>
        </p:nvSpPr>
        <p:spPr>
          <a:xfrm>
            <a:off x="3493353" y="2600359"/>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37" name="矩形 212"/>
          <p:cNvSpPr/>
          <p:nvPr/>
        </p:nvSpPr>
        <p:spPr>
          <a:xfrm>
            <a:off x="4189384" y="2471297"/>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38" name="矩形 213"/>
          <p:cNvSpPr/>
          <p:nvPr/>
        </p:nvSpPr>
        <p:spPr>
          <a:xfrm>
            <a:off x="3203486" y="2600359"/>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39" name="矩形 214"/>
          <p:cNvSpPr/>
          <p:nvPr/>
        </p:nvSpPr>
        <p:spPr>
          <a:xfrm>
            <a:off x="3285792" y="1389284"/>
            <a:ext cx="1237291" cy="225859"/>
          </a:xfrm>
          <a:prstGeom prst="rect">
            <a:avLst/>
          </a:prstGeom>
          <a:noFill/>
          <a:ln w="12700" cap="flat" cmpd="sng" algn="ctr">
            <a:solidFill>
              <a:srgbClr val="1D1D1A"/>
            </a:solidFill>
            <a:prstDash val="solid"/>
            <a:miter lim="800000"/>
          </a:ln>
          <a:effectLst/>
        </p:spPr>
        <p:txBody>
          <a:bodyPr rtlCol="0" anchor="ctr"/>
          <a:lstStyle/>
          <a:p>
            <a:pPr algn="ctr">
              <a:defRPr/>
            </a:pPr>
            <a:r>
              <a:rPr lang="en-US" altLang="zh-CN" kern="0" dirty="0">
                <a:solidFill>
                  <a:srgbClr val="666666"/>
                </a:solidFill>
                <a:latin typeface="Calibri" panose="020F0502020204030204" pitchFamily="34" charset="0"/>
                <a:ea typeface="等线" panose="02010600030101010101" pitchFamily="2" charset="-122"/>
                <a:cs typeface="Calibri" panose="020F0502020204030204" pitchFamily="34" charset="0"/>
              </a:rPr>
              <a:t>Host</a:t>
            </a:r>
            <a:endParaRPr lang="zh-CN" altLang="en-US" kern="0" dirty="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cxnSp>
        <p:nvCxnSpPr>
          <p:cNvPr id="540" name="直接箭头连接符 216"/>
          <p:cNvCxnSpPr/>
          <p:nvPr/>
        </p:nvCxnSpPr>
        <p:spPr>
          <a:xfrm flipH="1">
            <a:off x="3817843" y="1615143"/>
            <a:ext cx="86597" cy="223205"/>
          </a:xfrm>
          <a:prstGeom prst="straightConnector1">
            <a:avLst/>
          </a:prstGeom>
          <a:noFill/>
          <a:ln w="6350" cap="flat" cmpd="sng" algn="ctr">
            <a:solidFill>
              <a:srgbClr val="C7000A"/>
            </a:solidFill>
            <a:prstDash val="solid"/>
            <a:miter lim="800000"/>
            <a:tailEnd type="triangle"/>
          </a:ln>
          <a:effectLst/>
        </p:spPr>
      </p:cxnSp>
      <p:cxnSp>
        <p:nvCxnSpPr>
          <p:cNvPr id="541" name="直接连接符 217"/>
          <p:cNvCxnSpPr/>
          <p:nvPr/>
        </p:nvCxnSpPr>
        <p:spPr>
          <a:xfrm flipH="1">
            <a:off x="1900438" y="2118113"/>
            <a:ext cx="937974" cy="333062"/>
          </a:xfrm>
          <a:prstGeom prst="line">
            <a:avLst/>
          </a:prstGeom>
          <a:noFill/>
          <a:ln w="6350" cap="flat" cmpd="sng" algn="ctr">
            <a:solidFill>
              <a:srgbClr val="C7000A"/>
            </a:solidFill>
            <a:prstDash val="solid"/>
            <a:miter lim="800000"/>
          </a:ln>
          <a:effectLst/>
        </p:spPr>
      </p:cxnSp>
      <p:cxnSp>
        <p:nvCxnSpPr>
          <p:cNvPr id="542" name="直接连接符 218"/>
          <p:cNvCxnSpPr/>
          <p:nvPr/>
        </p:nvCxnSpPr>
        <p:spPr>
          <a:xfrm>
            <a:off x="4678634" y="2118114"/>
            <a:ext cx="966551" cy="684918"/>
          </a:xfrm>
          <a:prstGeom prst="line">
            <a:avLst/>
          </a:prstGeom>
          <a:noFill/>
          <a:ln w="6350" cap="flat" cmpd="sng" algn="ctr">
            <a:solidFill>
              <a:srgbClr val="C7000A"/>
            </a:solidFill>
            <a:prstDash val="solid"/>
            <a:miter lim="800000"/>
          </a:ln>
          <a:effectLst/>
        </p:spPr>
      </p:cxnSp>
      <p:sp>
        <p:nvSpPr>
          <p:cNvPr id="543" name="矩形 219"/>
          <p:cNvSpPr/>
          <p:nvPr/>
        </p:nvSpPr>
        <p:spPr>
          <a:xfrm>
            <a:off x="1501740" y="2451175"/>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44" name="矩形 220"/>
          <p:cNvSpPr/>
          <p:nvPr/>
        </p:nvSpPr>
        <p:spPr>
          <a:xfrm>
            <a:off x="2046324" y="2451175"/>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45" name="矩形 221"/>
          <p:cNvSpPr/>
          <p:nvPr/>
        </p:nvSpPr>
        <p:spPr>
          <a:xfrm>
            <a:off x="1776709" y="2451175"/>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46" name="矩形 222"/>
          <p:cNvSpPr/>
          <p:nvPr/>
        </p:nvSpPr>
        <p:spPr>
          <a:xfrm>
            <a:off x="2642775" y="2600359"/>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47" name="矩形 223"/>
          <p:cNvSpPr/>
          <p:nvPr/>
        </p:nvSpPr>
        <p:spPr>
          <a:xfrm>
            <a:off x="1217848" y="2451175"/>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48" name="矩形 224"/>
          <p:cNvSpPr/>
          <p:nvPr/>
        </p:nvSpPr>
        <p:spPr>
          <a:xfrm>
            <a:off x="2923130" y="2600359"/>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49" name="矩形 225"/>
          <p:cNvSpPr/>
          <p:nvPr/>
        </p:nvSpPr>
        <p:spPr>
          <a:xfrm>
            <a:off x="3899516" y="2471297"/>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50" name="矩形 226"/>
          <p:cNvSpPr/>
          <p:nvPr/>
        </p:nvSpPr>
        <p:spPr>
          <a:xfrm>
            <a:off x="4461668" y="2471297"/>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51" name="矩形 227"/>
          <p:cNvSpPr/>
          <p:nvPr/>
        </p:nvSpPr>
        <p:spPr>
          <a:xfrm>
            <a:off x="4738734" y="2471297"/>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52" name="矩形 228"/>
          <p:cNvSpPr/>
          <p:nvPr/>
        </p:nvSpPr>
        <p:spPr>
          <a:xfrm>
            <a:off x="5470348" y="2601720"/>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53" name="矩形 229"/>
          <p:cNvSpPr/>
          <p:nvPr/>
        </p:nvSpPr>
        <p:spPr>
          <a:xfrm>
            <a:off x="5763536" y="2601720"/>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54" name="矩形 230"/>
          <p:cNvSpPr/>
          <p:nvPr/>
        </p:nvSpPr>
        <p:spPr>
          <a:xfrm>
            <a:off x="6057373" y="2601720"/>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55" name="矩形 231"/>
          <p:cNvSpPr/>
          <p:nvPr/>
        </p:nvSpPr>
        <p:spPr>
          <a:xfrm>
            <a:off x="6350561" y="2601720"/>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56" name="圆柱形 249"/>
          <p:cNvSpPr/>
          <p:nvPr/>
        </p:nvSpPr>
        <p:spPr>
          <a:xfrm>
            <a:off x="1658645" y="5567015"/>
            <a:ext cx="625216" cy="385802"/>
          </a:xfrm>
          <a:prstGeom prst="can">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57" name="圆柱形 250"/>
          <p:cNvSpPr/>
          <p:nvPr/>
        </p:nvSpPr>
        <p:spPr>
          <a:xfrm>
            <a:off x="2834965" y="5567015"/>
            <a:ext cx="637731" cy="385802"/>
          </a:xfrm>
          <a:prstGeom prst="can">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58" name="圆柱形 252"/>
          <p:cNvSpPr/>
          <p:nvPr/>
        </p:nvSpPr>
        <p:spPr>
          <a:xfrm>
            <a:off x="4133386" y="5567014"/>
            <a:ext cx="625216" cy="385802"/>
          </a:xfrm>
          <a:prstGeom prst="can">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59" name="圆柱形 253"/>
          <p:cNvSpPr/>
          <p:nvPr/>
        </p:nvSpPr>
        <p:spPr>
          <a:xfrm>
            <a:off x="5259600" y="5567014"/>
            <a:ext cx="625216" cy="385802"/>
          </a:xfrm>
          <a:prstGeom prst="can">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60" name="文本框 254"/>
          <p:cNvSpPr txBox="1"/>
          <p:nvPr/>
        </p:nvSpPr>
        <p:spPr>
          <a:xfrm>
            <a:off x="4806446" y="5424588"/>
            <a:ext cx="461463" cy="528228"/>
          </a:xfrm>
          <a:prstGeom prst="rect">
            <a:avLst/>
          </a:prstGeom>
          <a:noFill/>
        </p:spPr>
        <p:txBody>
          <a:bodyPr wrap="square" rtlCol="0">
            <a:spAutoFit/>
          </a:bodyPr>
          <a:lstStyle/>
          <a:p>
            <a:pPr>
              <a:lnSpc>
                <a:spcPts val="3440"/>
              </a:lnSpc>
            </a:pPr>
            <a:r>
              <a:rPr lang="en-US" altLang="zh-CN" sz="2000" dirty="0">
                <a:solidFill>
                  <a:srgbClr val="1D1D1A"/>
                </a:solidFill>
                <a:latin typeface="Calibri" panose="020F0502020204030204" pitchFamily="34" charset="0"/>
                <a:ea typeface="Microsoft YaHei" panose="020B0503020204020204" pitchFamily="34" charset="-122"/>
                <a:cs typeface="Calibri" panose="020F0502020204030204" pitchFamily="34" charset="0"/>
              </a:rPr>
              <a:t>…</a:t>
            </a:r>
            <a:endParaRPr lang="zh-CN" altLang="en-US" sz="2000" dirty="0">
              <a:solidFill>
                <a:srgbClr val="1D1D1A"/>
              </a:solidFill>
              <a:latin typeface="Calibri" panose="020F0502020204030204" pitchFamily="34" charset="0"/>
              <a:ea typeface="Microsoft YaHei" panose="020B0503020204020204" pitchFamily="34" charset="-122"/>
              <a:cs typeface="Calibri" panose="020F0502020204030204" pitchFamily="34" charset="0"/>
            </a:endParaRPr>
          </a:p>
        </p:txBody>
      </p:sp>
      <p:sp>
        <p:nvSpPr>
          <p:cNvPr id="561" name="矩形 255"/>
          <p:cNvSpPr/>
          <p:nvPr/>
        </p:nvSpPr>
        <p:spPr>
          <a:xfrm>
            <a:off x="1691250" y="5724682"/>
            <a:ext cx="123729" cy="140285"/>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62" name="矩形 256"/>
          <p:cNvSpPr/>
          <p:nvPr/>
        </p:nvSpPr>
        <p:spPr>
          <a:xfrm>
            <a:off x="5608341" y="5724682"/>
            <a:ext cx="123729" cy="140285"/>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63" name="矩形 257"/>
          <p:cNvSpPr/>
          <p:nvPr/>
        </p:nvSpPr>
        <p:spPr>
          <a:xfrm>
            <a:off x="4474972" y="5724682"/>
            <a:ext cx="123729" cy="140285"/>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64" name="矩形 258"/>
          <p:cNvSpPr/>
          <p:nvPr/>
        </p:nvSpPr>
        <p:spPr>
          <a:xfrm>
            <a:off x="3004617" y="5724682"/>
            <a:ext cx="123729" cy="140285"/>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65" name="矩形 260"/>
          <p:cNvSpPr/>
          <p:nvPr/>
        </p:nvSpPr>
        <p:spPr>
          <a:xfrm>
            <a:off x="1819424" y="5724682"/>
            <a:ext cx="123729" cy="140285"/>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66" name="矩形 261"/>
          <p:cNvSpPr/>
          <p:nvPr/>
        </p:nvSpPr>
        <p:spPr>
          <a:xfrm>
            <a:off x="2861666" y="5724682"/>
            <a:ext cx="123729" cy="140285"/>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67" name="矩形 263"/>
          <p:cNvSpPr/>
          <p:nvPr/>
        </p:nvSpPr>
        <p:spPr>
          <a:xfrm>
            <a:off x="5290999" y="5724682"/>
            <a:ext cx="123729" cy="140285"/>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68" name="矩形 264"/>
          <p:cNvSpPr/>
          <p:nvPr/>
        </p:nvSpPr>
        <p:spPr>
          <a:xfrm>
            <a:off x="4328657" y="5724682"/>
            <a:ext cx="123729" cy="140285"/>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69" name="矩形 265"/>
          <p:cNvSpPr/>
          <p:nvPr/>
        </p:nvSpPr>
        <p:spPr>
          <a:xfrm>
            <a:off x="1973924" y="5724682"/>
            <a:ext cx="123729" cy="140285"/>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70" name="矩形 266"/>
          <p:cNvSpPr/>
          <p:nvPr/>
        </p:nvSpPr>
        <p:spPr>
          <a:xfrm>
            <a:off x="3319393" y="5724682"/>
            <a:ext cx="123729" cy="140285"/>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71" name="矩形 268"/>
          <p:cNvSpPr/>
          <p:nvPr/>
        </p:nvSpPr>
        <p:spPr>
          <a:xfrm>
            <a:off x="4169692" y="5724682"/>
            <a:ext cx="123729" cy="140285"/>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72" name="矩形 269"/>
          <p:cNvSpPr/>
          <p:nvPr/>
        </p:nvSpPr>
        <p:spPr>
          <a:xfrm>
            <a:off x="5745625" y="5724682"/>
            <a:ext cx="123729" cy="140285"/>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73" name="矩形 270"/>
          <p:cNvSpPr/>
          <p:nvPr/>
        </p:nvSpPr>
        <p:spPr>
          <a:xfrm>
            <a:off x="2129843" y="5724682"/>
            <a:ext cx="123729" cy="140285"/>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74" name="矩形 271"/>
          <p:cNvSpPr/>
          <p:nvPr/>
        </p:nvSpPr>
        <p:spPr>
          <a:xfrm>
            <a:off x="3160090" y="5724682"/>
            <a:ext cx="123729" cy="140285"/>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75" name="矩形 273"/>
          <p:cNvSpPr/>
          <p:nvPr/>
        </p:nvSpPr>
        <p:spPr>
          <a:xfrm>
            <a:off x="4613455" y="5724682"/>
            <a:ext cx="123729" cy="140285"/>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76" name="矩形 274"/>
          <p:cNvSpPr/>
          <p:nvPr/>
        </p:nvSpPr>
        <p:spPr>
          <a:xfrm>
            <a:off x="5457163" y="5724682"/>
            <a:ext cx="123729" cy="140285"/>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77" name="矩形 275"/>
          <p:cNvSpPr/>
          <p:nvPr/>
        </p:nvSpPr>
        <p:spPr>
          <a:xfrm>
            <a:off x="4037994" y="5480180"/>
            <a:ext cx="1944966" cy="528228"/>
          </a:xfrm>
          <a:prstGeom prst="rect">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78" name="云形 294"/>
          <p:cNvSpPr/>
          <p:nvPr/>
        </p:nvSpPr>
        <p:spPr bwMode="auto">
          <a:xfrm>
            <a:off x="2832681" y="1838876"/>
            <a:ext cx="1847492" cy="558473"/>
          </a:xfrm>
          <a:prstGeom prst="cloud">
            <a:avLst/>
          </a:prstGeom>
          <a:solidFill>
            <a:schemeClr val="tx2">
              <a:lumMod val="95000"/>
            </a:schemeClr>
          </a:solidFill>
          <a:ln/>
        </p:spPr>
        <p:style>
          <a:lnRef idx="2">
            <a:schemeClr val="accent1"/>
          </a:lnRef>
          <a:fillRef idx="1">
            <a:schemeClr val="lt1"/>
          </a:fillRef>
          <a:effectRef idx="0">
            <a:schemeClr val="accent1"/>
          </a:effectRef>
          <a:fontRef idx="minor">
            <a:schemeClr val="dk1"/>
          </a:fontRef>
        </p:style>
        <p:txBody>
          <a:bodyPr lIns="91380" tIns="45683" rIns="91380" bIns="45683" anchor="ctr"/>
          <a:lstStyle/>
          <a:p>
            <a:pPr algn="ctr" defTabSz="1214459">
              <a:defRPr/>
            </a:pPr>
            <a:r>
              <a:rPr lang="en-US" altLang="zh-CN" sz="1200" dirty="0">
                <a:solidFill>
                  <a:prstClr val="black"/>
                </a:solidFill>
                <a:latin typeface="Calibri" panose="020F0502020204030204" pitchFamily="34" charset="0"/>
                <a:cs typeface="Calibri" panose="020F0502020204030204" pitchFamily="34" charset="0"/>
              </a:rPr>
              <a:t>SAN</a:t>
            </a:r>
            <a:endParaRPr lang="zh-CN" altLang="en-US" sz="1200" dirty="0">
              <a:solidFill>
                <a:prstClr val="black"/>
              </a:solidFill>
              <a:latin typeface="Calibri" panose="020F0502020204030204" pitchFamily="34" charset="0"/>
              <a:cs typeface="Calibri" panose="020F0502020204030204" pitchFamily="34" charset="0"/>
            </a:endParaRPr>
          </a:p>
        </p:txBody>
      </p:sp>
      <p:sp>
        <p:nvSpPr>
          <p:cNvPr id="579" name="矩形 215"/>
          <p:cNvSpPr/>
          <p:nvPr/>
        </p:nvSpPr>
        <p:spPr>
          <a:xfrm>
            <a:off x="4084190" y="3894966"/>
            <a:ext cx="742375" cy="1071600"/>
          </a:xfrm>
          <a:prstGeom prst="rect">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80" name="矩形 233"/>
          <p:cNvSpPr/>
          <p:nvPr/>
        </p:nvSpPr>
        <p:spPr>
          <a:xfrm>
            <a:off x="2823621" y="3894966"/>
            <a:ext cx="742375" cy="1071600"/>
          </a:xfrm>
          <a:prstGeom prst="rect">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81" name="矩形 247"/>
          <p:cNvSpPr/>
          <p:nvPr/>
        </p:nvSpPr>
        <p:spPr>
          <a:xfrm>
            <a:off x="1573722" y="3894966"/>
            <a:ext cx="742375" cy="1071600"/>
          </a:xfrm>
          <a:prstGeom prst="rect">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cxnSp>
        <p:nvCxnSpPr>
          <p:cNvPr id="582" name="直接连接符 142"/>
          <p:cNvCxnSpPr/>
          <p:nvPr/>
        </p:nvCxnSpPr>
        <p:spPr>
          <a:xfrm>
            <a:off x="1944910" y="4966566"/>
            <a:ext cx="3065567" cy="513614"/>
          </a:xfrm>
          <a:prstGeom prst="line">
            <a:avLst/>
          </a:prstGeom>
          <a:noFill/>
          <a:ln w="6350" cap="flat" cmpd="sng" algn="ctr">
            <a:solidFill>
              <a:srgbClr val="C7000A"/>
            </a:solidFill>
            <a:prstDash val="solid"/>
            <a:miter lim="800000"/>
            <a:headEnd type="none" w="med" len="med"/>
            <a:tailEnd type="arrow" w="med" len="med"/>
          </a:ln>
          <a:effectLst/>
        </p:spPr>
      </p:cxnSp>
      <p:cxnSp>
        <p:nvCxnSpPr>
          <p:cNvPr id="583" name="直接连接符 151"/>
          <p:cNvCxnSpPr/>
          <p:nvPr/>
        </p:nvCxnSpPr>
        <p:spPr>
          <a:xfrm>
            <a:off x="3194809" y="4966566"/>
            <a:ext cx="1815668" cy="513614"/>
          </a:xfrm>
          <a:prstGeom prst="line">
            <a:avLst/>
          </a:prstGeom>
          <a:noFill/>
          <a:ln w="6350" cap="flat" cmpd="sng" algn="ctr">
            <a:solidFill>
              <a:srgbClr val="C7000A"/>
            </a:solidFill>
            <a:prstDash val="solid"/>
            <a:miter lim="800000"/>
            <a:headEnd type="none" w="med" len="med"/>
            <a:tailEnd type="arrow" w="med" len="med"/>
          </a:ln>
          <a:effectLst/>
        </p:spPr>
      </p:cxnSp>
      <p:cxnSp>
        <p:nvCxnSpPr>
          <p:cNvPr id="584" name="直接连接符 162"/>
          <p:cNvCxnSpPr/>
          <p:nvPr/>
        </p:nvCxnSpPr>
        <p:spPr>
          <a:xfrm>
            <a:off x="4455378" y="4966566"/>
            <a:ext cx="555099" cy="513614"/>
          </a:xfrm>
          <a:prstGeom prst="line">
            <a:avLst/>
          </a:prstGeom>
          <a:noFill/>
          <a:ln w="6350" cap="flat" cmpd="sng" algn="ctr">
            <a:solidFill>
              <a:srgbClr val="C7000A"/>
            </a:solidFill>
            <a:prstDash val="solid"/>
            <a:miter lim="800000"/>
            <a:headEnd type="none" w="med" len="med"/>
            <a:tailEnd type="arrow" w="med" len="med"/>
          </a:ln>
          <a:effectLst/>
        </p:spPr>
      </p:cxnSp>
      <p:cxnSp>
        <p:nvCxnSpPr>
          <p:cNvPr id="585" name="直接连接符 177"/>
          <p:cNvCxnSpPr/>
          <p:nvPr/>
        </p:nvCxnSpPr>
        <p:spPr>
          <a:xfrm flipH="1">
            <a:off x="5010477" y="4966566"/>
            <a:ext cx="634708" cy="513614"/>
          </a:xfrm>
          <a:prstGeom prst="line">
            <a:avLst/>
          </a:prstGeom>
          <a:noFill/>
          <a:ln w="6350" cap="flat" cmpd="sng" algn="ctr">
            <a:solidFill>
              <a:srgbClr val="C7000A"/>
            </a:solidFill>
            <a:prstDash val="solid"/>
            <a:miter lim="800000"/>
            <a:headEnd type="none" w="med" len="med"/>
            <a:tailEnd type="arrow" w="med" len="med"/>
          </a:ln>
          <a:effectLst/>
        </p:spPr>
      </p:cxnSp>
      <p:grpSp>
        <p:nvGrpSpPr>
          <p:cNvPr id="586" name="组合 136"/>
          <p:cNvGrpSpPr/>
          <p:nvPr/>
        </p:nvGrpSpPr>
        <p:grpSpPr>
          <a:xfrm>
            <a:off x="1870387" y="3095725"/>
            <a:ext cx="218940" cy="248581"/>
            <a:chOff x="8812470" y="2294997"/>
            <a:chExt cx="698480" cy="744603"/>
          </a:xfrm>
        </p:grpSpPr>
        <p:pic>
          <p:nvPicPr>
            <p:cNvPr id="587" name="Picture 2" descr="C:\Users\w00204092.CHINA\Desktop\PNG\芯片图标-01.png"/>
            <p:cNvPicPr>
              <a:picLocks noChangeAspect="1" noChangeArrowheads="1"/>
            </p:cNvPicPr>
            <p:nvPr/>
          </p:nvPicPr>
          <p:blipFill>
            <a:blip r:embed="rId4" cstate="email">
              <a:lum bright="-20000"/>
              <a:extLst>
                <a:ext uri="{28A0092B-C50C-407E-A947-70E740481C1C}">
                  <a14:useLocalDpi xmlns:a14="http://schemas.microsoft.com/office/drawing/2010/main"/>
                </a:ext>
              </a:extLst>
            </a:blip>
            <a:srcRect/>
            <a:stretch>
              <a:fillRect/>
            </a:stretch>
          </p:blipFill>
          <p:spPr bwMode="auto">
            <a:xfrm>
              <a:off x="8812470" y="2294997"/>
              <a:ext cx="698480" cy="744603"/>
            </a:xfrm>
            <a:prstGeom prst="rect">
              <a:avLst/>
            </a:prstGeom>
            <a:noFill/>
            <a:ln>
              <a:noFill/>
            </a:ln>
          </p:spPr>
        </p:pic>
        <p:sp>
          <p:nvSpPr>
            <p:cNvPr id="588" name="矩形 277"/>
            <p:cNvSpPr/>
            <p:nvPr/>
          </p:nvSpPr>
          <p:spPr bwMode="auto">
            <a:xfrm>
              <a:off x="9029549" y="2534015"/>
              <a:ext cx="274002" cy="276038"/>
            </a:xfrm>
            <a:prstGeom prst="rect">
              <a:avLst/>
            </a:prstGeom>
            <a:solidFill>
              <a:srgbClr val="00A8CB"/>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600" b="0" i="0" u="none" strike="noStrike" cap="none" normalizeH="0" baseline="0">
                <a:ln>
                  <a:noFill/>
                </a:ln>
                <a:solidFill>
                  <a:schemeClr val="tx1"/>
                </a:solidFill>
                <a:effectLst/>
                <a:latin typeface="Calibri" panose="020F0502020204030204" pitchFamily="34" charset="0"/>
                <a:ea typeface="宋体" charset="-122"/>
                <a:cs typeface="Calibri" panose="020F0502020204030204" pitchFamily="34" charset="0"/>
              </a:endParaRPr>
            </a:p>
          </p:txBody>
        </p:sp>
      </p:grpSp>
      <p:grpSp>
        <p:nvGrpSpPr>
          <p:cNvPr id="589" name="组合 136"/>
          <p:cNvGrpSpPr/>
          <p:nvPr/>
        </p:nvGrpSpPr>
        <p:grpSpPr>
          <a:xfrm>
            <a:off x="3108304" y="3081437"/>
            <a:ext cx="218940" cy="248581"/>
            <a:chOff x="8812470" y="2294997"/>
            <a:chExt cx="698480" cy="744603"/>
          </a:xfrm>
        </p:grpSpPr>
        <p:pic>
          <p:nvPicPr>
            <p:cNvPr id="590" name="Picture 2" descr="C:\Users\w00204092.CHINA\Desktop\PNG\芯片图标-01.png"/>
            <p:cNvPicPr>
              <a:picLocks noChangeAspect="1" noChangeArrowheads="1"/>
            </p:cNvPicPr>
            <p:nvPr/>
          </p:nvPicPr>
          <p:blipFill>
            <a:blip r:embed="rId4" cstate="email">
              <a:lum bright="-20000"/>
              <a:extLst>
                <a:ext uri="{28A0092B-C50C-407E-A947-70E740481C1C}">
                  <a14:useLocalDpi xmlns:a14="http://schemas.microsoft.com/office/drawing/2010/main"/>
                </a:ext>
              </a:extLst>
            </a:blip>
            <a:srcRect/>
            <a:stretch>
              <a:fillRect/>
            </a:stretch>
          </p:blipFill>
          <p:spPr bwMode="auto">
            <a:xfrm>
              <a:off x="8812470" y="2294997"/>
              <a:ext cx="698480" cy="744603"/>
            </a:xfrm>
            <a:prstGeom prst="rect">
              <a:avLst/>
            </a:prstGeom>
            <a:noFill/>
            <a:ln>
              <a:noFill/>
            </a:ln>
          </p:spPr>
        </p:pic>
        <p:sp>
          <p:nvSpPr>
            <p:cNvPr id="591" name="矩形 295"/>
            <p:cNvSpPr/>
            <p:nvPr/>
          </p:nvSpPr>
          <p:spPr bwMode="auto">
            <a:xfrm>
              <a:off x="9029549" y="2534015"/>
              <a:ext cx="274002" cy="276038"/>
            </a:xfrm>
            <a:prstGeom prst="rect">
              <a:avLst/>
            </a:prstGeom>
            <a:solidFill>
              <a:srgbClr val="00A8CB"/>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600" b="0" i="0" u="none" strike="noStrike" cap="none" normalizeH="0" baseline="0">
                <a:ln>
                  <a:noFill/>
                </a:ln>
                <a:solidFill>
                  <a:schemeClr val="tx1"/>
                </a:solidFill>
                <a:effectLst/>
                <a:latin typeface="Calibri" panose="020F0502020204030204" pitchFamily="34" charset="0"/>
                <a:ea typeface="宋体" charset="-122"/>
                <a:cs typeface="Calibri" panose="020F0502020204030204" pitchFamily="34" charset="0"/>
              </a:endParaRPr>
            </a:p>
          </p:txBody>
        </p:sp>
      </p:grpSp>
      <p:grpSp>
        <p:nvGrpSpPr>
          <p:cNvPr id="592" name="组合 136"/>
          <p:cNvGrpSpPr/>
          <p:nvPr/>
        </p:nvGrpSpPr>
        <p:grpSpPr>
          <a:xfrm>
            <a:off x="4341661" y="3092192"/>
            <a:ext cx="218940" cy="248581"/>
            <a:chOff x="8812470" y="2294997"/>
            <a:chExt cx="698480" cy="744603"/>
          </a:xfrm>
        </p:grpSpPr>
        <p:pic>
          <p:nvPicPr>
            <p:cNvPr id="593" name="Picture 2" descr="C:\Users\w00204092.CHINA\Desktop\PNG\芯片图标-01.png"/>
            <p:cNvPicPr>
              <a:picLocks noChangeAspect="1" noChangeArrowheads="1"/>
            </p:cNvPicPr>
            <p:nvPr/>
          </p:nvPicPr>
          <p:blipFill>
            <a:blip r:embed="rId4" cstate="email">
              <a:lum bright="-20000"/>
              <a:extLst>
                <a:ext uri="{28A0092B-C50C-407E-A947-70E740481C1C}">
                  <a14:useLocalDpi xmlns:a14="http://schemas.microsoft.com/office/drawing/2010/main"/>
                </a:ext>
              </a:extLst>
            </a:blip>
            <a:srcRect/>
            <a:stretch>
              <a:fillRect/>
            </a:stretch>
          </p:blipFill>
          <p:spPr bwMode="auto">
            <a:xfrm>
              <a:off x="8812470" y="2294997"/>
              <a:ext cx="698480" cy="744603"/>
            </a:xfrm>
            <a:prstGeom prst="rect">
              <a:avLst/>
            </a:prstGeom>
            <a:noFill/>
            <a:ln>
              <a:noFill/>
            </a:ln>
          </p:spPr>
        </p:pic>
        <p:sp>
          <p:nvSpPr>
            <p:cNvPr id="594" name="矩形 298"/>
            <p:cNvSpPr/>
            <p:nvPr/>
          </p:nvSpPr>
          <p:spPr bwMode="auto">
            <a:xfrm>
              <a:off x="9029549" y="2534015"/>
              <a:ext cx="274002" cy="276038"/>
            </a:xfrm>
            <a:prstGeom prst="rect">
              <a:avLst/>
            </a:prstGeom>
            <a:solidFill>
              <a:srgbClr val="00A8CB"/>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600" b="0" i="0" u="none" strike="noStrike" cap="none" normalizeH="0" baseline="0">
                <a:ln>
                  <a:noFill/>
                </a:ln>
                <a:solidFill>
                  <a:schemeClr val="tx1"/>
                </a:solidFill>
                <a:effectLst/>
                <a:latin typeface="Calibri" panose="020F0502020204030204" pitchFamily="34" charset="0"/>
                <a:ea typeface="宋体" charset="-122"/>
                <a:cs typeface="Calibri" panose="020F0502020204030204" pitchFamily="34" charset="0"/>
              </a:endParaRPr>
            </a:p>
          </p:txBody>
        </p:sp>
      </p:grpSp>
      <p:grpSp>
        <p:nvGrpSpPr>
          <p:cNvPr id="595" name="组合 136"/>
          <p:cNvGrpSpPr/>
          <p:nvPr/>
        </p:nvGrpSpPr>
        <p:grpSpPr>
          <a:xfrm>
            <a:off x="5543667" y="3081437"/>
            <a:ext cx="218940" cy="248581"/>
            <a:chOff x="8812470" y="2294997"/>
            <a:chExt cx="698480" cy="744603"/>
          </a:xfrm>
        </p:grpSpPr>
        <p:pic>
          <p:nvPicPr>
            <p:cNvPr id="596" name="Picture 2" descr="C:\Users\w00204092.CHINA\Desktop\PNG\芯片图标-01.png"/>
            <p:cNvPicPr>
              <a:picLocks noChangeAspect="1" noChangeArrowheads="1"/>
            </p:cNvPicPr>
            <p:nvPr/>
          </p:nvPicPr>
          <p:blipFill>
            <a:blip r:embed="rId4" cstate="email">
              <a:lum bright="-20000"/>
              <a:extLst>
                <a:ext uri="{28A0092B-C50C-407E-A947-70E740481C1C}">
                  <a14:useLocalDpi xmlns:a14="http://schemas.microsoft.com/office/drawing/2010/main"/>
                </a:ext>
              </a:extLst>
            </a:blip>
            <a:srcRect/>
            <a:stretch>
              <a:fillRect/>
            </a:stretch>
          </p:blipFill>
          <p:spPr bwMode="auto">
            <a:xfrm>
              <a:off x="8812470" y="2294997"/>
              <a:ext cx="698480" cy="744603"/>
            </a:xfrm>
            <a:prstGeom prst="rect">
              <a:avLst/>
            </a:prstGeom>
            <a:noFill/>
            <a:ln>
              <a:noFill/>
            </a:ln>
          </p:spPr>
        </p:pic>
        <p:sp>
          <p:nvSpPr>
            <p:cNvPr id="597" name="矩形 302"/>
            <p:cNvSpPr/>
            <p:nvPr/>
          </p:nvSpPr>
          <p:spPr bwMode="auto">
            <a:xfrm>
              <a:off x="9029549" y="2534015"/>
              <a:ext cx="274002" cy="276038"/>
            </a:xfrm>
            <a:prstGeom prst="rect">
              <a:avLst/>
            </a:prstGeom>
            <a:solidFill>
              <a:srgbClr val="00A8CB"/>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600" b="0" i="0" u="none" strike="noStrike" cap="none" normalizeH="0" baseline="0">
                <a:ln>
                  <a:noFill/>
                </a:ln>
                <a:solidFill>
                  <a:schemeClr val="tx1"/>
                </a:solidFill>
                <a:effectLst/>
                <a:latin typeface="Calibri" panose="020F0502020204030204" pitchFamily="34" charset="0"/>
                <a:ea typeface="宋体" charset="-122"/>
                <a:cs typeface="Calibri" panose="020F0502020204030204" pitchFamily="34" charset="0"/>
              </a:endParaRPr>
            </a:p>
          </p:txBody>
        </p:sp>
      </p:grpSp>
      <p:sp>
        <p:nvSpPr>
          <p:cNvPr id="598" name="矩形 167"/>
          <p:cNvSpPr/>
          <p:nvPr/>
        </p:nvSpPr>
        <p:spPr>
          <a:xfrm>
            <a:off x="1573722" y="5495799"/>
            <a:ext cx="2046418" cy="528228"/>
          </a:xfrm>
          <a:prstGeom prst="rect">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99" name="文本框 183"/>
          <p:cNvSpPr txBox="1"/>
          <p:nvPr/>
        </p:nvSpPr>
        <p:spPr>
          <a:xfrm>
            <a:off x="2360361" y="5396918"/>
            <a:ext cx="368086" cy="528228"/>
          </a:xfrm>
          <a:prstGeom prst="rect">
            <a:avLst/>
          </a:prstGeom>
          <a:noFill/>
        </p:spPr>
        <p:txBody>
          <a:bodyPr wrap="square" rtlCol="0">
            <a:spAutoFit/>
          </a:bodyPr>
          <a:lstStyle/>
          <a:p>
            <a:pPr>
              <a:lnSpc>
                <a:spcPts val="3440"/>
              </a:lnSpc>
            </a:pPr>
            <a:r>
              <a:rPr lang="en-US" altLang="zh-CN" sz="2000" dirty="0">
                <a:solidFill>
                  <a:srgbClr val="1D1D1A"/>
                </a:solidFill>
                <a:latin typeface="Calibri" panose="020F0502020204030204" pitchFamily="34" charset="0"/>
                <a:ea typeface="Microsoft YaHei" panose="020B0503020204020204" pitchFamily="34" charset="-122"/>
                <a:cs typeface="Calibri" panose="020F0502020204030204" pitchFamily="34" charset="0"/>
              </a:rPr>
              <a:t>…</a:t>
            </a:r>
            <a:endParaRPr lang="zh-CN" altLang="en-US" sz="2000" dirty="0">
              <a:solidFill>
                <a:srgbClr val="1D1D1A"/>
              </a:solidFill>
              <a:latin typeface="Calibri" panose="020F0502020204030204" pitchFamily="34" charset="0"/>
              <a:ea typeface="Microsoft YaHei" panose="020B0503020204020204" pitchFamily="34" charset="-122"/>
              <a:cs typeface="Calibri" panose="020F0502020204030204" pitchFamily="34" charset="0"/>
            </a:endParaRPr>
          </a:p>
        </p:txBody>
      </p:sp>
      <p:cxnSp>
        <p:nvCxnSpPr>
          <p:cNvPr id="600" name="直接箭头连接符 29"/>
          <p:cNvCxnSpPr/>
          <p:nvPr/>
        </p:nvCxnSpPr>
        <p:spPr bwMode="auto">
          <a:xfrm>
            <a:off x="1938431" y="4966566"/>
            <a:ext cx="595941" cy="529233"/>
          </a:xfrm>
          <a:prstGeom prst="straightConnector1">
            <a:avLst/>
          </a:prstGeom>
          <a:solidFill>
            <a:schemeClr val="accent1"/>
          </a:solidFill>
          <a:ln w="9525" cap="flat" cmpd="sng" algn="ctr">
            <a:solidFill>
              <a:srgbClr val="C00000"/>
            </a:solidFill>
            <a:prstDash val="solid"/>
            <a:round/>
            <a:headEnd type="none" w="med" len="med"/>
            <a:tailEnd type="triangle"/>
          </a:ln>
          <a:effectLst/>
        </p:spPr>
      </p:cxnSp>
      <p:cxnSp>
        <p:nvCxnSpPr>
          <p:cNvPr id="601" name="直接箭头连接符 31"/>
          <p:cNvCxnSpPr/>
          <p:nvPr/>
        </p:nvCxnSpPr>
        <p:spPr bwMode="auto">
          <a:xfrm flipH="1">
            <a:off x="2518420" y="4966566"/>
            <a:ext cx="705957" cy="529233"/>
          </a:xfrm>
          <a:prstGeom prst="straightConnector1">
            <a:avLst/>
          </a:prstGeom>
          <a:solidFill>
            <a:schemeClr val="accent1"/>
          </a:solidFill>
          <a:ln w="9525" cap="flat" cmpd="sng" algn="ctr">
            <a:solidFill>
              <a:srgbClr val="C00000"/>
            </a:solidFill>
            <a:prstDash val="solid"/>
            <a:round/>
            <a:headEnd type="none" w="med" len="med"/>
            <a:tailEnd type="triangle"/>
          </a:ln>
          <a:effectLst/>
        </p:spPr>
      </p:cxnSp>
      <p:cxnSp>
        <p:nvCxnSpPr>
          <p:cNvPr id="602" name="直接箭头连接符 33"/>
          <p:cNvCxnSpPr/>
          <p:nvPr/>
        </p:nvCxnSpPr>
        <p:spPr bwMode="auto">
          <a:xfrm flipH="1">
            <a:off x="2518420" y="4966566"/>
            <a:ext cx="1950251" cy="529233"/>
          </a:xfrm>
          <a:prstGeom prst="straightConnector1">
            <a:avLst/>
          </a:prstGeom>
          <a:solidFill>
            <a:schemeClr val="accent1"/>
          </a:solidFill>
          <a:ln w="9525" cap="flat" cmpd="sng" algn="ctr">
            <a:solidFill>
              <a:srgbClr val="C00000"/>
            </a:solidFill>
            <a:prstDash val="solid"/>
            <a:round/>
            <a:headEnd type="none" w="med" len="med"/>
            <a:tailEnd type="triangle"/>
          </a:ln>
          <a:effectLst/>
        </p:spPr>
      </p:cxnSp>
      <p:cxnSp>
        <p:nvCxnSpPr>
          <p:cNvPr id="603" name="直接箭头连接符 36"/>
          <p:cNvCxnSpPr/>
          <p:nvPr/>
        </p:nvCxnSpPr>
        <p:spPr bwMode="auto">
          <a:xfrm flipH="1">
            <a:off x="2561718" y="4966566"/>
            <a:ext cx="3083467" cy="544856"/>
          </a:xfrm>
          <a:prstGeom prst="straightConnector1">
            <a:avLst/>
          </a:prstGeom>
          <a:solidFill>
            <a:schemeClr val="accent1"/>
          </a:solidFill>
          <a:ln w="9525" cap="flat" cmpd="sng" algn="ctr">
            <a:solidFill>
              <a:srgbClr val="C00000"/>
            </a:solidFill>
            <a:prstDash val="solid"/>
            <a:round/>
            <a:headEnd type="none" w="med" len="med"/>
            <a:tailEnd type="triangle"/>
          </a:ln>
          <a:effectLst/>
        </p:spPr>
      </p:cxnSp>
      <p:cxnSp>
        <p:nvCxnSpPr>
          <p:cNvPr id="604" name="直接连接符 43"/>
          <p:cNvCxnSpPr/>
          <p:nvPr/>
        </p:nvCxnSpPr>
        <p:spPr bwMode="auto">
          <a:xfrm>
            <a:off x="1339290" y="3212246"/>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05" name="直接连接符 45"/>
          <p:cNvCxnSpPr/>
          <p:nvPr/>
        </p:nvCxnSpPr>
        <p:spPr bwMode="auto">
          <a:xfrm>
            <a:off x="1324920" y="3103249"/>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06" name="直接连接符 49"/>
          <p:cNvCxnSpPr/>
          <p:nvPr/>
        </p:nvCxnSpPr>
        <p:spPr bwMode="auto">
          <a:xfrm>
            <a:off x="1339290" y="3212246"/>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607" name="组合 318"/>
          <p:cNvGrpSpPr/>
          <p:nvPr/>
        </p:nvGrpSpPr>
        <p:grpSpPr>
          <a:xfrm>
            <a:off x="964239" y="3346973"/>
            <a:ext cx="446036" cy="406758"/>
            <a:chOff x="461962" y="3660419"/>
            <a:chExt cx="446036" cy="406758"/>
          </a:xfrm>
        </p:grpSpPr>
        <p:sp>
          <p:nvSpPr>
            <p:cNvPr id="608" name="椭圆 172"/>
            <p:cNvSpPr/>
            <p:nvPr/>
          </p:nvSpPr>
          <p:spPr bwMode="auto">
            <a:xfrm>
              <a:off x="461962" y="3660419"/>
              <a:ext cx="387763" cy="40675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Calibri" panose="020F0502020204030204" pitchFamily="34" charset="0"/>
                <a:ea typeface="华文细黑" pitchFamily="2" charset="-122"/>
                <a:cs typeface="Calibri" panose="020F0502020204030204" pitchFamily="34" charset="0"/>
              </a:endParaRPr>
            </a:p>
          </p:txBody>
        </p:sp>
        <p:sp>
          <p:nvSpPr>
            <p:cNvPr id="609" name="椭圆 316"/>
            <p:cNvSpPr/>
            <p:nvPr/>
          </p:nvSpPr>
          <p:spPr bwMode="auto">
            <a:xfrm>
              <a:off x="504817" y="3707017"/>
              <a:ext cx="298280" cy="303004"/>
            </a:xfrm>
            <a:prstGeom prst="ellipse">
              <a:avLst/>
            </a:prstGeom>
            <a:solidFill>
              <a:schemeClr val="tx2">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Calibri" panose="020F0502020204030204" pitchFamily="34" charset="0"/>
                <a:ea typeface="华文细黑" pitchFamily="2" charset="-122"/>
                <a:cs typeface="Calibri" panose="020F0502020204030204" pitchFamily="34" charset="0"/>
              </a:endParaRPr>
            </a:p>
          </p:txBody>
        </p:sp>
        <p:sp>
          <p:nvSpPr>
            <p:cNvPr id="610" name="文本框 317"/>
            <p:cNvSpPr txBox="1"/>
            <p:nvPr/>
          </p:nvSpPr>
          <p:spPr>
            <a:xfrm>
              <a:off x="487496" y="3746772"/>
              <a:ext cx="420502" cy="215444"/>
            </a:xfrm>
            <a:prstGeom prst="rect">
              <a:avLst/>
            </a:prstGeom>
            <a:noFill/>
          </p:spPr>
          <p:txBody>
            <a:bodyPr wrap="square" rtlCol="0">
              <a:spAutoFit/>
            </a:bodyPr>
            <a:lstStyle/>
            <a:p>
              <a:r>
                <a:rPr lang="en-US" altLang="zh-CN" sz="800" dirty="0">
                  <a:latin typeface="Calibri" panose="020F0502020204030204" pitchFamily="34" charset="0"/>
                  <a:cs typeface="Calibri" panose="020F0502020204030204" pitchFamily="34" charset="0"/>
                </a:rPr>
                <a:t>DHT</a:t>
              </a:r>
              <a:endParaRPr lang="zh-CN" altLang="en-US" sz="800" dirty="0">
                <a:latin typeface="Calibri" panose="020F0502020204030204" pitchFamily="34" charset="0"/>
                <a:cs typeface="Calibri" panose="020F0502020204030204" pitchFamily="34" charset="0"/>
              </a:endParaRPr>
            </a:p>
          </p:txBody>
        </p:sp>
      </p:grpSp>
      <p:sp>
        <p:nvSpPr>
          <p:cNvPr id="611" name="TextBox 610"/>
          <p:cNvSpPr txBox="1"/>
          <p:nvPr/>
        </p:nvSpPr>
        <p:spPr>
          <a:xfrm>
            <a:off x="339110" y="3044715"/>
            <a:ext cx="1335967" cy="261610"/>
          </a:xfrm>
          <a:prstGeom prst="rect">
            <a:avLst/>
          </a:prstGeom>
          <a:noFill/>
        </p:spPr>
        <p:txBody>
          <a:bodyPr wrap="square" rtlCol="0">
            <a:spAutoFit/>
          </a:bodyPr>
          <a:lstStyle/>
          <a:p>
            <a:pPr algn="ctr"/>
            <a:r>
              <a:rPr lang="en-US" altLang="zh-CN" sz="1100" dirty="0">
                <a:latin typeface="Calibri" panose="020F0502020204030204" pitchFamily="34" charset="0"/>
                <a:ea typeface="Microsoft YaHei" panose="020B0503020204020204" pitchFamily="34" charset="-122"/>
                <a:cs typeface="Calibri" panose="020F0502020204030204" pitchFamily="34" charset="0"/>
              </a:rPr>
              <a:t>Hash </a:t>
            </a:r>
            <a:r>
              <a:rPr lang="en-US" altLang="zh-CN" sz="1100" dirty="0" err="1">
                <a:latin typeface="Calibri" panose="020F0502020204030204" pitchFamily="34" charset="0"/>
                <a:ea typeface="Microsoft YaHei" panose="020B0503020204020204" pitchFamily="34" charset="-122"/>
                <a:cs typeface="Calibri" panose="020F0502020204030204" pitchFamily="34" charset="0"/>
              </a:rPr>
              <a:t>sharding</a:t>
            </a:r>
            <a:endParaRPr lang="zh-CN" altLang="en-US" sz="1100" dirty="0">
              <a:latin typeface="Calibri" panose="020F0502020204030204" pitchFamily="34" charset="0"/>
              <a:ea typeface="Microsoft YaHei" panose="020B0503020204020204" pitchFamily="34" charset="-122"/>
              <a:cs typeface="Calibri" panose="020F0502020204030204" pitchFamily="34" charset="0"/>
            </a:endParaRPr>
          </a:p>
        </p:txBody>
      </p:sp>
      <p:sp>
        <p:nvSpPr>
          <p:cNvPr id="612" name="圆角矩形 251"/>
          <p:cNvSpPr/>
          <p:nvPr/>
        </p:nvSpPr>
        <p:spPr bwMode="auto">
          <a:xfrm>
            <a:off x="1137123" y="4149116"/>
            <a:ext cx="5267270" cy="503023"/>
          </a:xfrm>
          <a:prstGeom prst="roundRect">
            <a:avLst/>
          </a:prstGeom>
          <a:solidFill>
            <a:schemeClr val="tx2">
              <a:lumMod val="95000"/>
              <a:alpha val="45000"/>
            </a:schemeClr>
          </a:solidFill>
          <a:ln w="9525" cap="flat" cmpd="sng" algn="ctr">
            <a:solidFill>
              <a:srgbClr val="0070C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a:ln>
                <a:noFill/>
              </a:ln>
              <a:solidFill>
                <a:schemeClr val="tx1"/>
              </a:solidFill>
              <a:effectLst/>
              <a:latin typeface="Calibri" panose="020F0502020204030204" pitchFamily="34" charset="0"/>
              <a:ea typeface="华文细黑" pitchFamily="2" charset="-122"/>
              <a:cs typeface="Calibri" panose="020F0502020204030204" pitchFamily="34" charset="0"/>
            </a:endParaRPr>
          </a:p>
        </p:txBody>
      </p:sp>
      <p:sp>
        <p:nvSpPr>
          <p:cNvPr id="613" name="TextBox 185"/>
          <p:cNvSpPr txBox="1"/>
          <p:nvPr/>
        </p:nvSpPr>
        <p:spPr>
          <a:xfrm>
            <a:off x="348873" y="4287486"/>
            <a:ext cx="1335967" cy="261610"/>
          </a:xfrm>
          <a:prstGeom prst="rect">
            <a:avLst/>
          </a:prstGeom>
          <a:noFill/>
        </p:spPr>
        <p:txBody>
          <a:bodyPr wrap="square" rtlCol="0">
            <a:spAutoFit/>
          </a:bodyPr>
          <a:lstStyle/>
          <a:p>
            <a:pPr algn="ctr"/>
            <a:r>
              <a:rPr lang="en-US" altLang="zh-CN" sz="1100" dirty="0">
                <a:latin typeface="Calibri" panose="020F0502020204030204" pitchFamily="34" charset="0"/>
                <a:ea typeface="Microsoft YaHei" panose="020B0503020204020204" pitchFamily="34" charset="-122"/>
                <a:cs typeface="Calibri" panose="020F0502020204030204" pitchFamily="34" charset="0"/>
              </a:rPr>
              <a:t>Global cache</a:t>
            </a:r>
            <a:endParaRPr lang="zh-CN" altLang="en-US" sz="1100" dirty="0">
              <a:latin typeface="Calibri" panose="020F0502020204030204" pitchFamily="34" charset="0"/>
              <a:ea typeface="Microsoft YaHei" panose="020B0503020204020204" pitchFamily="34" charset="-122"/>
              <a:cs typeface="Calibri" panose="020F0502020204030204" pitchFamily="34" charset="0"/>
            </a:endParaRPr>
          </a:p>
        </p:txBody>
      </p:sp>
      <p:sp>
        <p:nvSpPr>
          <p:cNvPr id="614" name="矩形 153"/>
          <p:cNvSpPr/>
          <p:nvPr/>
        </p:nvSpPr>
        <p:spPr>
          <a:xfrm>
            <a:off x="951080" y="965124"/>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15" name="矩形 154"/>
          <p:cNvSpPr/>
          <p:nvPr/>
        </p:nvSpPr>
        <p:spPr>
          <a:xfrm>
            <a:off x="1198538" y="965124"/>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16" name="矩形 155"/>
          <p:cNvSpPr/>
          <p:nvPr/>
        </p:nvSpPr>
        <p:spPr>
          <a:xfrm>
            <a:off x="1445997" y="965124"/>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17" name="矩形 156"/>
          <p:cNvSpPr/>
          <p:nvPr/>
        </p:nvSpPr>
        <p:spPr>
          <a:xfrm>
            <a:off x="1693455" y="965124"/>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18" name="矩形 158"/>
          <p:cNvSpPr/>
          <p:nvPr/>
        </p:nvSpPr>
        <p:spPr>
          <a:xfrm>
            <a:off x="1940913" y="965124"/>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19" name="矩形 159"/>
          <p:cNvSpPr/>
          <p:nvPr/>
        </p:nvSpPr>
        <p:spPr>
          <a:xfrm>
            <a:off x="2188371" y="965124"/>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20" name="矩形 160"/>
          <p:cNvSpPr/>
          <p:nvPr/>
        </p:nvSpPr>
        <p:spPr>
          <a:xfrm>
            <a:off x="2435830" y="965124"/>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21" name="矩形 161"/>
          <p:cNvSpPr/>
          <p:nvPr/>
        </p:nvSpPr>
        <p:spPr>
          <a:xfrm>
            <a:off x="2683288" y="965124"/>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22" name="矩形 163"/>
          <p:cNvSpPr/>
          <p:nvPr/>
        </p:nvSpPr>
        <p:spPr>
          <a:xfrm>
            <a:off x="2919990" y="965124"/>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23" name="矩形 164"/>
          <p:cNvSpPr/>
          <p:nvPr/>
        </p:nvSpPr>
        <p:spPr>
          <a:xfrm>
            <a:off x="3167448" y="965124"/>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24" name="矩形 165"/>
          <p:cNvSpPr/>
          <p:nvPr/>
        </p:nvSpPr>
        <p:spPr>
          <a:xfrm>
            <a:off x="3414907" y="965124"/>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25" name="矩形 166"/>
          <p:cNvSpPr/>
          <p:nvPr/>
        </p:nvSpPr>
        <p:spPr>
          <a:xfrm>
            <a:off x="3662365" y="965124"/>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26" name="矩形 168"/>
          <p:cNvSpPr/>
          <p:nvPr/>
        </p:nvSpPr>
        <p:spPr>
          <a:xfrm>
            <a:off x="3909820" y="965124"/>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27" name="矩形 169"/>
          <p:cNvSpPr/>
          <p:nvPr/>
        </p:nvSpPr>
        <p:spPr>
          <a:xfrm>
            <a:off x="4157278" y="965124"/>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28" name="矩形 170"/>
          <p:cNvSpPr/>
          <p:nvPr/>
        </p:nvSpPr>
        <p:spPr>
          <a:xfrm>
            <a:off x="4404737" y="965124"/>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29" name="矩形 171"/>
          <p:cNvSpPr/>
          <p:nvPr/>
        </p:nvSpPr>
        <p:spPr>
          <a:xfrm>
            <a:off x="4652195" y="965124"/>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grpSp>
        <p:nvGrpSpPr>
          <p:cNvPr id="630" name="Group 629"/>
          <p:cNvGrpSpPr/>
          <p:nvPr/>
        </p:nvGrpSpPr>
        <p:grpSpPr>
          <a:xfrm>
            <a:off x="1219737" y="2450579"/>
            <a:ext cx="5380171" cy="408669"/>
            <a:chOff x="2285748" y="6315578"/>
            <a:chExt cx="5380171" cy="408669"/>
          </a:xfrm>
        </p:grpSpPr>
        <p:sp>
          <p:nvSpPr>
            <p:cNvPr id="631" name="矩形 211"/>
            <p:cNvSpPr/>
            <p:nvPr/>
          </p:nvSpPr>
          <p:spPr>
            <a:xfrm>
              <a:off x="4561253" y="6464762"/>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32" name="矩形 212"/>
            <p:cNvSpPr/>
            <p:nvPr/>
          </p:nvSpPr>
          <p:spPr>
            <a:xfrm>
              <a:off x="5257284" y="6335700"/>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33" name="矩形 213"/>
            <p:cNvSpPr/>
            <p:nvPr/>
          </p:nvSpPr>
          <p:spPr>
            <a:xfrm>
              <a:off x="4271386" y="6464762"/>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34" name="矩形 219"/>
            <p:cNvSpPr/>
            <p:nvPr/>
          </p:nvSpPr>
          <p:spPr>
            <a:xfrm>
              <a:off x="2569640" y="6315578"/>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35" name="矩形 220"/>
            <p:cNvSpPr/>
            <p:nvPr/>
          </p:nvSpPr>
          <p:spPr>
            <a:xfrm>
              <a:off x="3114224" y="6315578"/>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36" name="矩形 221"/>
            <p:cNvSpPr/>
            <p:nvPr/>
          </p:nvSpPr>
          <p:spPr>
            <a:xfrm>
              <a:off x="2844609" y="6315578"/>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37" name="矩形 222"/>
            <p:cNvSpPr/>
            <p:nvPr/>
          </p:nvSpPr>
          <p:spPr>
            <a:xfrm>
              <a:off x="3710675" y="6464762"/>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38" name="矩形 223"/>
            <p:cNvSpPr/>
            <p:nvPr/>
          </p:nvSpPr>
          <p:spPr>
            <a:xfrm>
              <a:off x="2285748" y="6315578"/>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39" name="矩形 224"/>
            <p:cNvSpPr/>
            <p:nvPr/>
          </p:nvSpPr>
          <p:spPr>
            <a:xfrm>
              <a:off x="3991030" y="6464762"/>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40" name="矩形 225"/>
            <p:cNvSpPr/>
            <p:nvPr/>
          </p:nvSpPr>
          <p:spPr>
            <a:xfrm>
              <a:off x="4967416" y="6335700"/>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41" name="矩形 226"/>
            <p:cNvSpPr/>
            <p:nvPr/>
          </p:nvSpPr>
          <p:spPr>
            <a:xfrm>
              <a:off x="5529568" y="6335700"/>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42" name="矩形 227"/>
            <p:cNvSpPr/>
            <p:nvPr/>
          </p:nvSpPr>
          <p:spPr>
            <a:xfrm>
              <a:off x="5806634" y="6335700"/>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43" name="矩形 228"/>
            <p:cNvSpPr/>
            <p:nvPr/>
          </p:nvSpPr>
          <p:spPr>
            <a:xfrm>
              <a:off x="6538248" y="6466123"/>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44" name="矩形 229"/>
            <p:cNvSpPr/>
            <p:nvPr/>
          </p:nvSpPr>
          <p:spPr>
            <a:xfrm>
              <a:off x="6831436" y="6466123"/>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45" name="矩形 230"/>
            <p:cNvSpPr/>
            <p:nvPr/>
          </p:nvSpPr>
          <p:spPr>
            <a:xfrm>
              <a:off x="7125273" y="6466123"/>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46" name="矩形 231"/>
            <p:cNvSpPr/>
            <p:nvPr/>
          </p:nvSpPr>
          <p:spPr>
            <a:xfrm>
              <a:off x="7418461" y="6466123"/>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grpSp>
      <p:grpSp>
        <p:nvGrpSpPr>
          <p:cNvPr id="647" name="Group 646"/>
          <p:cNvGrpSpPr/>
          <p:nvPr/>
        </p:nvGrpSpPr>
        <p:grpSpPr>
          <a:xfrm>
            <a:off x="954073" y="965124"/>
            <a:ext cx="4938406" cy="258124"/>
            <a:chOff x="2030800" y="600729"/>
            <a:chExt cx="4938406" cy="258124"/>
          </a:xfrm>
        </p:grpSpPr>
        <p:sp>
          <p:nvSpPr>
            <p:cNvPr id="648" name="矩形 153"/>
            <p:cNvSpPr/>
            <p:nvPr/>
          </p:nvSpPr>
          <p:spPr>
            <a:xfrm>
              <a:off x="2030800" y="600729"/>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49" name="矩形 154"/>
            <p:cNvSpPr/>
            <p:nvPr/>
          </p:nvSpPr>
          <p:spPr>
            <a:xfrm>
              <a:off x="2278258" y="600729"/>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50" name="矩形 155"/>
            <p:cNvSpPr/>
            <p:nvPr/>
          </p:nvSpPr>
          <p:spPr>
            <a:xfrm>
              <a:off x="2525717" y="600729"/>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51" name="矩形 156"/>
            <p:cNvSpPr/>
            <p:nvPr/>
          </p:nvSpPr>
          <p:spPr>
            <a:xfrm>
              <a:off x="2773175" y="600729"/>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52" name="矩形 158"/>
            <p:cNvSpPr/>
            <p:nvPr/>
          </p:nvSpPr>
          <p:spPr>
            <a:xfrm>
              <a:off x="3020633" y="600729"/>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53" name="矩形 159"/>
            <p:cNvSpPr/>
            <p:nvPr/>
          </p:nvSpPr>
          <p:spPr>
            <a:xfrm>
              <a:off x="3268091" y="600729"/>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54" name="矩形 160"/>
            <p:cNvSpPr/>
            <p:nvPr/>
          </p:nvSpPr>
          <p:spPr>
            <a:xfrm>
              <a:off x="3515550" y="600729"/>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55" name="矩形 161"/>
            <p:cNvSpPr/>
            <p:nvPr/>
          </p:nvSpPr>
          <p:spPr>
            <a:xfrm>
              <a:off x="3763008" y="600729"/>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56" name="矩形 163"/>
            <p:cNvSpPr/>
            <p:nvPr/>
          </p:nvSpPr>
          <p:spPr>
            <a:xfrm>
              <a:off x="3999710" y="600729"/>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57" name="矩形 164"/>
            <p:cNvSpPr/>
            <p:nvPr/>
          </p:nvSpPr>
          <p:spPr>
            <a:xfrm>
              <a:off x="4247168" y="600729"/>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58" name="矩形 165"/>
            <p:cNvSpPr/>
            <p:nvPr/>
          </p:nvSpPr>
          <p:spPr>
            <a:xfrm>
              <a:off x="4494627" y="600729"/>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59" name="矩形 166"/>
            <p:cNvSpPr/>
            <p:nvPr/>
          </p:nvSpPr>
          <p:spPr>
            <a:xfrm>
              <a:off x="4742085" y="600729"/>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60" name="矩形 168"/>
            <p:cNvSpPr/>
            <p:nvPr/>
          </p:nvSpPr>
          <p:spPr>
            <a:xfrm>
              <a:off x="4989540" y="600729"/>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61" name="矩形 169"/>
            <p:cNvSpPr/>
            <p:nvPr/>
          </p:nvSpPr>
          <p:spPr>
            <a:xfrm>
              <a:off x="5236998" y="600729"/>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62" name="矩形 170"/>
            <p:cNvSpPr/>
            <p:nvPr/>
          </p:nvSpPr>
          <p:spPr>
            <a:xfrm>
              <a:off x="5484457" y="600729"/>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63" name="矩形 171"/>
            <p:cNvSpPr/>
            <p:nvPr/>
          </p:nvSpPr>
          <p:spPr>
            <a:xfrm>
              <a:off x="5731915" y="600729"/>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64" name="矩形 173"/>
            <p:cNvSpPr/>
            <p:nvPr/>
          </p:nvSpPr>
          <p:spPr>
            <a:xfrm>
              <a:off x="5979373" y="600729"/>
              <a:ext cx="247458" cy="258124"/>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65" name="矩形 174"/>
            <p:cNvSpPr/>
            <p:nvPr/>
          </p:nvSpPr>
          <p:spPr>
            <a:xfrm>
              <a:off x="6226831" y="600729"/>
              <a:ext cx="247458" cy="258124"/>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66" name="矩形 175"/>
            <p:cNvSpPr/>
            <p:nvPr/>
          </p:nvSpPr>
          <p:spPr>
            <a:xfrm>
              <a:off x="6474290" y="600729"/>
              <a:ext cx="247458" cy="258124"/>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67" name="矩形 176"/>
            <p:cNvSpPr/>
            <p:nvPr/>
          </p:nvSpPr>
          <p:spPr>
            <a:xfrm>
              <a:off x="6721748" y="600729"/>
              <a:ext cx="247458" cy="258124"/>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grpSp>
    </p:spTree>
    <p:extLst>
      <p:ext uri="{BB962C8B-B14F-4D97-AF65-F5344CB8AC3E}">
        <p14:creationId xmlns:p14="http://schemas.microsoft.com/office/powerpoint/2010/main" val="48417486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withEffect">
                                  <p:stCondLst>
                                    <p:cond delay="0"/>
                                  </p:stCondLst>
                                  <p:endCondLst>
                                    <p:cond evt="onNext" delay="0">
                                      <p:tgtEl>
                                        <p:sldTgt/>
                                      </p:tgtEl>
                                    </p:cond>
                                  </p:endCondLst>
                                  <p:childTnLst>
                                    <p:animMotion origin="layout" path="M 0.00339 -7.40741E-7 C 0.1027 0.01389 0.20201 0.02824 0.20188 0.06435 C 0.20148 0.1007 0.03124 0.1912 0.00156 0.2169 " pathEditMode="relative" rAng="0" ptsTypes="AAA">
                                      <p:cBhvr>
                                        <p:cTn id="6" dur="2000" fill="hold"/>
                                        <p:tgtEl>
                                          <p:spTgt spid="615"/>
                                        </p:tgtEl>
                                        <p:attrNameLst>
                                          <p:attrName>ppt_x</p:attrName>
                                          <p:attrName>ppt_y</p:attrName>
                                        </p:attrNameLst>
                                      </p:cBhvr>
                                      <p:rCtr x="9827" y="10833"/>
                                    </p:animMotion>
                                  </p:childTnLst>
                                </p:cTn>
                              </p:par>
                              <p:par>
                                <p:cTn id="7" presetID="0" presetClass="path" presetSubtype="0" repeatCount="indefinite" accel="50000" decel="50000" fill="hold" grpId="0" nodeType="withEffect">
                                  <p:stCondLst>
                                    <p:cond delay="0"/>
                                  </p:stCondLst>
                                  <p:endCondLst>
                                    <p:cond evt="onNext" delay="0">
                                      <p:tgtEl>
                                        <p:sldTgt/>
                                      </p:tgtEl>
                                    </p:cond>
                                  </p:endCondLst>
                                  <p:childTnLst>
                                    <p:animMotion origin="layout" path="M 0.00091 -7.40741E-7 C 0.05506 0.0206 0.1092 0.0412 0.12638 0.0632 C 0.14356 0.08519 0.13068 0.10695 0.104 0.13241 C 0.07757 0.15787 -0.03293 0.21667 -0.03293 0.2169 " pathEditMode="relative" rAng="0" ptsTypes="AAAA">
                                      <p:cBhvr>
                                        <p:cTn id="8" dur="2000" fill="hold"/>
                                        <p:tgtEl>
                                          <p:spTgt spid="619"/>
                                        </p:tgtEl>
                                        <p:attrNameLst>
                                          <p:attrName>ppt_x</p:attrName>
                                          <p:attrName>ppt_y</p:attrName>
                                        </p:attrNameLst>
                                      </p:cBhvr>
                                      <p:rCtr x="4959" y="10833"/>
                                    </p:animMotion>
                                  </p:childTnLst>
                                </p:cTn>
                              </p:par>
                              <p:par>
                                <p:cTn id="9" presetID="0" presetClass="path" presetSubtype="0" repeatCount="indefinite" accel="50000" decel="50000" fill="hold" grpId="0" nodeType="withEffect">
                                  <p:stCondLst>
                                    <p:cond delay="0"/>
                                  </p:stCondLst>
                                  <p:endCondLst>
                                    <p:cond evt="onNext" delay="0">
                                      <p:tgtEl>
                                        <p:sldTgt/>
                                      </p:tgtEl>
                                    </p:cond>
                                  </p:endCondLst>
                                  <p:childTnLst>
                                    <p:animMotion origin="layout" path="M 3.52206E-6 -7.40741E-7 C 0.02277 0.0206 0.04568 0.0412 0.0557 0.06644 C 0.06573 0.0919 0.05492 0.12616 0.06 0.15208 C 0.06495 0.17824 0.07432 0.20949 0.08577 0.22269 " pathEditMode="relative" rAng="0" ptsTypes="AAAA">
                                      <p:cBhvr>
                                        <p:cTn id="10" dur="2000" fill="hold"/>
                                        <p:tgtEl>
                                          <p:spTgt spid="623"/>
                                        </p:tgtEl>
                                        <p:attrNameLst>
                                          <p:attrName>ppt_x</p:attrName>
                                          <p:attrName>ppt_y</p:attrName>
                                        </p:attrNameLst>
                                      </p:cBhvr>
                                      <p:rCtr x="4282" y="11134"/>
                                    </p:animMotion>
                                  </p:childTnLst>
                                </p:cTn>
                              </p:par>
                              <p:par>
                                <p:cTn id="11" presetID="0" presetClass="path" presetSubtype="0" repeatCount="indefinite" accel="50000" decel="50000" fill="hold" grpId="0" nodeType="withEffect">
                                  <p:stCondLst>
                                    <p:cond delay="0"/>
                                  </p:stCondLst>
                                  <p:endCondLst>
                                    <p:cond evt="onNext" delay="0">
                                      <p:tgtEl>
                                        <p:sldTgt/>
                                      </p:tgtEl>
                                    </p:cond>
                                  </p:endCondLst>
                                  <p:childTnLst>
                                    <p:animMotion origin="layout" path="M -0.00026 -7.40741E-7 C -0.03253 0.04931 -0.06494 0.09907 -0.03865 0.13935 C -0.01236 0.1794 0.12222 0.20949 0.15763 0.24097 " pathEditMode="relative" rAng="0" ptsTypes="AAA">
                                      <p:cBhvr>
                                        <p:cTn id="12" dur="2000" fill="hold"/>
                                        <p:tgtEl>
                                          <p:spTgt spid="627"/>
                                        </p:tgtEl>
                                        <p:attrNameLst>
                                          <p:attrName>ppt_x</p:attrName>
                                          <p:attrName>ppt_y</p:attrName>
                                        </p:attrNameLst>
                                      </p:cBhvr>
                                      <p:rCtr x="5480" y="12037"/>
                                    </p:animMotion>
                                  </p:childTnLst>
                                </p:cTn>
                              </p:par>
                              <p:par>
                                <p:cTn id="13" presetID="0" presetClass="path" presetSubtype="0" repeatCount="indefinite" accel="50000" decel="50000" fill="hold" grpId="0" nodeType="withEffect">
                                  <p:stCondLst>
                                    <p:cond delay="0"/>
                                  </p:stCondLst>
                                  <p:endCondLst>
                                    <p:cond evt="onNext" delay="0">
                                      <p:tgtEl>
                                        <p:sldTgt/>
                                      </p:tgtEl>
                                    </p:cond>
                                  </p:endCondLst>
                                  <p:childTnLst>
                                    <p:animMotion origin="layout" path="M 0.00091 -0.00023 C 0.09332 0.01412 0.18573 0.02847 0.22335 0.05278 C 0.26083 0.07685 0.25615 0.11759 0.22634 0.14491 C 0.19653 0.17199 0.04477 0.21644 0.04477 0.21667 " pathEditMode="relative" rAng="0" ptsTypes="AAAA">
                                      <p:cBhvr>
                                        <p:cTn id="14" dur="2000" fill="hold"/>
                                        <p:tgtEl>
                                          <p:spTgt spid="614"/>
                                        </p:tgtEl>
                                        <p:attrNameLst>
                                          <p:attrName>ppt_x</p:attrName>
                                          <p:attrName>ppt_y</p:attrName>
                                        </p:attrNameLst>
                                      </p:cBhvr>
                                      <p:rCtr x="12456" y="10833"/>
                                    </p:animMotion>
                                  </p:childTnLst>
                                </p:cTn>
                              </p:par>
                              <p:par>
                                <p:cTn id="15" presetID="0" presetClass="path" presetSubtype="0" repeatCount="indefinite" accel="50000" decel="50000" fill="hold" grpId="0" nodeType="withEffect">
                                  <p:stCondLst>
                                    <p:cond delay="0"/>
                                  </p:stCondLst>
                                  <p:endCondLst>
                                    <p:cond evt="onNext" delay="0">
                                      <p:tgtEl>
                                        <p:sldTgt/>
                                      </p:tgtEl>
                                    </p:cond>
                                  </p:endCondLst>
                                  <p:childTnLst>
                                    <p:animMotion origin="layout" path="M -4.89522E-6 -7.40741E-7 C 0.0617 0.01667 0.12352 0.03333 0.14864 0.05625 C 0.1739 0.07917 0.16635 0.10741 0.15112 0.1375 C 0.13589 0.16759 0.05727 0.23727 0.05727 0.2375 " pathEditMode="relative" rAng="0" ptsTypes="AAAA">
                                      <p:cBhvr>
                                        <p:cTn id="16" dur="2000" fill="hold"/>
                                        <p:tgtEl>
                                          <p:spTgt spid="618"/>
                                        </p:tgtEl>
                                        <p:attrNameLst>
                                          <p:attrName>ppt_x</p:attrName>
                                          <p:attrName>ppt_y</p:attrName>
                                        </p:attrNameLst>
                                      </p:cBhvr>
                                      <p:rCtr x="8252" y="11875"/>
                                    </p:animMotion>
                                  </p:childTnLst>
                                </p:cTn>
                              </p:par>
                              <p:par>
                                <p:cTn id="17" presetID="0" presetClass="path" presetSubtype="0" repeatCount="indefinite" accel="50000" decel="50000" fill="hold" grpId="0" nodeType="withEffect">
                                  <p:stCondLst>
                                    <p:cond delay="0"/>
                                  </p:stCondLst>
                                  <p:endCondLst>
                                    <p:cond evt="onNext" delay="0">
                                      <p:tgtEl>
                                        <p:sldTgt/>
                                      </p:tgtEl>
                                    </p:cond>
                                  </p:endCondLst>
                                  <p:childTnLst>
                                    <p:animMotion origin="layout" path="M 0.0013 0.00394 C 0.03072 0.02477 0.06026 0.04583 0.07133 0.06991 C 0.08239 0.09421 0.07172 0.12083 0.06768 0.14907 C 0.06378 0.17732 0.04543 0.22384 0.04751 0.23912 " pathEditMode="relative" rAng="0" ptsTypes="AAAA">
                                      <p:cBhvr>
                                        <p:cTn id="18" dur="2000" fill="hold"/>
                                        <p:tgtEl>
                                          <p:spTgt spid="622"/>
                                        </p:tgtEl>
                                        <p:attrNameLst>
                                          <p:attrName>ppt_x</p:attrName>
                                          <p:attrName>ppt_y</p:attrName>
                                        </p:attrNameLst>
                                      </p:cBhvr>
                                      <p:rCtr x="3736" y="11759"/>
                                    </p:animMotion>
                                  </p:childTnLst>
                                </p:cTn>
                              </p:par>
                              <p:par>
                                <p:cTn id="19" presetID="0" presetClass="path" presetSubtype="0" repeatCount="indefinite" accel="50000" decel="50000" fill="hold" grpId="0" nodeType="withEffect">
                                  <p:stCondLst>
                                    <p:cond delay="0"/>
                                  </p:stCondLst>
                                  <p:endCondLst>
                                    <p:cond evt="onNext" delay="0">
                                      <p:tgtEl>
                                        <p:sldTgt/>
                                      </p:tgtEl>
                                    </p:cond>
                                  </p:endCondLst>
                                  <p:childTnLst>
                                    <p:animMotion origin="layout" path="M -0.00039 -0.00023 C -0.01236 0.05556 -0.02434 0.11134 -0.01692 0.14815 C -0.00937 0.18495 0.03384 0.19607 0.04477 0.22083 " pathEditMode="relative" rAng="0" ptsTypes="AAA">
                                      <p:cBhvr>
                                        <p:cTn id="20" dur="2000" fill="hold"/>
                                        <p:tgtEl>
                                          <p:spTgt spid="626"/>
                                        </p:tgtEl>
                                        <p:attrNameLst>
                                          <p:attrName>ppt_x</p:attrName>
                                          <p:attrName>ppt_y</p:attrName>
                                        </p:attrNameLst>
                                      </p:cBhvr>
                                      <p:rCtr x="1315" y="11042"/>
                                    </p:animMotion>
                                  </p:childTnLst>
                                </p:cTn>
                              </p:par>
                              <p:par>
                                <p:cTn id="21" presetID="0" presetClass="path" presetSubtype="0" repeatCount="indefinite" accel="50000" decel="50000" fill="hold" grpId="0" nodeType="withEffect">
                                  <p:stCondLst>
                                    <p:cond delay="0"/>
                                  </p:stCondLst>
                                  <p:endCondLst>
                                    <p:cond evt="onNext" delay="0">
                                      <p:tgtEl>
                                        <p:sldTgt/>
                                      </p:tgtEl>
                                    </p:cond>
                                  </p:endCondLst>
                                  <p:childTnLst>
                                    <p:animMotion origin="layout" path="M -0.00013 -0.00023 C 0.07796 0.01551 0.15605 0.03148 0.18573 0.05486 C 0.21541 0.07847 0.2007 0.1132 0.17779 0.14051 C 0.15475 0.16782 0.06143 0.21134 0.04789 0.21875 " pathEditMode="relative" rAng="0" ptsTypes="AAAA">
                                      <p:cBhvr>
                                        <p:cTn id="22" dur="2000" fill="hold"/>
                                        <p:tgtEl>
                                          <p:spTgt spid="616"/>
                                        </p:tgtEl>
                                        <p:attrNameLst>
                                          <p:attrName>ppt_x</p:attrName>
                                          <p:attrName>ppt_y</p:attrName>
                                        </p:attrNameLst>
                                      </p:cBhvr>
                                      <p:rCtr x="10113" y="10949"/>
                                    </p:animMotion>
                                  </p:childTnLst>
                                </p:cTn>
                              </p:par>
                              <p:par>
                                <p:cTn id="23" presetID="0" presetClass="path" presetSubtype="0" repeatCount="indefinite" accel="50000" decel="50000" fill="hold" grpId="0" nodeType="withEffect">
                                  <p:stCondLst>
                                    <p:cond delay="0"/>
                                  </p:stCondLst>
                                  <p:endCondLst>
                                    <p:cond evt="onNext" delay="0">
                                      <p:tgtEl>
                                        <p:sldTgt/>
                                      </p:tgtEl>
                                    </p:cond>
                                  </p:endCondLst>
                                  <p:childTnLst>
                                    <p:animMotion origin="layout" path="M 0.00052 -0.00023 C 0.04335 0.0132 0.08617 0.02685 0.104 0.0507 C 0.12183 0.07431 0.11441 0.10972 0.10764 0.14167 C 0.10088 0.17338 0.06326 0.21412 0.06313 0.24144 " pathEditMode="relative" rAng="0" ptsTypes="AAAA">
                                      <p:cBhvr>
                                        <p:cTn id="24" dur="2000" fill="hold"/>
                                        <p:tgtEl>
                                          <p:spTgt spid="620"/>
                                        </p:tgtEl>
                                        <p:attrNameLst>
                                          <p:attrName>ppt_x</p:attrName>
                                          <p:attrName>ppt_y</p:attrName>
                                        </p:attrNameLst>
                                      </p:cBhvr>
                                      <p:rCtr x="5727" y="12083"/>
                                    </p:animMotion>
                                  </p:childTnLst>
                                </p:cTn>
                              </p:par>
                              <p:par>
                                <p:cTn id="25" presetID="0" presetClass="path" presetSubtype="0" repeatCount="indefinite" accel="50000" decel="50000" fill="hold" grpId="0" nodeType="withEffect">
                                  <p:stCondLst>
                                    <p:cond delay="0"/>
                                  </p:stCondLst>
                                  <p:endCondLst>
                                    <p:cond evt="onNext" delay="0">
                                      <p:tgtEl>
                                        <p:sldTgt/>
                                      </p:tgtEl>
                                    </p:cond>
                                  </p:endCondLst>
                                  <p:childTnLst>
                                    <p:animMotion origin="layout" path="M 0.00065 -0.00023 C 0.01159 0.01921 0.02252 0.03889 0.02733 0.06458 C 0.03228 0.09051 0.00625 0.12523 0.02981 0.15463 C 0.05337 0.1838 0.14955 0.22176 0.16882 0.24028 " pathEditMode="relative" rAng="0" ptsTypes="AAAA">
                                      <p:cBhvr>
                                        <p:cTn id="26" dur="2000" fill="hold"/>
                                        <p:tgtEl>
                                          <p:spTgt spid="624"/>
                                        </p:tgtEl>
                                        <p:attrNameLst>
                                          <p:attrName>ppt_x</p:attrName>
                                          <p:attrName>ppt_y</p:attrName>
                                        </p:attrNameLst>
                                      </p:cBhvr>
                                      <p:rCtr x="8408" y="12014"/>
                                    </p:animMotion>
                                  </p:childTnLst>
                                </p:cTn>
                              </p:par>
                              <p:par>
                                <p:cTn id="27" presetID="0" presetClass="path" presetSubtype="0" repeatCount="indefinite" accel="50000" decel="50000" fill="hold" grpId="0" nodeType="withEffect">
                                  <p:stCondLst>
                                    <p:cond delay="0"/>
                                  </p:stCondLst>
                                  <p:endCondLst>
                                    <p:cond evt="onNext" delay="0">
                                      <p:tgtEl>
                                        <p:sldTgt/>
                                      </p:tgtEl>
                                    </p:cond>
                                  </p:endCondLst>
                                  <p:childTnLst>
                                    <p:animMotion origin="layout" path="M -0.00026 -0.00023 C -0.02356 0.01736 -0.04686 0.03495 -0.05636 0.05926 C -0.06573 0.08333 -0.09293 0.11458 -0.05688 0.14491 C -0.02096 0.175 0.1312 0.21644 0.15957 0.24028 " pathEditMode="relative" rAng="0" ptsTypes="AAAA">
                                      <p:cBhvr>
                                        <p:cTn id="28" dur="2000" fill="hold"/>
                                        <p:tgtEl>
                                          <p:spTgt spid="628"/>
                                        </p:tgtEl>
                                        <p:attrNameLst>
                                          <p:attrName>ppt_x</p:attrName>
                                          <p:attrName>ppt_y</p:attrName>
                                        </p:attrNameLst>
                                      </p:cBhvr>
                                      <p:rCtr x="4243" y="12014"/>
                                    </p:animMotion>
                                  </p:childTnLst>
                                </p:cTn>
                              </p:par>
                              <p:par>
                                <p:cTn id="29" presetID="0" presetClass="path" presetSubtype="0" repeatCount="indefinite" accel="50000" decel="50000" fill="hold" grpId="0" nodeType="withEffect">
                                  <p:stCondLst>
                                    <p:cond delay="0"/>
                                  </p:stCondLst>
                                  <p:endCondLst>
                                    <p:cond evt="onNext" delay="0">
                                      <p:tgtEl>
                                        <p:sldTgt/>
                                      </p:tgtEl>
                                    </p:cond>
                                  </p:endCondLst>
                                  <p:childTnLst>
                                    <p:animMotion origin="layout" path="M -3.26695E-7 -7.40741E-7 C 0.06924 0.01667 0.13862 0.03333 0.16673 0.05671 C 0.19498 0.08032 0.1804 0.10972 0.16907 0.14051 C 0.15775 0.1713 0.10647 0.22407 0.09918 0.24144 " pathEditMode="relative" rAng="0" ptsTypes="AAAA">
                                      <p:cBhvr>
                                        <p:cTn id="30" dur="2000" fill="hold"/>
                                        <p:tgtEl>
                                          <p:spTgt spid="617"/>
                                        </p:tgtEl>
                                        <p:attrNameLst>
                                          <p:attrName>ppt_x</p:attrName>
                                          <p:attrName>ppt_y</p:attrName>
                                        </p:attrNameLst>
                                      </p:cBhvr>
                                      <p:rCtr x="9150" y="12060"/>
                                    </p:animMotion>
                                  </p:childTnLst>
                                </p:cTn>
                              </p:par>
                              <p:par>
                                <p:cTn id="31" presetID="0" presetClass="path" presetSubtype="0" repeatCount="indefinite" accel="50000" decel="50000" fill="hold" grpId="0" nodeType="withEffect">
                                  <p:stCondLst>
                                    <p:cond delay="0"/>
                                  </p:stCondLst>
                                  <p:endCondLst>
                                    <p:cond evt="onNext" delay="0">
                                      <p:tgtEl>
                                        <p:sldTgt/>
                                      </p:tgtEl>
                                    </p:cond>
                                  </p:endCondLst>
                                  <p:childTnLst>
                                    <p:animMotion origin="layout" path="M 1.55668E-6 -7.40741E-7 C 0.03866 0.01713 0.07731 0.03449 0.09059 0.05741 C 0.10386 0.08032 0.07809 0.11042 0.07926 0.13773 C 0.08057 0.16482 0.0872 0.22222 0.09801 0.22037 " pathEditMode="relative" rAng="0" ptsTypes="AAAA">
                                      <p:cBhvr>
                                        <p:cTn id="32" dur="2000" fill="hold"/>
                                        <p:tgtEl>
                                          <p:spTgt spid="621"/>
                                        </p:tgtEl>
                                        <p:attrNameLst>
                                          <p:attrName>ppt_x</p:attrName>
                                          <p:attrName>ppt_y</p:attrName>
                                        </p:attrNameLst>
                                      </p:cBhvr>
                                      <p:rCtr x="4894" y="11019"/>
                                    </p:animMotion>
                                  </p:childTnLst>
                                </p:cTn>
                              </p:par>
                              <p:par>
                                <p:cTn id="33" presetID="0" presetClass="path" presetSubtype="0" repeatCount="indefinite" accel="50000" decel="50000" fill="hold" grpId="0" nodeType="withEffect">
                                  <p:stCondLst>
                                    <p:cond delay="0"/>
                                  </p:stCondLst>
                                  <p:endCondLst>
                                    <p:cond evt="onNext" delay="0">
                                      <p:tgtEl>
                                        <p:sldTgt/>
                                      </p:tgtEl>
                                    </p:cond>
                                  </p:endCondLst>
                                  <p:childTnLst>
                                    <p:animMotion origin="layout" path="M 0.00026 0.00093 C 0.00273 0.02014 0.00533 0.03935 0.0065 0.06343 C 0.00781 0.08773 -0.00599 0.11921 0.00754 0.14537 C 0.02095 0.17176 0.07835 0.20208 0.08746 0.2213 " pathEditMode="relative" rAng="0" ptsTypes="AAAA">
                                      <p:cBhvr>
                                        <p:cTn id="34" dur="2000" fill="hold"/>
                                        <p:tgtEl>
                                          <p:spTgt spid="625"/>
                                        </p:tgtEl>
                                        <p:attrNameLst>
                                          <p:attrName>ppt_x</p:attrName>
                                          <p:attrName>ppt_y</p:attrName>
                                        </p:attrNameLst>
                                      </p:cBhvr>
                                      <p:rCtr x="4360" y="11019"/>
                                    </p:animMotion>
                                  </p:childTnLst>
                                </p:cTn>
                              </p:par>
                              <p:par>
                                <p:cTn id="35" presetID="0" presetClass="path" presetSubtype="0" repeatCount="indefinite" accel="50000" decel="50000" fill="hold" grpId="0" nodeType="withEffect">
                                  <p:stCondLst>
                                    <p:cond delay="0"/>
                                  </p:stCondLst>
                                  <p:endCondLst>
                                    <p:cond evt="onNext" delay="0">
                                      <p:tgtEl>
                                        <p:sldTgt/>
                                      </p:tgtEl>
                                    </p:cond>
                                  </p:endCondLst>
                                  <p:childTnLst>
                                    <p:animMotion origin="layout" path="M 0.00039 -0.00093 C -0.03045 0.01505 -0.0613 0.03125 -0.07354 0.05556 C -0.08577 0.08009 -0.10061 0.11482 -0.07314 0.14537 C -0.04555 0.17593 0.06326 0.21597 0.09163 0.23958 " pathEditMode="relative" rAng="0" ptsTypes="AAAA">
                                      <p:cBhvr>
                                        <p:cTn id="36" dur="2000" fill="hold"/>
                                        <p:tgtEl>
                                          <p:spTgt spid="629"/>
                                        </p:tgtEl>
                                        <p:attrNameLst>
                                          <p:attrName>ppt_x</p:attrName>
                                          <p:attrName>ppt_y</p:attrName>
                                        </p:attrNameLst>
                                      </p:cBhvr>
                                      <p:rCtr x="104" y="12014"/>
                                    </p:animMotion>
                                  </p:childTnLst>
                                </p:cTn>
                              </p:par>
                              <p:par>
                                <p:cTn id="37" presetID="0" presetClass="path" presetSubtype="0" repeatCount="indefinite" accel="50000" decel="50000" fill="hold" grpId="0" nodeType="withEffect">
                                  <p:stCondLst>
                                    <p:cond delay="0"/>
                                  </p:stCondLst>
                                  <p:endCondLst>
                                    <p:cond evt="onNext" delay="0">
                                      <p:tgtEl>
                                        <p:sldTgt/>
                                      </p:tgtEl>
                                    </p:cond>
                                  </p:endCondLst>
                                  <p:childTnLst>
                                    <p:animMotion origin="layout" path="M -3.07953E-6 -0.0007 C 0.02135 0.02106 0.04282 0.04282 0.05168 0.08379 C 0.06066 0.12477 0.05285 0.20555 0.05337 0.2449 C 0.05376 0.28449 0.04621 0.29537 0.05415 0.32037 C 0.06196 0.3456 0.10009 0.37662 0.10035 0.39583 C 0.10061 0.41504 0.06105 0.43495 0.05571 0.43565 " pathEditMode="relative" rAng="0" ptsTypes="AAAAAA">
                                      <p:cBhvr>
                                        <p:cTn id="38" dur="2000" fill="hold"/>
                                        <p:tgtEl>
                                          <p:spTgt spid="547"/>
                                        </p:tgtEl>
                                        <p:attrNameLst>
                                          <p:attrName>ppt_x</p:attrName>
                                          <p:attrName>ppt_y</p:attrName>
                                        </p:attrNameLst>
                                      </p:cBhvr>
                                      <p:rCtr x="5011" y="21806"/>
                                    </p:animMotion>
                                  </p:childTnLst>
                                </p:cTn>
                              </p:par>
                              <p:par>
                                <p:cTn id="39" presetID="0" presetClass="path" presetSubtype="0" repeatCount="indefinite" accel="50000" decel="50000" fill="hold" grpId="0" nodeType="withEffect">
                                  <p:stCondLst>
                                    <p:cond delay="0"/>
                                  </p:stCondLst>
                                  <p:endCondLst>
                                    <p:cond evt="onNext" delay="0">
                                      <p:tgtEl>
                                        <p:sldTgt/>
                                      </p:tgtEl>
                                    </p:cond>
                                  </p:endCondLst>
                                  <p:childTnLst>
                                    <p:animMotion origin="layout" path="M 0 0 C 0.00325 0.0243 0.00651 0.04884 0.00794 0.09629 C 0.00937 0.14375 0.00924 0.2419 0.00872 0.28495 C 0.0082 0.32801 -0.00338 0.33055 0.00468 0.3544 C 0.01288 0.37824 0.03787 0.40903 0.0574 0.42824 C 0.07692 0.44745 0.11909 0.46319 0.12209 0.46944 " pathEditMode="relative" ptsTypes="AAAAAA">
                                      <p:cBhvr>
                                        <p:cTn id="40" dur="2000" fill="hold"/>
                                        <p:tgtEl>
                                          <p:spTgt spid="545"/>
                                        </p:tgtEl>
                                        <p:attrNameLst>
                                          <p:attrName>ppt_x</p:attrName>
                                          <p:attrName>ppt_y</p:attrName>
                                        </p:attrNameLst>
                                      </p:cBhvr>
                                    </p:animMotion>
                                  </p:childTnLst>
                                </p:cTn>
                              </p:par>
                              <p:par>
                                <p:cTn id="41" presetID="0" presetClass="path" presetSubtype="0" repeatCount="indefinite" accel="50000" decel="50000" fill="hold" grpId="0" nodeType="withEffect">
                                  <p:stCondLst>
                                    <p:cond delay="0"/>
                                  </p:stCondLst>
                                  <p:endCondLst>
                                    <p:cond evt="onNext" delay="0">
                                      <p:tgtEl>
                                        <p:sldTgt/>
                                      </p:tgtEl>
                                    </p:cond>
                                  </p:endCondLst>
                                  <p:childTnLst>
                                    <p:animMotion origin="layout" path="M 0 0 C 0.01041 0.0213 0.02096 0.04259 0.0259 0.05764 C 0.03098 0.07269 0.02942 0.08125 0.02981 0.09005 C 0.03033 0.09884 0.02473 0.10301 0.02851 0.11019 C 0.03241 0.11736 0.03592 0.1206 0.05284 0.1331 C 0.06964 0.14584 0.11649 0.1581 0.12951 0.18634 C 0.14252 0.21459 0.13055 0.27662 0.13081 0.30278 C 0.13094 0.32894 0.13966 0.32315 0.13081 0.34283 C 0.12196 0.3625 0.09306 0.40556 0.07744 0.42153 C 0.06196 0.43727 0.04113 0.4331 0.03762 0.43773 " pathEditMode="relative" ptsTypes="AAAAAAAAAA">
                                      <p:cBhvr>
                                        <p:cTn id="42" dur="2000" fill="hold"/>
                                        <p:tgtEl>
                                          <p:spTgt spid="543"/>
                                        </p:tgtEl>
                                        <p:attrNameLst>
                                          <p:attrName>ppt_x</p:attrName>
                                          <p:attrName>ppt_y</p:attrName>
                                        </p:attrNameLst>
                                      </p:cBhvr>
                                    </p:animMotion>
                                  </p:childTnLst>
                                </p:cTn>
                              </p:par>
                              <p:par>
                                <p:cTn id="43" presetID="0" presetClass="path" presetSubtype="0" repeatCount="indefinite" accel="50000" decel="50000" fill="hold" grpId="0" nodeType="withEffect">
                                  <p:stCondLst>
                                    <p:cond delay="0"/>
                                  </p:stCondLst>
                                  <p:endCondLst>
                                    <p:cond evt="onNext" delay="0">
                                      <p:tgtEl>
                                        <p:sldTgt/>
                                      </p:tgtEl>
                                    </p:cond>
                                  </p:endCondLst>
                                  <p:childTnLst>
                                    <p:animMotion origin="layout" path="M 0 0 C -0.00559 0.03588 -0.01119 0.07199 -0.0134 0.09074 C -0.01562 0.10972 -0.0449 0.09746 -0.01301 0.1125 C 0.01901 0.12755 0.145 0.14352 0.17858 0.18102 C 0.21229 0.21852 0.21294 0.29676 0.18899 0.3375 C 0.16504 0.37824 0.06938 0.40903 0.03514 0.42546 C 0.00091 0.4419 -0.00989 0.43218 -0.0164 0.43634 " pathEditMode="relative" ptsTypes="AAAAAAA">
                                      <p:cBhvr>
                                        <p:cTn id="44" dur="2000" fill="hold"/>
                                        <p:tgtEl>
                                          <p:spTgt spid="544"/>
                                        </p:tgtEl>
                                        <p:attrNameLst>
                                          <p:attrName>ppt_x</p:attrName>
                                          <p:attrName>ppt_y</p:attrName>
                                        </p:attrNameLst>
                                      </p:cBhvr>
                                    </p:animMotion>
                                  </p:childTnLst>
                                </p:cTn>
                              </p:par>
                              <p:par>
                                <p:cTn id="45" presetID="0" presetClass="path" presetSubtype="0" repeatCount="indefinite" accel="50000" decel="50000" fill="hold" grpId="0" nodeType="withEffect">
                                  <p:stCondLst>
                                    <p:cond delay="0"/>
                                  </p:stCondLst>
                                  <p:endCondLst>
                                    <p:cond evt="onNext" delay="0">
                                      <p:tgtEl>
                                        <p:sldTgt/>
                                      </p:tgtEl>
                                    </p:cond>
                                  </p:endCondLst>
                                  <p:childTnLst>
                                    <p:animMotion origin="layout" path="M 1.41742E-6 -2.96296E-6 C 0.01549 0.01759 0.03111 0.03518 0.03723 0.04699 C 0.04348 0.0588 0.03762 0.02639 0.03723 0.07083 C 0.03684 0.11528 0.0453 0.2581 0.03515 0.31366 C 0.02499 0.36921 -0.02421 0.38472 -0.02369 0.40393 C -0.0233 0.42315 0.02994 0.42454 0.03814 0.4287 " pathEditMode="relative" ptsTypes="AAAAAA">
                                      <p:cBhvr>
                                        <p:cTn id="46" dur="2000" fill="hold"/>
                                        <p:tgtEl>
                                          <p:spTgt spid="546"/>
                                        </p:tgtEl>
                                        <p:attrNameLst>
                                          <p:attrName>ppt_x</p:attrName>
                                          <p:attrName>ppt_y</p:attrName>
                                        </p:attrNameLst>
                                      </p:cBhvr>
                                    </p:animMotion>
                                  </p:childTnLst>
                                </p:cTn>
                              </p:par>
                              <p:par>
                                <p:cTn id="47" presetID="0" presetClass="path" presetSubtype="0" repeatCount="indefinite" accel="50000" decel="50000" fill="hold" grpId="0" nodeType="withEffect">
                                  <p:stCondLst>
                                    <p:cond delay="0"/>
                                  </p:stCondLst>
                                  <p:endCondLst>
                                    <p:cond evt="onNext" delay="0">
                                      <p:tgtEl>
                                        <p:sldTgt/>
                                      </p:tgtEl>
                                    </p:cond>
                                  </p:endCondLst>
                                  <p:childTnLst>
                                    <p:animMotion origin="layout" path="M 0 0 C 0.00494 0.02523 0.00976 0.05046 0.01171 0.06319 C 0.01366 0.07569 0.01197 0.07152 0.01171 0.07615 C 0.01158 0.08078 0.0108 0.08819 0.01041 0.09074 C 0.01002 0.09328 0.00963 0.09166 0.00963 0.09166 L 0.1994 0.1618 C 0.23272 0.17453 0.20799 0.14074 0.20981 0.16782 C 0.2115 0.1949 0.25211 0.28541 0.20981 0.3243 C 0.16738 0.36319 0.0052 0.38611 -0.04465 0.40138 C -0.0945 0.41689 -0.08044 0.41412 -0.08929 0.41689 C -0.09801 0.41944 -0.0958 0.41921 -0.09697 0.41759 " pathEditMode="relative" ptsTypes="AAAAAAAAAAA">
                                      <p:cBhvr>
                                        <p:cTn id="48" dur="2000" fill="hold"/>
                                        <p:tgtEl>
                                          <p:spTgt spid="548"/>
                                        </p:tgtEl>
                                        <p:attrNameLst>
                                          <p:attrName>ppt_x</p:attrName>
                                          <p:attrName>ppt_y</p:attrName>
                                        </p:attrNameLst>
                                      </p:cBhvr>
                                    </p:animMotion>
                                  </p:childTnLst>
                                </p:cTn>
                              </p:par>
                              <p:par>
                                <p:cTn id="49" presetID="0" presetClass="path" presetSubtype="0" repeatCount="indefinite" accel="50000" decel="50000" fill="hold" grpId="0" nodeType="withEffect">
                                  <p:stCondLst>
                                    <p:cond delay="0"/>
                                  </p:stCondLst>
                                  <p:endCondLst>
                                    <p:cond evt="onNext" delay="0">
                                      <p:tgtEl>
                                        <p:sldTgt/>
                                      </p:tgtEl>
                                    </p:cond>
                                  </p:endCondLst>
                                  <p:childTnLst>
                                    <p:animMotion origin="layout" path="M 4.56723E-6 -2.96296E-6 C -0.00144 0.02523 -0.003 0.05069 -0.00391 0.0662 C -0.00495 0.08148 -0.00573 0.08796 -0.00612 0.09236 C -0.00651 0.09676 -0.00612 0.09306 -0.00612 0.09306 L 0.09059 0.16551 C 0.10712 0.17893 0.09254 0.14977 0.09319 0.17245 C 0.09384 0.19537 0.0941 0.27731 0.09436 0.30208 C 0.09475 0.32685 0.09514 0.31667 0.09527 0.3213 C 0.0954 0.32593 0.11987 0.31736 0.09527 0.32986 C 0.07067 0.34213 -0.02669 0.3831 -0.05246 0.39537 C -0.07823 0.40741 -0.0656 0.39768 -0.05936 0.40231 C -0.05324 0.40694 -0.02161 0.41458 -0.01562 0.42315 " pathEditMode="relative" ptsTypes="AAAAAAAAAAAA">
                                      <p:cBhvr>
                                        <p:cTn id="50" dur="2000" fill="hold"/>
                                        <p:tgtEl>
                                          <p:spTgt spid="538"/>
                                        </p:tgtEl>
                                        <p:attrNameLst>
                                          <p:attrName>ppt_x</p:attrName>
                                          <p:attrName>ppt_y</p:attrName>
                                        </p:attrNameLst>
                                      </p:cBhvr>
                                    </p:animMotion>
                                  </p:childTnLst>
                                </p:cTn>
                              </p:par>
                              <p:par>
                                <p:cTn id="51" presetID="0" presetClass="path" presetSubtype="0" repeatCount="indefinite" accel="50000" decel="50000" fill="hold" grpId="0" nodeType="withEffect">
                                  <p:stCondLst>
                                    <p:cond delay="0"/>
                                  </p:stCondLst>
                                  <p:endCondLst>
                                    <p:cond evt="onNext" delay="0">
                                      <p:tgtEl>
                                        <p:sldTgt/>
                                      </p:tgtEl>
                                    </p:cond>
                                  </p:endCondLst>
                                  <p:childTnLst>
                                    <p:animMotion origin="layout" path="M -6.06274E-6 1.48148E-6 C -0.01289 0.02777 -0.02565 0.05578 -0.03072 0.07083 C -0.0358 0.08564 -0.03033 0.04907 -0.03033 0.08935 C -0.03033 0.12939 -0.05506 0.26041 -0.03072 0.31203 C -0.00638 0.36365 0.09878 0.38055 0.11583 0.39837 C 0.13289 0.4162 0.07731 0.41435 0.07158 0.41851 " pathEditMode="relative" ptsTypes="AAAAAA">
                                      <p:cBhvr>
                                        <p:cTn id="52" dur="2000" fill="hold"/>
                                        <p:tgtEl>
                                          <p:spTgt spid="536"/>
                                        </p:tgtEl>
                                        <p:attrNameLst>
                                          <p:attrName>ppt_x</p:attrName>
                                          <p:attrName>ppt_y</p:attrName>
                                        </p:attrNameLst>
                                      </p:cBhvr>
                                    </p:animMotion>
                                  </p:childTnLst>
                                </p:cTn>
                              </p:par>
                              <p:par>
                                <p:cTn id="53" presetID="0" presetClass="path" presetSubtype="0" repeatCount="indefinite" accel="50000" decel="50000" fill="hold" grpId="0" nodeType="withEffect">
                                  <p:stCondLst>
                                    <p:cond delay="0"/>
                                  </p:stCondLst>
                                  <p:endCondLst>
                                    <p:cond evt="onNext" delay="0">
                                      <p:tgtEl>
                                        <p:sldTgt/>
                                      </p:tgtEl>
                                    </p:cond>
                                  </p:endCondLst>
                                  <p:childTnLst>
                                    <p:animMotion origin="layout" path="M -1.41742E-6 3.7037E-7 C 0.01341 0.02361 0.02681 0.04722 0.03254 0.06226 C 0.03814 0.07731 0.03358 0.08125 0.03384 0.09004 C 0.03397 0.09884 0.01783 0.09907 0.03332 0.11481 C 0.04894 0.13032 0.11076 0.14629 0.1269 0.18402 C 0.14317 0.22199 0.17038 0.30347 0.13042 0.34143 C 0.09046 0.37939 -0.07757 0.39537 -0.11311 0.41226 C -0.14877 0.42939 -0.08668 0.43148 -0.08317 0.44328 " pathEditMode="relative" ptsTypes="AAAAAAAA">
                                      <p:cBhvr>
                                        <p:cTn id="54" dur="2000" fill="hold"/>
                                        <p:tgtEl>
                                          <p:spTgt spid="549"/>
                                        </p:tgtEl>
                                        <p:attrNameLst>
                                          <p:attrName>ppt_x</p:attrName>
                                          <p:attrName>ppt_y</p:attrName>
                                        </p:attrNameLst>
                                      </p:cBhvr>
                                    </p:animMotion>
                                  </p:childTnLst>
                                </p:cTn>
                              </p:par>
                              <p:par>
                                <p:cTn id="55" presetID="0" presetClass="path" presetSubtype="0" repeatCount="indefinite" accel="50000" decel="50000" fill="hold" grpId="0" nodeType="withEffect">
                                  <p:stCondLst>
                                    <p:cond delay="0"/>
                                  </p:stCondLst>
                                  <p:endCondLst>
                                    <p:cond evt="onNext" delay="0">
                                      <p:tgtEl>
                                        <p:sldTgt/>
                                      </p:tgtEl>
                                    </p:cond>
                                  </p:endCondLst>
                                  <p:childTnLst>
                                    <p:animMotion origin="layout" path="M 0 0 C 0.0052 0.03009 0.01028 0.06019 0.01223 0.07847 C 0.01418 0.09699 0.04334 0.09306 0.01171 0.11019 C -0.01992 0.12709 -0.14292 0.15139 -0.17754 0.18033 C -0.21229 0.20926 -0.19394 0.26065 -0.19628 0.28357 C -0.19849 0.30648 -0.19199 0.30787 -0.19108 0.31829 C -0.19003 0.32871 -0.22869 0.33009 -0.19055 0.34607 C -0.15255 0.36181 -0.00248 0.40162 0.03735 0.41389 C 0.07705 0.42593 0.04516 0.4169 0.04815 0.41852 C 0.05115 0.41991 0.0626 0.41968 0.05505 0.42315 C 0.04763 0.42662 0.01106 0.43496 0.00312 0.43935 " pathEditMode="relative" ptsTypes="AAAAAAAAAAA">
                                      <p:cBhvr>
                                        <p:cTn id="56" dur="2000" fill="hold"/>
                                        <p:tgtEl>
                                          <p:spTgt spid="537"/>
                                        </p:tgtEl>
                                        <p:attrNameLst>
                                          <p:attrName>ppt_x</p:attrName>
                                          <p:attrName>ppt_y</p:attrName>
                                        </p:attrNameLst>
                                      </p:cBhvr>
                                    </p:animMotion>
                                  </p:childTnLst>
                                </p:cTn>
                              </p:par>
                              <p:par>
                                <p:cTn id="57" presetID="0" presetClass="path" presetSubtype="0" repeatCount="indefinite" accel="50000" decel="50000" fill="hold" grpId="0" nodeType="withEffect">
                                  <p:stCondLst>
                                    <p:cond delay="0"/>
                                  </p:stCondLst>
                                  <p:endCondLst>
                                    <p:cond evt="onNext" delay="0">
                                      <p:tgtEl>
                                        <p:sldTgt/>
                                      </p:tgtEl>
                                    </p:cond>
                                  </p:endCondLst>
                                  <p:childTnLst>
                                    <p:animMotion origin="layout" path="M 9.21255E-6 -3.7037E-7 C -0.00533 0.02685 -0.01067 0.0537 -0.01262 0.07083 C -0.01457 0.08796 -0.01171 0.09514 -0.01171 0.10231 C -0.01171 0.10972 0.00456 0.1 -0.01262 0.11458 C -0.0298 0.1294 -0.09722 0.1574 -0.11492 0.19027 C -0.13249 0.22291 -0.11831 0.2868 -0.11831 0.31111 C -0.11831 0.33565 -0.11583 0.33102 -0.11492 0.33657 C -0.11388 0.34236 -0.11245 0.34259 -0.11232 0.34514 C -0.11206 0.34745 -0.11792 0.34884 -0.11401 0.35115 C -0.11011 0.35347 -0.11388 0.34861 -0.08889 0.35902 C -0.0639 0.36921 0.0086 0.39977 0.03593 0.41296 C 0.06326 0.42615 0.06665 0.43773 0.07498 0.43842 " pathEditMode="relative" ptsTypes="AAAAAAAAAAAA">
                                      <p:cBhvr>
                                        <p:cTn id="58" dur="2000" fill="hold"/>
                                        <p:tgtEl>
                                          <p:spTgt spid="550"/>
                                        </p:tgtEl>
                                        <p:attrNameLst>
                                          <p:attrName>ppt_x</p:attrName>
                                          <p:attrName>ppt_y</p:attrName>
                                        </p:attrNameLst>
                                      </p:cBhvr>
                                    </p:animMotion>
                                  </p:childTnLst>
                                </p:cTn>
                              </p:par>
                              <p:par>
                                <p:cTn id="59" presetID="0" presetClass="path" presetSubtype="0" repeatCount="indefinite" accel="50000" decel="50000" fill="hold" grpId="0" nodeType="withEffect">
                                  <p:stCondLst>
                                    <p:cond delay="0"/>
                                  </p:stCondLst>
                                  <p:endCondLst>
                                    <p:cond evt="onNext" delay="0">
                                      <p:tgtEl>
                                        <p:sldTgt/>
                                      </p:tgtEl>
                                    </p:cond>
                                  </p:endCondLst>
                                  <p:childTnLst>
                                    <p:animMotion origin="layout" path="M -0.00078 0.00069 C -0.01614 0.02685 -0.03149 0.05324 -0.03761 0.06852 C -0.04373 0.08379 -0.03696 0.08588 -0.03722 0.09236 C -0.03735 0.09884 -0.04126 0.10231 -0.03891 0.10764 C -0.03657 0.11319 -0.03943 0.11296 -0.0229 0.12546 C -0.00624 0.13796 0.04608 0.1493 0.06079 0.18333 C 0.0755 0.21713 0.07224 0.29236 0.06508 0.32893 C 0.05792 0.36551 0.02643 0.38935 0.01784 0.40301 C 0.00925 0.41666 0.02265 0.40509 0.01354 0.41157 C 0.00443 0.41782 -0.02941 0.43379 -0.0367 0.44166 " pathEditMode="relative" ptsTypes="AAAAAAAAAA">
                                      <p:cBhvr>
                                        <p:cTn id="60" dur="2000" fill="hold"/>
                                        <p:tgtEl>
                                          <p:spTgt spid="551"/>
                                        </p:tgtEl>
                                        <p:attrNameLst>
                                          <p:attrName>ppt_x</p:attrName>
                                          <p:attrName>ppt_y</p:attrName>
                                        </p:attrNameLst>
                                      </p:cBhvr>
                                    </p:animMotion>
                                  </p:childTnLst>
                                </p:cTn>
                              </p:par>
                              <p:par>
                                <p:cTn id="61" presetID="0" presetClass="path" presetSubtype="0" repeatCount="indefinite" accel="50000" decel="50000" fill="hold" grpId="0" nodeType="withEffect">
                                  <p:stCondLst>
                                    <p:cond delay="0"/>
                                  </p:stCondLst>
                                  <p:endCondLst>
                                    <p:cond evt="onNext" delay="0">
                                      <p:tgtEl>
                                        <p:sldTgt/>
                                      </p:tgtEl>
                                    </p:cond>
                                  </p:endCondLst>
                                  <p:childTnLst>
                                    <p:animMotion origin="layout" path="M 9.21255E-6 -1.85185E-6 C 0.00131 0.02338 0.00261 0.04676 0.003 0.06065 C 0.00339 0.07477 0.003 0.0787 0.00261 0.0838 C 0.00209 0.08912 0.00326 0.08866 0.0004 0.09236 C -0.00247 0.09606 0.00053 0.09514 -0.01431 0.10556 C -0.02928 0.11597 -0.0751 0.12269 -0.08889 0.15486 C -0.10282 0.18681 -0.09631 0.26968 -0.09761 0.29815 C -0.09878 0.32639 -0.10399 0.31111 -0.09631 0.325 C -0.08863 0.33889 -0.05336 0.36481 -0.05167 0.38125 C -0.04984 0.39769 -0.08108 0.41921 -0.0859 0.42384 " pathEditMode="relative" ptsTypes="AAAAAAAAAA">
                                      <p:cBhvr>
                                        <p:cTn id="62" dur="2000" fill="hold"/>
                                        <p:tgtEl>
                                          <p:spTgt spid="552"/>
                                        </p:tgtEl>
                                        <p:attrNameLst>
                                          <p:attrName>ppt_x</p:attrName>
                                          <p:attrName>ppt_y</p:attrName>
                                        </p:attrNameLst>
                                      </p:cBhvr>
                                    </p:animMotion>
                                  </p:childTnLst>
                                </p:cTn>
                              </p:par>
                              <p:par>
                                <p:cTn id="63" presetID="0" presetClass="path" presetSubtype="0" repeatCount="indefinite" accel="50000" decel="50000" fill="hold" grpId="0" nodeType="withEffect">
                                  <p:stCondLst>
                                    <p:cond delay="0"/>
                                  </p:stCondLst>
                                  <p:endCondLst>
                                    <p:cond evt="onNext" delay="0">
                                      <p:tgtEl>
                                        <p:sldTgt/>
                                      </p:tgtEl>
                                    </p:cond>
                                  </p:endCondLst>
                                  <p:childTnLst>
                                    <p:animMotion origin="layout" path="M 2.51985E-6 -6.66667E-6 C -0.00768 0.02013 -0.01536 0.04027 -0.01822 0.05393 C -0.02121 0.06736 -0.01757 0.07499 -0.01744 0.08078 C -0.01731 0.08657 -0.01731 0.07546 -0.01744 0.08842 C -0.01757 0.10138 -0.01809 0.1243 -0.01822 0.15856 C -0.01848 0.19305 -0.01861 0.26805 -0.01874 0.29513 C -0.01887 0.32222 -0.01041 0.30624 -0.01913 0.32129 C -0.02785 0.33634 -0.07054 0.36967 -0.07106 0.38518 C -0.07172 0.40092 -0.03371 0.41643 -0.02265 0.41458 " pathEditMode="relative" ptsTypes="AAAAAAAAA">
                                      <p:cBhvr>
                                        <p:cTn id="64" dur="2000" fill="hold"/>
                                        <p:tgtEl>
                                          <p:spTgt spid="553"/>
                                        </p:tgtEl>
                                        <p:attrNameLst>
                                          <p:attrName>ppt_x</p:attrName>
                                          <p:attrName>ppt_y</p:attrName>
                                        </p:attrNameLst>
                                      </p:cBhvr>
                                    </p:animMotion>
                                  </p:childTnLst>
                                </p:cTn>
                              </p:par>
                              <p:par>
                                <p:cTn id="65" presetID="0" presetClass="path" presetSubtype="0" repeatCount="indefinite" accel="50000" decel="50000" fill="hold" grpId="0" nodeType="withEffect">
                                  <p:stCondLst>
                                    <p:cond delay="0"/>
                                  </p:stCondLst>
                                  <p:endCondLst>
                                    <p:cond evt="onNext" delay="0">
                                      <p:tgtEl>
                                        <p:sldTgt/>
                                      </p:tgtEl>
                                    </p:cond>
                                  </p:endCondLst>
                                  <p:childTnLst>
                                    <p:animMotion origin="layout" path="M 3.46479E-6 2.96296E-6 C -0.01705 0.02546 -0.0341 0.05115 -0.04126 0.06388 C -0.04842 0.07662 -0.04269 0.07175 -0.04295 0.07615 C -0.04321 0.08078 -0.03644 0.08657 -0.04295 0.09074 C -0.04946 0.09513 -0.082 0.10162 -0.082 0.10162 C -0.13042 0.11342 -0.29051 0.12638 -0.33333 0.16111 C -0.37616 0.1956 -0.33763 0.28078 -0.33893 0.30902 C -0.34036 0.33726 -0.34244 0.32615 -0.34153 0.32986 C -0.34062 0.33356 -0.33372 0.33148 -0.33372 0.33148 L -0.0941 0.39699 C -0.0453 0.41203 -0.05037 0.41967 -0.04074 0.42245 " pathEditMode="relative" ptsTypes="AAAAAAAAAAA">
                                      <p:cBhvr>
                                        <p:cTn id="66" dur="2000" fill="hold"/>
                                        <p:tgtEl>
                                          <p:spTgt spid="554"/>
                                        </p:tgtEl>
                                        <p:attrNameLst>
                                          <p:attrName>ppt_x</p:attrName>
                                          <p:attrName>ppt_y</p:attrName>
                                        </p:attrNameLst>
                                      </p:cBhvr>
                                    </p:animMotion>
                                  </p:childTnLst>
                                </p:cTn>
                              </p:par>
                              <p:par>
                                <p:cTn id="67" presetID="0" presetClass="path" presetSubtype="0" repeatCount="indefinite" accel="50000" decel="50000" fill="hold" grpId="0" nodeType="withEffect">
                                  <p:stCondLst>
                                    <p:cond delay="0"/>
                                  </p:stCondLst>
                                  <p:endCondLst>
                                    <p:cond evt="onNext" delay="0">
                                      <p:tgtEl>
                                        <p:sldTgt/>
                                      </p:tgtEl>
                                    </p:cond>
                                  </p:endCondLst>
                                  <p:childTnLst>
                                    <p:animMotion origin="layout" path="M -1.10243E-6 -6.2963E-6 C -0.01991 0.01712 -0.03969 0.03425 -0.06586 0.05925 C -0.09215 0.08425 -0.14057 0.10949 -0.15736 0.14953 C -0.17415 0.18935 -0.16556 0.26967 -0.16686 0.29907 C -0.16829 0.32847 -0.17363 0.30972 -0.16556 0.32592 C -0.15749 0.34236 -0.13354 0.38124 -0.11831 0.39699 C -0.10308 0.41249 -0.08668 0.41967 -0.07419 0.42013 " pathEditMode="relative" ptsTypes="AAAAAAA">
                                      <p:cBhvr>
                                        <p:cTn id="68" dur="2000" fill="hold"/>
                                        <p:tgtEl>
                                          <p:spTgt spid="555"/>
                                        </p:tgtEl>
                                        <p:attrNameLst>
                                          <p:attrName>ppt_x</p:attrName>
                                          <p:attrName>ppt_y</p:attrName>
                                        </p:attrNameLst>
                                      </p:cBhvr>
                                    </p:animMotion>
                                  </p:childTnLst>
                                </p:cTn>
                              </p:par>
                              <p:par>
                                <p:cTn id="69" presetID="6" presetClass="emph" presetSubtype="0" repeatCount="indefinite" fill="hold" grpId="1" nodeType="withEffect">
                                  <p:stCondLst>
                                    <p:cond delay="0"/>
                                  </p:stCondLst>
                                  <p:endCondLst>
                                    <p:cond evt="onNext" delay="0">
                                      <p:tgtEl>
                                        <p:sldTgt/>
                                      </p:tgtEl>
                                    </p:cond>
                                  </p:endCondLst>
                                  <p:childTnLst>
                                    <p:animScale>
                                      <p:cBhvr>
                                        <p:cTn id="70" dur="2000" fill="hold"/>
                                        <p:tgtEl>
                                          <p:spTgt spid="547"/>
                                        </p:tgtEl>
                                      </p:cBhvr>
                                      <p:by x="50000" y="50000"/>
                                    </p:animScale>
                                  </p:childTnLst>
                                </p:cTn>
                              </p:par>
                              <p:par>
                                <p:cTn id="71" presetID="6" presetClass="emph" presetSubtype="0" repeatCount="indefinite" fill="hold" grpId="1" nodeType="withEffect">
                                  <p:stCondLst>
                                    <p:cond delay="0"/>
                                  </p:stCondLst>
                                  <p:endCondLst>
                                    <p:cond evt="onNext" delay="0">
                                      <p:tgtEl>
                                        <p:sldTgt/>
                                      </p:tgtEl>
                                    </p:cond>
                                  </p:endCondLst>
                                  <p:childTnLst>
                                    <p:animScale>
                                      <p:cBhvr>
                                        <p:cTn id="72" dur="2000" fill="hold"/>
                                        <p:tgtEl>
                                          <p:spTgt spid="545"/>
                                        </p:tgtEl>
                                      </p:cBhvr>
                                      <p:by x="50000" y="50000"/>
                                    </p:animScale>
                                  </p:childTnLst>
                                </p:cTn>
                              </p:par>
                              <p:par>
                                <p:cTn id="73" presetID="6" presetClass="emph" presetSubtype="0" repeatCount="indefinite" fill="hold" grpId="1" nodeType="withEffect">
                                  <p:stCondLst>
                                    <p:cond delay="0"/>
                                  </p:stCondLst>
                                  <p:endCondLst>
                                    <p:cond evt="onNext" delay="0">
                                      <p:tgtEl>
                                        <p:sldTgt/>
                                      </p:tgtEl>
                                    </p:cond>
                                  </p:endCondLst>
                                  <p:childTnLst>
                                    <p:animScale>
                                      <p:cBhvr>
                                        <p:cTn id="74" dur="2000" fill="hold"/>
                                        <p:tgtEl>
                                          <p:spTgt spid="543"/>
                                        </p:tgtEl>
                                      </p:cBhvr>
                                      <p:by x="50000" y="50000"/>
                                    </p:animScale>
                                  </p:childTnLst>
                                </p:cTn>
                              </p:par>
                              <p:par>
                                <p:cTn id="75" presetID="6" presetClass="emph" presetSubtype="0" repeatCount="indefinite" fill="hold" grpId="1" nodeType="withEffect">
                                  <p:stCondLst>
                                    <p:cond delay="0"/>
                                  </p:stCondLst>
                                  <p:endCondLst>
                                    <p:cond evt="onNext" delay="0">
                                      <p:tgtEl>
                                        <p:sldTgt/>
                                      </p:tgtEl>
                                    </p:cond>
                                  </p:endCondLst>
                                  <p:childTnLst>
                                    <p:animScale>
                                      <p:cBhvr>
                                        <p:cTn id="76" dur="2000" fill="hold"/>
                                        <p:tgtEl>
                                          <p:spTgt spid="544"/>
                                        </p:tgtEl>
                                      </p:cBhvr>
                                      <p:by x="50000" y="50000"/>
                                    </p:animScale>
                                  </p:childTnLst>
                                </p:cTn>
                              </p:par>
                              <p:par>
                                <p:cTn id="77" presetID="6" presetClass="emph" presetSubtype="0" repeatCount="indefinite" fill="hold" grpId="1" nodeType="withEffect">
                                  <p:stCondLst>
                                    <p:cond delay="0"/>
                                  </p:stCondLst>
                                  <p:endCondLst>
                                    <p:cond evt="onNext" delay="0">
                                      <p:tgtEl>
                                        <p:sldTgt/>
                                      </p:tgtEl>
                                    </p:cond>
                                  </p:endCondLst>
                                  <p:childTnLst>
                                    <p:animScale>
                                      <p:cBhvr>
                                        <p:cTn id="78" dur="2000" fill="hold"/>
                                        <p:tgtEl>
                                          <p:spTgt spid="546"/>
                                        </p:tgtEl>
                                      </p:cBhvr>
                                      <p:by x="50000" y="50000"/>
                                    </p:animScale>
                                  </p:childTnLst>
                                </p:cTn>
                              </p:par>
                              <p:par>
                                <p:cTn id="79" presetID="6" presetClass="emph" presetSubtype="0" repeatCount="indefinite" fill="hold" grpId="1" nodeType="withEffect">
                                  <p:stCondLst>
                                    <p:cond delay="0"/>
                                  </p:stCondLst>
                                  <p:endCondLst>
                                    <p:cond evt="onNext" delay="0">
                                      <p:tgtEl>
                                        <p:sldTgt/>
                                      </p:tgtEl>
                                    </p:cond>
                                  </p:endCondLst>
                                  <p:childTnLst>
                                    <p:animScale>
                                      <p:cBhvr>
                                        <p:cTn id="80" dur="2000" fill="hold"/>
                                        <p:tgtEl>
                                          <p:spTgt spid="548"/>
                                        </p:tgtEl>
                                      </p:cBhvr>
                                      <p:by x="50000" y="50000"/>
                                    </p:animScale>
                                  </p:childTnLst>
                                </p:cTn>
                              </p:par>
                              <p:par>
                                <p:cTn id="81" presetID="6" presetClass="emph" presetSubtype="0" repeatCount="indefinite" fill="hold" grpId="1" nodeType="withEffect">
                                  <p:stCondLst>
                                    <p:cond delay="0"/>
                                  </p:stCondLst>
                                  <p:endCondLst>
                                    <p:cond evt="onNext" delay="0">
                                      <p:tgtEl>
                                        <p:sldTgt/>
                                      </p:tgtEl>
                                    </p:cond>
                                  </p:endCondLst>
                                  <p:childTnLst>
                                    <p:animScale>
                                      <p:cBhvr>
                                        <p:cTn id="82" dur="2000" fill="hold"/>
                                        <p:tgtEl>
                                          <p:spTgt spid="538"/>
                                        </p:tgtEl>
                                      </p:cBhvr>
                                      <p:by x="50000" y="50000"/>
                                    </p:animScale>
                                  </p:childTnLst>
                                </p:cTn>
                              </p:par>
                              <p:par>
                                <p:cTn id="83" presetID="6" presetClass="emph" presetSubtype="0" repeatCount="indefinite" fill="hold" grpId="1" nodeType="withEffect">
                                  <p:stCondLst>
                                    <p:cond delay="0"/>
                                  </p:stCondLst>
                                  <p:endCondLst>
                                    <p:cond evt="onNext" delay="0">
                                      <p:tgtEl>
                                        <p:sldTgt/>
                                      </p:tgtEl>
                                    </p:cond>
                                  </p:endCondLst>
                                  <p:childTnLst>
                                    <p:animScale>
                                      <p:cBhvr>
                                        <p:cTn id="84" dur="2000" fill="hold"/>
                                        <p:tgtEl>
                                          <p:spTgt spid="536"/>
                                        </p:tgtEl>
                                      </p:cBhvr>
                                      <p:by x="50000" y="50000"/>
                                    </p:animScale>
                                  </p:childTnLst>
                                </p:cTn>
                              </p:par>
                              <p:par>
                                <p:cTn id="85" presetID="6" presetClass="emph" presetSubtype="0" repeatCount="indefinite" fill="hold" grpId="1" nodeType="withEffect">
                                  <p:stCondLst>
                                    <p:cond delay="0"/>
                                  </p:stCondLst>
                                  <p:endCondLst>
                                    <p:cond evt="onNext" delay="0">
                                      <p:tgtEl>
                                        <p:sldTgt/>
                                      </p:tgtEl>
                                    </p:cond>
                                  </p:endCondLst>
                                  <p:childTnLst>
                                    <p:animScale>
                                      <p:cBhvr>
                                        <p:cTn id="86" dur="2000" fill="hold"/>
                                        <p:tgtEl>
                                          <p:spTgt spid="549"/>
                                        </p:tgtEl>
                                      </p:cBhvr>
                                      <p:by x="50000" y="50000"/>
                                    </p:animScale>
                                  </p:childTnLst>
                                </p:cTn>
                              </p:par>
                              <p:par>
                                <p:cTn id="87" presetID="6" presetClass="emph" presetSubtype="0" repeatCount="indefinite" fill="hold" grpId="1" nodeType="withEffect">
                                  <p:stCondLst>
                                    <p:cond delay="0"/>
                                  </p:stCondLst>
                                  <p:endCondLst>
                                    <p:cond evt="onNext" delay="0">
                                      <p:tgtEl>
                                        <p:sldTgt/>
                                      </p:tgtEl>
                                    </p:cond>
                                  </p:endCondLst>
                                  <p:childTnLst>
                                    <p:animScale>
                                      <p:cBhvr>
                                        <p:cTn id="88" dur="2000" fill="hold"/>
                                        <p:tgtEl>
                                          <p:spTgt spid="537"/>
                                        </p:tgtEl>
                                      </p:cBhvr>
                                      <p:by x="50000" y="50000"/>
                                    </p:animScale>
                                  </p:childTnLst>
                                </p:cTn>
                              </p:par>
                              <p:par>
                                <p:cTn id="89" presetID="6" presetClass="emph" presetSubtype="0" repeatCount="indefinite" fill="hold" grpId="1" nodeType="withEffect">
                                  <p:stCondLst>
                                    <p:cond delay="0"/>
                                  </p:stCondLst>
                                  <p:endCondLst>
                                    <p:cond evt="onNext" delay="0">
                                      <p:tgtEl>
                                        <p:sldTgt/>
                                      </p:tgtEl>
                                    </p:cond>
                                  </p:endCondLst>
                                  <p:childTnLst>
                                    <p:animScale>
                                      <p:cBhvr>
                                        <p:cTn id="90" dur="2000" fill="hold"/>
                                        <p:tgtEl>
                                          <p:spTgt spid="550"/>
                                        </p:tgtEl>
                                      </p:cBhvr>
                                      <p:by x="50000" y="50000"/>
                                    </p:animScale>
                                  </p:childTnLst>
                                </p:cTn>
                              </p:par>
                              <p:par>
                                <p:cTn id="91" presetID="6" presetClass="emph" presetSubtype="0" repeatCount="indefinite" fill="hold" grpId="1" nodeType="withEffect">
                                  <p:stCondLst>
                                    <p:cond delay="0"/>
                                  </p:stCondLst>
                                  <p:endCondLst>
                                    <p:cond evt="onNext" delay="0">
                                      <p:tgtEl>
                                        <p:sldTgt/>
                                      </p:tgtEl>
                                    </p:cond>
                                  </p:endCondLst>
                                  <p:childTnLst>
                                    <p:animScale>
                                      <p:cBhvr>
                                        <p:cTn id="92" dur="2000" fill="hold"/>
                                        <p:tgtEl>
                                          <p:spTgt spid="551"/>
                                        </p:tgtEl>
                                      </p:cBhvr>
                                      <p:by x="50000" y="50000"/>
                                    </p:animScale>
                                  </p:childTnLst>
                                </p:cTn>
                              </p:par>
                              <p:par>
                                <p:cTn id="93" presetID="6" presetClass="emph" presetSubtype="0" repeatCount="indefinite" fill="hold" grpId="1" nodeType="withEffect">
                                  <p:stCondLst>
                                    <p:cond delay="0"/>
                                  </p:stCondLst>
                                  <p:endCondLst>
                                    <p:cond evt="onNext" delay="0">
                                      <p:tgtEl>
                                        <p:sldTgt/>
                                      </p:tgtEl>
                                    </p:cond>
                                  </p:endCondLst>
                                  <p:childTnLst>
                                    <p:animScale>
                                      <p:cBhvr>
                                        <p:cTn id="94" dur="2000" fill="hold"/>
                                        <p:tgtEl>
                                          <p:spTgt spid="552"/>
                                        </p:tgtEl>
                                      </p:cBhvr>
                                      <p:by x="50000" y="50000"/>
                                    </p:animScale>
                                  </p:childTnLst>
                                </p:cTn>
                              </p:par>
                              <p:par>
                                <p:cTn id="95" presetID="6" presetClass="emph" presetSubtype="0" repeatCount="indefinite" fill="hold" grpId="1" nodeType="withEffect">
                                  <p:stCondLst>
                                    <p:cond delay="0"/>
                                  </p:stCondLst>
                                  <p:endCondLst>
                                    <p:cond evt="onNext" delay="0">
                                      <p:tgtEl>
                                        <p:sldTgt/>
                                      </p:tgtEl>
                                    </p:cond>
                                  </p:endCondLst>
                                  <p:childTnLst>
                                    <p:animScale>
                                      <p:cBhvr>
                                        <p:cTn id="96" dur="2000" fill="hold"/>
                                        <p:tgtEl>
                                          <p:spTgt spid="553"/>
                                        </p:tgtEl>
                                      </p:cBhvr>
                                      <p:by x="50000" y="50000"/>
                                    </p:animScale>
                                  </p:childTnLst>
                                </p:cTn>
                              </p:par>
                              <p:par>
                                <p:cTn id="97" presetID="6" presetClass="emph" presetSubtype="0" repeatCount="indefinite" fill="hold" grpId="1" nodeType="withEffect">
                                  <p:stCondLst>
                                    <p:cond delay="0"/>
                                  </p:stCondLst>
                                  <p:endCondLst>
                                    <p:cond evt="onNext" delay="0">
                                      <p:tgtEl>
                                        <p:sldTgt/>
                                      </p:tgtEl>
                                    </p:cond>
                                  </p:endCondLst>
                                  <p:childTnLst>
                                    <p:animScale>
                                      <p:cBhvr>
                                        <p:cTn id="98" dur="2000" fill="hold"/>
                                        <p:tgtEl>
                                          <p:spTgt spid="554"/>
                                        </p:tgtEl>
                                      </p:cBhvr>
                                      <p:by x="50000" y="50000"/>
                                    </p:animScale>
                                  </p:childTnLst>
                                </p:cTn>
                              </p:par>
                              <p:par>
                                <p:cTn id="99" presetID="6" presetClass="emph" presetSubtype="0" repeatCount="indefinite" fill="hold" grpId="1" nodeType="withEffect">
                                  <p:stCondLst>
                                    <p:cond delay="0"/>
                                  </p:stCondLst>
                                  <p:endCondLst>
                                    <p:cond evt="onNext" delay="0">
                                      <p:tgtEl>
                                        <p:sldTgt/>
                                      </p:tgtEl>
                                    </p:cond>
                                  </p:endCondLst>
                                  <p:childTnLst>
                                    <p:animScale>
                                      <p:cBhvr>
                                        <p:cTn id="100" dur="2000" fill="hold"/>
                                        <p:tgtEl>
                                          <p:spTgt spid="555"/>
                                        </p:tgtEl>
                                      </p:cBhvr>
                                      <p:by x="50000" y="50000"/>
                                    </p:animScale>
                                  </p:childTnLst>
                                </p:cTn>
                              </p:par>
                              <p:par>
                                <p:cTn id="101" presetID="6" presetClass="emph" presetSubtype="0" repeatCount="indefinite" fill="hold" grpId="1" nodeType="withEffect">
                                  <p:stCondLst>
                                    <p:cond delay="0"/>
                                  </p:stCondLst>
                                  <p:endCondLst>
                                    <p:cond evt="onNext" delay="0">
                                      <p:tgtEl>
                                        <p:sldTgt/>
                                      </p:tgtEl>
                                    </p:cond>
                                  </p:endCondLst>
                                  <p:childTnLst>
                                    <p:animScale>
                                      <p:cBhvr>
                                        <p:cTn id="102" dur="2000" fill="hold"/>
                                        <p:tgtEl>
                                          <p:spTgt spid="615"/>
                                        </p:tgtEl>
                                      </p:cBhvr>
                                      <p:by x="50000" y="50000"/>
                                    </p:animScale>
                                  </p:childTnLst>
                                </p:cTn>
                              </p:par>
                              <p:par>
                                <p:cTn id="103" presetID="6" presetClass="emph" presetSubtype="0" repeatCount="indefinite" fill="hold" grpId="1" nodeType="withEffect">
                                  <p:stCondLst>
                                    <p:cond delay="0"/>
                                  </p:stCondLst>
                                  <p:endCondLst>
                                    <p:cond evt="onNext" delay="0">
                                      <p:tgtEl>
                                        <p:sldTgt/>
                                      </p:tgtEl>
                                    </p:cond>
                                  </p:endCondLst>
                                  <p:childTnLst>
                                    <p:animScale>
                                      <p:cBhvr>
                                        <p:cTn id="104" dur="2000" fill="hold"/>
                                        <p:tgtEl>
                                          <p:spTgt spid="619"/>
                                        </p:tgtEl>
                                      </p:cBhvr>
                                      <p:by x="50000" y="50000"/>
                                    </p:animScale>
                                  </p:childTnLst>
                                </p:cTn>
                              </p:par>
                              <p:par>
                                <p:cTn id="105" presetID="6" presetClass="emph" presetSubtype="0" repeatCount="indefinite" fill="hold" grpId="1" nodeType="withEffect">
                                  <p:stCondLst>
                                    <p:cond delay="0"/>
                                  </p:stCondLst>
                                  <p:endCondLst>
                                    <p:cond evt="onNext" delay="0">
                                      <p:tgtEl>
                                        <p:sldTgt/>
                                      </p:tgtEl>
                                    </p:cond>
                                  </p:endCondLst>
                                  <p:childTnLst>
                                    <p:animScale>
                                      <p:cBhvr>
                                        <p:cTn id="106" dur="2000" fill="hold"/>
                                        <p:tgtEl>
                                          <p:spTgt spid="623"/>
                                        </p:tgtEl>
                                      </p:cBhvr>
                                      <p:by x="50000" y="50000"/>
                                    </p:animScale>
                                  </p:childTnLst>
                                </p:cTn>
                              </p:par>
                              <p:par>
                                <p:cTn id="107" presetID="6" presetClass="emph" presetSubtype="0" repeatCount="indefinite" fill="hold" grpId="1" nodeType="withEffect">
                                  <p:stCondLst>
                                    <p:cond delay="0"/>
                                  </p:stCondLst>
                                  <p:endCondLst>
                                    <p:cond evt="onNext" delay="0">
                                      <p:tgtEl>
                                        <p:sldTgt/>
                                      </p:tgtEl>
                                    </p:cond>
                                  </p:endCondLst>
                                  <p:childTnLst>
                                    <p:animScale>
                                      <p:cBhvr>
                                        <p:cTn id="108" dur="2000" fill="hold"/>
                                        <p:tgtEl>
                                          <p:spTgt spid="627"/>
                                        </p:tgtEl>
                                      </p:cBhvr>
                                      <p:by x="50000" y="50000"/>
                                    </p:animScale>
                                  </p:childTnLst>
                                </p:cTn>
                              </p:par>
                              <p:par>
                                <p:cTn id="109" presetID="6" presetClass="emph" presetSubtype="0" repeatCount="indefinite" fill="hold" grpId="1" nodeType="withEffect">
                                  <p:stCondLst>
                                    <p:cond delay="0"/>
                                  </p:stCondLst>
                                  <p:endCondLst>
                                    <p:cond evt="onNext" delay="0">
                                      <p:tgtEl>
                                        <p:sldTgt/>
                                      </p:tgtEl>
                                    </p:cond>
                                  </p:endCondLst>
                                  <p:childTnLst>
                                    <p:animScale>
                                      <p:cBhvr>
                                        <p:cTn id="110" dur="2000" fill="hold"/>
                                        <p:tgtEl>
                                          <p:spTgt spid="614"/>
                                        </p:tgtEl>
                                      </p:cBhvr>
                                      <p:by x="50000" y="50000"/>
                                    </p:animScale>
                                  </p:childTnLst>
                                </p:cTn>
                              </p:par>
                              <p:par>
                                <p:cTn id="111" presetID="6" presetClass="emph" presetSubtype="0" repeatCount="indefinite" fill="hold" grpId="1" nodeType="withEffect">
                                  <p:stCondLst>
                                    <p:cond delay="0"/>
                                  </p:stCondLst>
                                  <p:endCondLst>
                                    <p:cond evt="onNext" delay="0">
                                      <p:tgtEl>
                                        <p:sldTgt/>
                                      </p:tgtEl>
                                    </p:cond>
                                  </p:endCondLst>
                                  <p:childTnLst>
                                    <p:animScale>
                                      <p:cBhvr>
                                        <p:cTn id="112" dur="2000" fill="hold"/>
                                        <p:tgtEl>
                                          <p:spTgt spid="618"/>
                                        </p:tgtEl>
                                      </p:cBhvr>
                                      <p:by x="50000" y="50000"/>
                                    </p:animScale>
                                  </p:childTnLst>
                                </p:cTn>
                              </p:par>
                              <p:par>
                                <p:cTn id="113" presetID="6" presetClass="emph" presetSubtype="0" repeatCount="indefinite" fill="hold" grpId="1" nodeType="withEffect">
                                  <p:stCondLst>
                                    <p:cond delay="0"/>
                                  </p:stCondLst>
                                  <p:endCondLst>
                                    <p:cond evt="onNext" delay="0">
                                      <p:tgtEl>
                                        <p:sldTgt/>
                                      </p:tgtEl>
                                    </p:cond>
                                  </p:endCondLst>
                                  <p:childTnLst>
                                    <p:animScale>
                                      <p:cBhvr>
                                        <p:cTn id="114" dur="2000" fill="hold"/>
                                        <p:tgtEl>
                                          <p:spTgt spid="622"/>
                                        </p:tgtEl>
                                      </p:cBhvr>
                                      <p:by x="50000" y="50000"/>
                                    </p:animScale>
                                  </p:childTnLst>
                                </p:cTn>
                              </p:par>
                              <p:par>
                                <p:cTn id="115" presetID="6" presetClass="emph" presetSubtype="0" repeatCount="indefinite" fill="hold" grpId="1" nodeType="withEffect">
                                  <p:stCondLst>
                                    <p:cond delay="0"/>
                                  </p:stCondLst>
                                  <p:endCondLst>
                                    <p:cond evt="onNext" delay="0">
                                      <p:tgtEl>
                                        <p:sldTgt/>
                                      </p:tgtEl>
                                    </p:cond>
                                  </p:endCondLst>
                                  <p:childTnLst>
                                    <p:animScale>
                                      <p:cBhvr>
                                        <p:cTn id="116" dur="2000" fill="hold"/>
                                        <p:tgtEl>
                                          <p:spTgt spid="626"/>
                                        </p:tgtEl>
                                      </p:cBhvr>
                                      <p:by x="50000" y="50000"/>
                                    </p:animScale>
                                  </p:childTnLst>
                                </p:cTn>
                              </p:par>
                              <p:par>
                                <p:cTn id="117" presetID="6" presetClass="emph" presetSubtype="0" repeatCount="indefinite" fill="hold" grpId="1" nodeType="withEffect">
                                  <p:stCondLst>
                                    <p:cond delay="0"/>
                                  </p:stCondLst>
                                  <p:endCondLst>
                                    <p:cond evt="onNext" delay="0">
                                      <p:tgtEl>
                                        <p:sldTgt/>
                                      </p:tgtEl>
                                    </p:cond>
                                  </p:endCondLst>
                                  <p:childTnLst>
                                    <p:animScale>
                                      <p:cBhvr>
                                        <p:cTn id="118" dur="2000" fill="hold"/>
                                        <p:tgtEl>
                                          <p:spTgt spid="616"/>
                                        </p:tgtEl>
                                      </p:cBhvr>
                                      <p:by x="50000" y="50000"/>
                                    </p:animScale>
                                  </p:childTnLst>
                                </p:cTn>
                              </p:par>
                              <p:par>
                                <p:cTn id="119" presetID="6" presetClass="emph" presetSubtype="0" repeatCount="indefinite" fill="hold" grpId="1" nodeType="withEffect">
                                  <p:stCondLst>
                                    <p:cond delay="0"/>
                                  </p:stCondLst>
                                  <p:endCondLst>
                                    <p:cond evt="onNext" delay="0">
                                      <p:tgtEl>
                                        <p:sldTgt/>
                                      </p:tgtEl>
                                    </p:cond>
                                  </p:endCondLst>
                                  <p:childTnLst>
                                    <p:animScale>
                                      <p:cBhvr>
                                        <p:cTn id="120" dur="2000" fill="hold"/>
                                        <p:tgtEl>
                                          <p:spTgt spid="620"/>
                                        </p:tgtEl>
                                      </p:cBhvr>
                                      <p:by x="50000" y="50000"/>
                                    </p:animScale>
                                  </p:childTnLst>
                                </p:cTn>
                              </p:par>
                              <p:par>
                                <p:cTn id="121" presetID="6" presetClass="emph" presetSubtype="0" repeatCount="indefinite" fill="hold" grpId="1" nodeType="withEffect">
                                  <p:stCondLst>
                                    <p:cond delay="0"/>
                                  </p:stCondLst>
                                  <p:endCondLst>
                                    <p:cond evt="onNext" delay="0">
                                      <p:tgtEl>
                                        <p:sldTgt/>
                                      </p:tgtEl>
                                    </p:cond>
                                  </p:endCondLst>
                                  <p:childTnLst>
                                    <p:animScale>
                                      <p:cBhvr>
                                        <p:cTn id="122" dur="2000" fill="hold"/>
                                        <p:tgtEl>
                                          <p:spTgt spid="624"/>
                                        </p:tgtEl>
                                      </p:cBhvr>
                                      <p:by x="50000" y="50000"/>
                                    </p:animScale>
                                  </p:childTnLst>
                                </p:cTn>
                              </p:par>
                              <p:par>
                                <p:cTn id="123" presetID="6" presetClass="emph" presetSubtype="0" repeatCount="indefinite" fill="hold" grpId="1" nodeType="withEffect">
                                  <p:stCondLst>
                                    <p:cond delay="0"/>
                                  </p:stCondLst>
                                  <p:endCondLst>
                                    <p:cond evt="onNext" delay="0">
                                      <p:tgtEl>
                                        <p:sldTgt/>
                                      </p:tgtEl>
                                    </p:cond>
                                  </p:endCondLst>
                                  <p:childTnLst>
                                    <p:animScale>
                                      <p:cBhvr>
                                        <p:cTn id="124" dur="2000" fill="hold"/>
                                        <p:tgtEl>
                                          <p:spTgt spid="628"/>
                                        </p:tgtEl>
                                      </p:cBhvr>
                                      <p:by x="50000" y="50000"/>
                                    </p:animScale>
                                  </p:childTnLst>
                                </p:cTn>
                              </p:par>
                              <p:par>
                                <p:cTn id="125" presetID="6" presetClass="emph" presetSubtype="0" repeatCount="indefinite" fill="hold" grpId="1" nodeType="withEffect">
                                  <p:stCondLst>
                                    <p:cond delay="0"/>
                                  </p:stCondLst>
                                  <p:endCondLst>
                                    <p:cond evt="onNext" delay="0">
                                      <p:tgtEl>
                                        <p:sldTgt/>
                                      </p:tgtEl>
                                    </p:cond>
                                  </p:endCondLst>
                                  <p:childTnLst>
                                    <p:animScale>
                                      <p:cBhvr>
                                        <p:cTn id="126" dur="2000" fill="hold"/>
                                        <p:tgtEl>
                                          <p:spTgt spid="617"/>
                                        </p:tgtEl>
                                      </p:cBhvr>
                                      <p:by x="50000" y="50000"/>
                                    </p:animScale>
                                  </p:childTnLst>
                                </p:cTn>
                              </p:par>
                              <p:par>
                                <p:cTn id="127" presetID="6" presetClass="emph" presetSubtype="0" repeatCount="indefinite" fill="hold" grpId="1" nodeType="withEffect">
                                  <p:stCondLst>
                                    <p:cond delay="0"/>
                                  </p:stCondLst>
                                  <p:endCondLst>
                                    <p:cond evt="onNext" delay="0">
                                      <p:tgtEl>
                                        <p:sldTgt/>
                                      </p:tgtEl>
                                    </p:cond>
                                  </p:endCondLst>
                                  <p:childTnLst>
                                    <p:animScale>
                                      <p:cBhvr>
                                        <p:cTn id="128" dur="2000" fill="hold"/>
                                        <p:tgtEl>
                                          <p:spTgt spid="621"/>
                                        </p:tgtEl>
                                      </p:cBhvr>
                                      <p:by x="50000" y="50000"/>
                                    </p:animScale>
                                  </p:childTnLst>
                                </p:cTn>
                              </p:par>
                              <p:par>
                                <p:cTn id="129" presetID="6" presetClass="emph" presetSubtype="0" repeatCount="indefinite" fill="hold" grpId="1" nodeType="withEffect">
                                  <p:stCondLst>
                                    <p:cond delay="0"/>
                                  </p:stCondLst>
                                  <p:endCondLst>
                                    <p:cond evt="onNext" delay="0">
                                      <p:tgtEl>
                                        <p:sldTgt/>
                                      </p:tgtEl>
                                    </p:cond>
                                  </p:endCondLst>
                                  <p:childTnLst>
                                    <p:animScale>
                                      <p:cBhvr>
                                        <p:cTn id="130" dur="2000" fill="hold"/>
                                        <p:tgtEl>
                                          <p:spTgt spid="625"/>
                                        </p:tgtEl>
                                      </p:cBhvr>
                                      <p:by x="50000" y="50000"/>
                                    </p:animScale>
                                  </p:childTnLst>
                                </p:cTn>
                              </p:par>
                              <p:par>
                                <p:cTn id="131" presetID="6" presetClass="emph" presetSubtype="0" repeatCount="indefinite" fill="hold" grpId="1" nodeType="withEffect">
                                  <p:stCondLst>
                                    <p:cond delay="0"/>
                                  </p:stCondLst>
                                  <p:endCondLst>
                                    <p:cond evt="onNext" delay="0">
                                      <p:tgtEl>
                                        <p:sldTgt/>
                                      </p:tgtEl>
                                    </p:cond>
                                  </p:endCondLst>
                                  <p:childTnLst>
                                    <p:animScale>
                                      <p:cBhvr>
                                        <p:cTn id="132" dur="2000" fill="hold"/>
                                        <p:tgtEl>
                                          <p:spTgt spid="629"/>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 grpId="0" animBg="1"/>
      <p:bldP spid="536" grpId="1" animBg="1"/>
      <p:bldP spid="537" grpId="0" animBg="1"/>
      <p:bldP spid="537" grpId="1" animBg="1"/>
      <p:bldP spid="538" grpId="0" animBg="1"/>
      <p:bldP spid="538" grpId="1" animBg="1"/>
      <p:bldP spid="543" grpId="0" animBg="1"/>
      <p:bldP spid="543" grpId="1" animBg="1"/>
      <p:bldP spid="544" grpId="0" animBg="1"/>
      <p:bldP spid="544" grpId="1" animBg="1"/>
      <p:bldP spid="545" grpId="0" animBg="1"/>
      <p:bldP spid="545" grpId="1" animBg="1"/>
      <p:bldP spid="546" grpId="0" animBg="1"/>
      <p:bldP spid="546" grpId="1" animBg="1"/>
      <p:bldP spid="547" grpId="0" animBg="1"/>
      <p:bldP spid="547" grpId="1" animBg="1"/>
      <p:bldP spid="548" grpId="0" animBg="1"/>
      <p:bldP spid="548" grpId="1" animBg="1"/>
      <p:bldP spid="549" grpId="0" animBg="1"/>
      <p:bldP spid="549" grpId="1" animBg="1"/>
      <p:bldP spid="550" grpId="0" animBg="1"/>
      <p:bldP spid="550" grpId="1" animBg="1"/>
      <p:bldP spid="551" grpId="0" animBg="1"/>
      <p:bldP spid="551" grpId="1" animBg="1"/>
      <p:bldP spid="552" grpId="0" animBg="1"/>
      <p:bldP spid="552" grpId="1" animBg="1"/>
      <p:bldP spid="553" grpId="0" animBg="1"/>
      <p:bldP spid="553" grpId="1" animBg="1"/>
      <p:bldP spid="554" grpId="0" animBg="1"/>
      <p:bldP spid="554" grpId="1" animBg="1"/>
      <p:bldP spid="555" grpId="0" animBg="1"/>
      <p:bldP spid="555" grpId="1" animBg="1"/>
      <p:bldP spid="614" grpId="0" animBg="1"/>
      <p:bldP spid="614" grpId="1" animBg="1"/>
      <p:bldP spid="615" grpId="0" animBg="1"/>
      <p:bldP spid="615" grpId="1" animBg="1"/>
      <p:bldP spid="616" grpId="0" animBg="1"/>
      <p:bldP spid="616" grpId="1" animBg="1"/>
      <p:bldP spid="617" grpId="0" animBg="1"/>
      <p:bldP spid="617" grpId="1" animBg="1"/>
      <p:bldP spid="618" grpId="0" animBg="1"/>
      <p:bldP spid="618" grpId="1" animBg="1"/>
      <p:bldP spid="619" grpId="0" animBg="1"/>
      <p:bldP spid="619" grpId="1" animBg="1"/>
      <p:bldP spid="620" grpId="0" animBg="1"/>
      <p:bldP spid="620" grpId="1" animBg="1"/>
      <p:bldP spid="621" grpId="0" animBg="1"/>
      <p:bldP spid="621" grpId="1" animBg="1"/>
      <p:bldP spid="622" grpId="0" animBg="1"/>
      <p:bldP spid="622" grpId="1" animBg="1"/>
      <p:bldP spid="623" grpId="0" animBg="1"/>
      <p:bldP spid="623" grpId="1" animBg="1"/>
      <p:bldP spid="624" grpId="0" animBg="1"/>
      <p:bldP spid="624" grpId="1" animBg="1"/>
      <p:bldP spid="625" grpId="0" animBg="1"/>
      <p:bldP spid="625" grpId="1" animBg="1"/>
      <p:bldP spid="626" grpId="0" animBg="1"/>
      <p:bldP spid="626" grpId="1" animBg="1"/>
      <p:bldP spid="627" grpId="0" animBg="1"/>
      <p:bldP spid="627" grpId="1" animBg="1"/>
      <p:bldP spid="628" grpId="0" animBg="1"/>
      <p:bldP spid="628" grpId="1" animBg="1"/>
      <p:bldP spid="629" grpId="0" animBg="1"/>
      <p:bldP spid="629"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矩形 274"/>
          <p:cNvSpPr/>
          <p:nvPr/>
        </p:nvSpPr>
        <p:spPr>
          <a:xfrm>
            <a:off x="4284587" y="1552390"/>
            <a:ext cx="1689857" cy="4436282"/>
          </a:xfrm>
          <a:prstGeom prst="rect">
            <a:avLst/>
          </a:prstGeom>
          <a:solidFill>
            <a:schemeClr val="tx2"/>
          </a:solidFill>
          <a:ln w="3175">
            <a:solidFill>
              <a:schemeClr val="bg1">
                <a:lumMod val="95000"/>
                <a:alpha val="30000"/>
              </a:schemeClr>
            </a:solidFill>
            <a:prstDash val="solid"/>
          </a:ln>
          <a:effectLst/>
        </p:spPr>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pPr>
            <a:r>
              <a:rPr lang="en-US" sz="1400" b="1" dirty="0">
                <a:solidFill>
                  <a:srgbClr val="C00000"/>
                </a:solidFill>
                <a:latin typeface="Arial" panose="020B0604020202020204" pitchFamily="34" charset="0"/>
                <a:ea typeface="微软雅黑" panose="020B0503020204020204" pitchFamily="34" charset="-122"/>
                <a:cs typeface="Arial" pitchFamily="34" charset="0"/>
              </a:rPr>
              <a:t>CPU</a:t>
            </a:r>
          </a:p>
        </p:txBody>
      </p:sp>
      <p:sp>
        <p:nvSpPr>
          <p:cNvPr id="326" name="矩形 325"/>
          <p:cNvSpPr/>
          <p:nvPr/>
        </p:nvSpPr>
        <p:spPr>
          <a:xfrm>
            <a:off x="4524163" y="3112593"/>
            <a:ext cx="1252767" cy="1390050"/>
          </a:xfrm>
          <a:prstGeom prst="rect">
            <a:avLst/>
          </a:prstGeom>
          <a:solidFill>
            <a:schemeClr val="bg1">
              <a:alpha val="10000"/>
            </a:schemeClr>
          </a:solidFill>
          <a:ln w="9525">
            <a:no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C00000"/>
              </a:solidFill>
              <a:latin typeface="Arial" panose="020B0604020202020204" pitchFamily="34" charset="0"/>
              <a:ea typeface="微软雅黑" panose="020B0503020204020204" pitchFamily="34" charset="-122"/>
            </a:endParaRPr>
          </a:p>
        </p:txBody>
      </p:sp>
      <p:sp>
        <p:nvSpPr>
          <p:cNvPr id="26" name="矩形 25"/>
          <p:cNvSpPr/>
          <p:nvPr/>
        </p:nvSpPr>
        <p:spPr>
          <a:xfrm>
            <a:off x="2037569" y="1552390"/>
            <a:ext cx="1689857" cy="4436282"/>
          </a:xfrm>
          <a:prstGeom prst="rect">
            <a:avLst/>
          </a:prstGeom>
          <a:noFill/>
          <a:ln w="3175">
            <a:solidFill>
              <a:schemeClr val="bg1">
                <a:lumMod val="95000"/>
                <a:alpha val="30000"/>
              </a:schemeClr>
            </a:solidFill>
          </a:ln>
          <a:effectLst/>
        </p:spPr>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pPr>
            <a:r>
              <a:rPr lang="en-US" sz="1400" b="1" dirty="0">
                <a:solidFill>
                  <a:srgbClr val="C00000"/>
                </a:solidFill>
                <a:latin typeface="Arial" panose="020B0604020202020204" pitchFamily="34" charset="0"/>
                <a:ea typeface="微软雅黑" panose="020B0503020204020204" pitchFamily="34" charset="-122"/>
                <a:cs typeface="Arial" pitchFamily="34" charset="0"/>
              </a:rPr>
              <a:t>Controller enclosure</a:t>
            </a:r>
          </a:p>
        </p:txBody>
      </p:sp>
      <p:sp>
        <p:nvSpPr>
          <p:cNvPr id="226" name="矩形 225"/>
          <p:cNvSpPr/>
          <p:nvPr/>
        </p:nvSpPr>
        <p:spPr bwMode="auto">
          <a:xfrm>
            <a:off x="2274669" y="2144569"/>
            <a:ext cx="1308692" cy="763305"/>
          </a:xfrm>
          <a:prstGeom prst="rect">
            <a:avLst/>
          </a:prstGeom>
          <a:solidFill>
            <a:schemeClr val="tx2">
              <a:lumMod val="60000"/>
              <a:lumOff val="40000"/>
              <a:alpha val="65000"/>
            </a:schemeClr>
          </a:solidFill>
          <a:ln w="3175">
            <a:noFill/>
          </a:ln>
          <a:effectLst/>
        </p:spPr>
        <p:txBody>
          <a:bodyPr lIns="91476" tIns="45739" rIns="91476" bIns="45739" anchor="t"/>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Storage controller</a:t>
            </a:r>
          </a:p>
        </p:txBody>
      </p:sp>
      <p:sp>
        <p:nvSpPr>
          <p:cNvPr id="127" name="矩形 126"/>
          <p:cNvSpPr/>
          <p:nvPr/>
        </p:nvSpPr>
        <p:spPr bwMode="auto">
          <a:xfrm>
            <a:off x="2263680" y="3155460"/>
            <a:ext cx="1308692" cy="763305"/>
          </a:xfrm>
          <a:prstGeom prst="rect">
            <a:avLst/>
          </a:prstGeom>
          <a:solidFill>
            <a:schemeClr val="tx2">
              <a:lumMod val="60000"/>
              <a:lumOff val="40000"/>
              <a:alpha val="65000"/>
            </a:schemeClr>
          </a:solidFill>
          <a:ln w="3175">
            <a:noFill/>
          </a:ln>
          <a:effectLst/>
        </p:spPr>
        <p:txBody>
          <a:bodyPr lIns="91476" tIns="45739" rIns="91476" bIns="45739" anchor="t"/>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Storage controller</a:t>
            </a:r>
          </a:p>
        </p:txBody>
      </p:sp>
      <p:sp>
        <p:nvSpPr>
          <p:cNvPr id="78" name="矩形 77"/>
          <p:cNvSpPr/>
          <p:nvPr/>
        </p:nvSpPr>
        <p:spPr bwMode="auto">
          <a:xfrm>
            <a:off x="2274669" y="4114006"/>
            <a:ext cx="1308692" cy="763305"/>
          </a:xfrm>
          <a:prstGeom prst="rect">
            <a:avLst/>
          </a:prstGeom>
          <a:solidFill>
            <a:schemeClr val="tx2">
              <a:lumMod val="60000"/>
              <a:lumOff val="40000"/>
              <a:alpha val="65000"/>
            </a:schemeClr>
          </a:solidFill>
          <a:ln w="3175">
            <a:noFill/>
          </a:ln>
          <a:effectLst/>
        </p:spPr>
        <p:txBody>
          <a:bodyPr lIns="91476" tIns="45739" rIns="91476" bIns="45739" anchor="t"/>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Storage controller</a:t>
            </a:r>
          </a:p>
        </p:txBody>
      </p:sp>
      <p:sp>
        <p:nvSpPr>
          <p:cNvPr id="318" name="矩形 317"/>
          <p:cNvSpPr/>
          <p:nvPr/>
        </p:nvSpPr>
        <p:spPr>
          <a:xfrm>
            <a:off x="4284587" y="1552391"/>
            <a:ext cx="1689857" cy="4436281"/>
          </a:xfrm>
          <a:prstGeom prst="rect">
            <a:avLst/>
          </a:prstGeom>
          <a:noFill/>
          <a:ln w="9525">
            <a:no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666666"/>
              </a:solidFill>
              <a:latin typeface="Arial" panose="020B0604020202020204" pitchFamily="34" charset="0"/>
              <a:ea typeface="微软雅黑" panose="020B0503020204020204" pitchFamily="34" charset="-122"/>
            </a:endParaRPr>
          </a:p>
        </p:txBody>
      </p:sp>
      <p:sp>
        <p:nvSpPr>
          <p:cNvPr id="2" name="梯形 1"/>
          <p:cNvSpPr/>
          <p:nvPr/>
        </p:nvSpPr>
        <p:spPr>
          <a:xfrm rot="16200000">
            <a:off x="1643512" y="3346402"/>
            <a:ext cx="4436284" cy="845867"/>
          </a:xfrm>
          <a:custGeom>
            <a:avLst/>
            <a:gdLst>
              <a:gd name="connsiteX0" fmla="*/ 0 w 4436284"/>
              <a:gd name="connsiteY0" fmla="*/ 845867 h 845867"/>
              <a:gd name="connsiteX1" fmla="*/ 933846 w 4436284"/>
              <a:gd name="connsiteY1" fmla="*/ 0 h 845867"/>
              <a:gd name="connsiteX2" fmla="*/ 3502438 w 4436284"/>
              <a:gd name="connsiteY2" fmla="*/ 0 h 845867"/>
              <a:gd name="connsiteX3" fmla="*/ 4436284 w 4436284"/>
              <a:gd name="connsiteY3" fmla="*/ 845867 h 845867"/>
              <a:gd name="connsiteX4" fmla="*/ 0 w 4436284"/>
              <a:gd name="connsiteY4" fmla="*/ 845867 h 845867"/>
              <a:gd name="connsiteX0" fmla="*/ 0 w 4436284"/>
              <a:gd name="connsiteY0" fmla="*/ 847455 h 847455"/>
              <a:gd name="connsiteX1" fmla="*/ 1178321 w 4436284"/>
              <a:gd name="connsiteY1" fmla="*/ 0 h 847455"/>
              <a:gd name="connsiteX2" fmla="*/ 3502438 w 4436284"/>
              <a:gd name="connsiteY2" fmla="*/ 1588 h 847455"/>
              <a:gd name="connsiteX3" fmla="*/ 4436284 w 4436284"/>
              <a:gd name="connsiteY3" fmla="*/ 847455 h 847455"/>
              <a:gd name="connsiteX4" fmla="*/ 0 w 4436284"/>
              <a:gd name="connsiteY4" fmla="*/ 847455 h 847455"/>
              <a:gd name="connsiteX0" fmla="*/ 0 w 4436284"/>
              <a:gd name="connsiteY0" fmla="*/ 845867 h 845867"/>
              <a:gd name="connsiteX1" fmla="*/ 2476896 w 4436284"/>
              <a:gd name="connsiteY1" fmla="*/ 4 h 845867"/>
              <a:gd name="connsiteX2" fmla="*/ 3502438 w 4436284"/>
              <a:gd name="connsiteY2" fmla="*/ 0 h 845867"/>
              <a:gd name="connsiteX3" fmla="*/ 4436284 w 4436284"/>
              <a:gd name="connsiteY3" fmla="*/ 845867 h 845867"/>
              <a:gd name="connsiteX4" fmla="*/ 0 w 4436284"/>
              <a:gd name="connsiteY4" fmla="*/ 845867 h 845867"/>
              <a:gd name="connsiteX0" fmla="*/ 0 w 4436284"/>
              <a:gd name="connsiteY0" fmla="*/ 845867 h 845867"/>
              <a:gd name="connsiteX1" fmla="*/ 3059508 w 4436284"/>
              <a:gd name="connsiteY1" fmla="*/ 7 h 845867"/>
              <a:gd name="connsiteX2" fmla="*/ 3502438 w 4436284"/>
              <a:gd name="connsiteY2" fmla="*/ 0 h 845867"/>
              <a:gd name="connsiteX3" fmla="*/ 4436284 w 4436284"/>
              <a:gd name="connsiteY3" fmla="*/ 845867 h 845867"/>
              <a:gd name="connsiteX4" fmla="*/ 0 w 4436284"/>
              <a:gd name="connsiteY4" fmla="*/ 845867 h 845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284" h="845867">
                <a:moveTo>
                  <a:pt x="0" y="845867"/>
                </a:moveTo>
                <a:lnTo>
                  <a:pt x="3059508" y="7"/>
                </a:lnTo>
                <a:lnTo>
                  <a:pt x="3502438" y="0"/>
                </a:lnTo>
                <a:lnTo>
                  <a:pt x="4436284" y="845867"/>
                </a:lnTo>
                <a:lnTo>
                  <a:pt x="0" y="845867"/>
                </a:lnTo>
                <a:close/>
              </a:path>
            </a:pathLst>
          </a:custGeom>
          <a:solidFill>
            <a:srgbClr val="EFEFEF"/>
          </a:solidFill>
          <a:ln w="9525">
            <a:solidFill>
              <a:schemeClr val="bg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Arial" panose="020B0604020202020204" pitchFamily="34" charset="0"/>
              <a:ea typeface="微软雅黑" panose="020B0503020204020204" pitchFamily="34" charset="-122"/>
            </a:endParaRPr>
          </a:p>
        </p:txBody>
      </p:sp>
      <p:sp>
        <p:nvSpPr>
          <p:cNvPr id="327" name="矩形 326"/>
          <p:cNvSpPr/>
          <p:nvPr/>
        </p:nvSpPr>
        <p:spPr>
          <a:xfrm>
            <a:off x="6531603" y="1552391"/>
            <a:ext cx="1689857" cy="4436281"/>
          </a:xfrm>
          <a:prstGeom prst="rect">
            <a:avLst/>
          </a:prstGeom>
          <a:solidFill>
            <a:schemeClr val="bg1">
              <a:alpha val="10000"/>
            </a:schemeClr>
          </a:solidFill>
          <a:ln w="9525">
            <a:no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666666"/>
              </a:solidFill>
              <a:latin typeface="Arial" panose="020B0604020202020204" pitchFamily="34" charset="0"/>
              <a:ea typeface="微软雅黑" panose="020B0503020204020204" pitchFamily="34" charset="-122"/>
            </a:endParaRPr>
          </a:p>
        </p:txBody>
      </p:sp>
      <p:sp>
        <p:nvSpPr>
          <p:cNvPr id="3" name="圆柱形 2"/>
          <p:cNvSpPr/>
          <p:nvPr/>
        </p:nvSpPr>
        <p:spPr>
          <a:xfrm>
            <a:off x="554038" y="1552390"/>
            <a:ext cx="926370" cy="4436283"/>
          </a:xfrm>
          <a:prstGeom prst="can">
            <a:avLst>
              <a:gd name="adj" fmla="val 18409"/>
            </a:avLst>
          </a:prstGeom>
          <a:solidFill>
            <a:schemeClr val="tx2">
              <a:alpha val="20000"/>
            </a:schemeClr>
          </a:solidFill>
          <a:ln w="3175" cap="flat" cmpd="sng" algn="ctr">
            <a:solidFill>
              <a:schemeClr val="bg1">
                <a:lumMod val="95000"/>
                <a:alpha val="30000"/>
              </a:schemeClr>
            </a:solidFill>
            <a:prstDash val="solid"/>
            <a:miter lim="800000"/>
          </a:ln>
          <a:effectLst/>
        </p:spPr>
        <p:txBody>
          <a:bodyPr rtlCol="0" anchor="t"/>
          <a:lstStyle/>
          <a:p>
            <a:pPr algn="ctr" defTabSz="914126"/>
            <a:r>
              <a:rPr lang="en-US" sz="1200" b="1" dirty="0">
                <a:solidFill>
                  <a:srgbClr val="C00000"/>
                </a:solidFill>
                <a:latin typeface="Arial" panose="020B0604020202020204" pitchFamily="34" charset="0"/>
                <a:ea typeface="微软雅黑" panose="020B0503020204020204" pitchFamily="34" charset="-122"/>
              </a:rPr>
              <a:t>LUN</a:t>
            </a:r>
          </a:p>
        </p:txBody>
      </p:sp>
      <p:sp>
        <p:nvSpPr>
          <p:cNvPr id="11" name="圆柱形 10"/>
          <p:cNvSpPr/>
          <p:nvPr/>
        </p:nvSpPr>
        <p:spPr>
          <a:xfrm>
            <a:off x="554038" y="5482733"/>
            <a:ext cx="926370" cy="505939"/>
          </a:xfrm>
          <a:prstGeom prst="can">
            <a:avLst>
              <a:gd name="adj" fmla="val 40688"/>
            </a:avLst>
          </a:prstGeom>
          <a:solidFill>
            <a:schemeClr val="bg1">
              <a:lumMod val="20000"/>
              <a:lumOff val="80000"/>
            </a:schemeClr>
          </a:solidFill>
          <a:ln w="3175" cap="flat" cmpd="sng" algn="ctr">
            <a:solidFill>
              <a:schemeClr val="bg1">
                <a:lumMod val="95000"/>
                <a:alpha val="20000"/>
              </a:schemeClr>
            </a:solidFill>
            <a:prstDash val="solid"/>
            <a:miter lim="800000"/>
          </a:ln>
          <a:effectLst/>
        </p:spPr>
        <p:txBody>
          <a:bodyPr rtlCol="0" anchor="t"/>
          <a:lstStyle/>
          <a:p>
            <a:pPr algn="ctr" defTabSz="914126"/>
            <a:r>
              <a:rPr lang="en-US" sz="1050" dirty="0">
                <a:solidFill>
                  <a:srgbClr val="1D1D1A"/>
                </a:solidFill>
                <a:latin typeface="Arial" panose="020B0604020202020204" pitchFamily="34" charset="0"/>
                <a:ea typeface="微软雅黑" panose="020B0503020204020204" pitchFamily="34" charset="-122"/>
              </a:rPr>
              <a:t>Slice #0</a:t>
            </a:r>
          </a:p>
        </p:txBody>
      </p:sp>
      <p:sp>
        <p:nvSpPr>
          <p:cNvPr id="13" name="圆柱形 12"/>
          <p:cNvSpPr/>
          <p:nvPr/>
        </p:nvSpPr>
        <p:spPr>
          <a:xfrm>
            <a:off x="554038" y="5186781"/>
            <a:ext cx="926370" cy="505939"/>
          </a:xfrm>
          <a:prstGeom prst="can">
            <a:avLst>
              <a:gd name="adj" fmla="val 40688"/>
            </a:avLst>
          </a:prstGeom>
          <a:solidFill>
            <a:schemeClr val="tx1">
              <a:lumMod val="10000"/>
              <a:lumOff val="90000"/>
            </a:schemeClr>
          </a:solidFill>
          <a:ln w="3175" cap="flat" cmpd="sng" algn="ctr">
            <a:solidFill>
              <a:schemeClr val="bg1">
                <a:lumMod val="60000"/>
                <a:lumOff val="40000"/>
                <a:alpha val="20000"/>
              </a:schemeClr>
            </a:solidFill>
            <a:prstDash val="solid"/>
            <a:miter lim="800000"/>
          </a:ln>
          <a:effectLst/>
        </p:spPr>
        <p:txBody>
          <a:bodyPr rtlCol="0" anchor="t"/>
          <a:lstStyle/>
          <a:p>
            <a:pPr algn="ctr" defTabSz="914126"/>
            <a:r>
              <a:rPr lang="en-US" sz="1050" dirty="0">
                <a:solidFill>
                  <a:srgbClr val="1D1D1A"/>
                </a:solidFill>
                <a:latin typeface="Arial" panose="020B0604020202020204" pitchFamily="34" charset="0"/>
                <a:ea typeface="微软雅黑" panose="020B0503020204020204" pitchFamily="34" charset="-122"/>
              </a:rPr>
              <a:t>Slice #1</a:t>
            </a:r>
          </a:p>
        </p:txBody>
      </p:sp>
      <p:sp>
        <p:nvSpPr>
          <p:cNvPr id="14" name="圆柱形 13"/>
          <p:cNvSpPr/>
          <p:nvPr/>
        </p:nvSpPr>
        <p:spPr>
          <a:xfrm>
            <a:off x="554038" y="4890829"/>
            <a:ext cx="926370" cy="505939"/>
          </a:xfrm>
          <a:prstGeom prst="can">
            <a:avLst>
              <a:gd name="adj" fmla="val 40688"/>
            </a:avLst>
          </a:prstGeom>
          <a:solidFill>
            <a:schemeClr val="bg1">
              <a:lumMod val="20000"/>
              <a:lumOff val="80000"/>
            </a:schemeClr>
          </a:solidFill>
          <a:ln w="3175" cap="flat" cmpd="sng" algn="ctr">
            <a:solidFill>
              <a:schemeClr val="tx1">
                <a:alpha val="20000"/>
              </a:schemeClr>
            </a:solidFill>
            <a:prstDash val="solid"/>
            <a:miter lim="800000"/>
          </a:ln>
          <a:effectLst/>
        </p:spPr>
        <p:txBody>
          <a:bodyPr rtlCol="0" anchor="t"/>
          <a:lstStyle/>
          <a:p>
            <a:pPr algn="ctr" defTabSz="914126"/>
            <a:r>
              <a:rPr lang="en-US" sz="1050" dirty="0">
                <a:solidFill>
                  <a:srgbClr val="1D1D1A"/>
                </a:solidFill>
                <a:latin typeface="Arial" panose="020B0604020202020204" pitchFamily="34" charset="0"/>
                <a:ea typeface="微软雅黑" panose="020B0503020204020204" pitchFamily="34" charset="-122"/>
              </a:rPr>
              <a:t>Slice #2</a:t>
            </a:r>
          </a:p>
        </p:txBody>
      </p:sp>
      <p:sp>
        <p:nvSpPr>
          <p:cNvPr id="15" name="圆柱形 14"/>
          <p:cNvSpPr/>
          <p:nvPr/>
        </p:nvSpPr>
        <p:spPr>
          <a:xfrm>
            <a:off x="554038" y="4582155"/>
            <a:ext cx="926370" cy="505939"/>
          </a:xfrm>
          <a:prstGeom prst="can">
            <a:avLst>
              <a:gd name="adj" fmla="val 40688"/>
            </a:avLst>
          </a:prstGeom>
          <a:solidFill>
            <a:schemeClr val="tx1">
              <a:lumMod val="10000"/>
              <a:lumOff val="90000"/>
            </a:schemeClr>
          </a:solidFill>
          <a:ln w="3175" cap="flat" cmpd="sng" algn="ctr">
            <a:solidFill>
              <a:schemeClr val="tx1">
                <a:alpha val="20000"/>
              </a:schemeClr>
            </a:solidFill>
            <a:prstDash val="solid"/>
            <a:miter lim="800000"/>
          </a:ln>
          <a:effectLst/>
        </p:spPr>
        <p:txBody>
          <a:bodyPr rtlCol="0" anchor="t"/>
          <a:lstStyle/>
          <a:p>
            <a:pPr algn="ctr" defTabSz="914126"/>
            <a:r>
              <a:rPr lang="en-US" sz="1050" dirty="0">
                <a:solidFill>
                  <a:srgbClr val="1D1D1A"/>
                </a:solidFill>
                <a:latin typeface="Arial" panose="020B0604020202020204" pitchFamily="34" charset="0"/>
                <a:ea typeface="微软雅黑" panose="020B0503020204020204" pitchFamily="34" charset="-122"/>
              </a:rPr>
              <a:t>Slice #3</a:t>
            </a:r>
          </a:p>
        </p:txBody>
      </p:sp>
      <p:sp>
        <p:nvSpPr>
          <p:cNvPr id="16" name="圆柱形 15"/>
          <p:cNvSpPr/>
          <p:nvPr/>
        </p:nvSpPr>
        <p:spPr>
          <a:xfrm>
            <a:off x="554038" y="4297059"/>
            <a:ext cx="926370" cy="505939"/>
          </a:xfrm>
          <a:prstGeom prst="can">
            <a:avLst>
              <a:gd name="adj" fmla="val 40688"/>
            </a:avLst>
          </a:prstGeom>
          <a:solidFill>
            <a:schemeClr val="tx2"/>
          </a:solidFill>
          <a:ln w="3175" cap="flat" cmpd="sng" algn="ctr">
            <a:solidFill>
              <a:schemeClr val="tx1">
                <a:alpha val="20000"/>
              </a:schemeClr>
            </a:solidFill>
            <a:prstDash val="solid"/>
            <a:miter lim="800000"/>
          </a:ln>
          <a:effectLst/>
        </p:spPr>
        <p:txBody>
          <a:bodyPr rtlCol="0" anchor="t"/>
          <a:lstStyle/>
          <a:p>
            <a:pPr algn="ctr" defTabSz="914126"/>
            <a:r>
              <a:rPr lang="en-US" sz="1050" dirty="0">
                <a:solidFill>
                  <a:srgbClr val="1D1D1A"/>
                </a:solidFill>
                <a:latin typeface="Arial" panose="020B0604020202020204" pitchFamily="34" charset="0"/>
                <a:ea typeface="微软雅黑" panose="020B0503020204020204" pitchFamily="34" charset="-122"/>
              </a:rPr>
              <a:t>……</a:t>
            </a:r>
          </a:p>
        </p:txBody>
      </p:sp>
      <p:sp>
        <p:nvSpPr>
          <p:cNvPr id="17" name="圆柱形 16"/>
          <p:cNvSpPr/>
          <p:nvPr/>
        </p:nvSpPr>
        <p:spPr>
          <a:xfrm>
            <a:off x="554038" y="4293395"/>
            <a:ext cx="926370" cy="505939"/>
          </a:xfrm>
          <a:prstGeom prst="can">
            <a:avLst>
              <a:gd name="adj" fmla="val 40688"/>
            </a:avLst>
          </a:prstGeom>
          <a:solidFill>
            <a:schemeClr val="tx2"/>
          </a:solidFill>
          <a:ln w="3175" cap="flat" cmpd="sng" algn="ctr">
            <a:solidFill>
              <a:schemeClr val="tx1">
                <a:alpha val="20000"/>
              </a:schemeClr>
            </a:solidFill>
            <a:prstDash val="solid"/>
            <a:miter lim="800000"/>
          </a:ln>
          <a:effectLst/>
        </p:spPr>
        <p:txBody>
          <a:bodyPr rtlCol="0" anchor="t"/>
          <a:lstStyle/>
          <a:p>
            <a:pPr algn="ctr" defTabSz="914126"/>
            <a:r>
              <a:rPr lang="en-US" sz="1050" dirty="0">
                <a:solidFill>
                  <a:srgbClr val="1D1D1A"/>
                </a:solidFill>
                <a:latin typeface="Arial" panose="020B0604020202020204" pitchFamily="34" charset="0"/>
                <a:ea typeface="微软雅黑" panose="020B0503020204020204" pitchFamily="34" charset="-122"/>
              </a:rPr>
              <a:t>Slice #4</a:t>
            </a:r>
          </a:p>
        </p:txBody>
      </p:sp>
      <p:sp>
        <p:nvSpPr>
          <p:cNvPr id="18" name="圆柱形 17"/>
          <p:cNvSpPr/>
          <p:nvPr/>
        </p:nvSpPr>
        <p:spPr>
          <a:xfrm>
            <a:off x="554038" y="3984988"/>
            <a:ext cx="926370" cy="505939"/>
          </a:xfrm>
          <a:prstGeom prst="can">
            <a:avLst>
              <a:gd name="adj" fmla="val 40688"/>
            </a:avLst>
          </a:prstGeom>
          <a:solidFill>
            <a:schemeClr val="tx2"/>
          </a:solidFill>
          <a:ln w="3175" cap="flat" cmpd="sng" algn="ctr">
            <a:solidFill>
              <a:schemeClr val="tx1">
                <a:alpha val="20000"/>
              </a:schemeClr>
            </a:solidFill>
            <a:prstDash val="solid"/>
            <a:miter lim="800000"/>
          </a:ln>
          <a:effectLst/>
        </p:spPr>
        <p:txBody>
          <a:bodyPr rtlCol="0" anchor="t"/>
          <a:lstStyle/>
          <a:p>
            <a:pPr algn="ctr" defTabSz="914126"/>
            <a:r>
              <a:rPr lang="en-US" sz="1050" dirty="0">
                <a:solidFill>
                  <a:srgbClr val="1D1D1A"/>
                </a:solidFill>
                <a:latin typeface="Arial" panose="020B0604020202020204" pitchFamily="34" charset="0"/>
                <a:ea typeface="微软雅黑" panose="020B0503020204020204" pitchFamily="34" charset="-122"/>
              </a:rPr>
              <a:t>Slice #5</a:t>
            </a:r>
          </a:p>
        </p:txBody>
      </p:sp>
      <p:sp>
        <p:nvSpPr>
          <p:cNvPr id="19" name="圆柱形 18"/>
          <p:cNvSpPr/>
          <p:nvPr/>
        </p:nvSpPr>
        <p:spPr>
          <a:xfrm>
            <a:off x="554038" y="3681195"/>
            <a:ext cx="926370" cy="505939"/>
          </a:xfrm>
          <a:prstGeom prst="can">
            <a:avLst>
              <a:gd name="adj" fmla="val 40688"/>
            </a:avLst>
          </a:prstGeom>
          <a:solidFill>
            <a:schemeClr val="tx2"/>
          </a:solidFill>
          <a:ln w="3175" cap="flat" cmpd="sng" algn="ctr">
            <a:solidFill>
              <a:schemeClr val="tx1">
                <a:alpha val="20000"/>
              </a:schemeClr>
            </a:solidFill>
            <a:prstDash val="solid"/>
            <a:miter lim="800000"/>
          </a:ln>
          <a:effectLst/>
        </p:spPr>
        <p:txBody>
          <a:bodyPr rtlCol="0" anchor="t"/>
          <a:lstStyle/>
          <a:p>
            <a:pPr algn="ctr" defTabSz="914126"/>
            <a:r>
              <a:rPr lang="en-US" sz="1050" dirty="0">
                <a:solidFill>
                  <a:srgbClr val="1D1D1A"/>
                </a:solidFill>
                <a:latin typeface="Arial" panose="020B0604020202020204" pitchFamily="34" charset="0"/>
                <a:ea typeface="微软雅黑" panose="020B0503020204020204" pitchFamily="34" charset="-122"/>
              </a:rPr>
              <a:t>Slice #6</a:t>
            </a:r>
          </a:p>
        </p:txBody>
      </p:sp>
      <p:sp>
        <p:nvSpPr>
          <p:cNvPr id="20" name="圆柱形 19"/>
          <p:cNvSpPr/>
          <p:nvPr/>
        </p:nvSpPr>
        <p:spPr>
          <a:xfrm>
            <a:off x="554038" y="3374313"/>
            <a:ext cx="926370" cy="505939"/>
          </a:xfrm>
          <a:prstGeom prst="can">
            <a:avLst>
              <a:gd name="adj" fmla="val 40688"/>
            </a:avLst>
          </a:prstGeom>
          <a:solidFill>
            <a:schemeClr val="tx2"/>
          </a:solidFill>
          <a:ln w="3175" cap="flat" cmpd="sng" algn="ctr">
            <a:solidFill>
              <a:schemeClr val="tx1">
                <a:alpha val="20000"/>
              </a:schemeClr>
            </a:solidFill>
            <a:prstDash val="solid"/>
            <a:miter lim="800000"/>
          </a:ln>
          <a:effectLst/>
        </p:spPr>
        <p:txBody>
          <a:bodyPr rtlCol="0" anchor="t"/>
          <a:lstStyle/>
          <a:p>
            <a:pPr algn="ctr" defTabSz="914126"/>
            <a:r>
              <a:rPr lang="en-US" sz="1050" dirty="0">
                <a:solidFill>
                  <a:srgbClr val="1D1D1A"/>
                </a:solidFill>
                <a:latin typeface="Arial" panose="020B0604020202020204" pitchFamily="34" charset="0"/>
                <a:ea typeface="微软雅黑" panose="020B0503020204020204" pitchFamily="34" charset="-122"/>
              </a:rPr>
              <a:t>Slice #7</a:t>
            </a:r>
          </a:p>
        </p:txBody>
      </p:sp>
      <p:sp>
        <p:nvSpPr>
          <p:cNvPr id="21" name="圆柱形 20"/>
          <p:cNvSpPr/>
          <p:nvPr/>
        </p:nvSpPr>
        <p:spPr>
          <a:xfrm>
            <a:off x="554038" y="3078361"/>
            <a:ext cx="926370" cy="505939"/>
          </a:xfrm>
          <a:prstGeom prst="can">
            <a:avLst>
              <a:gd name="adj" fmla="val 40688"/>
            </a:avLst>
          </a:prstGeom>
          <a:solidFill>
            <a:schemeClr val="tx2"/>
          </a:solidFill>
          <a:ln w="3175" cap="flat" cmpd="sng" algn="ctr">
            <a:solidFill>
              <a:schemeClr val="tx1">
                <a:alpha val="20000"/>
              </a:schemeClr>
            </a:solidFill>
            <a:prstDash val="solid"/>
            <a:miter lim="800000"/>
          </a:ln>
          <a:effectLst/>
        </p:spPr>
        <p:txBody>
          <a:bodyPr rtlCol="0" anchor="t"/>
          <a:lstStyle/>
          <a:p>
            <a:pPr algn="ctr" defTabSz="914126"/>
            <a:r>
              <a:rPr lang="en-US" sz="1050" dirty="0">
                <a:solidFill>
                  <a:srgbClr val="1D1D1A"/>
                </a:solidFill>
                <a:latin typeface="Arial" panose="020B0604020202020204" pitchFamily="34" charset="0"/>
                <a:ea typeface="微软雅黑" panose="020B0503020204020204" pitchFamily="34" charset="-122"/>
              </a:rPr>
              <a:t>Slice #8</a:t>
            </a:r>
          </a:p>
        </p:txBody>
      </p:sp>
      <p:sp>
        <p:nvSpPr>
          <p:cNvPr id="22" name="圆柱形 21"/>
          <p:cNvSpPr/>
          <p:nvPr/>
        </p:nvSpPr>
        <p:spPr>
          <a:xfrm>
            <a:off x="554038" y="2769687"/>
            <a:ext cx="926370" cy="505939"/>
          </a:xfrm>
          <a:prstGeom prst="can">
            <a:avLst>
              <a:gd name="adj" fmla="val 40688"/>
            </a:avLst>
          </a:prstGeom>
          <a:solidFill>
            <a:schemeClr val="tx2"/>
          </a:solidFill>
          <a:ln w="3175" cap="flat" cmpd="sng" algn="ctr">
            <a:solidFill>
              <a:schemeClr val="tx1">
                <a:alpha val="20000"/>
              </a:schemeClr>
            </a:solidFill>
            <a:prstDash val="solid"/>
            <a:miter lim="800000"/>
          </a:ln>
          <a:effectLst/>
        </p:spPr>
        <p:txBody>
          <a:bodyPr rtlCol="0" anchor="t"/>
          <a:lstStyle/>
          <a:p>
            <a:pPr algn="ctr" defTabSz="914126"/>
            <a:r>
              <a:rPr lang="en-US" sz="1050" dirty="0">
                <a:solidFill>
                  <a:srgbClr val="1D1D1A"/>
                </a:solidFill>
                <a:latin typeface="Arial" panose="020B0604020202020204" pitchFamily="34" charset="0"/>
                <a:ea typeface="微软雅黑" panose="020B0503020204020204" pitchFamily="34" charset="-122"/>
              </a:rPr>
              <a:t>Slice #9</a:t>
            </a:r>
          </a:p>
        </p:txBody>
      </p:sp>
      <p:sp>
        <p:nvSpPr>
          <p:cNvPr id="23" name="圆柱形 22"/>
          <p:cNvSpPr/>
          <p:nvPr/>
        </p:nvSpPr>
        <p:spPr>
          <a:xfrm>
            <a:off x="554038" y="2462609"/>
            <a:ext cx="926370" cy="505939"/>
          </a:xfrm>
          <a:prstGeom prst="can">
            <a:avLst>
              <a:gd name="adj" fmla="val 40688"/>
            </a:avLst>
          </a:prstGeom>
          <a:solidFill>
            <a:schemeClr val="tx2"/>
          </a:solidFill>
          <a:ln w="3175" cap="flat" cmpd="sng" algn="ctr">
            <a:solidFill>
              <a:schemeClr val="tx1">
                <a:alpha val="20000"/>
              </a:schemeClr>
            </a:solidFill>
            <a:prstDash val="solid"/>
            <a:miter lim="800000"/>
          </a:ln>
          <a:effectLst/>
        </p:spPr>
        <p:txBody>
          <a:bodyPr rtlCol="0" anchor="ctr"/>
          <a:lstStyle/>
          <a:p>
            <a:pPr algn="ctr" defTabSz="914126"/>
            <a:r>
              <a:rPr lang="en-US" sz="1050" dirty="0">
                <a:solidFill>
                  <a:srgbClr val="1D1D1A"/>
                </a:solidFill>
                <a:latin typeface="Arial" panose="020B0604020202020204" pitchFamily="34" charset="0"/>
                <a:ea typeface="微软雅黑" panose="020B0503020204020204" pitchFamily="34" charset="-122"/>
              </a:rPr>
              <a:t>Slice #10</a:t>
            </a:r>
          </a:p>
        </p:txBody>
      </p:sp>
      <p:sp>
        <p:nvSpPr>
          <p:cNvPr id="29" name="矩形 28"/>
          <p:cNvSpPr/>
          <p:nvPr/>
        </p:nvSpPr>
        <p:spPr bwMode="auto">
          <a:xfrm>
            <a:off x="2233300" y="5157791"/>
            <a:ext cx="1308692" cy="763305"/>
          </a:xfrm>
          <a:prstGeom prst="rect">
            <a:avLst/>
          </a:prstGeom>
          <a:solidFill>
            <a:schemeClr val="tx2">
              <a:lumMod val="60000"/>
              <a:lumOff val="40000"/>
              <a:alpha val="65000"/>
            </a:schemeClr>
          </a:solidFill>
          <a:ln w="3175">
            <a:noFill/>
          </a:ln>
          <a:effectLst/>
        </p:spPr>
        <p:txBody>
          <a:bodyPr lIns="91476" tIns="45739" rIns="91476" bIns="45739" anchor="t"/>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Storage controller</a:t>
            </a:r>
          </a:p>
        </p:txBody>
      </p:sp>
      <p:grpSp>
        <p:nvGrpSpPr>
          <p:cNvPr id="30" name="组合 29"/>
          <p:cNvGrpSpPr/>
          <p:nvPr/>
        </p:nvGrpSpPr>
        <p:grpSpPr>
          <a:xfrm>
            <a:off x="2368384" y="5397391"/>
            <a:ext cx="465987" cy="351975"/>
            <a:chOff x="1403351" y="4189414"/>
            <a:chExt cx="420688" cy="354012"/>
          </a:xfrm>
          <a:solidFill>
            <a:srgbClr val="BFBFBF"/>
          </a:solidFill>
        </p:grpSpPr>
        <p:sp>
          <p:nvSpPr>
            <p:cNvPr id="31" name="Freeform 625"/>
            <p:cNvSpPr>
              <a:spLocks/>
            </p:cNvSpPr>
            <p:nvPr/>
          </p:nvSpPr>
          <p:spPr bwMode="auto">
            <a:xfrm>
              <a:off x="1452563" y="4238626"/>
              <a:ext cx="323850" cy="246063"/>
            </a:xfrm>
            <a:custGeom>
              <a:avLst/>
              <a:gdLst>
                <a:gd name="T0" fmla="*/ 368 w 381"/>
                <a:gd name="T1" fmla="*/ 289 h 289"/>
                <a:gd name="T2" fmla="*/ 368 w 381"/>
                <a:gd name="T3" fmla="*/ 289 h 289"/>
                <a:gd name="T4" fmla="*/ 279 w 381"/>
                <a:gd name="T5" fmla="*/ 289 h 289"/>
                <a:gd name="T6" fmla="*/ 279 w 381"/>
                <a:gd name="T7" fmla="*/ 265 h 289"/>
                <a:gd name="T8" fmla="*/ 356 w 381"/>
                <a:gd name="T9" fmla="*/ 265 h 289"/>
                <a:gd name="T10" fmla="*/ 356 w 381"/>
                <a:gd name="T11" fmla="*/ 25 h 289"/>
                <a:gd name="T12" fmla="*/ 25 w 381"/>
                <a:gd name="T13" fmla="*/ 25 h 289"/>
                <a:gd name="T14" fmla="*/ 25 w 381"/>
                <a:gd name="T15" fmla="*/ 265 h 289"/>
                <a:gd name="T16" fmla="*/ 208 w 381"/>
                <a:gd name="T17" fmla="*/ 265 h 289"/>
                <a:gd name="T18" fmla="*/ 208 w 381"/>
                <a:gd name="T19" fmla="*/ 289 h 289"/>
                <a:gd name="T20" fmla="*/ 12 w 381"/>
                <a:gd name="T21" fmla="*/ 289 h 289"/>
                <a:gd name="T22" fmla="*/ 0 w 381"/>
                <a:gd name="T23" fmla="*/ 277 h 289"/>
                <a:gd name="T24" fmla="*/ 0 w 381"/>
                <a:gd name="T25" fmla="*/ 13 h 289"/>
                <a:gd name="T26" fmla="*/ 12 w 381"/>
                <a:gd name="T27" fmla="*/ 0 h 289"/>
                <a:gd name="T28" fmla="*/ 368 w 381"/>
                <a:gd name="T29" fmla="*/ 0 h 289"/>
                <a:gd name="T30" fmla="*/ 381 w 381"/>
                <a:gd name="T31" fmla="*/ 13 h 289"/>
                <a:gd name="T32" fmla="*/ 381 w 381"/>
                <a:gd name="T33" fmla="*/ 277 h 289"/>
                <a:gd name="T34" fmla="*/ 368 w 381"/>
                <a:gd name="T3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 h="289">
                  <a:moveTo>
                    <a:pt x="368" y="289"/>
                  </a:moveTo>
                  <a:lnTo>
                    <a:pt x="368" y="289"/>
                  </a:lnTo>
                  <a:lnTo>
                    <a:pt x="279" y="289"/>
                  </a:lnTo>
                  <a:lnTo>
                    <a:pt x="279" y="265"/>
                  </a:lnTo>
                  <a:lnTo>
                    <a:pt x="356" y="265"/>
                  </a:lnTo>
                  <a:lnTo>
                    <a:pt x="356" y="25"/>
                  </a:lnTo>
                  <a:lnTo>
                    <a:pt x="25" y="25"/>
                  </a:lnTo>
                  <a:lnTo>
                    <a:pt x="25" y="265"/>
                  </a:lnTo>
                  <a:lnTo>
                    <a:pt x="208" y="265"/>
                  </a:lnTo>
                  <a:lnTo>
                    <a:pt x="208" y="289"/>
                  </a:lnTo>
                  <a:lnTo>
                    <a:pt x="12" y="289"/>
                  </a:lnTo>
                  <a:cubicBezTo>
                    <a:pt x="6" y="289"/>
                    <a:pt x="0" y="284"/>
                    <a:pt x="0" y="277"/>
                  </a:cubicBezTo>
                  <a:lnTo>
                    <a:pt x="0" y="13"/>
                  </a:lnTo>
                  <a:cubicBezTo>
                    <a:pt x="0" y="6"/>
                    <a:pt x="6" y="0"/>
                    <a:pt x="12" y="0"/>
                  </a:cubicBezTo>
                  <a:lnTo>
                    <a:pt x="368" y="0"/>
                  </a:lnTo>
                  <a:cubicBezTo>
                    <a:pt x="375" y="0"/>
                    <a:pt x="381" y="6"/>
                    <a:pt x="381" y="13"/>
                  </a:cubicBezTo>
                  <a:lnTo>
                    <a:pt x="381" y="277"/>
                  </a:lnTo>
                  <a:cubicBezTo>
                    <a:pt x="381" y="284"/>
                    <a:pt x="375" y="289"/>
                    <a:pt x="368" y="289"/>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32" name="Freeform 626"/>
            <p:cNvSpPr>
              <a:spLocks/>
            </p:cNvSpPr>
            <p:nvPr/>
          </p:nvSpPr>
          <p:spPr bwMode="auto">
            <a:xfrm>
              <a:off x="1600201" y="4452939"/>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33" name="Freeform 628"/>
            <p:cNvSpPr>
              <a:spLocks/>
            </p:cNvSpPr>
            <p:nvPr/>
          </p:nvSpPr>
          <p:spPr bwMode="auto">
            <a:xfrm>
              <a:off x="1668464" y="4452939"/>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34" name="Freeform 629"/>
            <p:cNvSpPr>
              <a:spLocks/>
            </p:cNvSpPr>
            <p:nvPr/>
          </p:nvSpPr>
          <p:spPr bwMode="auto">
            <a:xfrm>
              <a:off x="1489076"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35" name="Freeform 630"/>
            <p:cNvSpPr>
              <a:spLocks/>
            </p:cNvSpPr>
            <p:nvPr/>
          </p:nvSpPr>
          <p:spPr bwMode="auto">
            <a:xfrm>
              <a:off x="1536701"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36" name="Freeform 631"/>
            <p:cNvSpPr>
              <a:spLocks/>
            </p:cNvSpPr>
            <p:nvPr/>
          </p:nvSpPr>
          <p:spPr bwMode="auto">
            <a:xfrm>
              <a:off x="1584326"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37" name="Freeform 632"/>
            <p:cNvSpPr>
              <a:spLocks/>
            </p:cNvSpPr>
            <p:nvPr/>
          </p:nvSpPr>
          <p:spPr bwMode="auto">
            <a:xfrm>
              <a:off x="1631951"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38" name="Freeform 633"/>
            <p:cNvSpPr>
              <a:spLocks/>
            </p:cNvSpPr>
            <p:nvPr/>
          </p:nvSpPr>
          <p:spPr bwMode="auto">
            <a:xfrm>
              <a:off x="1677989"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39" name="Freeform 634"/>
            <p:cNvSpPr>
              <a:spLocks/>
            </p:cNvSpPr>
            <p:nvPr/>
          </p:nvSpPr>
          <p:spPr bwMode="auto">
            <a:xfrm>
              <a:off x="1725614"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40" name="Freeform 635"/>
            <p:cNvSpPr>
              <a:spLocks/>
            </p:cNvSpPr>
            <p:nvPr/>
          </p:nvSpPr>
          <p:spPr bwMode="auto">
            <a:xfrm>
              <a:off x="1489076"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41" name="Freeform 636"/>
            <p:cNvSpPr>
              <a:spLocks/>
            </p:cNvSpPr>
            <p:nvPr/>
          </p:nvSpPr>
          <p:spPr bwMode="auto">
            <a:xfrm>
              <a:off x="1536701"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42" name="Freeform 637"/>
            <p:cNvSpPr>
              <a:spLocks/>
            </p:cNvSpPr>
            <p:nvPr/>
          </p:nvSpPr>
          <p:spPr bwMode="auto">
            <a:xfrm>
              <a:off x="1584326"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43" name="Freeform 638"/>
            <p:cNvSpPr>
              <a:spLocks/>
            </p:cNvSpPr>
            <p:nvPr/>
          </p:nvSpPr>
          <p:spPr bwMode="auto">
            <a:xfrm>
              <a:off x="1631951"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44" name="Freeform 639"/>
            <p:cNvSpPr>
              <a:spLocks/>
            </p:cNvSpPr>
            <p:nvPr/>
          </p:nvSpPr>
          <p:spPr bwMode="auto">
            <a:xfrm>
              <a:off x="1677989"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45" name="Freeform 640"/>
            <p:cNvSpPr>
              <a:spLocks/>
            </p:cNvSpPr>
            <p:nvPr/>
          </p:nvSpPr>
          <p:spPr bwMode="auto">
            <a:xfrm>
              <a:off x="1725614"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46" name="Freeform 641"/>
            <p:cNvSpPr>
              <a:spLocks/>
            </p:cNvSpPr>
            <p:nvPr/>
          </p:nvSpPr>
          <p:spPr bwMode="auto">
            <a:xfrm>
              <a:off x="1792289"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47" name="Freeform 642"/>
            <p:cNvSpPr>
              <a:spLocks/>
            </p:cNvSpPr>
            <p:nvPr/>
          </p:nvSpPr>
          <p:spPr bwMode="auto">
            <a:xfrm>
              <a:off x="1792289"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48" name="Freeform 643"/>
            <p:cNvSpPr>
              <a:spLocks/>
            </p:cNvSpPr>
            <p:nvPr/>
          </p:nvSpPr>
          <p:spPr bwMode="auto">
            <a:xfrm>
              <a:off x="1792289"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49" name="Freeform 644"/>
            <p:cNvSpPr>
              <a:spLocks/>
            </p:cNvSpPr>
            <p:nvPr/>
          </p:nvSpPr>
          <p:spPr bwMode="auto">
            <a:xfrm>
              <a:off x="1792289"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50" name="Freeform 645"/>
            <p:cNvSpPr>
              <a:spLocks/>
            </p:cNvSpPr>
            <p:nvPr/>
          </p:nvSpPr>
          <p:spPr bwMode="auto">
            <a:xfrm>
              <a:off x="1403351"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51" name="Freeform 646"/>
            <p:cNvSpPr>
              <a:spLocks/>
            </p:cNvSpPr>
            <p:nvPr/>
          </p:nvSpPr>
          <p:spPr bwMode="auto">
            <a:xfrm>
              <a:off x="1403351"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52" name="Freeform 647"/>
            <p:cNvSpPr>
              <a:spLocks/>
            </p:cNvSpPr>
            <p:nvPr/>
          </p:nvSpPr>
          <p:spPr bwMode="auto">
            <a:xfrm>
              <a:off x="1403351"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53" name="Freeform 648"/>
            <p:cNvSpPr>
              <a:spLocks/>
            </p:cNvSpPr>
            <p:nvPr/>
          </p:nvSpPr>
          <p:spPr bwMode="auto">
            <a:xfrm>
              <a:off x="1403351"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grpSp>
      <p:grpSp>
        <p:nvGrpSpPr>
          <p:cNvPr id="54" name="组合 53"/>
          <p:cNvGrpSpPr/>
          <p:nvPr/>
        </p:nvGrpSpPr>
        <p:grpSpPr>
          <a:xfrm>
            <a:off x="2938261" y="5397391"/>
            <a:ext cx="465987" cy="351975"/>
            <a:chOff x="1403351" y="4189414"/>
            <a:chExt cx="420688" cy="354012"/>
          </a:xfrm>
          <a:solidFill>
            <a:srgbClr val="BFBFBF"/>
          </a:solidFill>
        </p:grpSpPr>
        <p:sp>
          <p:nvSpPr>
            <p:cNvPr id="55" name="Freeform 625"/>
            <p:cNvSpPr>
              <a:spLocks/>
            </p:cNvSpPr>
            <p:nvPr/>
          </p:nvSpPr>
          <p:spPr bwMode="auto">
            <a:xfrm>
              <a:off x="1452563" y="4238626"/>
              <a:ext cx="323850" cy="246063"/>
            </a:xfrm>
            <a:custGeom>
              <a:avLst/>
              <a:gdLst>
                <a:gd name="T0" fmla="*/ 368 w 381"/>
                <a:gd name="T1" fmla="*/ 289 h 289"/>
                <a:gd name="T2" fmla="*/ 368 w 381"/>
                <a:gd name="T3" fmla="*/ 289 h 289"/>
                <a:gd name="T4" fmla="*/ 279 w 381"/>
                <a:gd name="T5" fmla="*/ 289 h 289"/>
                <a:gd name="T6" fmla="*/ 279 w 381"/>
                <a:gd name="T7" fmla="*/ 265 h 289"/>
                <a:gd name="T8" fmla="*/ 356 w 381"/>
                <a:gd name="T9" fmla="*/ 265 h 289"/>
                <a:gd name="T10" fmla="*/ 356 w 381"/>
                <a:gd name="T11" fmla="*/ 25 h 289"/>
                <a:gd name="T12" fmla="*/ 25 w 381"/>
                <a:gd name="T13" fmla="*/ 25 h 289"/>
                <a:gd name="T14" fmla="*/ 25 w 381"/>
                <a:gd name="T15" fmla="*/ 265 h 289"/>
                <a:gd name="T16" fmla="*/ 208 w 381"/>
                <a:gd name="T17" fmla="*/ 265 h 289"/>
                <a:gd name="T18" fmla="*/ 208 w 381"/>
                <a:gd name="T19" fmla="*/ 289 h 289"/>
                <a:gd name="T20" fmla="*/ 12 w 381"/>
                <a:gd name="T21" fmla="*/ 289 h 289"/>
                <a:gd name="T22" fmla="*/ 0 w 381"/>
                <a:gd name="T23" fmla="*/ 277 h 289"/>
                <a:gd name="T24" fmla="*/ 0 w 381"/>
                <a:gd name="T25" fmla="*/ 13 h 289"/>
                <a:gd name="T26" fmla="*/ 12 w 381"/>
                <a:gd name="T27" fmla="*/ 0 h 289"/>
                <a:gd name="T28" fmla="*/ 368 w 381"/>
                <a:gd name="T29" fmla="*/ 0 h 289"/>
                <a:gd name="T30" fmla="*/ 381 w 381"/>
                <a:gd name="T31" fmla="*/ 13 h 289"/>
                <a:gd name="T32" fmla="*/ 381 w 381"/>
                <a:gd name="T33" fmla="*/ 277 h 289"/>
                <a:gd name="T34" fmla="*/ 368 w 381"/>
                <a:gd name="T3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 h="289">
                  <a:moveTo>
                    <a:pt x="368" y="289"/>
                  </a:moveTo>
                  <a:lnTo>
                    <a:pt x="368" y="289"/>
                  </a:lnTo>
                  <a:lnTo>
                    <a:pt x="279" y="289"/>
                  </a:lnTo>
                  <a:lnTo>
                    <a:pt x="279" y="265"/>
                  </a:lnTo>
                  <a:lnTo>
                    <a:pt x="356" y="265"/>
                  </a:lnTo>
                  <a:lnTo>
                    <a:pt x="356" y="25"/>
                  </a:lnTo>
                  <a:lnTo>
                    <a:pt x="25" y="25"/>
                  </a:lnTo>
                  <a:lnTo>
                    <a:pt x="25" y="265"/>
                  </a:lnTo>
                  <a:lnTo>
                    <a:pt x="208" y="265"/>
                  </a:lnTo>
                  <a:lnTo>
                    <a:pt x="208" y="289"/>
                  </a:lnTo>
                  <a:lnTo>
                    <a:pt x="12" y="289"/>
                  </a:lnTo>
                  <a:cubicBezTo>
                    <a:pt x="6" y="289"/>
                    <a:pt x="0" y="284"/>
                    <a:pt x="0" y="277"/>
                  </a:cubicBezTo>
                  <a:lnTo>
                    <a:pt x="0" y="13"/>
                  </a:lnTo>
                  <a:cubicBezTo>
                    <a:pt x="0" y="6"/>
                    <a:pt x="6" y="0"/>
                    <a:pt x="12" y="0"/>
                  </a:cubicBezTo>
                  <a:lnTo>
                    <a:pt x="368" y="0"/>
                  </a:lnTo>
                  <a:cubicBezTo>
                    <a:pt x="375" y="0"/>
                    <a:pt x="381" y="6"/>
                    <a:pt x="381" y="13"/>
                  </a:cubicBezTo>
                  <a:lnTo>
                    <a:pt x="381" y="277"/>
                  </a:lnTo>
                  <a:cubicBezTo>
                    <a:pt x="381" y="284"/>
                    <a:pt x="375" y="289"/>
                    <a:pt x="368" y="289"/>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56" name="Freeform 626"/>
            <p:cNvSpPr>
              <a:spLocks/>
            </p:cNvSpPr>
            <p:nvPr/>
          </p:nvSpPr>
          <p:spPr bwMode="auto">
            <a:xfrm>
              <a:off x="1600201" y="4452939"/>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57" name="Freeform 628"/>
            <p:cNvSpPr>
              <a:spLocks/>
            </p:cNvSpPr>
            <p:nvPr/>
          </p:nvSpPr>
          <p:spPr bwMode="auto">
            <a:xfrm>
              <a:off x="1668464" y="4452939"/>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58" name="Freeform 629"/>
            <p:cNvSpPr>
              <a:spLocks/>
            </p:cNvSpPr>
            <p:nvPr/>
          </p:nvSpPr>
          <p:spPr bwMode="auto">
            <a:xfrm>
              <a:off x="1489076"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59" name="Freeform 630"/>
            <p:cNvSpPr>
              <a:spLocks/>
            </p:cNvSpPr>
            <p:nvPr/>
          </p:nvSpPr>
          <p:spPr bwMode="auto">
            <a:xfrm>
              <a:off x="1536701"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60" name="Freeform 631"/>
            <p:cNvSpPr>
              <a:spLocks/>
            </p:cNvSpPr>
            <p:nvPr/>
          </p:nvSpPr>
          <p:spPr bwMode="auto">
            <a:xfrm>
              <a:off x="1584326"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61" name="Freeform 632"/>
            <p:cNvSpPr>
              <a:spLocks/>
            </p:cNvSpPr>
            <p:nvPr/>
          </p:nvSpPr>
          <p:spPr bwMode="auto">
            <a:xfrm>
              <a:off x="1631951"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62" name="Freeform 633"/>
            <p:cNvSpPr>
              <a:spLocks/>
            </p:cNvSpPr>
            <p:nvPr/>
          </p:nvSpPr>
          <p:spPr bwMode="auto">
            <a:xfrm>
              <a:off x="1677989"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63" name="Freeform 634"/>
            <p:cNvSpPr>
              <a:spLocks/>
            </p:cNvSpPr>
            <p:nvPr/>
          </p:nvSpPr>
          <p:spPr bwMode="auto">
            <a:xfrm>
              <a:off x="1725614"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64" name="Freeform 635"/>
            <p:cNvSpPr>
              <a:spLocks/>
            </p:cNvSpPr>
            <p:nvPr/>
          </p:nvSpPr>
          <p:spPr bwMode="auto">
            <a:xfrm>
              <a:off x="1489076"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65" name="Freeform 636"/>
            <p:cNvSpPr>
              <a:spLocks/>
            </p:cNvSpPr>
            <p:nvPr/>
          </p:nvSpPr>
          <p:spPr bwMode="auto">
            <a:xfrm>
              <a:off x="1536701"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66" name="Freeform 637"/>
            <p:cNvSpPr>
              <a:spLocks/>
            </p:cNvSpPr>
            <p:nvPr/>
          </p:nvSpPr>
          <p:spPr bwMode="auto">
            <a:xfrm>
              <a:off x="1584326"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67" name="Freeform 638"/>
            <p:cNvSpPr>
              <a:spLocks/>
            </p:cNvSpPr>
            <p:nvPr/>
          </p:nvSpPr>
          <p:spPr bwMode="auto">
            <a:xfrm>
              <a:off x="1631951"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68" name="Freeform 639"/>
            <p:cNvSpPr>
              <a:spLocks/>
            </p:cNvSpPr>
            <p:nvPr/>
          </p:nvSpPr>
          <p:spPr bwMode="auto">
            <a:xfrm>
              <a:off x="1677989"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69" name="Freeform 640"/>
            <p:cNvSpPr>
              <a:spLocks/>
            </p:cNvSpPr>
            <p:nvPr/>
          </p:nvSpPr>
          <p:spPr bwMode="auto">
            <a:xfrm>
              <a:off x="1725614"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70" name="Freeform 641"/>
            <p:cNvSpPr>
              <a:spLocks/>
            </p:cNvSpPr>
            <p:nvPr/>
          </p:nvSpPr>
          <p:spPr bwMode="auto">
            <a:xfrm>
              <a:off x="1792289"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71" name="Freeform 642"/>
            <p:cNvSpPr>
              <a:spLocks/>
            </p:cNvSpPr>
            <p:nvPr/>
          </p:nvSpPr>
          <p:spPr bwMode="auto">
            <a:xfrm>
              <a:off x="1792289"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72" name="Freeform 643"/>
            <p:cNvSpPr>
              <a:spLocks/>
            </p:cNvSpPr>
            <p:nvPr/>
          </p:nvSpPr>
          <p:spPr bwMode="auto">
            <a:xfrm>
              <a:off x="1792289"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73" name="Freeform 644"/>
            <p:cNvSpPr>
              <a:spLocks/>
            </p:cNvSpPr>
            <p:nvPr/>
          </p:nvSpPr>
          <p:spPr bwMode="auto">
            <a:xfrm>
              <a:off x="1792289"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74" name="Freeform 645"/>
            <p:cNvSpPr>
              <a:spLocks/>
            </p:cNvSpPr>
            <p:nvPr/>
          </p:nvSpPr>
          <p:spPr bwMode="auto">
            <a:xfrm>
              <a:off x="1403351"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75" name="Freeform 646"/>
            <p:cNvSpPr>
              <a:spLocks/>
            </p:cNvSpPr>
            <p:nvPr/>
          </p:nvSpPr>
          <p:spPr bwMode="auto">
            <a:xfrm>
              <a:off x="1403351"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76" name="Freeform 647"/>
            <p:cNvSpPr>
              <a:spLocks/>
            </p:cNvSpPr>
            <p:nvPr/>
          </p:nvSpPr>
          <p:spPr bwMode="auto">
            <a:xfrm>
              <a:off x="1403351"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77" name="Freeform 648"/>
            <p:cNvSpPr>
              <a:spLocks/>
            </p:cNvSpPr>
            <p:nvPr/>
          </p:nvSpPr>
          <p:spPr bwMode="auto">
            <a:xfrm>
              <a:off x="1403351"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grpSp>
      <p:grpSp>
        <p:nvGrpSpPr>
          <p:cNvPr id="79" name="组合 78"/>
          <p:cNvGrpSpPr/>
          <p:nvPr/>
        </p:nvGrpSpPr>
        <p:grpSpPr>
          <a:xfrm>
            <a:off x="2368384" y="4440561"/>
            <a:ext cx="465987" cy="351975"/>
            <a:chOff x="1403351" y="4189414"/>
            <a:chExt cx="420688" cy="354012"/>
          </a:xfrm>
          <a:solidFill>
            <a:srgbClr val="BFBFBF"/>
          </a:solidFill>
        </p:grpSpPr>
        <p:sp>
          <p:nvSpPr>
            <p:cNvPr id="80" name="Freeform 625"/>
            <p:cNvSpPr>
              <a:spLocks/>
            </p:cNvSpPr>
            <p:nvPr/>
          </p:nvSpPr>
          <p:spPr bwMode="auto">
            <a:xfrm>
              <a:off x="1452563" y="4238626"/>
              <a:ext cx="323850" cy="246063"/>
            </a:xfrm>
            <a:custGeom>
              <a:avLst/>
              <a:gdLst>
                <a:gd name="T0" fmla="*/ 368 w 381"/>
                <a:gd name="T1" fmla="*/ 289 h 289"/>
                <a:gd name="T2" fmla="*/ 368 w 381"/>
                <a:gd name="T3" fmla="*/ 289 h 289"/>
                <a:gd name="T4" fmla="*/ 279 w 381"/>
                <a:gd name="T5" fmla="*/ 289 h 289"/>
                <a:gd name="T6" fmla="*/ 279 w 381"/>
                <a:gd name="T7" fmla="*/ 265 h 289"/>
                <a:gd name="T8" fmla="*/ 356 w 381"/>
                <a:gd name="T9" fmla="*/ 265 h 289"/>
                <a:gd name="T10" fmla="*/ 356 w 381"/>
                <a:gd name="T11" fmla="*/ 25 h 289"/>
                <a:gd name="T12" fmla="*/ 25 w 381"/>
                <a:gd name="T13" fmla="*/ 25 h 289"/>
                <a:gd name="T14" fmla="*/ 25 w 381"/>
                <a:gd name="T15" fmla="*/ 265 h 289"/>
                <a:gd name="T16" fmla="*/ 208 w 381"/>
                <a:gd name="T17" fmla="*/ 265 h 289"/>
                <a:gd name="T18" fmla="*/ 208 w 381"/>
                <a:gd name="T19" fmla="*/ 289 h 289"/>
                <a:gd name="T20" fmla="*/ 12 w 381"/>
                <a:gd name="T21" fmla="*/ 289 h 289"/>
                <a:gd name="T22" fmla="*/ 0 w 381"/>
                <a:gd name="T23" fmla="*/ 277 h 289"/>
                <a:gd name="T24" fmla="*/ 0 w 381"/>
                <a:gd name="T25" fmla="*/ 13 h 289"/>
                <a:gd name="T26" fmla="*/ 12 w 381"/>
                <a:gd name="T27" fmla="*/ 0 h 289"/>
                <a:gd name="T28" fmla="*/ 368 w 381"/>
                <a:gd name="T29" fmla="*/ 0 h 289"/>
                <a:gd name="T30" fmla="*/ 381 w 381"/>
                <a:gd name="T31" fmla="*/ 13 h 289"/>
                <a:gd name="T32" fmla="*/ 381 w 381"/>
                <a:gd name="T33" fmla="*/ 277 h 289"/>
                <a:gd name="T34" fmla="*/ 368 w 381"/>
                <a:gd name="T3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 h="289">
                  <a:moveTo>
                    <a:pt x="368" y="289"/>
                  </a:moveTo>
                  <a:lnTo>
                    <a:pt x="368" y="289"/>
                  </a:lnTo>
                  <a:lnTo>
                    <a:pt x="279" y="289"/>
                  </a:lnTo>
                  <a:lnTo>
                    <a:pt x="279" y="265"/>
                  </a:lnTo>
                  <a:lnTo>
                    <a:pt x="356" y="265"/>
                  </a:lnTo>
                  <a:lnTo>
                    <a:pt x="356" y="25"/>
                  </a:lnTo>
                  <a:lnTo>
                    <a:pt x="25" y="25"/>
                  </a:lnTo>
                  <a:lnTo>
                    <a:pt x="25" y="265"/>
                  </a:lnTo>
                  <a:lnTo>
                    <a:pt x="208" y="265"/>
                  </a:lnTo>
                  <a:lnTo>
                    <a:pt x="208" y="289"/>
                  </a:lnTo>
                  <a:lnTo>
                    <a:pt x="12" y="289"/>
                  </a:lnTo>
                  <a:cubicBezTo>
                    <a:pt x="6" y="289"/>
                    <a:pt x="0" y="284"/>
                    <a:pt x="0" y="277"/>
                  </a:cubicBezTo>
                  <a:lnTo>
                    <a:pt x="0" y="13"/>
                  </a:lnTo>
                  <a:cubicBezTo>
                    <a:pt x="0" y="6"/>
                    <a:pt x="6" y="0"/>
                    <a:pt x="12" y="0"/>
                  </a:cubicBezTo>
                  <a:lnTo>
                    <a:pt x="368" y="0"/>
                  </a:lnTo>
                  <a:cubicBezTo>
                    <a:pt x="375" y="0"/>
                    <a:pt x="381" y="6"/>
                    <a:pt x="381" y="13"/>
                  </a:cubicBezTo>
                  <a:lnTo>
                    <a:pt x="381" y="277"/>
                  </a:lnTo>
                  <a:cubicBezTo>
                    <a:pt x="381" y="284"/>
                    <a:pt x="375" y="289"/>
                    <a:pt x="368" y="289"/>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81" name="Freeform 626"/>
            <p:cNvSpPr>
              <a:spLocks/>
            </p:cNvSpPr>
            <p:nvPr/>
          </p:nvSpPr>
          <p:spPr bwMode="auto">
            <a:xfrm>
              <a:off x="1600201" y="4452939"/>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82" name="Freeform 628"/>
            <p:cNvSpPr>
              <a:spLocks/>
            </p:cNvSpPr>
            <p:nvPr/>
          </p:nvSpPr>
          <p:spPr bwMode="auto">
            <a:xfrm>
              <a:off x="1668464" y="4452939"/>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83" name="Freeform 629"/>
            <p:cNvSpPr>
              <a:spLocks/>
            </p:cNvSpPr>
            <p:nvPr/>
          </p:nvSpPr>
          <p:spPr bwMode="auto">
            <a:xfrm>
              <a:off x="1489076"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84" name="Freeform 630"/>
            <p:cNvSpPr>
              <a:spLocks/>
            </p:cNvSpPr>
            <p:nvPr/>
          </p:nvSpPr>
          <p:spPr bwMode="auto">
            <a:xfrm>
              <a:off x="1536701"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85" name="Freeform 631"/>
            <p:cNvSpPr>
              <a:spLocks/>
            </p:cNvSpPr>
            <p:nvPr/>
          </p:nvSpPr>
          <p:spPr bwMode="auto">
            <a:xfrm>
              <a:off x="1584326"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86" name="Freeform 632"/>
            <p:cNvSpPr>
              <a:spLocks/>
            </p:cNvSpPr>
            <p:nvPr/>
          </p:nvSpPr>
          <p:spPr bwMode="auto">
            <a:xfrm>
              <a:off x="1631951"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87" name="Freeform 633"/>
            <p:cNvSpPr>
              <a:spLocks/>
            </p:cNvSpPr>
            <p:nvPr/>
          </p:nvSpPr>
          <p:spPr bwMode="auto">
            <a:xfrm>
              <a:off x="1677989"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88" name="Freeform 634"/>
            <p:cNvSpPr>
              <a:spLocks/>
            </p:cNvSpPr>
            <p:nvPr/>
          </p:nvSpPr>
          <p:spPr bwMode="auto">
            <a:xfrm>
              <a:off x="1725614"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89" name="Freeform 635"/>
            <p:cNvSpPr>
              <a:spLocks/>
            </p:cNvSpPr>
            <p:nvPr/>
          </p:nvSpPr>
          <p:spPr bwMode="auto">
            <a:xfrm>
              <a:off x="1489076"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90" name="Freeform 636"/>
            <p:cNvSpPr>
              <a:spLocks/>
            </p:cNvSpPr>
            <p:nvPr/>
          </p:nvSpPr>
          <p:spPr bwMode="auto">
            <a:xfrm>
              <a:off x="1536701"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91" name="Freeform 637"/>
            <p:cNvSpPr>
              <a:spLocks/>
            </p:cNvSpPr>
            <p:nvPr/>
          </p:nvSpPr>
          <p:spPr bwMode="auto">
            <a:xfrm>
              <a:off x="1584326"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92" name="Freeform 638"/>
            <p:cNvSpPr>
              <a:spLocks/>
            </p:cNvSpPr>
            <p:nvPr/>
          </p:nvSpPr>
          <p:spPr bwMode="auto">
            <a:xfrm>
              <a:off x="1631951"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93" name="Freeform 639"/>
            <p:cNvSpPr>
              <a:spLocks/>
            </p:cNvSpPr>
            <p:nvPr/>
          </p:nvSpPr>
          <p:spPr bwMode="auto">
            <a:xfrm>
              <a:off x="1677989"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94" name="Freeform 640"/>
            <p:cNvSpPr>
              <a:spLocks/>
            </p:cNvSpPr>
            <p:nvPr/>
          </p:nvSpPr>
          <p:spPr bwMode="auto">
            <a:xfrm>
              <a:off x="1725614"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95" name="Freeform 641"/>
            <p:cNvSpPr>
              <a:spLocks/>
            </p:cNvSpPr>
            <p:nvPr/>
          </p:nvSpPr>
          <p:spPr bwMode="auto">
            <a:xfrm>
              <a:off x="1792289"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96" name="Freeform 642"/>
            <p:cNvSpPr>
              <a:spLocks/>
            </p:cNvSpPr>
            <p:nvPr/>
          </p:nvSpPr>
          <p:spPr bwMode="auto">
            <a:xfrm>
              <a:off x="1792289"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97" name="Freeform 643"/>
            <p:cNvSpPr>
              <a:spLocks/>
            </p:cNvSpPr>
            <p:nvPr/>
          </p:nvSpPr>
          <p:spPr bwMode="auto">
            <a:xfrm>
              <a:off x="1792289"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98" name="Freeform 644"/>
            <p:cNvSpPr>
              <a:spLocks/>
            </p:cNvSpPr>
            <p:nvPr/>
          </p:nvSpPr>
          <p:spPr bwMode="auto">
            <a:xfrm>
              <a:off x="1792289"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99" name="Freeform 645"/>
            <p:cNvSpPr>
              <a:spLocks/>
            </p:cNvSpPr>
            <p:nvPr/>
          </p:nvSpPr>
          <p:spPr bwMode="auto">
            <a:xfrm>
              <a:off x="1403351"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00" name="Freeform 646"/>
            <p:cNvSpPr>
              <a:spLocks/>
            </p:cNvSpPr>
            <p:nvPr/>
          </p:nvSpPr>
          <p:spPr bwMode="auto">
            <a:xfrm>
              <a:off x="1403351"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01" name="Freeform 647"/>
            <p:cNvSpPr>
              <a:spLocks/>
            </p:cNvSpPr>
            <p:nvPr/>
          </p:nvSpPr>
          <p:spPr bwMode="auto">
            <a:xfrm>
              <a:off x="1403351"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02" name="Freeform 648"/>
            <p:cNvSpPr>
              <a:spLocks/>
            </p:cNvSpPr>
            <p:nvPr/>
          </p:nvSpPr>
          <p:spPr bwMode="auto">
            <a:xfrm>
              <a:off x="1403351"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grpSp>
      <p:grpSp>
        <p:nvGrpSpPr>
          <p:cNvPr id="103" name="组合 102"/>
          <p:cNvGrpSpPr/>
          <p:nvPr/>
        </p:nvGrpSpPr>
        <p:grpSpPr>
          <a:xfrm>
            <a:off x="2938261" y="4440561"/>
            <a:ext cx="465987" cy="351975"/>
            <a:chOff x="1403351" y="4189414"/>
            <a:chExt cx="420688" cy="354012"/>
          </a:xfrm>
          <a:solidFill>
            <a:srgbClr val="BFBFBF"/>
          </a:solidFill>
        </p:grpSpPr>
        <p:sp>
          <p:nvSpPr>
            <p:cNvPr id="104" name="Freeform 625"/>
            <p:cNvSpPr>
              <a:spLocks/>
            </p:cNvSpPr>
            <p:nvPr/>
          </p:nvSpPr>
          <p:spPr bwMode="auto">
            <a:xfrm>
              <a:off x="1452563" y="4238626"/>
              <a:ext cx="323850" cy="246063"/>
            </a:xfrm>
            <a:custGeom>
              <a:avLst/>
              <a:gdLst>
                <a:gd name="T0" fmla="*/ 368 w 381"/>
                <a:gd name="T1" fmla="*/ 289 h 289"/>
                <a:gd name="T2" fmla="*/ 368 w 381"/>
                <a:gd name="T3" fmla="*/ 289 h 289"/>
                <a:gd name="T4" fmla="*/ 279 w 381"/>
                <a:gd name="T5" fmla="*/ 289 h 289"/>
                <a:gd name="T6" fmla="*/ 279 w 381"/>
                <a:gd name="T7" fmla="*/ 265 h 289"/>
                <a:gd name="T8" fmla="*/ 356 w 381"/>
                <a:gd name="T9" fmla="*/ 265 h 289"/>
                <a:gd name="T10" fmla="*/ 356 w 381"/>
                <a:gd name="T11" fmla="*/ 25 h 289"/>
                <a:gd name="T12" fmla="*/ 25 w 381"/>
                <a:gd name="T13" fmla="*/ 25 h 289"/>
                <a:gd name="T14" fmla="*/ 25 w 381"/>
                <a:gd name="T15" fmla="*/ 265 h 289"/>
                <a:gd name="T16" fmla="*/ 208 w 381"/>
                <a:gd name="T17" fmla="*/ 265 h 289"/>
                <a:gd name="T18" fmla="*/ 208 w 381"/>
                <a:gd name="T19" fmla="*/ 289 h 289"/>
                <a:gd name="T20" fmla="*/ 12 w 381"/>
                <a:gd name="T21" fmla="*/ 289 h 289"/>
                <a:gd name="T22" fmla="*/ 0 w 381"/>
                <a:gd name="T23" fmla="*/ 277 h 289"/>
                <a:gd name="T24" fmla="*/ 0 w 381"/>
                <a:gd name="T25" fmla="*/ 13 h 289"/>
                <a:gd name="T26" fmla="*/ 12 w 381"/>
                <a:gd name="T27" fmla="*/ 0 h 289"/>
                <a:gd name="T28" fmla="*/ 368 w 381"/>
                <a:gd name="T29" fmla="*/ 0 h 289"/>
                <a:gd name="T30" fmla="*/ 381 w 381"/>
                <a:gd name="T31" fmla="*/ 13 h 289"/>
                <a:gd name="T32" fmla="*/ 381 w 381"/>
                <a:gd name="T33" fmla="*/ 277 h 289"/>
                <a:gd name="T34" fmla="*/ 368 w 381"/>
                <a:gd name="T3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 h="289">
                  <a:moveTo>
                    <a:pt x="368" y="289"/>
                  </a:moveTo>
                  <a:lnTo>
                    <a:pt x="368" y="289"/>
                  </a:lnTo>
                  <a:lnTo>
                    <a:pt x="279" y="289"/>
                  </a:lnTo>
                  <a:lnTo>
                    <a:pt x="279" y="265"/>
                  </a:lnTo>
                  <a:lnTo>
                    <a:pt x="356" y="265"/>
                  </a:lnTo>
                  <a:lnTo>
                    <a:pt x="356" y="25"/>
                  </a:lnTo>
                  <a:lnTo>
                    <a:pt x="25" y="25"/>
                  </a:lnTo>
                  <a:lnTo>
                    <a:pt x="25" y="265"/>
                  </a:lnTo>
                  <a:lnTo>
                    <a:pt x="208" y="265"/>
                  </a:lnTo>
                  <a:lnTo>
                    <a:pt x="208" y="289"/>
                  </a:lnTo>
                  <a:lnTo>
                    <a:pt x="12" y="289"/>
                  </a:lnTo>
                  <a:cubicBezTo>
                    <a:pt x="6" y="289"/>
                    <a:pt x="0" y="284"/>
                    <a:pt x="0" y="277"/>
                  </a:cubicBezTo>
                  <a:lnTo>
                    <a:pt x="0" y="13"/>
                  </a:lnTo>
                  <a:cubicBezTo>
                    <a:pt x="0" y="6"/>
                    <a:pt x="6" y="0"/>
                    <a:pt x="12" y="0"/>
                  </a:cubicBezTo>
                  <a:lnTo>
                    <a:pt x="368" y="0"/>
                  </a:lnTo>
                  <a:cubicBezTo>
                    <a:pt x="375" y="0"/>
                    <a:pt x="381" y="6"/>
                    <a:pt x="381" y="13"/>
                  </a:cubicBezTo>
                  <a:lnTo>
                    <a:pt x="381" y="277"/>
                  </a:lnTo>
                  <a:cubicBezTo>
                    <a:pt x="381" y="284"/>
                    <a:pt x="375" y="289"/>
                    <a:pt x="368" y="289"/>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05" name="Freeform 626"/>
            <p:cNvSpPr>
              <a:spLocks/>
            </p:cNvSpPr>
            <p:nvPr/>
          </p:nvSpPr>
          <p:spPr bwMode="auto">
            <a:xfrm>
              <a:off x="1600201" y="4452939"/>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06" name="Freeform 628"/>
            <p:cNvSpPr>
              <a:spLocks/>
            </p:cNvSpPr>
            <p:nvPr/>
          </p:nvSpPr>
          <p:spPr bwMode="auto">
            <a:xfrm>
              <a:off x="1668464" y="4452939"/>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07" name="Freeform 629"/>
            <p:cNvSpPr>
              <a:spLocks/>
            </p:cNvSpPr>
            <p:nvPr/>
          </p:nvSpPr>
          <p:spPr bwMode="auto">
            <a:xfrm>
              <a:off x="1489076"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08" name="Freeform 630"/>
            <p:cNvSpPr>
              <a:spLocks/>
            </p:cNvSpPr>
            <p:nvPr/>
          </p:nvSpPr>
          <p:spPr bwMode="auto">
            <a:xfrm>
              <a:off x="1536701"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09" name="Freeform 631"/>
            <p:cNvSpPr>
              <a:spLocks/>
            </p:cNvSpPr>
            <p:nvPr/>
          </p:nvSpPr>
          <p:spPr bwMode="auto">
            <a:xfrm>
              <a:off x="1584326"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10" name="Freeform 632"/>
            <p:cNvSpPr>
              <a:spLocks/>
            </p:cNvSpPr>
            <p:nvPr/>
          </p:nvSpPr>
          <p:spPr bwMode="auto">
            <a:xfrm>
              <a:off x="1631951"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11" name="Freeform 633"/>
            <p:cNvSpPr>
              <a:spLocks/>
            </p:cNvSpPr>
            <p:nvPr/>
          </p:nvSpPr>
          <p:spPr bwMode="auto">
            <a:xfrm>
              <a:off x="1677989"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12" name="Freeform 634"/>
            <p:cNvSpPr>
              <a:spLocks/>
            </p:cNvSpPr>
            <p:nvPr/>
          </p:nvSpPr>
          <p:spPr bwMode="auto">
            <a:xfrm>
              <a:off x="1725614"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13" name="Freeform 635"/>
            <p:cNvSpPr>
              <a:spLocks/>
            </p:cNvSpPr>
            <p:nvPr/>
          </p:nvSpPr>
          <p:spPr bwMode="auto">
            <a:xfrm>
              <a:off x="1489076"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14" name="Freeform 636"/>
            <p:cNvSpPr>
              <a:spLocks/>
            </p:cNvSpPr>
            <p:nvPr/>
          </p:nvSpPr>
          <p:spPr bwMode="auto">
            <a:xfrm>
              <a:off x="1536701"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15" name="Freeform 637"/>
            <p:cNvSpPr>
              <a:spLocks/>
            </p:cNvSpPr>
            <p:nvPr/>
          </p:nvSpPr>
          <p:spPr bwMode="auto">
            <a:xfrm>
              <a:off x="1584326"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16" name="Freeform 638"/>
            <p:cNvSpPr>
              <a:spLocks/>
            </p:cNvSpPr>
            <p:nvPr/>
          </p:nvSpPr>
          <p:spPr bwMode="auto">
            <a:xfrm>
              <a:off x="1631951"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17" name="Freeform 639"/>
            <p:cNvSpPr>
              <a:spLocks/>
            </p:cNvSpPr>
            <p:nvPr/>
          </p:nvSpPr>
          <p:spPr bwMode="auto">
            <a:xfrm>
              <a:off x="1677989"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18" name="Freeform 640"/>
            <p:cNvSpPr>
              <a:spLocks/>
            </p:cNvSpPr>
            <p:nvPr/>
          </p:nvSpPr>
          <p:spPr bwMode="auto">
            <a:xfrm>
              <a:off x="1725614"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19" name="Freeform 641"/>
            <p:cNvSpPr>
              <a:spLocks/>
            </p:cNvSpPr>
            <p:nvPr/>
          </p:nvSpPr>
          <p:spPr bwMode="auto">
            <a:xfrm>
              <a:off x="1792289"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20" name="Freeform 642"/>
            <p:cNvSpPr>
              <a:spLocks/>
            </p:cNvSpPr>
            <p:nvPr/>
          </p:nvSpPr>
          <p:spPr bwMode="auto">
            <a:xfrm>
              <a:off x="1792289"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21" name="Freeform 643"/>
            <p:cNvSpPr>
              <a:spLocks/>
            </p:cNvSpPr>
            <p:nvPr/>
          </p:nvSpPr>
          <p:spPr bwMode="auto">
            <a:xfrm>
              <a:off x="1792289"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22" name="Freeform 644"/>
            <p:cNvSpPr>
              <a:spLocks/>
            </p:cNvSpPr>
            <p:nvPr/>
          </p:nvSpPr>
          <p:spPr bwMode="auto">
            <a:xfrm>
              <a:off x="1792289"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23" name="Freeform 645"/>
            <p:cNvSpPr>
              <a:spLocks/>
            </p:cNvSpPr>
            <p:nvPr/>
          </p:nvSpPr>
          <p:spPr bwMode="auto">
            <a:xfrm>
              <a:off x="1403351"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24" name="Freeform 646"/>
            <p:cNvSpPr>
              <a:spLocks/>
            </p:cNvSpPr>
            <p:nvPr/>
          </p:nvSpPr>
          <p:spPr bwMode="auto">
            <a:xfrm>
              <a:off x="1403351"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25" name="Freeform 647"/>
            <p:cNvSpPr>
              <a:spLocks/>
            </p:cNvSpPr>
            <p:nvPr/>
          </p:nvSpPr>
          <p:spPr bwMode="auto">
            <a:xfrm>
              <a:off x="1403351"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26" name="Freeform 648"/>
            <p:cNvSpPr>
              <a:spLocks/>
            </p:cNvSpPr>
            <p:nvPr/>
          </p:nvSpPr>
          <p:spPr bwMode="auto">
            <a:xfrm>
              <a:off x="1403351"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grpSp>
      <p:grpSp>
        <p:nvGrpSpPr>
          <p:cNvPr id="128" name="组合 127"/>
          <p:cNvGrpSpPr/>
          <p:nvPr/>
        </p:nvGrpSpPr>
        <p:grpSpPr>
          <a:xfrm>
            <a:off x="2368384" y="3485230"/>
            <a:ext cx="465987" cy="351975"/>
            <a:chOff x="1403351" y="4189414"/>
            <a:chExt cx="420688" cy="354012"/>
          </a:xfrm>
          <a:solidFill>
            <a:srgbClr val="BFBFBF"/>
          </a:solidFill>
        </p:grpSpPr>
        <p:sp>
          <p:nvSpPr>
            <p:cNvPr id="129" name="Freeform 625"/>
            <p:cNvSpPr>
              <a:spLocks/>
            </p:cNvSpPr>
            <p:nvPr/>
          </p:nvSpPr>
          <p:spPr bwMode="auto">
            <a:xfrm>
              <a:off x="1452563" y="4238626"/>
              <a:ext cx="323850" cy="246063"/>
            </a:xfrm>
            <a:custGeom>
              <a:avLst/>
              <a:gdLst>
                <a:gd name="T0" fmla="*/ 368 w 381"/>
                <a:gd name="T1" fmla="*/ 289 h 289"/>
                <a:gd name="T2" fmla="*/ 368 w 381"/>
                <a:gd name="T3" fmla="*/ 289 h 289"/>
                <a:gd name="T4" fmla="*/ 279 w 381"/>
                <a:gd name="T5" fmla="*/ 289 h 289"/>
                <a:gd name="T6" fmla="*/ 279 w 381"/>
                <a:gd name="T7" fmla="*/ 265 h 289"/>
                <a:gd name="T8" fmla="*/ 356 w 381"/>
                <a:gd name="T9" fmla="*/ 265 h 289"/>
                <a:gd name="T10" fmla="*/ 356 w 381"/>
                <a:gd name="T11" fmla="*/ 25 h 289"/>
                <a:gd name="T12" fmla="*/ 25 w 381"/>
                <a:gd name="T13" fmla="*/ 25 h 289"/>
                <a:gd name="T14" fmla="*/ 25 w 381"/>
                <a:gd name="T15" fmla="*/ 265 h 289"/>
                <a:gd name="T16" fmla="*/ 208 w 381"/>
                <a:gd name="T17" fmla="*/ 265 h 289"/>
                <a:gd name="T18" fmla="*/ 208 w 381"/>
                <a:gd name="T19" fmla="*/ 289 h 289"/>
                <a:gd name="T20" fmla="*/ 12 w 381"/>
                <a:gd name="T21" fmla="*/ 289 h 289"/>
                <a:gd name="T22" fmla="*/ 0 w 381"/>
                <a:gd name="T23" fmla="*/ 277 h 289"/>
                <a:gd name="T24" fmla="*/ 0 w 381"/>
                <a:gd name="T25" fmla="*/ 13 h 289"/>
                <a:gd name="T26" fmla="*/ 12 w 381"/>
                <a:gd name="T27" fmla="*/ 0 h 289"/>
                <a:gd name="T28" fmla="*/ 368 w 381"/>
                <a:gd name="T29" fmla="*/ 0 h 289"/>
                <a:gd name="T30" fmla="*/ 381 w 381"/>
                <a:gd name="T31" fmla="*/ 13 h 289"/>
                <a:gd name="T32" fmla="*/ 381 w 381"/>
                <a:gd name="T33" fmla="*/ 277 h 289"/>
                <a:gd name="T34" fmla="*/ 368 w 381"/>
                <a:gd name="T3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 h="289">
                  <a:moveTo>
                    <a:pt x="368" y="289"/>
                  </a:moveTo>
                  <a:lnTo>
                    <a:pt x="368" y="289"/>
                  </a:lnTo>
                  <a:lnTo>
                    <a:pt x="279" y="289"/>
                  </a:lnTo>
                  <a:lnTo>
                    <a:pt x="279" y="265"/>
                  </a:lnTo>
                  <a:lnTo>
                    <a:pt x="356" y="265"/>
                  </a:lnTo>
                  <a:lnTo>
                    <a:pt x="356" y="25"/>
                  </a:lnTo>
                  <a:lnTo>
                    <a:pt x="25" y="25"/>
                  </a:lnTo>
                  <a:lnTo>
                    <a:pt x="25" y="265"/>
                  </a:lnTo>
                  <a:lnTo>
                    <a:pt x="208" y="265"/>
                  </a:lnTo>
                  <a:lnTo>
                    <a:pt x="208" y="289"/>
                  </a:lnTo>
                  <a:lnTo>
                    <a:pt x="12" y="289"/>
                  </a:lnTo>
                  <a:cubicBezTo>
                    <a:pt x="6" y="289"/>
                    <a:pt x="0" y="284"/>
                    <a:pt x="0" y="277"/>
                  </a:cubicBezTo>
                  <a:lnTo>
                    <a:pt x="0" y="13"/>
                  </a:lnTo>
                  <a:cubicBezTo>
                    <a:pt x="0" y="6"/>
                    <a:pt x="6" y="0"/>
                    <a:pt x="12" y="0"/>
                  </a:cubicBezTo>
                  <a:lnTo>
                    <a:pt x="368" y="0"/>
                  </a:lnTo>
                  <a:cubicBezTo>
                    <a:pt x="375" y="0"/>
                    <a:pt x="381" y="6"/>
                    <a:pt x="381" y="13"/>
                  </a:cubicBezTo>
                  <a:lnTo>
                    <a:pt x="381" y="277"/>
                  </a:lnTo>
                  <a:cubicBezTo>
                    <a:pt x="381" y="284"/>
                    <a:pt x="375" y="289"/>
                    <a:pt x="368" y="289"/>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30" name="Freeform 626"/>
            <p:cNvSpPr>
              <a:spLocks/>
            </p:cNvSpPr>
            <p:nvPr/>
          </p:nvSpPr>
          <p:spPr bwMode="auto">
            <a:xfrm>
              <a:off x="1600201" y="4452939"/>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31" name="Freeform 628"/>
            <p:cNvSpPr>
              <a:spLocks/>
            </p:cNvSpPr>
            <p:nvPr/>
          </p:nvSpPr>
          <p:spPr bwMode="auto">
            <a:xfrm>
              <a:off x="1668464" y="4452939"/>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32" name="Freeform 629"/>
            <p:cNvSpPr>
              <a:spLocks/>
            </p:cNvSpPr>
            <p:nvPr/>
          </p:nvSpPr>
          <p:spPr bwMode="auto">
            <a:xfrm>
              <a:off x="1489076"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33" name="Freeform 630"/>
            <p:cNvSpPr>
              <a:spLocks/>
            </p:cNvSpPr>
            <p:nvPr/>
          </p:nvSpPr>
          <p:spPr bwMode="auto">
            <a:xfrm>
              <a:off x="1536701"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34" name="Freeform 631"/>
            <p:cNvSpPr>
              <a:spLocks/>
            </p:cNvSpPr>
            <p:nvPr/>
          </p:nvSpPr>
          <p:spPr bwMode="auto">
            <a:xfrm>
              <a:off x="1584326"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35" name="Freeform 632"/>
            <p:cNvSpPr>
              <a:spLocks/>
            </p:cNvSpPr>
            <p:nvPr/>
          </p:nvSpPr>
          <p:spPr bwMode="auto">
            <a:xfrm>
              <a:off x="1631951"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36" name="Freeform 633"/>
            <p:cNvSpPr>
              <a:spLocks/>
            </p:cNvSpPr>
            <p:nvPr/>
          </p:nvSpPr>
          <p:spPr bwMode="auto">
            <a:xfrm>
              <a:off x="1677989"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37" name="Freeform 634"/>
            <p:cNvSpPr>
              <a:spLocks/>
            </p:cNvSpPr>
            <p:nvPr/>
          </p:nvSpPr>
          <p:spPr bwMode="auto">
            <a:xfrm>
              <a:off x="1725614"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38" name="Freeform 635"/>
            <p:cNvSpPr>
              <a:spLocks/>
            </p:cNvSpPr>
            <p:nvPr/>
          </p:nvSpPr>
          <p:spPr bwMode="auto">
            <a:xfrm>
              <a:off x="1489076"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39" name="Freeform 636"/>
            <p:cNvSpPr>
              <a:spLocks/>
            </p:cNvSpPr>
            <p:nvPr/>
          </p:nvSpPr>
          <p:spPr bwMode="auto">
            <a:xfrm>
              <a:off x="1536701"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40" name="Freeform 637"/>
            <p:cNvSpPr>
              <a:spLocks/>
            </p:cNvSpPr>
            <p:nvPr/>
          </p:nvSpPr>
          <p:spPr bwMode="auto">
            <a:xfrm>
              <a:off x="1584326"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41" name="Freeform 638"/>
            <p:cNvSpPr>
              <a:spLocks/>
            </p:cNvSpPr>
            <p:nvPr/>
          </p:nvSpPr>
          <p:spPr bwMode="auto">
            <a:xfrm>
              <a:off x="1631951"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42" name="Freeform 639"/>
            <p:cNvSpPr>
              <a:spLocks/>
            </p:cNvSpPr>
            <p:nvPr/>
          </p:nvSpPr>
          <p:spPr bwMode="auto">
            <a:xfrm>
              <a:off x="1677989"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43" name="Freeform 640"/>
            <p:cNvSpPr>
              <a:spLocks/>
            </p:cNvSpPr>
            <p:nvPr/>
          </p:nvSpPr>
          <p:spPr bwMode="auto">
            <a:xfrm>
              <a:off x="1725614"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44" name="Freeform 641"/>
            <p:cNvSpPr>
              <a:spLocks/>
            </p:cNvSpPr>
            <p:nvPr/>
          </p:nvSpPr>
          <p:spPr bwMode="auto">
            <a:xfrm>
              <a:off x="1792289"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45" name="Freeform 642"/>
            <p:cNvSpPr>
              <a:spLocks/>
            </p:cNvSpPr>
            <p:nvPr/>
          </p:nvSpPr>
          <p:spPr bwMode="auto">
            <a:xfrm>
              <a:off x="1792289"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46" name="Freeform 643"/>
            <p:cNvSpPr>
              <a:spLocks/>
            </p:cNvSpPr>
            <p:nvPr/>
          </p:nvSpPr>
          <p:spPr bwMode="auto">
            <a:xfrm>
              <a:off x="1792289"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47" name="Freeform 644"/>
            <p:cNvSpPr>
              <a:spLocks/>
            </p:cNvSpPr>
            <p:nvPr/>
          </p:nvSpPr>
          <p:spPr bwMode="auto">
            <a:xfrm>
              <a:off x="1792289"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48" name="Freeform 645"/>
            <p:cNvSpPr>
              <a:spLocks/>
            </p:cNvSpPr>
            <p:nvPr/>
          </p:nvSpPr>
          <p:spPr bwMode="auto">
            <a:xfrm>
              <a:off x="1403351"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49" name="Freeform 646"/>
            <p:cNvSpPr>
              <a:spLocks/>
            </p:cNvSpPr>
            <p:nvPr/>
          </p:nvSpPr>
          <p:spPr bwMode="auto">
            <a:xfrm>
              <a:off x="1403351"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50" name="Freeform 647"/>
            <p:cNvSpPr>
              <a:spLocks/>
            </p:cNvSpPr>
            <p:nvPr/>
          </p:nvSpPr>
          <p:spPr bwMode="auto">
            <a:xfrm>
              <a:off x="1403351"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51" name="Freeform 648"/>
            <p:cNvSpPr>
              <a:spLocks/>
            </p:cNvSpPr>
            <p:nvPr/>
          </p:nvSpPr>
          <p:spPr bwMode="auto">
            <a:xfrm>
              <a:off x="1403351"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grpSp>
      <p:grpSp>
        <p:nvGrpSpPr>
          <p:cNvPr id="152" name="组合 151"/>
          <p:cNvGrpSpPr/>
          <p:nvPr/>
        </p:nvGrpSpPr>
        <p:grpSpPr>
          <a:xfrm>
            <a:off x="2938261" y="3485230"/>
            <a:ext cx="465987" cy="351975"/>
            <a:chOff x="1403351" y="4189414"/>
            <a:chExt cx="420688" cy="354012"/>
          </a:xfrm>
          <a:solidFill>
            <a:srgbClr val="BFBFBF"/>
          </a:solidFill>
        </p:grpSpPr>
        <p:sp>
          <p:nvSpPr>
            <p:cNvPr id="153" name="Freeform 625"/>
            <p:cNvSpPr>
              <a:spLocks/>
            </p:cNvSpPr>
            <p:nvPr/>
          </p:nvSpPr>
          <p:spPr bwMode="auto">
            <a:xfrm>
              <a:off x="1452563" y="4238626"/>
              <a:ext cx="323850" cy="246063"/>
            </a:xfrm>
            <a:custGeom>
              <a:avLst/>
              <a:gdLst>
                <a:gd name="T0" fmla="*/ 368 w 381"/>
                <a:gd name="T1" fmla="*/ 289 h 289"/>
                <a:gd name="T2" fmla="*/ 368 w 381"/>
                <a:gd name="T3" fmla="*/ 289 h 289"/>
                <a:gd name="T4" fmla="*/ 279 w 381"/>
                <a:gd name="T5" fmla="*/ 289 h 289"/>
                <a:gd name="T6" fmla="*/ 279 w 381"/>
                <a:gd name="T7" fmla="*/ 265 h 289"/>
                <a:gd name="T8" fmla="*/ 356 w 381"/>
                <a:gd name="T9" fmla="*/ 265 h 289"/>
                <a:gd name="T10" fmla="*/ 356 w 381"/>
                <a:gd name="T11" fmla="*/ 25 h 289"/>
                <a:gd name="T12" fmla="*/ 25 w 381"/>
                <a:gd name="T13" fmla="*/ 25 h 289"/>
                <a:gd name="T14" fmla="*/ 25 w 381"/>
                <a:gd name="T15" fmla="*/ 265 h 289"/>
                <a:gd name="T16" fmla="*/ 208 w 381"/>
                <a:gd name="T17" fmla="*/ 265 h 289"/>
                <a:gd name="T18" fmla="*/ 208 w 381"/>
                <a:gd name="T19" fmla="*/ 289 h 289"/>
                <a:gd name="T20" fmla="*/ 12 w 381"/>
                <a:gd name="T21" fmla="*/ 289 h 289"/>
                <a:gd name="T22" fmla="*/ 0 w 381"/>
                <a:gd name="T23" fmla="*/ 277 h 289"/>
                <a:gd name="T24" fmla="*/ 0 w 381"/>
                <a:gd name="T25" fmla="*/ 13 h 289"/>
                <a:gd name="T26" fmla="*/ 12 w 381"/>
                <a:gd name="T27" fmla="*/ 0 h 289"/>
                <a:gd name="T28" fmla="*/ 368 w 381"/>
                <a:gd name="T29" fmla="*/ 0 h 289"/>
                <a:gd name="T30" fmla="*/ 381 w 381"/>
                <a:gd name="T31" fmla="*/ 13 h 289"/>
                <a:gd name="T32" fmla="*/ 381 w 381"/>
                <a:gd name="T33" fmla="*/ 277 h 289"/>
                <a:gd name="T34" fmla="*/ 368 w 381"/>
                <a:gd name="T3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 h="289">
                  <a:moveTo>
                    <a:pt x="368" y="289"/>
                  </a:moveTo>
                  <a:lnTo>
                    <a:pt x="368" y="289"/>
                  </a:lnTo>
                  <a:lnTo>
                    <a:pt x="279" y="289"/>
                  </a:lnTo>
                  <a:lnTo>
                    <a:pt x="279" y="265"/>
                  </a:lnTo>
                  <a:lnTo>
                    <a:pt x="356" y="265"/>
                  </a:lnTo>
                  <a:lnTo>
                    <a:pt x="356" y="25"/>
                  </a:lnTo>
                  <a:lnTo>
                    <a:pt x="25" y="25"/>
                  </a:lnTo>
                  <a:lnTo>
                    <a:pt x="25" y="265"/>
                  </a:lnTo>
                  <a:lnTo>
                    <a:pt x="208" y="265"/>
                  </a:lnTo>
                  <a:lnTo>
                    <a:pt x="208" y="289"/>
                  </a:lnTo>
                  <a:lnTo>
                    <a:pt x="12" y="289"/>
                  </a:lnTo>
                  <a:cubicBezTo>
                    <a:pt x="6" y="289"/>
                    <a:pt x="0" y="284"/>
                    <a:pt x="0" y="277"/>
                  </a:cubicBezTo>
                  <a:lnTo>
                    <a:pt x="0" y="13"/>
                  </a:lnTo>
                  <a:cubicBezTo>
                    <a:pt x="0" y="6"/>
                    <a:pt x="6" y="0"/>
                    <a:pt x="12" y="0"/>
                  </a:cubicBezTo>
                  <a:lnTo>
                    <a:pt x="368" y="0"/>
                  </a:lnTo>
                  <a:cubicBezTo>
                    <a:pt x="375" y="0"/>
                    <a:pt x="381" y="6"/>
                    <a:pt x="381" y="13"/>
                  </a:cubicBezTo>
                  <a:lnTo>
                    <a:pt x="381" y="277"/>
                  </a:lnTo>
                  <a:cubicBezTo>
                    <a:pt x="381" y="284"/>
                    <a:pt x="375" y="289"/>
                    <a:pt x="368" y="289"/>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54" name="Freeform 626"/>
            <p:cNvSpPr>
              <a:spLocks/>
            </p:cNvSpPr>
            <p:nvPr/>
          </p:nvSpPr>
          <p:spPr bwMode="auto">
            <a:xfrm>
              <a:off x="1600201" y="4452939"/>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55" name="Freeform 628"/>
            <p:cNvSpPr>
              <a:spLocks/>
            </p:cNvSpPr>
            <p:nvPr/>
          </p:nvSpPr>
          <p:spPr bwMode="auto">
            <a:xfrm>
              <a:off x="1668464" y="4452939"/>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56" name="Freeform 629"/>
            <p:cNvSpPr>
              <a:spLocks/>
            </p:cNvSpPr>
            <p:nvPr/>
          </p:nvSpPr>
          <p:spPr bwMode="auto">
            <a:xfrm>
              <a:off x="1489076"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57" name="Freeform 630"/>
            <p:cNvSpPr>
              <a:spLocks/>
            </p:cNvSpPr>
            <p:nvPr/>
          </p:nvSpPr>
          <p:spPr bwMode="auto">
            <a:xfrm>
              <a:off x="1536701"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58" name="Freeform 631"/>
            <p:cNvSpPr>
              <a:spLocks/>
            </p:cNvSpPr>
            <p:nvPr/>
          </p:nvSpPr>
          <p:spPr bwMode="auto">
            <a:xfrm>
              <a:off x="1584326"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59" name="Freeform 632"/>
            <p:cNvSpPr>
              <a:spLocks/>
            </p:cNvSpPr>
            <p:nvPr/>
          </p:nvSpPr>
          <p:spPr bwMode="auto">
            <a:xfrm>
              <a:off x="1631951"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60" name="Freeform 633"/>
            <p:cNvSpPr>
              <a:spLocks/>
            </p:cNvSpPr>
            <p:nvPr/>
          </p:nvSpPr>
          <p:spPr bwMode="auto">
            <a:xfrm>
              <a:off x="1677989"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61" name="Freeform 634"/>
            <p:cNvSpPr>
              <a:spLocks/>
            </p:cNvSpPr>
            <p:nvPr/>
          </p:nvSpPr>
          <p:spPr bwMode="auto">
            <a:xfrm>
              <a:off x="1725614"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62" name="Freeform 635"/>
            <p:cNvSpPr>
              <a:spLocks/>
            </p:cNvSpPr>
            <p:nvPr/>
          </p:nvSpPr>
          <p:spPr bwMode="auto">
            <a:xfrm>
              <a:off x="1489076"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63" name="Freeform 636"/>
            <p:cNvSpPr>
              <a:spLocks/>
            </p:cNvSpPr>
            <p:nvPr/>
          </p:nvSpPr>
          <p:spPr bwMode="auto">
            <a:xfrm>
              <a:off x="1536701"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65" name="Freeform 637"/>
            <p:cNvSpPr>
              <a:spLocks/>
            </p:cNvSpPr>
            <p:nvPr/>
          </p:nvSpPr>
          <p:spPr bwMode="auto">
            <a:xfrm>
              <a:off x="1584326"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66" name="Freeform 638"/>
            <p:cNvSpPr>
              <a:spLocks/>
            </p:cNvSpPr>
            <p:nvPr/>
          </p:nvSpPr>
          <p:spPr bwMode="auto">
            <a:xfrm>
              <a:off x="1631951"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67" name="Freeform 639"/>
            <p:cNvSpPr>
              <a:spLocks/>
            </p:cNvSpPr>
            <p:nvPr/>
          </p:nvSpPr>
          <p:spPr bwMode="auto">
            <a:xfrm>
              <a:off x="1677989"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68" name="Freeform 640"/>
            <p:cNvSpPr>
              <a:spLocks/>
            </p:cNvSpPr>
            <p:nvPr/>
          </p:nvSpPr>
          <p:spPr bwMode="auto">
            <a:xfrm>
              <a:off x="1725614"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69" name="Freeform 641"/>
            <p:cNvSpPr>
              <a:spLocks/>
            </p:cNvSpPr>
            <p:nvPr/>
          </p:nvSpPr>
          <p:spPr bwMode="auto">
            <a:xfrm>
              <a:off x="1792289"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70" name="Freeform 642"/>
            <p:cNvSpPr>
              <a:spLocks/>
            </p:cNvSpPr>
            <p:nvPr/>
          </p:nvSpPr>
          <p:spPr bwMode="auto">
            <a:xfrm>
              <a:off x="1792289"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71" name="Freeform 643"/>
            <p:cNvSpPr>
              <a:spLocks/>
            </p:cNvSpPr>
            <p:nvPr/>
          </p:nvSpPr>
          <p:spPr bwMode="auto">
            <a:xfrm>
              <a:off x="1792289"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72" name="Freeform 644"/>
            <p:cNvSpPr>
              <a:spLocks/>
            </p:cNvSpPr>
            <p:nvPr/>
          </p:nvSpPr>
          <p:spPr bwMode="auto">
            <a:xfrm>
              <a:off x="1792289"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73" name="Freeform 645"/>
            <p:cNvSpPr>
              <a:spLocks/>
            </p:cNvSpPr>
            <p:nvPr/>
          </p:nvSpPr>
          <p:spPr bwMode="auto">
            <a:xfrm>
              <a:off x="1403351"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74" name="Freeform 646"/>
            <p:cNvSpPr>
              <a:spLocks/>
            </p:cNvSpPr>
            <p:nvPr/>
          </p:nvSpPr>
          <p:spPr bwMode="auto">
            <a:xfrm>
              <a:off x="1403351"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75" name="Freeform 647"/>
            <p:cNvSpPr>
              <a:spLocks/>
            </p:cNvSpPr>
            <p:nvPr/>
          </p:nvSpPr>
          <p:spPr bwMode="auto">
            <a:xfrm>
              <a:off x="1403351"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176" name="Freeform 648"/>
            <p:cNvSpPr>
              <a:spLocks/>
            </p:cNvSpPr>
            <p:nvPr/>
          </p:nvSpPr>
          <p:spPr bwMode="auto">
            <a:xfrm>
              <a:off x="1403351"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grpSp>
      <p:grpSp>
        <p:nvGrpSpPr>
          <p:cNvPr id="227" name="组合 226"/>
          <p:cNvGrpSpPr/>
          <p:nvPr/>
        </p:nvGrpSpPr>
        <p:grpSpPr>
          <a:xfrm>
            <a:off x="2368384" y="2526221"/>
            <a:ext cx="465987" cy="351975"/>
            <a:chOff x="1403351" y="4189414"/>
            <a:chExt cx="420688" cy="354012"/>
          </a:xfrm>
          <a:solidFill>
            <a:srgbClr val="BFBFBF"/>
          </a:solidFill>
        </p:grpSpPr>
        <p:sp>
          <p:nvSpPr>
            <p:cNvPr id="228" name="Freeform 625"/>
            <p:cNvSpPr>
              <a:spLocks/>
            </p:cNvSpPr>
            <p:nvPr/>
          </p:nvSpPr>
          <p:spPr bwMode="auto">
            <a:xfrm>
              <a:off x="1452563" y="4238626"/>
              <a:ext cx="323850" cy="246063"/>
            </a:xfrm>
            <a:custGeom>
              <a:avLst/>
              <a:gdLst>
                <a:gd name="T0" fmla="*/ 368 w 381"/>
                <a:gd name="T1" fmla="*/ 289 h 289"/>
                <a:gd name="T2" fmla="*/ 368 w 381"/>
                <a:gd name="T3" fmla="*/ 289 h 289"/>
                <a:gd name="T4" fmla="*/ 279 w 381"/>
                <a:gd name="T5" fmla="*/ 289 h 289"/>
                <a:gd name="T6" fmla="*/ 279 w 381"/>
                <a:gd name="T7" fmla="*/ 265 h 289"/>
                <a:gd name="T8" fmla="*/ 356 w 381"/>
                <a:gd name="T9" fmla="*/ 265 h 289"/>
                <a:gd name="T10" fmla="*/ 356 w 381"/>
                <a:gd name="T11" fmla="*/ 25 h 289"/>
                <a:gd name="T12" fmla="*/ 25 w 381"/>
                <a:gd name="T13" fmla="*/ 25 h 289"/>
                <a:gd name="T14" fmla="*/ 25 w 381"/>
                <a:gd name="T15" fmla="*/ 265 h 289"/>
                <a:gd name="T16" fmla="*/ 208 w 381"/>
                <a:gd name="T17" fmla="*/ 265 h 289"/>
                <a:gd name="T18" fmla="*/ 208 w 381"/>
                <a:gd name="T19" fmla="*/ 289 h 289"/>
                <a:gd name="T20" fmla="*/ 12 w 381"/>
                <a:gd name="T21" fmla="*/ 289 h 289"/>
                <a:gd name="T22" fmla="*/ 0 w 381"/>
                <a:gd name="T23" fmla="*/ 277 h 289"/>
                <a:gd name="T24" fmla="*/ 0 w 381"/>
                <a:gd name="T25" fmla="*/ 13 h 289"/>
                <a:gd name="T26" fmla="*/ 12 w 381"/>
                <a:gd name="T27" fmla="*/ 0 h 289"/>
                <a:gd name="T28" fmla="*/ 368 w 381"/>
                <a:gd name="T29" fmla="*/ 0 h 289"/>
                <a:gd name="T30" fmla="*/ 381 w 381"/>
                <a:gd name="T31" fmla="*/ 13 h 289"/>
                <a:gd name="T32" fmla="*/ 381 w 381"/>
                <a:gd name="T33" fmla="*/ 277 h 289"/>
                <a:gd name="T34" fmla="*/ 368 w 381"/>
                <a:gd name="T3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 h="289">
                  <a:moveTo>
                    <a:pt x="368" y="289"/>
                  </a:moveTo>
                  <a:lnTo>
                    <a:pt x="368" y="289"/>
                  </a:lnTo>
                  <a:lnTo>
                    <a:pt x="279" y="289"/>
                  </a:lnTo>
                  <a:lnTo>
                    <a:pt x="279" y="265"/>
                  </a:lnTo>
                  <a:lnTo>
                    <a:pt x="356" y="265"/>
                  </a:lnTo>
                  <a:lnTo>
                    <a:pt x="356" y="25"/>
                  </a:lnTo>
                  <a:lnTo>
                    <a:pt x="25" y="25"/>
                  </a:lnTo>
                  <a:lnTo>
                    <a:pt x="25" y="265"/>
                  </a:lnTo>
                  <a:lnTo>
                    <a:pt x="208" y="265"/>
                  </a:lnTo>
                  <a:lnTo>
                    <a:pt x="208" y="289"/>
                  </a:lnTo>
                  <a:lnTo>
                    <a:pt x="12" y="289"/>
                  </a:lnTo>
                  <a:cubicBezTo>
                    <a:pt x="6" y="289"/>
                    <a:pt x="0" y="284"/>
                    <a:pt x="0" y="277"/>
                  </a:cubicBezTo>
                  <a:lnTo>
                    <a:pt x="0" y="13"/>
                  </a:lnTo>
                  <a:cubicBezTo>
                    <a:pt x="0" y="6"/>
                    <a:pt x="6" y="0"/>
                    <a:pt x="12" y="0"/>
                  </a:cubicBezTo>
                  <a:lnTo>
                    <a:pt x="368" y="0"/>
                  </a:lnTo>
                  <a:cubicBezTo>
                    <a:pt x="375" y="0"/>
                    <a:pt x="381" y="6"/>
                    <a:pt x="381" y="13"/>
                  </a:cubicBezTo>
                  <a:lnTo>
                    <a:pt x="381" y="277"/>
                  </a:lnTo>
                  <a:cubicBezTo>
                    <a:pt x="381" y="284"/>
                    <a:pt x="375" y="289"/>
                    <a:pt x="368" y="289"/>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29" name="Freeform 626"/>
            <p:cNvSpPr>
              <a:spLocks/>
            </p:cNvSpPr>
            <p:nvPr/>
          </p:nvSpPr>
          <p:spPr bwMode="auto">
            <a:xfrm>
              <a:off x="1600201" y="4452939"/>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30" name="Freeform 628"/>
            <p:cNvSpPr>
              <a:spLocks/>
            </p:cNvSpPr>
            <p:nvPr/>
          </p:nvSpPr>
          <p:spPr bwMode="auto">
            <a:xfrm>
              <a:off x="1668464" y="4452939"/>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31" name="Freeform 629"/>
            <p:cNvSpPr>
              <a:spLocks/>
            </p:cNvSpPr>
            <p:nvPr/>
          </p:nvSpPr>
          <p:spPr bwMode="auto">
            <a:xfrm>
              <a:off x="1489076"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32" name="Freeform 630"/>
            <p:cNvSpPr>
              <a:spLocks/>
            </p:cNvSpPr>
            <p:nvPr/>
          </p:nvSpPr>
          <p:spPr bwMode="auto">
            <a:xfrm>
              <a:off x="1536701"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33" name="Freeform 631"/>
            <p:cNvSpPr>
              <a:spLocks/>
            </p:cNvSpPr>
            <p:nvPr/>
          </p:nvSpPr>
          <p:spPr bwMode="auto">
            <a:xfrm>
              <a:off x="1584326"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34" name="Freeform 632"/>
            <p:cNvSpPr>
              <a:spLocks/>
            </p:cNvSpPr>
            <p:nvPr/>
          </p:nvSpPr>
          <p:spPr bwMode="auto">
            <a:xfrm>
              <a:off x="1631951"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35" name="Freeform 633"/>
            <p:cNvSpPr>
              <a:spLocks/>
            </p:cNvSpPr>
            <p:nvPr/>
          </p:nvSpPr>
          <p:spPr bwMode="auto">
            <a:xfrm>
              <a:off x="1677989"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36" name="Freeform 634"/>
            <p:cNvSpPr>
              <a:spLocks/>
            </p:cNvSpPr>
            <p:nvPr/>
          </p:nvSpPr>
          <p:spPr bwMode="auto">
            <a:xfrm>
              <a:off x="1725614"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37" name="Freeform 635"/>
            <p:cNvSpPr>
              <a:spLocks/>
            </p:cNvSpPr>
            <p:nvPr/>
          </p:nvSpPr>
          <p:spPr bwMode="auto">
            <a:xfrm>
              <a:off x="1489076"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38" name="Freeform 636"/>
            <p:cNvSpPr>
              <a:spLocks/>
            </p:cNvSpPr>
            <p:nvPr/>
          </p:nvSpPr>
          <p:spPr bwMode="auto">
            <a:xfrm>
              <a:off x="1536701"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39" name="Freeform 637"/>
            <p:cNvSpPr>
              <a:spLocks/>
            </p:cNvSpPr>
            <p:nvPr/>
          </p:nvSpPr>
          <p:spPr bwMode="auto">
            <a:xfrm>
              <a:off x="1584326"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40" name="Freeform 638"/>
            <p:cNvSpPr>
              <a:spLocks/>
            </p:cNvSpPr>
            <p:nvPr/>
          </p:nvSpPr>
          <p:spPr bwMode="auto">
            <a:xfrm>
              <a:off x="1631951"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41" name="Freeform 639"/>
            <p:cNvSpPr>
              <a:spLocks/>
            </p:cNvSpPr>
            <p:nvPr/>
          </p:nvSpPr>
          <p:spPr bwMode="auto">
            <a:xfrm>
              <a:off x="1677989"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42" name="Freeform 640"/>
            <p:cNvSpPr>
              <a:spLocks/>
            </p:cNvSpPr>
            <p:nvPr/>
          </p:nvSpPr>
          <p:spPr bwMode="auto">
            <a:xfrm>
              <a:off x="1725614"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43" name="Freeform 641"/>
            <p:cNvSpPr>
              <a:spLocks/>
            </p:cNvSpPr>
            <p:nvPr/>
          </p:nvSpPr>
          <p:spPr bwMode="auto">
            <a:xfrm>
              <a:off x="1792289"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44" name="Freeform 642"/>
            <p:cNvSpPr>
              <a:spLocks/>
            </p:cNvSpPr>
            <p:nvPr/>
          </p:nvSpPr>
          <p:spPr bwMode="auto">
            <a:xfrm>
              <a:off x="1792289"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45" name="Freeform 643"/>
            <p:cNvSpPr>
              <a:spLocks/>
            </p:cNvSpPr>
            <p:nvPr/>
          </p:nvSpPr>
          <p:spPr bwMode="auto">
            <a:xfrm>
              <a:off x="1792289"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46" name="Freeform 644"/>
            <p:cNvSpPr>
              <a:spLocks/>
            </p:cNvSpPr>
            <p:nvPr/>
          </p:nvSpPr>
          <p:spPr bwMode="auto">
            <a:xfrm>
              <a:off x="1792289"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47" name="Freeform 645"/>
            <p:cNvSpPr>
              <a:spLocks/>
            </p:cNvSpPr>
            <p:nvPr/>
          </p:nvSpPr>
          <p:spPr bwMode="auto">
            <a:xfrm>
              <a:off x="1403351"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48" name="Freeform 646"/>
            <p:cNvSpPr>
              <a:spLocks/>
            </p:cNvSpPr>
            <p:nvPr/>
          </p:nvSpPr>
          <p:spPr bwMode="auto">
            <a:xfrm>
              <a:off x="1403351"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49" name="Freeform 647"/>
            <p:cNvSpPr>
              <a:spLocks/>
            </p:cNvSpPr>
            <p:nvPr/>
          </p:nvSpPr>
          <p:spPr bwMode="auto">
            <a:xfrm>
              <a:off x="1403351"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50" name="Freeform 648"/>
            <p:cNvSpPr>
              <a:spLocks/>
            </p:cNvSpPr>
            <p:nvPr/>
          </p:nvSpPr>
          <p:spPr bwMode="auto">
            <a:xfrm>
              <a:off x="1403351"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solidFill>
                <a:srgbClr val="BFBFBF"/>
              </a:solid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grpSp>
      <p:grpSp>
        <p:nvGrpSpPr>
          <p:cNvPr id="251" name="组合 250"/>
          <p:cNvGrpSpPr/>
          <p:nvPr/>
        </p:nvGrpSpPr>
        <p:grpSpPr>
          <a:xfrm>
            <a:off x="2938261" y="2526221"/>
            <a:ext cx="465987" cy="351975"/>
            <a:chOff x="1403351" y="4189414"/>
            <a:chExt cx="420688" cy="354012"/>
          </a:xfrm>
          <a:solidFill>
            <a:schemeClr val="tx2">
              <a:lumMod val="50000"/>
            </a:schemeClr>
          </a:solidFill>
        </p:grpSpPr>
        <p:sp>
          <p:nvSpPr>
            <p:cNvPr id="252" name="Freeform 625"/>
            <p:cNvSpPr>
              <a:spLocks/>
            </p:cNvSpPr>
            <p:nvPr/>
          </p:nvSpPr>
          <p:spPr bwMode="auto">
            <a:xfrm>
              <a:off x="1452563" y="4238626"/>
              <a:ext cx="323850" cy="246063"/>
            </a:xfrm>
            <a:custGeom>
              <a:avLst/>
              <a:gdLst>
                <a:gd name="T0" fmla="*/ 368 w 381"/>
                <a:gd name="T1" fmla="*/ 289 h 289"/>
                <a:gd name="T2" fmla="*/ 368 w 381"/>
                <a:gd name="T3" fmla="*/ 289 h 289"/>
                <a:gd name="T4" fmla="*/ 279 w 381"/>
                <a:gd name="T5" fmla="*/ 289 h 289"/>
                <a:gd name="T6" fmla="*/ 279 w 381"/>
                <a:gd name="T7" fmla="*/ 265 h 289"/>
                <a:gd name="T8" fmla="*/ 356 w 381"/>
                <a:gd name="T9" fmla="*/ 265 h 289"/>
                <a:gd name="T10" fmla="*/ 356 w 381"/>
                <a:gd name="T11" fmla="*/ 25 h 289"/>
                <a:gd name="T12" fmla="*/ 25 w 381"/>
                <a:gd name="T13" fmla="*/ 25 h 289"/>
                <a:gd name="T14" fmla="*/ 25 w 381"/>
                <a:gd name="T15" fmla="*/ 265 h 289"/>
                <a:gd name="T16" fmla="*/ 208 w 381"/>
                <a:gd name="T17" fmla="*/ 265 h 289"/>
                <a:gd name="T18" fmla="*/ 208 w 381"/>
                <a:gd name="T19" fmla="*/ 289 h 289"/>
                <a:gd name="T20" fmla="*/ 12 w 381"/>
                <a:gd name="T21" fmla="*/ 289 h 289"/>
                <a:gd name="T22" fmla="*/ 0 w 381"/>
                <a:gd name="T23" fmla="*/ 277 h 289"/>
                <a:gd name="T24" fmla="*/ 0 w 381"/>
                <a:gd name="T25" fmla="*/ 13 h 289"/>
                <a:gd name="T26" fmla="*/ 12 w 381"/>
                <a:gd name="T27" fmla="*/ 0 h 289"/>
                <a:gd name="T28" fmla="*/ 368 w 381"/>
                <a:gd name="T29" fmla="*/ 0 h 289"/>
                <a:gd name="T30" fmla="*/ 381 w 381"/>
                <a:gd name="T31" fmla="*/ 13 h 289"/>
                <a:gd name="T32" fmla="*/ 381 w 381"/>
                <a:gd name="T33" fmla="*/ 277 h 289"/>
                <a:gd name="T34" fmla="*/ 368 w 381"/>
                <a:gd name="T3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 h="289">
                  <a:moveTo>
                    <a:pt x="368" y="289"/>
                  </a:moveTo>
                  <a:lnTo>
                    <a:pt x="368" y="289"/>
                  </a:lnTo>
                  <a:lnTo>
                    <a:pt x="279" y="289"/>
                  </a:lnTo>
                  <a:lnTo>
                    <a:pt x="279" y="265"/>
                  </a:lnTo>
                  <a:lnTo>
                    <a:pt x="356" y="265"/>
                  </a:lnTo>
                  <a:lnTo>
                    <a:pt x="356" y="25"/>
                  </a:lnTo>
                  <a:lnTo>
                    <a:pt x="25" y="25"/>
                  </a:lnTo>
                  <a:lnTo>
                    <a:pt x="25" y="265"/>
                  </a:lnTo>
                  <a:lnTo>
                    <a:pt x="208" y="265"/>
                  </a:lnTo>
                  <a:lnTo>
                    <a:pt x="208" y="289"/>
                  </a:lnTo>
                  <a:lnTo>
                    <a:pt x="12" y="289"/>
                  </a:lnTo>
                  <a:cubicBezTo>
                    <a:pt x="6" y="289"/>
                    <a:pt x="0" y="284"/>
                    <a:pt x="0" y="277"/>
                  </a:cubicBezTo>
                  <a:lnTo>
                    <a:pt x="0" y="13"/>
                  </a:lnTo>
                  <a:cubicBezTo>
                    <a:pt x="0" y="6"/>
                    <a:pt x="6" y="0"/>
                    <a:pt x="12" y="0"/>
                  </a:cubicBezTo>
                  <a:lnTo>
                    <a:pt x="368" y="0"/>
                  </a:lnTo>
                  <a:cubicBezTo>
                    <a:pt x="375" y="0"/>
                    <a:pt x="381" y="6"/>
                    <a:pt x="381" y="13"/>
                  </a:cubicBezTo>
                  <a:lnTo>
                    <a:pt x="381" y="277"/>
                  </a:lnTo>
                  <a:cubicBezTo>
                    <a:pt x="381" y="284"/>
                    <a:pt x="375" y="289"/>
                    <a:pt x="368" y="289"/>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53" name="Freeform 626"/>
            <p:cNvSpPr>
              <a:spLocks/>
            </p:cNvSpPr>
            <p:nvPr/>
          </p:nvSpPr>
          <p:spPr bwMode="auto">
            <a:xfrm>
              <a:off x="1600201" y="4452939"/>
              <a:ext cx="44450"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40" y="0"/>
                    <a:pt x="51" y="12"/>
                    <a:pt x="51" y="26"/>
                  </a:cubicBezTo>
                  <a:cubicBezTo>
                    <a:pt x="51" y="40"/>
                    <a:pt x="40" y="52"/>
                    <a:pt x="25" y="52"/>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54" name="Freeform 628"/>
            <p:cNvSpPr>
              <a:spLocks/>
            </p:cNvSpPr>
            <p:nvPr/>
          </p:nvSpPr>
          <p:spPr bwMode="auto">
            <a:xfrm>
              <a:off x="1668464" y="4452939"/>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55" name="Freeform 629"/>
            <p:cNvSpPr>
              <a:spLocks/>
            </p:cNvSpPr>
            <p:nvPr/>
          </p:nvSpPr>
          <p:spPr bwMode="auto">
            <a:xfrm>
              <a:off x="1489076"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56" name="Freeform 630"/>
            <p:cNvSpPr>
              <a:spLocks/>
            </p:cNvSpPr>
            <p:nvPr/>
          </p:nvSpPr>
          <p:spPr bwMode="auto">
            <a:xfrm>
              <a:off x="1536701"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57" name="Freeform 631"/>
            <p:cNvSpPr>
              <a:spLocks/>
            </p:cNvSpPr>
            <p:nvPr/>
          </p:nvSpPr>
          <p:spPr bwMode="auto">
            <a:xfrm>
              <a:off x="1584326" y="4189414"/>
              <a:ext cx="20638"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58" name="Freeform 632"/>
            <p:cNvSpPr>
              <a:spLocks/>
            </p:cNvSpPr>
            <p:nvPr/>
          </p:nvSpPr>
          <p:spPr bwMode="auto">
            <a:xfrm>
              <a:off x="1631951" y="4189414"/>
              <a:ext cx="20638" cy="33338"/>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59" name="Freeform 633"/>
            <p:cNvSpPr>
              <a:spLocks/>
            </p:cNvSpPr>
            <p:nvPr/>
          </p:nvSpPr>
          <p:spPr bwMode="auto">
            <a:xfrm>
              <a:off x="1677989"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60" name="Freeform 634"/>
            <p:cNvSpPr>
              <a:spLocks/>
            </p:cNvSpPr>
            <p:nvPr/>
          </p:nvSpPr>
          <p:spPr bwMode="auto">
            <a:xfrm>
              <a:off x="1725614" y="4189414"/>
              <a:ext cx="22225" cy="33338"/>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61" name="Freeform 635"/>
            <p:cNvSpPr>
              <a:spLocks/>
            </p:cNvSpPr>
            <p:nvPr/>
          </p:nvSpPr>
          <p:spPr bwMode="auto">
            <a:xfrm>
              <a:off x="1489076"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62" name="Freeform 636"/>
            <p:cNvSpPr>
              <a:spLocks/>
            </p:cNvSpPr>
            <p:nvPr/>
          </p:nvSpPr>
          <p:spPr bwMode="auto">
            <a:xfrm>
              <a:off x="1536701"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63" name="Freeform 637"/>
            <p:cNvSpPr>
              <a:spLocks/>
            </p:cNvSpPr>
            <p:nvPr/>
          </p:nvSpPr>
          <p:spPr bwMode="auto">
            <a:xfrm>
              <a:off x="1584326" y="4511676"/>
              <a:ext cx="20638"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64" name="Freeform 638"/>
            <p:cNvSpPr>
              <a:spLocks/>
            </p:cNvSpPr>
            <p:nvPr/>
          </p:nvSpPr>
          <p:spPr bwMode="auto">
            <a:xfrm>
              <a:off x="1631951" y="4511676"/>
              <a:ext cx="20638" cy="31750"/>
            </a:xfrm>
            <a:custGeom>
              <a:avLst/>
              <a:gdLst>
                <a:gd name="T0" fmla="*/ 24 w 24"/>
                <a:gd name="T1" fmla="*/ 38 h 38"/>
                <a:gd name="T2" fmla="*/ 24 w 24"/>
                <a:gd name="T3" fmla="*/ 38 h 38"/>
                <a:gd name="T4" fmla="*/ 0 w 24"/>
                <a:gd name="T5" fmla="*/ 38 h 38"/>
                <a:gd name="T6" fmla="*/ 0 w 24"/>
                <a:gd name="T7" fmla="*/ 0 h 38"/>
                <a:gd name="T8" fmla="*/ 24 w 24"/>
                <a:gd name="T9" fmla="*/ 0 h 38"/>
                <a:gd name="T10" fmla="*/ 24 w 24"/>
                <a:gd name="T11" fmla="*/ 38 h 38"/>
              </a:gdLst>
              <a:ahLst/>
              <a:cxnLst>
                <a:cxn ang="0">
                  <a:pos x="T0" y="T1"/>
                </a:cxn>
                <a:cxn ang="0">
                  <a:pos x="T2" y="T3"/>
                </a:cxn>
                <a:cxn ang="0">
                  <a:pos x="T4" y="T5"/>
                </a:cxn>
                <a:cxn ang="0">
                  <a:pos x="T6" y="T7"/>
                </a:cxn>
                <a:cxn ang="0">
                  <a:pos x="T8" y="T9"/>
                </a:cxn>
                <a:cxn ang="0">
                  <a:pos x="T10" y="T11"/>
                </a:cxn>
              </a:cxnLst>
              <a:rect l="0" t="0" r="r" b="b"/>
              <a:pathLst>
                <a:path w="24" h="38">
                  <a:moveTo>
                    <a:pt x="24" y="38"/>
                  </a:moveTo>
                  <a:lnTo>
                    <a:pt x="24" y="38"/>
                  </a:lnTo>
                  <a:lnTo>
                    <a:pt x="0" y="38"/>
                  </a:lnTo>
                  <a:lnTo>
                    <a:pt x="0" y="0"/>
                  </a:lnTo>
                  <a:lnTo>
                    <a:pt x="24" y="0"/>
                  </a:lnTo>
                  <a:lnTo>
                    <a:pt x="24"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65" name="Freeform 639"/>
            <p:cNvSpPr>
              <a:spLocks/>
            </p:cNvSpPr>
            <p:nvPr/>
          </p:nvSpPr>
          <p:spPr bwMode="auto">
            <a:xfrm>
              <a:off x="1677989"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66" name="Freeform 640"/>
            <p:cNvSpPr>
              <a:spLocks/>
            </p:cNvSpPr>
            <p:nvPr/>
          </p:nvSpPr>
          <p:spPr bwMode="auto">
            <a:xfrm>
              <a:off x="1725614" y="4511676"/>
              <a:ext cx="22225" cy="31750"/>
            </a:xfrm>
            <a:custGeom>
              <a:avLst/>
              <a:gdLst>
                <a:gd name="T0" fmla="*/ 25 w 25"/>
                <a:gd name="T1" fmla="*/ 38 h 38"/>
                <a:gd name="T2" fmla="*/ 25 w 25"/>
                <a:gd name="T3" fmla="*/ 38 h 38"/>
                <a:gd name="T4" fmla="*/ 0 w 25"/>
                <a:gd name="T5" fmla="*/ 38 h 38"/>
                <a:gd name="T6" fmla="*/ 0 w 25"/>
                <a:gd name="T7" fmla="*/ 0 h 38"/>
                <a:gd name="T8" fmla="*/ 25 w 25"/>
                <a:gd name="T9" fmla="*/ 0 h 38"/>
                <a:gd name="T10" fmla="*/ 25 w 25"/>
                <a:gd name="T11" fmla="*/ 38 h 38"/>
              </a:gdLst>
              <a:ahLst/>
              <a:cxnLst>
                <a:cxn ang="0">
                  <a:pos x="T0" y="T1"/>
                </a:cxn>
                <a:cxn ang="0">
                  <a:pos x="T2" y="T3"/>
                </a:cxn>
                <a:cxn ang="0">
                  <a:pos x="T4" y="T5"/>
                </a:cxn>
                <a:cxn ang="0">
                  <a:pos x="T6" y="T7"/>
                </a:cxn>
                <a:cxn ang="0">
                  <a:pos x="T8" y="T9"/>
                </a:cxn>
                <a:cxn ang="0">
                  <a:pos x="T10" y="T11"/>
                </a:cxn>
              </a:cxnLst>
              <a:rect l="0" t="0" r="r" b="b"/>
              <a:pathLst>
                <a:path w="25" h="38">
                  <a:moveTo>
                    <a:pt x="25" y="38"/>
                  </a:moveTo>
                  <a:lnTo>
                    <a:pt x="25" y="38"/>
                  </a:lnTo>
                  <a:lnTo>
                    <a:pt x="0" y="38"/>
                  </a:lnTo>
                  <a:lnTo>
                    <a:pt x="0" y="0"/>
                  </a:lnTo>
                  <a:lnTo>
                    <a:pt x="25" y="0"/>
                  </a:lnTo>
                  <a:lnTo>
                    <a:pt x="25" y="38"/>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67" name="Freeform 641"/>
            <p:cNvSpPr>
              <a:spLocks/>
            </p:cNvSpPr>
            <p:nvPr/>
          </p:nvSpPr>
          <p:spPr bwMode="auto">
            <a:xfrm>
              <a:off x="1792289"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68" name="Freeform 642"/>
            <p:cNvSpPr>
              <a:spLocks/>
            </p:cNvSpPr>
            <p:nvPr/>
          </p:nvSpPr>
          <p:spPr bwMode="auto">
            <a:xfrm>
              <a:off x="1792289"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69" name="Freeform 643"/>
            <p:cNvSpPr>
              <a:spLocks/>
            </p:cNvSpPr>
            <p:nvPr/>
          </p:nvSpPr>
          <p:spPr bwMode="auto">
            <a:xfrm>
              <a:off x="1792289"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70" name="Freeform 644"/>
            <p:cNvSpPr>
              <a:spLocks/>
            </p:cNvSpPr>
            <p:nvPr/>
          </p:nvSpPr>
          <p:spPr bwMode="auto">
            <a:xfrm>
              <a:off x="1792289"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71" name="Freeform 645"/>
            <p:cNvSpPr>
              <a:spLocks/>
            </p:cNvSpPr>
            <p:nvPr/>
          </p:nvSpPr>
          <p:spPr bwMode="auto">
            <a:xfrm>
              <a:off x="1403351" y="4284664"/>
              <a:ext cx="31750" cy="22225"/>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72" name="Freeform 646"/>
            <p:cNvSpPr>
              <a:spLocks/>
            </p:cNvSpPr>
            <p:nvPr/>
          </p:nvSpPr>
          <p:spPr bwMode="auto">
            <a:xfrm>
              <a:off x="1403351" y="4332289"/>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73" name="Freeform 647"/>
            <p:cNvSpPr>
              <a:spLocks/>
            </p:cNvSpPr>
            <p:nvPr/>
          </p:nvSpPr>
          <p:spPr bwMode="auto">
            <a:xfrm>
              <a:off x="1403351" y="4379914"/>
              <a:ext cx="31750" cy="20638"/>
            </a:xfrm>
            <a:custGeom>
              <a:avLst/>
              <a:gdLst>
                <a:gd name="T0" fmla="*/ 38 w 38"/>
                <a:gd name="T1" fmla="*/ 25 h 25"/>
                <a:gd name="T2" fmla="*/ 38 w 38"/>
                <a:gd name="T3" fmla="*/ 25 h 25"/>
                <a:gd name="T4" fmla="*/ 0 w 38"/>
                <a:gd name="T5" fmla="*/ 25 h 25"/>
                <a:gd name="T6" fmla="*/ 0 w 38"/>
                <a:gd name="T7" fmla="*/ 0 h 25"/>
                <a:gd name="T8" fmla="*/ 38 w 38"/>
                <a:gd name="T9" fmla="*/ 0 h 25"/>
                <a:gd name="T10" fmla="*/ 38 w 38"/>
                <a:gd name="T11" fmla="*/ 25 h 25"/>
              </a:gdLst>
              <a:ahLst/>
              <a:cxnLst>
                <a:cxn ang="0">
                  <a:pos x="T0" y="T1"/>
                </a:cxn>
                <a:cxn ang="0">
                  <a:pos x="T2" y="T3"/>
                </a:cxn>
                <a:cxn ang="0">
                  <a:pos x="T4" y="T5"/>
                </a:cxn>
                <a:cxn ang="0">
                  <a:pos x="T6" y="T7"/>
                </a:cxn>
                <a:cxn ang="0">
                  <a:pos x="T8" y="T9"/>
                </a:cxn>
                <a:cxn ang="0">
                  <a:pos x="T10" y="T11"/>
                </a:cxn>
              </a:cxnLst>
              <a:rect l="0" t="0" r="r" b="b"/>
              <a:pathLst>
                <a:path w="38" h="25">
                  <a:moveTo>
                    <a:pt x="38" y="25"/>
                  </a:moveTo>
                  <a:lnTo>
                    <a:pt x="38" y="25"/>
                  </a:lnTo>
                  <a:lnTo>
                    <a:pt x="0" y="25"/>
                  </a:lnTo>
                  <a:lnTo>
                    <a:pt x="0" y="0"/>
                  </a:lnTo>
                  <a:lnTo>
                    <a:pt x="38" y="0"/>
                  </a:lnTo>
                  <a:lnTo>
                    <a:pt x="38" y="25"/>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sp>
          <p:nvSpPr>
            <p:cNvPr id="274" name="Freeform 648"/>
            <p:cNvSpPr>
              <a:spLocks/>
            </p:cNvSpPr>
            <p:nvPr/>
          </p:nvSpPr>
          <p:spPr bwMode="auto">
            <a:xfrm>
              <a:off x="1403351" y="4427539"/>
              <a:ext cx="31750" cy="20638"/>
            </a:xfrm>
            <a:custGeom>
              <a:avLst/>
              <a:gdLst>
                <a:gd name="T0" fmla="*/ 38 w 38"/>
                <a:gd name="T1" fmla="*/ 24 h 24"/>
                <a:gd name="T2" fmla="*/ 38 w 38"/>
                <a:gd name="T3" fmla="*/ 24 h 24"/>
                <a:gd name="T4" fmla="*/ 0 w 38"/>
                <a:gd name="T5" fmla="*/ 24 h 24"/>
                <a:gd name="T6" fmla="*/ 0 w 38"/>
                <a:gd name="T7" fmla="*/ 0 h 24"/>
                <a:gd name="T8" fmla="*/ 38 w 38"/>
                <a:gd name="T9" fmla="*/ 0 h 24"/>
                <a:gd name="T10" fmla="*/ 38 w 38"/>
                <a:gd name="T11" fmla="*/ 24 h 24"/>
              </a:gdLst>
              <a:ahLst/>
              <a:cxnLst>
                <a:cxn ang="0">
                  <a:pos x="T0" y="T1"/>
                </a:cxn>
                <a:cxn ang="0">
                  <a:pos x="T2" y="T3"/>
                </a:cxn>
                <a:cxn ang="0">
                  <a:pos x="T4" y="T5"/>
                </a:cxn>
                <a:cxn ang="0">
                  <a:pos x="T6" y="T7"/>
                </a:cxn>
                <a:cxn ang="0">
                  <a:pos x="T8" y="T9"/>
                </a:cxn>
                <a:cxn ang="0">
                  <a:pos x="T10" y="T11"/>
                </a:cxn>
              </a:cxnLst>
              <a:rect l="0" t="0" r="r" b="b"/>
              <a:pathLst>
                <a:path w="38" h="24">
                  <a:moveTo>
                    <a:pt x="38" y="24"/>
                  </a:moveTo>
                  <a:lnTo>
                    <a:pt x="38" y="24"/>
                  </a:lnTo>
                  <a:lnTo>
                    <a:pt x="0" y="24"/>
                  </a:lnTo>
                  <a:lnTo>
                    <a:pt x="0" y="0"/>
                  </a:lnTo>
                  <a:lnTo>
                    <a:pt x="38" y="0"/>
                  </a:lnTo>
                  <a:lnTo>
                    <a:pt x="38" y="24"/>
                  </a:lnTo>
                  <a:close/>
                </a:path>
              </a:pathLst>
            </a:custGeom>
            <a:grpFill/>
            <a:ln w="0">
              <a:noFill/>
              <a:prstDash val="solid"/>
              <a:round/>
              <a:headEnd/>
              <a:tailEnd/>
            </a:ln>
          </p:spPr>
          <p:txBody>
            <a:bodyPr/>
            <a:lstStyle/>
            <a:p>
              <a:pPr defTabSz="543689">
                <a:defRPr/>
              </a:pPr>
              <a:endParaRPr lang="zh-CN" altLang="en-US" sz="3201">
                <a:solidFill>
                  <a:srgbClr val="1D1D1A"/>
                </a:solidFill>
                <a:latin typeface="Arial" panose="020B0604020202020204" pitchFamily="34" charset="0"/>
                <a:ea typeface="微软雅黑" panose="020B0503020204020204" pitchFamily="34" charset="-122"/>
              </a:endParaRPr>
            </a:p>
          </p:txBody>
        </p:sp>
      </p:grpSp>
      <p:sp>
        <p:nvSpPr>
          <p:cNvPr id="276" name="Freeform 86"/>
          <p:cNvSpPr>
            <a:spLocks noEditPoints="1"/>
          </p:cNvSpPr>
          <p:nvPr/>
        </p:nvSpPr>
        <p:spPr bwMode="auto">
          <a:xfrm>
            <a:off x="4602172" y="2229516"/>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40000"/>
              <a:lumOff val="6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277" name="Freeform 86"/>
          <p:cNvSpPr>
            <a:spLocks noEditPoints="1"/>
          </p:cNvSpPr>
          <p:nvPr/>
        </p:nvSpPr>
        <p:spPr bwMode="auto">
          <a:xfrm>
            <a:off x="5211480" y="2229516"/>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40000"/>
              <a:lumOff val="6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278" name="Freeform 86"/>
          <p:cNvSpPr>
            <a:spLocks noEditPoints="1"/>
          </p:cNvSpPr>
          <p:nvPr/>
        </p:nvSpPr>
        <p:spPr bwMode="auto">
          <a:xfrm>
            <a:off x="5211480" y="2680028"/>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40000"/>
              <a:lumOff val="6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279" name="Freeform 86"/>
          <p:cNvSpPr>
            <a:spLocks noEditPoints="1"/>
          </p:cNvSpPr>
          <p:nvPr/>
        </p:nvSpPr>
        <p:spPr bwMode="auto">
          <a:xfrm>
            <a:off x="4602172" y="2680028"/>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40000"/>
              <a:lumOff val="6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280" name="Freeform 86"/>
          <p:cNvSpPr>
            <a:spLocks noEditPoints="1"/>
          </p:cNvSpPr>
          <p:nvPr/>
        </p:nvSpPr>
        <p:spPr bwMode="auto">
          <a:xfrm>
            <a:off x="4602172" y="3188525"/>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40000"/>
              <a:lumOff val="6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281" name="Freeform 86"/>
          <p:cNvSpPr>
            <a:spLocks noEditPoints="1"/>
          </p:cNvSpPr>
          <p:nvPr/>
        </p:nvSpPr>
        <p:spPr bwMode="auto">
          <a:xfrm>
            <a:off x="5211480" y="3188525"/>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40000"/>
              <a:lumOff val="6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282" name="Freeform 86"/>
          <p:cNvSpPr>
            <a:spLocks noEditPoints="1"/>
          </p:cNvSpPr>
          <p:nvPr/>
        </p:nvSpPr>
        <p:spPr bwMode="auto">
          <a:xfrm>
            <a:off x="5211480" y="3639037"/>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40000"/>
              <a:lumOff val="6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283" name="Freeform 86"/>
          <p:cNvSpPr>
            <a:spLocks noEditPoints="1"/>
          </p:cNvSpPr>
          <p:nvPr/>
        </p:nvSpPr>
        <p:spPr bwMode="auto">
          <a:xfrm>
            <a:off x="4602172" y="3639037"/>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40000"/>
              <a:lumOff val="6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284" name="Freeform 86"/>
          <p:cNvSpPr>
            <a:spLocks noEditPoints="1"/>
          </p:cNvSpPr>
          <p:nvPr/>
        </p:nvSpPr>
        <p:spPr bwMode="auto">
          <a:xfrm>
            <a:off x="4602172" y="4143856"/>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40000"/>
              <a:lumOff val="6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285" name="Freeform 86"/>
          <p:cNvSpPr>
            <a:spLocks noEditPoints="1"/>
          </p:cNvSpPr>
          <p:nvPr/>
        </p:nvSpPr>
        <p:spPr bwMode="auto">
          <a:xfrm>
            <a:off x="5211480" y="4143856"/>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40000"/>
              <a:lumOff val="6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286" name="Freeform 86"/>
          <p:cNvSpPr>
            <a:spLocks noEditPoints="1"/>
          </p:cNvSpPr>
          <p:nvPr/>
        </p:nvSpPr>
        <p:spPr bwMode="auto">
          <a:xfrm>
            <a:off x="5211480" y="4594368"/>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40000"/>
              <a:lumOff val="6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287" name="Freeform 86"/>
          <p:cNvSpPr>
            <a:spLocks noEditPoints="1"/>
          </p:cNvSpPr>
          <p:nvPr/>
        </p:nvSpPr>
        <p:spPr bwMode="auto">
          <a:xfrm>
            <a:off x="4602172" y="4594368"/>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40000"/>
              <a:lumOff val="6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288" name="Freeform 86"/>
          <p:cNvSpPr>
            <a:spLocks noEditPoints="1"/>
          </p:cNvSpPr>
          <p:nvPr/>
        </p:nvSpPr>
        <p:spPr bwMode="auto">
          <a:xfrm>
            <a:off x="4602172" y="5100686"/>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40000"/>
              <a:lumOff val="6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289" name="Freeform 86"/>
          <p:cNvSpPr>
            <a:spLocks noEditPoints="1"/>
          </p:cNvSpPr>
          <p:nvPr/>
        </p:nvSpPr>
        <p:spPr bwMode="auto">
          <a:xfrm>
            <a:off x="5211480" y="5100686"/>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40000"/>
              <a:lumOff val="6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290" name="Freeform 86"/>
          <p:cNvSpPr>
            <a:spLocks noEditPoints="1"/>
          </p:cNvSpPr>
          <p:nvPr/>
        </p:nvSpPr>
        <p:spPr bwMode="auto">
          <a:xfrm>
            <a:off x="5211480" y="5551198"/>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40000"/>
              <a:lumOff val="6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291" name="Freeform 86"/>
          <p:cNvSpPr>
            <a:spLocks noEditPoints="1"/>
          </p:cNvSpPr>
          <p:nvPr/>
        </p:nvSpPr>
        <p:spPr bwMode="auto">
          <a:xfrm>
            <a:off x="4602172" y="5551198"/>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40000"/>
              <a:lumOff val="6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292" name="Arc 1"/>
          <p:cNvSpPr/>
          <p:nvPr/>
        </p:nvSpPr>
        <p:spPr>
          <a:xfrm>
            <a:off x="4841748" y="2314923"/>
            <a:ext cx="612000" cy="612000"/>
          </a:xfrm>
          <a:prstGeom prst="arc">
            <a:avLst>
              <a:gd name="adj1" fmla="val 16200000"/>
              <a:gd name="adj2" fmla="val 10885921"/>
            </a:avLst>
          </a:prstGeom>
          <a:ln w="28575">
            <a:solidFill>
              <a:srgbClr val="C00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r>
              <a:rPr lang="en-US" sz="800" b="1" dirty="0">
                <a:solidFill>
                  <a:srgbClr val="C00000"/>
                </a:solidFill>
                <a:latin typeface="Arial" panose="020B0604020202020204" pitchFamily="34" charset="0"/>
                <a:ea typeface="微软雅黑" panose="020B0503020204020204" pitchFamily="34" charset="-122"/>
              </a:rPr>
              <a:t>Data exchange</a:t>
            </a:r>
          </a:p>
        </p:txBody>
      </p:sp>
      <p:sp>
        <p:nvSpPr>
          <p:cNvPr id="293" name="Arc 1"/>
          <p:cNvSpPr/>
          <p:nvPr/>
        </p:nvSpPr>
        <p:spPr>
          <a:xfrm>
            <a:off x="4841748" y="3275626"/>
            <a:ext cx="612000" cy="612000"/>
          </a:xfrm>
          <a:prstGeom prst="arc">
            <a:avLst>
              <a:gd name="adj1" fmla="val 16200000"/>
              <a:gd name="adj2" fmla="val 10885921"/>
            </a:avLst>
          </a:prstGeom>
          <a:ln w="28575">
            <a:solidFill>
              <a:srgbClr val="C00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r>
              <a:rPr lang="en-US" sz="800" b="1" dirty="0">
                <a:solidFill>
                  <a:srgbClr val="C00000"/>
                </a:solidFill>
                <a:latin typeface="Arial" panose="020B0604020202020204" pitchFamily="34" charset="0"/>
                <a:ea typeface="微软雅黑" panose="020B0503020204020204" pitchFamily="34" charset="-122"/>
              </a:rPr>
              <a:t>I/O read/write</a:t>
            </a:r>
          </a:p>
        </p:txBody>
      </p:sp>
      <p:sp>
        <p:nvSpPr>
          <p:cNvPr id="294" name="Arc 1"/>
          <p:cNvSpPr/>
          <p:nvPr/>
        </p:nvSpPr>
        <p:spPr>
          <a:xfrm>
            <a:off x="4841748" y="4217758"/>
            <a:ext cx="612000" cy="612000"/>
          </a:xfrm>
          <a:prstGeom prst="arc">
            <a:avLst>
              <a:gd name="adj1" fmla="val 16200000"/>
              <a:gd name="adj2" fmla="val 10885921"/>
            </a:avLst>
          </a:prstGeom>
          <a:ln w="28575">
            <a:solidFill>
              <a:srgbClr val="C00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r>
              <a:rPr lang="en-US" sz="800" b="1" dirty="0">
                <a:solidFill>
                  <a:srgbClr val="C00000"/>
                </a:solidFill>
                <a:latin typeface="Arial" panose="020B0604020202020204" pitchFamily="34" charset="0"/>
                <a:ea typeface="微软雅黑" panose="020B0503020204020204" pitchFamily="34" charset="-122"/>
              </a:rPr>
              <a:t>Data update</a:t>
            </a:r>
          </a:p>
        </p:txBody>
      </p:sp>
      <p:sp>
        <p:nvSpPr>
          <p:cNvPr id="295" name="Arc 1"/>
          <p:cNvSpPr/>
          <p:nvPr/>
        </p:nvSpPr>
        <p:spPr>
          <a:xfrm>
            <a:off x="4841748" y="5160266"/>
            <a:ext cx="612000" cy="612000"/>
          </a:xfrm>
          <a:prstGeom prst="arc">
            <a:avLst>
              <a:gd name="adj1" fmla="val 16200000"/>
              <a:gd name="adj2" fmla="val 10885921"/>
            </a:avLst>
          </a:prstGeom>
          <a:ln w="28575">
            <a:solidFill>
              <a:srgbClr val="C00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r>
              <a:rPr lang="en-US" sz="800" b="1" dirty="0">
                <a:solidFill>
                  <a:srgbClr val="C00000"/>
                </a:solidFill>
                <a:latin typeface="Arial" panose="020B0604020202020204" pitchFamily="34" charset="0"/>
                <a:ea typeface="微软雅黑" panose="020B0503020204020204" pitchFamily="34" charset="-122"/>
              </a:rPr>
              <a:t>Data reduction</a:t>
            </a:r>
          </a:p>
        </p:txBody>
      </p:sp>
      <p:sp>
        <p:nvSpPr>
          <p:cNvPr id="296" name="矩形 295"/>
          <p:cNvSpPr/>
          <p:nvPr/>
        </p:nvSpPr>
        <p:spPr>
          <a:xfrm>
            <a:off x="6531605" y="1552390"/>
            <a:ext cx="1689857" cy="4436282"/>
          </a:xfrm>
          <a:prstGeom prst="rect">
            <a:avLst/>
          </a:prstGeom>
          <a:noFill/>
          <a:ln w="3175">
            <a:solidFill>
              <a:schemeClr val="bg1">
                <a:lumMod val="95000"/>
                <a:alpha val="30000"/>
              </a:schemeClr>
            </a:solidFill>
          </a:ln>
          <a:effectLst/>
        </p:spPr>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pPr>
            <a:r>
              <a:rPr lang="en-US" sz="1400" b="1" dirty="0">
                <a:solidFill>
                  <a:srgbClr val="C00000"/>
                </a:solidFill>
                <a:latin typeface="Arial" panose="020B0604020202020204" pitchFamily="34" charset="0"/>
                <a:ea typeface="微软雅黑" panose="020B0503020204020204" pitchFamily="34" charset="-122"/>
                <a:cs typeface="Arial" pitchFamily="34" charset="0"/>
              </a:rPr>
              <a:t>Core groups</a:t>
            </a:r>
          </a:p>
        </p:txBody>
      </p:sp>
      <p:sp>
        <p:nvSpPr>
          <p:cNvPr id="297" name="Freeform 86"/>
          <p:cNvSpPr>
            <a:spLocks noEditPoints="1"/>
          </p:cNvSpPr>
          <p:nvPr/>
        </p:nvSpPr>
        <p:spPr bwMode="auto">
          <a:xfrm>
            <a:off x="7135611" y="2229516"/>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60000"/>
              <a:lumOff val="4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301" name="Freeform 86"/>
          <p:cNvSpPr>
            <a:spLocks noEditPoints="1"/>
          </p:cNvSpPr>
          <p:nvPr/>
        </p:nvSpPr>
        <p:spPr bwMode="auto">
          <a:xfrm>
            <a:off x="7135611" y="3188525"/>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60000"/>
              <a:lumOff val="4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305" name="Freeform 86"/>
          <p:cNvSpPr>
            <a:spLocks noEditPoints="1"/>
          </p:cNvSpPr>
          <p:nvPr/>
        </p:nvSpPr>
        <p:spPr bwMode="auto">
          <a:xfrm>
            <a:off x="7135611" y="4143856"/>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60000"/>
              <a:lumOff val="4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309" name="Freeform 86"/>
          <p:cNvSpPr>
            <a:spLocks noEditPoints="1"/>
          </p:cNvSpPr>
          <p:nvPr/>
        </p:nvSpPr>
        <p:spPr bwMode="auto">
          <a:xfrm>
            <a:off x="7135611" y="5100686"/>
            <a:ext cx="481843" cy="31279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chemeClr val="bg1">
              <a:lumMod val="60000"/>
              <a:lumOff val="40000"/>
              <a:alpha val="65000"/>
            </a:schemeClr>
          </a:solidFill>
          <a:ln w="3175">
            <a:noFill/>
          </a:ln>
          <a:effectLst/>
        </p:spPr>
        <p:txBody>
          <a:bodyPr lIns="91476" tIns="45739" rIns="91476" bIns="45739" anchor="ctr"/>
          <a:lstStyle/>
          <a:p>
            <a:pPr algn="ctr">
              <a:buClr>
                <a:srgbClr val="CC9900"/>
              </a:buClr>
            </a:pPr>
            <a:r>
              <a:rPr lang="en-US" sz="1000" dirty="0">
                <a:solidFill>
                  <a:srgbClr val="1D1D1A"/>
                </a:solidFill>
                <a:latin typeface="Arial" panose="020B0604020202020204" pitchFamily="34" charset="0"/>
                <a:ea typeface="微软雅黑" panose="020B0503020204020204" pitchFamily="34" charset="-122"/>
                <a:cs typeface="Arial" panose="020B0604020202020204" pitchFamily="34" charset="0"/>
              </a:rPr>
              <a:t>Core</a:t>
            </a:r>
          </a:p>
        </p:txBody>
      </p:sp>
      <p:sp>
        <p:nvSpPr>
          <p:cNvPr id="313" name="Arc 1"/>
          <p:cNvSpPr/>
          <p:nvPr/>
        </p:nvSpPr>
        <p:spPr>
          <a:xfrm>
            <a:off x="7088766" y="2314923"/>
            <a:ext cx="612000" cy="612000"/>
          </a:xfrm>
          <a:prstGeom prst="arc">
            <a:avLst>
              <a:gd name="adj1" fmla="val 16200000"/>
              <a:gd name="adj2" fmla="val 10885921"/>
            </a:avLst>
          </a:prstGeom>
          <a:ln w="28575">
            <a:solidFill>
              <a:srgbClr val="C00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r>
              <a:rPr lang="en-US" sz="900" b="1" dirty="0">
                <a:solidFill>
                  <a:srgbClr val="C00000"/>
                </a:solidFill>
                <a:latin typeface="Arial" panose="020B0604020202020204" pitchFamily="34" charset="0"/>
                <a:ea typeface="微软雅黑" panose="020B0503020204020204" pitchFamily="34" charset="-122"/>
              </a:rPr>
              <a:t>I/O Read</a:t>
            </a:r>
          </a:p>
          <a:p>
            <a:pPr algn="ctr"/>
            <a:r>
              <a:rPr lang="en-US" sz="900" b="1" dirty="0">
                <a:solidFill>
                  <a:srgbClr val="C00000"/>
                </a:solidFill>
                <a:latin typeface="Arial" panose="020B0604020202020204" pitchFamily="34" charset="0"/>
                <a:ea typeface="微软雅黑" panose="020B0503020204020204" pitchFamily="34" charset="-122"/>
              </a:rPr>
              <a:t>#1</a:t>
            </a:r>
          </a:p>
        </p:txBody>
      </p:sp>
      <p:sp>
        <p:nvSpPr>
          <p:cNvPr id="314" name="Arc 1"/>
          <p:cNvSpPr/>
          <p:nvPr/>
        </p:nvSpPr>
        <p:spPr>
          <a:xfrm>
            <a:off x="7088766" y="3275626"/>
            <a:ext cx="612000" cy="612000"/>
          </a:xfrm>
          <a:prstGeom prst="arc">
            <a:avLst>
              <a:gd name="adj1" fmla="val 16200000"/>
              <a:gd name="adj2" fmla="val 10885921"/>
            </a:avLst>
          </a:prstGeom>
          <a:ln w="28575">
            <a:solidFill>
              <a:srgbClr val="C00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r>
              <a:rPr lang="en-US" sz="900" b="1" dirty="0">
                <a:solidFill>
                  <a:srgbClr val="C00000"/>
                </a:solidFill>
                <a:latin typeface="Arial" panose="020B0604020202020204" pitchFamily="34" charset="0"/>
                <a:ea typeface="微软雅黑" panose="020B0503020204020204" pitchFamily="34" charset="-122"/>
              </a:rPr>
              <a:t>I/O Read</a:t>
            </a:r>
          </a:p>
          <a:p>
            <a:pPr algn="ctr"/>
            <a:r>
              <a:rPr lang="en-US" sz="900" b="1" dirty="0">
                <a:solidFill>
                  <a:srgbClr val="C00000"/>
                </a:solidFill>
                <a:latin typeface="Arial" panose="020B0604020202020204" pitchFamily="34" charset="0"/>
                <a:ea typeface="微软雅黑" panose="020B0503020204020204" pitchFamily="34" charset="-122"/>
              </a:rPr>
              <a:t>#2</a:t>
            </a:r>
          </a:p>
        </p:txBody>
      </p:sp>
      <p:sp>
        <p:nvSpPr>
          <p:cNvPr id="315" name="Arc 1"/>
          <p:cNvSpPr/>
          <p:nvPr/>
        </p:nvSpPr>
        <p:spPr>
          <a:xfrm>
            <a:off x="7088766" y="4217758"/>
            <a:ext cx="612000" cy="612000"/>
          </a:xfrm>
          <a:prstGeom prst="arc">
            <a:avLst>
              <a:gd name="adj1" fmla="val 16200000"/>
              <a:gd name="adj2" fmla="val 10885921"/>
            </a:avLst>
          </a:prstGeom>
          <a:ln w="28575">
            <a:solidFill>
              <a:srgbClr val="C00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r>
              <a:rPr lang="en-US" sz="900" b="1" dirty="0">
                <a:solidFill>
                  <a:srgbClr val="C00000"/>
                </a:solidFill>
                <a:latin typeface="Arial" panose="020B0604020202020204" pitchFamily="34" charset="0"/>
                <a:ea typeface="微软雅黑" panose="020B0503020204020204" pitchFamily="34" charset="-122"/>
              </a:rPr>
              <a:t>I/O Write</a:t>
            </a:r>
          </a:p>
          <a:p>
            <a:pPr algn="ctr"/>
            <a:r>
              <a:rPr lang="en-US" sz="900" b="1" dirty="0">
                <a:solidFill>
                  <a:srgbClr val="C00000"/>
                </a:solidFill>
                <a:latin typeface="Arial" panose="020B0604020202020204" pitchFamily="34" charset="0"/>
                <a:ea typeface="微软雅黑" panose="020B0503020204020204" pitchFamily="34" charset="-122"/>
              </a:rPr>
              <a:t>#1</a:t>
            </a:r>
          </a:p>
        </p:txBody>
      </p:sp>
      <p:sp>
        <p:nvSpPr>
          <p:cNvPr id="316" name="Arc 1"/>
          <p:cNvSpPr/>
          <p:nvPr/>
        </p:nvSpPr>
        <p:spPr>
          <a:xfrm>
            <a:off x="7088766" y="5160266"/>
            <a:ext cx="612000" cy="612000"/>
          </a:xfrm>
          <a:prstGeom prst="arc">
            <a:avLst>
              <a:gd name="adj1" fmla="val 16200000"/>
              <a:gd name="adj2" fmla="val 10885921"/>
            </a:avLst>
          </a:prstGeom>
          <a:ln w="28575">
            <a:solidFill>
              <a:srgbClr val="C00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r>
              <a:rPr lang="en-US" sz="900" b="1">
                <a:solidFill>
                  <a:srgbClr val="C00000"/>
                </a:solidFill>
                <a:latin typeface="Arial" panose="020B0604020202020204" pitchFamily="34" charset="0"/>
                <a:ea typeface="微软雅黑" panose="020B0503020204020204" pitchFamily="34" charset="-122"/>
              </a:rPr>
              <a:t>I/O </a:t>
            </a:r>
            <a:r>
              <a:rPr lang="en-US" sz="900" b="1" dirty="0">
                <a:solidFill>
                  <a:srgbClr val="C00000"/>
                </a:solidFill>
                <a:latin typeface="Arial" panose="020B0604020202020204" pitchFamily="34" charset="0"/>
                <a:ea typeface="微软雅黑" panose="020B0503020204020204" pitchFamily="34" charset="-122"/>
              </a:rPr>
              <a:t>Write</a:t>
            </a:r>
          </a:p>
          <a:p>
            <a:pPr algn="ctr"/>
            <a:r>
              <a:rPr lang="en-US" sz="900" b="1" dirty="0">
                <a:solidFill>
                  <a:srgbClr val="C00000"/>
                </a:solidFill>
                <a:latin typeface="Arial" panose="020B0604020202020204" pitchFamily="34" charset="0"/>
                <a:ea typeface="微软雅黑" panose="020B0503020204020204" pitchFamily="34" charset="-122"/>
              </a:rPr>
              <a:t>#2</a:t>
            </a:r>
          </a:p>
        </p:txBody>
      </p:sp>
      <p:sp>
        <p:nvSpPr>
          <p:cNvPr id="317" name="矩形 316"/>
          <p:cNvSpPr/>
          <p:nvPr/>
        </p:nvSpPr>
        <p:spPr>
          <a:xfrm>
            <a:off x="2909082" y="2483424"/>
            <a:ext cx="529295" cy="443499"/>
          </a:xfrm>
          <a:prstGeom prst="rect">
            <a:avLst/>
          </a:prstGeom>
          <a:solidFill>
            <a:schemeClr val="bg1">
              <a:alpha val="20000"/>
            </a:schemeClr>
          </a:solidFill>
          <a:ln w="9525">
            <a:no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666666"/>
              </a:solidFill>
              <a:latin typeface="Arial" panose="020B0604020202020204" pitchFamily="34" charset="0"/>
              <a:ea typeface="微软雅黑" panose="020B0503020204020204" pitchFamily="34" charset="-122"/>
            </a:endParaRPr>
          </a:p>
        </p:txBody>
      </p:sp>
      <p:sp>
        <p:nvSpPr>
          <p:cNvPr id="336" name="矩形 335"/>
          <p:cNvSpPr/>
          <p:nvPr/>
        </p:nvSpPr>
        <p:spPr>
          <a:xfrm>
            <a:off x="8583100" y="1552391"/>
            <a:ext cx="3316933" cy="4436282"/>
          </a:xfrm>
          <a:prstGeom prst="rect">
            <a:avLst/>
          </a:prstGeom>
          <a:solidFill>
            <a:schemeClr val="tx2">
              <a:lumMod val="75000"/>
              <a:alpha val="20000"/>
            </a:schemeClr>
          </a:solidFill>
          <a:ln w="12700" cap="flat" cmpd="sng" algn="ctr">
            <a:noFill/>
            <a:prstDash val="solid"/>
            <a:miter lim="800000"/>
          </a:ln>
          <a:effectLst/>
        </p:spPr>
        <p:txBody>
          <a:bodyPr rtlCol="0" anchor="t"/>
          <a:lstStyle/>
          <a:p>
            <a:pPr marL="266700" indent="-266700">
              <a:lnSpc>
                <a:spcPct val="150000"/>
              </a:lnSpc>
              <a:buFont typeface="Arial" panose="020B0604020202020204" pitchFamily="34" charset="0"/>
              <a:buChar char="•"/>
              <a:defRPr/>
            </a:pPr>
            <a:r>
              <a:rPr lang="en-US" sz="1300" dirty="0">
                <a:solidFill>
                  <a:srgbClr val="1D1D1A"/>
                </a:solidFill>
                <a:latin typeface="Arial" panose="020B0604020202020204" pitchFamily="34" charset="0"/>
                <a:ea typeface="微软雅黑" panose="020B0503020204020204" pitchFamily="34" charset="-122"/>
              </a:rPr>
              <a:t>A LUN is divided into multiple slices (also called shards). Each slice is mapped to specific CPUs in the storage controller for I/O processing </a:t>
            </a:r>
          </a:p>
          <a:p>
            <a:pPr marL="266700" indent="-266700">
              <a:lnSpc>
                <a:spcPct val="150000"/>
              </a:lnSpc>
              <a:buFont typeface="Arial" panose="020B0604020202020204" pitchFamily="34" charset="0"/>
              <a:buChar char="•"/>
              <a:defRPr/>
            </a:pPr>
            <a:r>
              <a:rPr lang="en-US" sz="1300" b="1" dirty="0">
                <a:solidFill>
                  <a:srgbClr val="C00000"/>
                </a:solidFill>
                <a:latin typeface="Arial" panose="020B0604020202020204" pitchFamily="34" charset="0"/>
                <a:ea typeface="微软雅黑" panose="020B0503020204020204" pitchFamily="34" charset="-122"/>
              </a:rPr>
              <a:t>CPU Core Grouping</a:t>
            </a:r>
            <a:r>
              <a:rPr lang="en-US" sz="1300" dirty="0">
                <a:solidFill>
                  <a:srgbClr val="C00000"/>
                </a:solidFill>
                <a:latin typeface="Arial" panose="020B0604020202020204" pitchFamily="34" charset="0"/>
                <a:ea typeface="微软雅黑" panose="020B0503020204020204" pitchFamily="34" charset="-122"/>
              </a:rPr>
              <a:t> </a:t>
            </a:r>
          </a:p>
          <a:p>
            <a:pPr marL="265113">
              <a:lnSpc>
                <a:spcPct val="150000"/>
              </a:lnSpc>
              <a:defRPr/>
            </a:pPr>
            <a:r>
              <a:rPr lang="en-US" sz="1300" dirty="0">
                <a:solidFill>
                  <a:srgbClr val="1D1D1A"/>
                </a:solidFill>
                <a:latin typeface="Arial" panose="020B0604020202020204" pitchFamily="34" charset="0"/>
                <a:ea typeface="微软雅黑" panose="020B0503020204020204" pitchFamily="34" charset="-122"/>
              </a:rPr>
              <a:t>The CPU cores are divided into multiple groups, and each group is assigned a specific job</a:t>
            </a:r>
          </a:p>
          <a:p>
            <a:pPr marL="266700" indent="-266700">
              <a:lnSpc>
                <a:spcPct val="150000"/>
              </a:lnSpc>
              <a:buFont typeface="Arial" panose="020B0604020202020204" pitchFamily="34" charset="0"/>
              <a:buChar char="•"/>
              <a:defRPr/>
            </a:pPr>
            <a:r>
              <a:rPr lang="en-US" altLang="zh-CN" sz="1300" b="1" dirty="0">
                <a:solidFill>
                  <a:srgbClr val="C00000"/>
                </a:solidFill>
                <a:latin typeface="Arial" panose="020B0604020202020204" pitchFamily="34" charset="0"/>
                <a:ea typeface="微软雅黑" panose="020B0503020204020204" pitchFamily="34" charset="-122"/>
              </a:rPr>
              <a:t>Dynamic P</a:t>
            </a:r>
            <a:r>
              <a:rPr lang="en-US" sz="1300" b="1" dirty="0">
                <a:solidFill>
                  <a:srgbClr val="C00000"/>
                </a:solidFill>
                <a:latin typeface="Arial" panose="020B0604020202020204" pitchFamily="34" charset="0"/>
                <a:ea typeface="微软雅黑" panose="020B0503020204020204" pitchFamily="34" charset="-122"/>
              </a:rPr>
              <a:t>riority Scheduling</a:t>
            </a:r>
            <a:r>
              <a:rPr lang="en-US" sz="1300" dirty="0">
                <a:solidFill>
                  <a:srgbClr val="1D1D1A"/>
                </a:solidFill>
                <a:latin typeface="Arial" panose="020B0604020202020204" pitchFamily="34" charset="0"/>
                <a:ea typeface="微软雅黑" panose="020B0503020204020204" pitchFamily="34" charset="-122"/>
              </a:rPr>
              <a:t> </a:t>
            </a:r>
          </a:p>
          <a:p>
            <a:pPr marL="265113">
              <a:lnSpc>
                <a:spcPct val="150000"/>
              </a:lnSpc>
              <a:defRPr/>
            </a:pPr>
            <a:r>
              <a:rPr lang="en-US" sz="1300" dirty="0">
                <a:solidFill>
                  <a:srgbClr val="1D1D1A"/>
                </a:solidFill>
                <a:latin typeface="Arial" panose="020B0604020202020204" pitchFamily="34" charset="0"/>
                <a:ea typeface="微软雅黑" panose="020B0503020204020204" pitchFamily="34" charset="-122"/>
              </a:rPr>
              <a:t>High-priority jobs obtain more cores from the shared CPU core groups</a:t>
            </a:r>
          </a:p>
          <a:p>
            <a:pPr marL="266700" indent="-266700">
              <a:lnSpc>
                <a:spcPct val="150000"/>
              </a:lnSpc>
              <a:buFont typeface="Arial" panose="020B0604020202020204" pitchFamily="34" charset="0"/>
              <a:buChar char="•"/>
              <a:defRPr/>
            </a:pPr>
            <a:r>
              <a:rPr lang="en-US" sz="1300" b="1" dirty="0">
                <a:solidFill>
                  <a:srgbClr val="C00000"/>
                </a:solidFill>
                <a:latin typeface="Arial" panose="020B0604020202020204" pitchFamily="34" charset="0"/>
                <a:ea typeface="微软雅黑" panose="020B0503020204020204" pitchFamily="34" charset="-122"/>
              </a:rPr>
              <a:t>Service Load Isolation</a:t>
            </a:r>
            <a:r>
              <a:rPr lang="en-US" sz="1300" dirty="0">
                <a:solidFill>
                  <a:srgbClr val="1D1D1A"/>
                </a:solidFill>
                <a:latin typeface="Arial" panose="020B0604020202020204" pitchFamily="34" charset="0"/>
                <a:ea typeface="微软雅黑" panose="020B0503020204020204" pitchFamily="34" charset="-122"/>
              </a:rPr>
              <a:t> </a:t>
            </a:r>
          </a:p>
          <a:p>
            <a:pPr marL="266700">
              <a:lnSpc>
                <a:spcPct val="150000"/>
              </a:lnSpc>
              <a:defRPr/>
            </a:pPr>
            <a:r>
              <a:rPr lang="en-US" sz="1300" dirty="0">
                <a:solidFill>
                  <a:srgbClr val="1D1D1A"/>
                </a:solidFill>
                <a:latin typeface="Arial" panose="020B0604020202020204" pitchFamily="34" charset="0"/>
                <a:ea typeface="微软雅黑" panose="020B0503020204020204" pitchFamily="34" charset="-122"/>
              </a:rPr>
              <a:t>Each CPU core </a:t>
            </a:r>
            <a:r>
              <a:rPr lang="en-US" altLang="zh-CN" sz="1300" dirty="0">
                <a:solidFill>
                  <a:srgbClr val="1D1D1A"/>
                </a:solidFill>
                <a:latin typeface="Arial" panose="020B0604020202020204" pitchFamily="34" charset="0"/>
                <a:ea typeface="微软雅黑" panose="020B0503020204020204" pitchFamily="34" charset="-122"/>
              </a:rPr>
              <a:t>only </a:t>
            </a:r>
            <a:r>
              <a:rPr lang="en-US" sz="1300" dirty="0">
                <a:solidFill>
                  <a:srgbClr val="1D1D1A"/>
                </a:solidFill>
                <a:latin typeface="Arial" panose="020B0604020202020204" pitchFamily="34" charset="0"/>
                <a:ea typeface="微软雅黑" panose="020B0503020204020204" pitchFamily="34" charset="-122"/>
              </a:rPr>
              <a:t>processes its own I/O requests to avoid mutual lock</a:t>
            </a:r>
          </a:p>
        </p:txBody>
      </p:sp>
      <p:sp>
        <p:nvSpPr>
          <p:cNvPr id="299" name="梯形 1"/>
          <p:cNvSpPr/>
          <p:nvPr/>
        </p:nvSpPr>
        <p:spPr>
          <a:xfrm rot="16200000">
            <a:off x="3935863" y="3391733"/>
            <a:ext cx="4436284" cy="755205"/>
          </a:xfrm>
          <a:custGeom>
            <a:avLst/>
            <a:gdLst>
              <a:gd name="connsiteX0" fmla="*/ 0 w 4436284"/>
              <a:gd name="connsiteY0" fmla="*/ 845867 h 845867"/>
              <a:gd name="connsiteX1" fmla="*/ 933846 w 4436284"/>
              <a:gd name="connsiteY1" fmla="*/ 0 h 845867"/>
              <a:gd name="connsiteX2" fmla="*/ 3502438 w 4436284"/>
              <a:gd name="connsiteY2" fmla="*/ 0 h 845867"/>
              <a:gd name="connsiteX3" fmla="*/ 4436284 w 4436284"/>
              <a:gd name="connsiteY3" fmla="*/ 845867 h 845867"/>
              <a:gd name="connsiteX4" fmla="*/ 0 w 4436284"/>
              <a:gd name="connsiteY4" fmla="*/ 845867 h 845867"/>
              <a:gd name="connsiteX0" fmla="*/ 0 w 4436284"/>
              <a:gd name="connsiteY0" fmla="*/ 847455 h 847455"/>
              <a:gd name="connsiteX1" fmla="*/ 1178321 w 4436284"/>
              <a:gd name="connsiteY1" fmla="*/ 0 h 847455"/>
              <a:gd name="connsiteX2" fmla="*/ 3502438 w 4436284"/>
              <a:gd name="connsiteY2" fmla="*/ 1588 h 847455"/>
              <a:gd name="connsiteX3" fmla="*/ 4436284 w 4436284"/>
              <a:gd name="connsiteY3" fmla="*/ 847455 h 847455"/>
              <a:gd name="connsiteX4" fmla="*/ 0 w 4436284"/>
              <a:gd name="connsiteY4" fmla="*/ 847455 h 847455"/>
              <a:gd name="connsiteX0" fmla="*/ 0 w 4436284"/>
              <a:gd name="connsiteY0" fmla="*/ 845867 h 845867"/>
              <a:gd name="connsiteX1" fmla="*/ 2476896 w 4436284"/>
              <a:gd name="connsiteY1" fmla="*/ 4 h 845867"/>
              <a:gd name="connsiteX2" fmla="*/ 3502438 w 4436284"/>
              <a:gd name="connsiteY2" fmla="*/ 0 h 845867"/>
              <a:gd name="connsiteX3" fmla="*/ 4436284 w 4436284"/>
              <a:gd name="connsiteY3" fmla="*/ 845867 h 845867"/>
              <a:gd name="connsiteX4" fmla="*/ 0 w 4436284"/>
              <a:gd name="connsiteY4" fmla="*/ 845867 h 845867"/>
              <a:gd name="connsiteX0" fmla="*/ 0 w 4436284"/>
              <a:gd name="connsiteY0" fmla="*/ 845867 h 845867"/>
              <a:gd name="connsiteX1" fmla="*/ 3059508 w 4436284"/>
              <a:gd name="connsiteY1" fmla="*/ 7 h 845867"/>
              <a:gd name="connsiteX2" fmla="*/ 3502438 w 4436284"/>
              <a:gd name="connsiteY2" fmla="*/ 0 h 845867"/>
              <a:gd name="connsiteX3" fmla="*/ 4436284 w 4436284"/>
              <a:gd name="connsiteY3" fmla="*/ 845867 h 845867"/>
              <a:gd name="connsiteX4" fmla="*/ 0 w 4436284"/>
              <a:gd name="connsiteY4" fmla="*/ 845867 h 845867"/>
              <a:gd name="connsiteX0" fmla="*/ 0 w 4436284"/>
              <a:gd name="connsiteY0" fmla="*/ 847637 h 847637"/>
              <a:gd name="connsiteX1" fmla="*/ 1964133 w 4436284"/>
              <a:gd name="connsiteY1" fmla="*/ 0 h 847637"/>
              <a:gd name="connsiteX2" fmla="*/ 3502438 w 4436284"/>
              <a:gd name="connsiteY2" fmla="*/ 1770 h 847637"/>
              <a:gd name="connsiteX3" fmla="*/ 4436284 w 4436284"/>
              <a:gd name="connsiteY3" fmla="*/ 847637 h 847637"/>
              <a:gd name="connsiteX4" fmla="*/ 0 w 4436284"/>
              <a:gd name="connsiteY4" fmla="*/ 847637 h 847637"/>
              <a:gd name="connsiteX0" fmla="*/ 0 w 4436284"/>
              <a:gd name="connsiteY0" fmla="*/ 847654 h 847654"/>
              <a:gd name="connsiteX1" fmla="*/ 1964133 w 4436284"/>
              <a:gd name="connsiteY1" fmla="*/ 17 h 847654"/>
              <a:gd name="connsiteX2" fmla="*/ 2412430 w 4436284"/>
              <a:gd name="connsiteY2" fmla="*/ 1192 h 847654"/>
              <a:gd name="connsiteX3" fmla="*/ 3502438 w 4436284"/>
              <a:gd name="connsiteY3" fmla="*/ 1787 h 847654"/>
              <a:gd name="connsiteX4" fmla="*/ 4436284 w 4436284"/>
              <a:gd name="connsiteY4" fmla="*/ 847654 h 847654"/>
              <a:gd name="connsiteX5" fmla="*/ 0 w 4436284"/>
              <a:gd name="connsiteY5" fmla="*/ 847654 h 847654"/>
              <a:gd name="connsiteX0" fmla="*/ 0 w 4436284"/>
              <a:gd name="connsiteY0" fmla="*/ 846463 h 846463"/>
              <a:gd name="connsiteX1" fmla="*/ 1965720 w 4436284"/>
              <a:gd name="connsiteY1" fmla="*/ 607 h 846463"/>
              <a:gd name="connsiteX2" fmla="*/ 2412430 w 4436284"/>
              <a:gd name="connsiteY2" fmla="*/ 1 h 846463"/>
              <a:gd name="connsiteX3" fmla="*/ 3502438 w 4436284"/>
              <a:gd name="connsiteY3" fmla="*/ 596 h 846463"/>
              <a:gd name="connsiteX4" fmla="*/ 4436284 w 4436284"/>
              <a:gd name="connsiteY4" fmla="*/ 846463 h 846463"/>
              <a:gd name="connsiteX5" fmla="*/ 0 w 4436284"/>
              <a:gd name="connsiteY5" fmla="*/ 846463 h 846463"/>
              <a:gd name="connsiteX0" fmla="*/ 0 w 4436284"/>
              <a:gd name="connsiteY0" fmla="*/ 846462 h 846462"/>
              <a:gd name="connsiteX1" fmla="*/ 1965720 w 4436284"/>
              <a:gd name="connsiteY1" fmla="*/ 606 h 846462"/>
              <a:gd name="connsiteX2" fmla="*/ 2412430 w 4436284"/>
              <a:gd name="connsiteY2" fmla="*/ 0 h 846462"/>
              <a:gd name="connsiteX3" fmla="*/ 2880138 w 4436284"/>
              <a:gd name="connsiteY3" fmla="*/ 595 h 846462"/>
              <a:gd name="connsiteX4" fmla="*/ 4436284 w 4436284"/>
              <a:gd name="connsiteY4" fmla="*/ 846462 h 846462"/>
              <a:gd name="connsiteX5" fmla="*/ 0 w 4436284"/>
              <a:gd name="connsiteY5" fmla="*/ 846462 h 84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6284" h="846462">
                <a:moveTo>
                  <a:pt x="0" y="846462"/>
                </a:moveTo>
                <a:lnTo>
                  <a:pt x="1965720" y="606"/>
                </a:lnTo>
                <a:lnTo>
                  <a:pt x="2412430" y="0"/>
                </a:lnTo>
                <a:lnTo>
                  <a:pt x="2880138" y="595"/>
                </a:lnTo>
                <a:lnTo>
                  <a:pt x="4436284" y="846462"/>
                </a:lnTo>
                <a:lnTo>
                  <a:pt x="0" y="846462"/>
                </a:lnTo>
                <a:close/>
              </a:path>
            </a:pathLst>
          </a:custGeom>
          <a:solidFill>
            <a:schemeClr val="bg1">
              <a:alpha val="10000"/>
            </a:schemeClr>
          </a:solidFill>
          <a:ln w="9525">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Arial" panose="020B0604020202020204" pitchFamily="34" charset="0"/>
              <a:ea typeface="微软雅黑" panose="020B0503020204020204" pitchFamily="34" charset="-122"/>
            </a:endParaRPr>
          </a:p>
        </p:txBody>
      </p:sp>
      <p:sp>
        <p:nvSpPr>
          <p:cNvPr id="300" name="圆柱形 299"/>
          <p:cNvSpPr/>
          <p:nvPr/>
        </p:nvSpPr>
        <p:spPr>
          <a:xfrm>
            <a:off x="554038" y="2162335"/>
            <a:ext cx="926370" cy="505939"/>
          </a:xfrm>
          <a:prstGeom prst="can">
            <a:avLst>
              <a:gd name="adj" fmla="val 40688"/>
            </a:avLst>
          </a:prstGeom>
          <a:solidFill>
            <a:schemeClr val="tx2"/>
          </a:solidFill>
          <a:ln w="3175" cap="flat" cmpd="sng" algn="ctr">
            <a:solidFill>
              <a:schemeClr val="tx1">
                <a:alpha val="20000"/>
              </a:schemeClr>
            </a:solidFill>
            <a:prstDash val="solid"/>
            <a:miter lim="800000"/>
          </a:ln>
          <a:effectLst/>
        </p:spPr>
        <p:txBody>
          <a:bodyPr rtlCol="0" anchor="t"/>
          <a:lstStyle/>
          <a:p>
            <a:pPr algn="ctr" defTabSz="914126"/>
            <a:r>
              <a:rPr lang="en-US" sz="1050" dirty="0">
                <a:solidFill>
                  <a:srgbClr val="1D1D1A"/>
                </a:solidFill>
                <a:latin typeface="Arial" panose="020B0604020202020204" pitchFamily="34" charset="0"/>
                <a:ea typeface="微软雅黑" panose="020B0503020204020204" pitchFamily="34" charset="-122"/>
              </a:rPr>
              <a:t>…</a:t>
            </a:r>
          </a:p>
        </p:txBody>
      </p:sp>
      <p:sp>
        <p:nvSpPr>
          <p:cNvPr id="302" name="副标题 1"/>
          <p:cNvSpPr txBox="1">
            <a:spLocks/>
          </p:cNvSpPr>
          <p:nvPr/>
        </p:nvSpPr>
        <p:spPr>
          <a:xfrm>
            <a:off x="554037" y="365649"/>
            <a:ext cx="10328955" cy="544765"/>
          </a:xfrm>
          <a:prstGeom prst="rect">
            <a:avLst/>
          </a:prstGeom>
        </p:spPr>
        <p:txBody>
          <a:bodyPr vert="horz" wrap="square" lIns="91440" tIns="45720" rIns="91440" bIns="45720" anchor="t" anchorCtr="0">
            <a:spAutoFit/>
          </a:bodyPr>
          <a:lstStyle>
            <a:defPPr>
              <a:defRPr lang="en-US"/>
            </a:defPPr>
            <a:lvl1pPr defTabSz="1218834">
              <a:lnSpc>
                <a:spcPct val="105000"/>
              </a:lnSpc>
              <a:defRPr sz="2400" b="1">
                <a:solidFill>
                  <a:srgbClr val="1D1D1A"/>
                </a:solidFill>
                <a:latin typeface="Arial" panose="020B0604020202020204" pitchFamily="34" charset="0"/>
                <a:ea typeface="微软雅黑" panose="020B0503020204020204" pitchFamily="34" charset="-122"/>
                <a:cs typeface="Arial" panose="020B0604020202020204" pitchFamily="34" charset="0"/>
              </a:defRPr>
            </a:lvl1pPr>
          </a:lstStyle>
          <a:p>
            <a:r>
              <a:rPr lang="en-US" sz="2800" b="0" dirty="0">
                <a:solidFill>
                  <a:schemeClr val="bg2">
                    <a:lumMod val="25000"/>
                  </a:schemeClr>
                </a:solidFill>
              </a:rPr>
              <a:t>FLASHLINK</a:t>
            </a:r>
            <a:r>
              <a:rPr lang="en-US" altLang="zh-CN" sz="2800" b="0" baseline="30000" dirty="0">
                <a:solidFill>
                  <a:schemeClr val="bg2">
                    <a:lumMod val="25000"/>
                  </a:schemeClr>
                </a:solidFill>
              </a:rPr>
              <a:t>®</a:t>
            </a:r>
            <a:r>
              <a:rPr lang="en-US" sz="2800" b="0" dirty="0">
                <a:solidFill>
                  <a:schemeClr val="bg2">
                    <a:lumMod val="25000"/>
                  </a:schemeClr>
                </a:solidFill>
              </a:rPr>
              <a:t>: </a:t>
            </a:r>
            <a:r>
              <a:rPr lang="en-US" sz="2000" b="0" dirty="0">
                <a:solidFill>
                  <a:schemeClr val="bg2">
                    <a:lumMod val="25000"/>
                  </a:schemeClr>
                </a:solidFill>
              </a:rPr>
              <a:t>Intelligent Algorithm for Dynamic CPU Resource Scheduling</a:t>
            </a:r>
            <a:endParaRPr lang="en-US" sz="2800" b="0" dirty="0">
              <a:solidFill>
                <a:schemeClr val="bg2">
                  <a:lumMod val="25000"/>
                </a:schemeClr>
              </a:solidFill>
            </a:endParaRPr>
          </a:p>
        </p:txBody>
      </p:sp>
      <p:grpSp>
        <p:nvGrpSpPr>
          <p:cNvPr id="306" name="Group 305"/>
          <p:cNvGrpSpPr/>
          <p:nvPr/>
        </p:nvGrpSpPr>
        <p:grpSpPr>
          <a:xfrm>
            <a:off x="8450407" y="5170"/>
            <a:ext cx="3749963" cy="208846"/>
            <a:chOff x="8450407" y="5170"/>
            <a:chExt cx="3749963" cy="208846"/>
          </a:xfrm>
        </p:grpSpPr>
        <p:sp>
          <p:nvSpPr>
            <p:cNvPr id="307" name="Process 1150"/>
            <p:cNvSpPr/>
            <p:nvPr/>
          </p:nvSpPr>
          <p:spPr>
            <a:xfrm>
              <a:off x="9669607" y="5170"/>
              <a:ext cx="1311563" cy="208281"/>
            </a:xfrm>
            <a:prstGeom prst="flowChartProcess">
              <a:avLst/>
            </a:prstGeom>
            <a:solidFill>
              <a:srgbClr val="00B0F0"/>
            </a:solid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b="1" i="0" u="none" strike="noStrike" kern="0" cap="none" spc="0" normalizeH="0" baseline="0" noProof="0" dirty="0">
                  <a:ln>
                    <a:noFill/>
                  </a:ln>
                  <a:solidFill>
                    <a:srgbClr val="FFFFFF"/>
                  </a:solidFill>
                  <a:effectLst/>
                  <a:uLnTx/>
                  <a:uFillTx/>
                  <a:latin typeface="Calibri"/>
                  <a:ea typeface="等线" charset="-122"/>
                  <a:cs typeface=""/>
                </a:rPr>
                <a:t>Extreme Performance</a:t>
              </a:r>
              <a:endParaRPr kumimoji="1" lang="zh-CN" altLang="en-US" sz="900" b="1" i="0" u="none" strike="noStrike" kern="0" cap="none" spc="0" normalizeH="0" baseline="0" noProof="0" dirty="0">
                <a:ln>
                  <a:noFill/>
                </a:ln>
                <a:solidFill>
                  <a:srgbClr val="FFFFFF"/>
                </a:solidFill>
                <a:effectLst/>
                <a:uLnTx/>
                <a:uFillTx/>
                <a:latin typeface="Calibri"/>
                <a:ea typeface="等线" charset="-122"/>
                <a:cs typeface=""/>
              </a:endParaRPr>
            </a:p>
          </p:txBody>
        </p:sp>
        <p:sp>
          <p:nvSpPr>
            <p:cNvPr id="308" name="Process 1151"/>
            <p:cNvSpPr/>
            <p:nvPr/>
          </p:nvSpPr>
          <p:spPr>
            <a:xfrm>
              <a:off x="8450407" y="5689"/>
              <a:ext cx="1219200" cy="206211"/>
            </a:xfrm>
            <a:prstGeom prst="flowChartProcess">
              <a:avLst/>
            </a:prstGeom>
            <a:no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i="0" u="none" strike="noStrike" kern="0" cap="none" spc="0" normalizeH="0" baseline="0" noProof="0" dirty="0">
                  <a:ln>
                    <a:noFill/>
                  </a:ln>
                  <a:effectLst/>
                  <a:uLnTx/>
                  <a:uFillTx/>
                  <a:latin typeface="Calibri"/>
                  <a:ea typeface="等线" charset="-122"/>
                  <a:cs typeface=""/>
                </a:rPr>
                <a:t>Extremely Reliable</a:t>
              </a:r>
              <a:endParaRPr kumimoji="1" lang="zh-CN" altLang="en-US" sz="900" i="0" u="none" strike="noStrike" kern="0" cap="none" spc="0" normalizeH="0" baseline="0" noProof="0" dirty="0">
                <a:ln>
                  <a:noFill/>
                </a:ln>
                <a:effectLst/>
                <a:uLnTx/>
                <a:uFillTx/>
                <a:latin typeface="Calibri"/>
                <a:ea typeface="等线" charset="-122"/>
                <a:cs typeface=""/>
              </a:endParaRPr>
            </a:p>
          </p:txBody>
        </p:sp>
        <p:sp>
          <p:nvSpPr>
            <p:cNvPr id="311" name="Process 1152"/>
            <p:cNvSpPr/>
            <p:nvPr/>
          </p:nvSpPr>
          <p:spPr>
            <a:xfrm>
              <a:off x="10981170" y="5749"/>
              <a:ext cx="1219200" cy="208267"/>
            </a:xfrm>
            <a:prstGeom prst="flowChartProcess">
              <a:avLst/>
            </a:prstGeom>
            <a:no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i="0" u="none" strike="noStrike" kern="0" cap="none" spc="0" normalizeH="0" baseline="0" noProof="0" dirty="0">
                  <a:ln>
                    <a:noFill/>
                  </a:ln>
                  <a:effectLst/>
                  <a:uLnTx/>
                  <a:uFillTx/>
                  <a:latin typeface="Calibri"/>
                  <a:ea typeface="等线" charset="-122"/>
                  <a:cs typeface=""/>
                </a:rPr>
                <a:t>Cost Effective</a:t>
              </a:r>
              <a:endParaRPr kumimoji="1" lang="zh-CN" altLang="en-US" sz="900" i="0" u="none" strike="noStrike" kern="0" cap="none" spc="0" normalizeH="0" baseline="0" noProof="0" dirty="0">
                <a:ln>
                  <a:noFill/>
                </a:ln>
                <a:effectLst/>
                <a:uLnTx/>
                <a:uFillTx/>
                <a:latin typeface="Calibri"/>
                <a:ea typeface="等线" charset="-122"/>
                <a:cs typeface=""/>
              </a:endParaRPr>
            </a:p>
          </p:txBody>
        </p:sp>
      </p:grpSp>
    </p:spTree>
    <p:extLst>
      <p:ext uri="{BB962C8B-B14F-4D97-AF65-F5344CB8AC3E}">
        <p14:creationId xmlns:p14="http://schemas.microsoft.com/office/powerpoint/2010/main" val="186889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5000" fill="remove" grpId="0"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par>
                                <p:cTn id="8" presetID="26" presetClass="emph" presetSubtype="0" repeatCount="5000" fill="remove" nodeType="withEffect">
                                  <p:stCondLst>
                                    <p:cond delay="0"/>
                                  </p:stCondLst>
                                  <p:childTnLst>
                                    <p:animEffect transition="out" filter="fade">
                                      <p:cBhvr>
                                        <p:cTn id="9" dur="500" tmFilter="0, 0; .2, .5; .8, .5; 1, 0"/>
                                        <p:tgtEl>
                                          <p:spTgt spid="30"/>
                                        </p:tgtEl>
                                      </p:cBhvr>
                                    </p:animEffect>
                                    <p:animScale>
                                      <p:cBhvr>
                                        <p:cTn id="10" dur="250" autoRev="1" fill="hold"/>
                                        <p:tgtEl>
                                          <p:spTgt spid="30"/>
                                        </p:tgtEl>
                                      </p:cBhvr>
                                      <p:by x="105000" y="105000"/>
                                    </p:animScale>
                                  </p:childTnLst>
                                </p:cTn>
                              </p:par>
                            </p:childTnLst>
                          </p:cTn>
                        </p:par>
                        <p:par>
                          <p:cTn id="11" fill="hold">
                            <p:stCondLst>
                              <p:cond delay="2500"/>
                            </p:stCondLst>
                            <p:childTnLst>
                              <p:par>
                                <p:cTn id="12" presetID="26" presetClass="emph" presetSubtype="0" repeatCount="5000" fill="remove" grpId="0" nodeType="afterEffect">
                                  <p:stCondLst>
                                    <p:cond delay="0"/>
                                  </p:stCondLst>
                                  <p:childTnLst>
                                    <p:animEffect transition="out" filter="fade">
                                      <p:cBhvr>
                                        <p:cTn id="13" dur="500" tmFilter="0, 0; .2, .5; .8, .5; 1, 0"/>
                                        <p:tgtEl>
                                          <p:spTgt spid="13"/>
                                        </p:tgtEl>
                                      </p:cBhvr>
                                    </p:animEffect>
                                    <p:animScale>
                                      <p:cBhvr>
                                        <p:cTn id="14" dur="250" autoRev="1" fill="hold"/>
                                        <p:tgtEl>
                                          <p:spTgt spid="13"/>
                                        </p:tgtEl>
                                      </p:cBhvr>
                                      <p:by x="105000" y="105000"/>
                                    </p:animScale>
                                  </p:childTnLst>
                                </p:cTn>
                              </p:par>
                              <p:par>
                                <p:cTn id="15" presetID="26" presetClass="emph" presetSubtype="0" repeatCount="5000" fill="remove" nodeType="withEffect">
                                  <p:stCondLst>
                                    <p:cond delay="0"/>
                                  </p:stCondLst>
                                  <p:childTnLst>
                                    <p:animEffect transition="out" filter="fade">
                                      <p:cBhvr>
                                        <p:cTn id="16" dur="500" tmFilter="0, 0; .2, .5; .8, .5; 1, 0"/>
                                        <p:tgtEl>
                                          <p:spTgt spid="79"/>
                                        </p:tgtEl>
                                      </p:cBhvr>
                                    </p:animEffect>
                                    <p:animScale>
                                      <p:cBhvr>
                                        <p:cTn id="17" dur="250" autoRev="1" fill="hold"/>
                                        <p:tgtEl>
                                          <p:spTgt spid="79"/>
                                        </p:tgtEl>
                                      </p:cBhvr>
                                      <p:by x="105000" y="105000"/>
                                    </p:animScale>
                                  </p:childTnLst>
                                </p:cTn>
                              </p:par>
                            </p:childTnLst>
                          </p:cTn>
                        </p:par>
                        <p:par>
                          <p:cTn id="18" fill="hold">
                            <p:stCondLst>
                              <p:cond delay="5000"/>
                            </p:stCondLst>
                            <p:childTnLst>
                              <p:par>
                                <p:cTn id="19" presetID="26" presetClass="emph" presetSubtype="0" repeatCount="5000" fill="remove" grpId="0" nodeType="afterEffect">
                                  <p:stCondLst>
                                    <p:cond delay="0"/>
                                  </p:stCondLst>
                                  <p:childTnLst>
                                    <p:animEffect transition="out" filter="fade">
                                      <p:cBhvr>
                                        <p:cTn id="20" dur="500" tmFilter="0, 0; .2, .5; .8, .5; 1, 0"/>
                                        <p:tgtEl>
                                          <p:spTgt spid="14"/>
                                        </p:tgtEl>
                                      </p:cBhvr>
                                    </p:animEffect>
                                    <p:animScale>
                                      <p:cBhvr>
                                        <p:cTn id="21" dur="250" autoRev="1" fill="hold"/>
                                        <p:tgtEl>
                                          <p:spTgt spid="14"/>
                                        </p:tgtEl>
                                      </p:cBhvr>
                                      <p:by x="105000" y="105000"/>
                                    </p:animScale>
                                  </p:childTnLst>
                                </p:cTn>
                              </p:par>
                              <p:par>
                                <p:cTn id="22" presetID="26" presetClass="emph" presetSubtype="0" repeatCount="5000" fill="remove" nodeType="withEffect">
                                  <p:stCondLst>
                                    <p:cond delay="0"/>
                                  </p:stCondLst>
                                  <p:childTnLst>
                                    <p:animEffect transition="out" filter="fade">
                                      <p:cBhvr>
                                        <p:cTn id="23" dur="500" tmFilter="0, 0; .2, .5; .8, .5; 1, 0"/>
                                        <p:tgtEl>
                                          <p:spTgt spid="128"/>
                                        </p:tgtEl>
                                      </p:cBhvr>
                                    </p:animEffect>
                                    <p:animScale>
                                      <p:cBhvr>
                                        <p:cTn id="24" dur="250" autoRev="1" fill="hold"/>
                                        <p:tgtEl>
                                          <p:spTgt spid="128"/>
                                        </p:tgtEl>
                                      </p:cBhvr>
                                      <p:by x="105000" y="105000"/>
                                    </p:animScale>
                                  </p:childTnLst>
                                </p:cTn>
                              </p:par>
                            </p:childTnLst>
                          </p:cTn>
                        </p:par>
                        <p:par>
                          <p:cTn id="25" fill="hold">
                            <p:stCondLst>
                              <p:cond delay="7500"/>
                            </p:stCondLst>
                            <p:childTnLst>
                              <p:par>
                                <p:cTn id="26" presetID="26" presetClass="emph" presetSubtype="0" repeatCount="5000" fill="remove" grpId="0" nodeType="afterEffect">
                                  <p:stCondLst>
                                    <p:cond delay="0"/>
                                  </p:stCondLst>
                                  <p:childTnLst>
                                    <p:animEffect transition="out" filter="fade">
                                      <p:cBhvr>
                                        <p:cTn id="27" dur="500" tmFilter="0, 0; .2, .5; .8, .5; 1, 0"/>
                                        <p:tgtEl>
                                          <p:spTgt spid="15"/>
                                        </p:tgtEl>
                                      </p:cBhvr>
                                    </p:animEffect>
                                    <p:animScale>
                                      <p:cBhvr>
                                        <p:cTn id="28" dur="250" autoRev="1" fill="hold"/>
                                        <p:tgtEl>
                                          <p:spTgt spid="15"/>
                                        </p:tgtEl>
                                      </p:cBhvr>
                                      <p:by x="105000" y="105000"/>
                                    </p:animScale>
                                  </p:childTnLst>
                                </p:cTn>
                              </p:par>
                              <p:par>
                                <p:cTn id="29" presetID="26" presetClass="emph" presetSubtype="0" repeatCount="5000" fill="remove" nodeType="withEffect">
                                  <p:stCondLst>
                                    <p:cond delay="0"/>
                                  </p:stCondLst>
                                  <p:childTnLst>
                                    <p:animEffect transition="out" filter="fade">
                                      <p:cBhvr>
                                        <p:cTn id="30" dur="500" tmFilter="0, 0; .2, .5; .8, .5; 1, 0"/>
                                        <p:tgtEl>
                                          <p:spTgt spid="227"/>
                                        </p:tgtEl>
                                      </p:cBhvr>
                                    </p:animEffect>
                                    <p:animScale>
                                      <p:cBhvr>
                                        <p:cTn id="31" dur="250" autoRev="1" fill="hold"/>
                                        <p:tgtEl>
                                          <p:spTgt spid="227"/>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17"/>
                                        </p:tgtEl>
                                        <p:attrNameLst>
                                          <p:attrName>style.visibility</p:attrName>
                                        </p:attrNameLst>
                                      </p:cBhvr>
                                      <p:to>
                                        <p:strVal val="visible"/>
                                      </p:to>
                                    </p:set>
                                    <p:animEffect transition="in" filter="fade">
                                      <p:cBhvr>
                                        <p:cTn id="36" dur="500"/>
                                        <p:tgtEl>
                                          <p:spTgt spid="317"/>
                                        </p:tgtEl>
                                      </p:cBhvr>
                                    </p:animEffect>
                                  </p:childTnLst>
                                </p:cTn>
                              </p:par>
                              <p:par>
                                <p:cTn id="37" presetID="10" presetClass="entr" presetSubtype="0" fill="hold" grpId="0" nodeType="withEffect" nodePh="1">
                                  <p:stCondLst>
                                    <p:cond delay="0"/>
                                  </p:stCondLst>
                                  <p:endCondLst>
                                    <p:cond evt="begin" delay="0">
                                      <p:tn val="37"/>
                                    </p:cond>
                                  </p:endCondLst>
                                  <p:childTnLst>
                                    <p:set>
                                      <p:cBhvr>
                                        <p:cTn id="38" dur="1" fill="hold">
                                          <p:stCondLst>
                                            <p:cond delay="0"/>
                                          </p:stCondLst>
                                        </p:cTn>
                                        <p:tgtEl>
                                          <p:spTgt spid="318"/>
                                        </p:tgtEl>
                                        <p:attrNameLst>
                                          <p:attrName>style.visibility</p:attrName>
                                        </p:attrNameLst>
                                      </p:cBhvr>
                                      <p:to>
                                        <p:strVal val="visible"/>
                                      </p:to>
                                    </p:set>
                                    <p:animEffect transition="in" filter="fade">
                                      <p:cBhvr>
                                        <p:cTn id="39" dur="500"/>
                                        <p:tgtEl>
                                          <p:spTgt spid="3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5"/>
                                        </p:tgtEl>
                                        <p:attrNameLst>
                                          <p:attrName>style.visibility</p:attrName>
                                        </p:attrNameLst>
                                      </p:cBhvr>
                                      <p:to>
                                        <p:strVal val="visible"/>
                                      </p:to>
                                    </p:set>
                                    <p:animEffect transition="in" filter="fade">
                                      <p:cBhvr>
                                        <p:cTn id="45" dur="500"/>
                                        <p:tgtEl>
                                          <p:spTgt spid="275"/>
                                        </p:tgtEl>
                                      </p:cBhvr>
                                    </p:animEffect>
                                  </p:childTnLst>
                                </p:cTn>
                              </p:par>
                              <p:par>
                                <p:cTn id="46" presetID="10" presetClass="entr" presetSubtype="0" fill="hold" grpId="1" nodeType="withEffect">
                                  <p:stCondLst>
                                    <p:cond delay="0"/>
                                  </p:stCondLst>
                                  <p:childTnLst>
                                    <p:set>
                                      <p:cBhvr>
                                        <p:cTn id="47" dur="1" fill="hold">
                                          <p:stCondLst>
                                            <p:cond delay="0"/>
                                          </p:stCondLst>
                                        </p:cTn>
                                        <p:tgtEl>
                                          <p:spTgt spid="277"/>
                                        </p:tgtEl>
                                        <p:attrNameLst>
                                          <p:attrName>style.visibility</p:attrName>
                                        </p:attrNameLst>
                                      </p:cBhvr>
                                      <p:to>
                                        <p:strVal val="visible"/>
                                      </p:to>
                                    </p:set>
                                    <p:animEffect transition="in" filter="fade">
                                      <p:cBhvr>
                                        <p:cTn id="48" dur="500"/>
                                        <p:tgtEl>
                                          <p:spTgt spid="277"/>
                                        </p:tgtEl>
                                      </p:cBhvr>
                                    </p:animEffect>
                                  </p:childTnLst>
                                </p:cTn>
                              </p:par>
                              <p:par>
                                <p:cTn id="49" presetID="10" presetClass="entr" presetSubtype="0" fill="hold" grpId="1" nodeType="withEffect">
                                  <p:stCondLst>
                                    <p:cond delay="0"/>
                                  </p:stCondLst>
                                  <p:childTnLst>
                                    <p:set>
                                      <p:cBhvr>
                                        <p:cTn id="50" dur="1" fill="hold">
                                          <p:stCondLst>
                                            <p:cond delay="0"/>
                                          </p:stCondLst>
                                        </p:cTn>
                                        <p:tgtEl>
                                          <p:spTgt spid="276"/>
                                        </p:tgtEl>
                                        <p:attrNameLst>
                                          <p:attrName>style.visibility</p:attrName>
                                        </p:attrNameLst>
                                      </p:cBhvr>
                                      <p:to>
                                        <p:strVal val="visible"/>
                                      </p:to>
                                    </p:set>
                                    <p:animEffect transition="in" filter="fade">
                                      <p:cBhvr>
                                        <p:cTn id="51" dur="500"/>
                                        <p:tgtEl>
                                          <p:spTgt spid="276"/>
                                        </p:tgtEl>
                                      </p:cBhvr>
                                    </p:animEffect>
                                  </p:childTnLst>
                                </p:cTn>
                              </p:par>
                              <p:par>
                                <p:cTn id="52" presetID="10" presetClass="entr" presetSubtype="0" fill="hold" grpId="1" nodeType="withEffect">
                                  <p:stCondLst>
                                    <p:cond delay="0"/>
                                  </p:stCondLst>
                                  <p:childTnLst>
                                    <p:set>
                                      <p:cBhvr>
                                        <p:cTn id="53" dur="1" fill="hold">
                                          <p:stCondLst>
                                            <p:cond delay="0"/>
                                          </p:stCondLst>
                                        </p:cTn>
                                        <p:tgtEl>
                                          <p:spTgt spid="279"/>
                                        </p:tgtEl>
                                        <p:attrNameLst>
                                          <p:attrName>style.visibility</p:attrName>
                                        </p:attrNameLst>
                                      </p:cBhvr>
                                      <p:to>
                                        <p:strVal val="visible"/>
                                      </p:to>
                                    </p:set>
                                    <p:animEffect transition="in" filter="fade">
                                      <p:cBhvr>
                                        <p:cTn id="54" dur="500"/>
                                        <p:tgtEl>
                                          <p:spTgt spid="279"/>
                                        </p:tgtEl>
                                      </p:cBhvr>
                                    </p:animEffect>
                                  </p:childTnLst>
                                </p:cTn>
                              </p:par>
                              <p:par>
                                <p:cTn id="55" presetID="10" presetClass="entr" presetSubtype="0" fill="hold" grpId="1" nodeType="withEffect">
                                  <p:stCondLst>
                                    <p:cond delay="0"/>
                                  </p:stCondLst>
                                  <p:childTnLst>
                                    <p:set>
                                      <p:cBhvr>
                                        <p:cTn id="56" dur="1" fill="hold">
                                          <p:stCondLst>
                                            <p:cond delay="0"/>
                                          </p:stCondLst>
                                        </p:cTn>
                                        <p:tgtEl>
                                          <p:spTgt spid="278"/>
                                        </p:tgtEl>
                                        <p:attrNameLst>
                                          <p:attrName>style.visibility</p:attrName>
                                        </p:attrNameLst>
                                      </p:cBhvr>
                                      <p:to>
                                        <p:strVal val="visible"/>
                                      </p:to>
                                    </p:set>
                                    <p:animEffect transition="in" filter="fade">
                                      <p:cBhvr>
                                        <p:cTn id="57" dur="500"/>
                                        <p:tgtEl>
                                          <p:spTgt spid="278"/>
                                        </p:tgtEl>
                                      </p:cBhvr>
                                    </p:animEffect>
                                  </p:childTnLst>
                                </p:cTn>
                              </p:par>
                              <p:par>
                                <p:cTn id="58" presetID="10" presetClass="entr" presetSubtype="0" fill="hold" grpId="1" nodeType="withEffect">
                                  <p:stCondLst>
                                    <p:cond delay="0"/>
                                  </p:stCondLst>
                                  <p:childTnLst>
                                    <p:set>
                                      <p:cBhvr>
                                        <p:cTn id="59" dur="1" fill="hold">
                                          <p:stCondLst>
                                            <p:cond delay="0"/>
                                          </p:stCondLst>
                                        </p:cTn>
                                        <p:tgtEl>
                                          <p:spTgt spid="281"/>
                                        </p:tgtEl>
                                        <p:attrNameLst>
                                          <p:attrName>style.visibility</p:attrName>
                                        </p:attrNameLst>
                                      </p:cBhvr>
                                      <p:to>
                                        <p:strVal val="visible"/>
                                      </p:to>
                                    </p:set>
                                    <p:animEffect transition="in" filter="fade">
                                      <p:cBhvr>
                                        <p:cTn id="60" dur="500"/>
                                        <p:tgtEl>
                                          <p:spTgt spid="281"/>
                                        </p:tgtEl>
                                      </p:cBhvr>
                                    </p:animEffect>
                                  </p:childTnLst>
                                </p:cTn>
                              </p:par>
                              <p:par>
                                <p:cTn id="61" presetID="10" presetClass="entr" presetSubtype="0" fill="hold" grpId="1" nodeType="withEffect">
                                  <p:stCondLst>
                                    <p:cond delay="0"/>
                                  </p:stCondLst>
                                  <p:childTnLst>
                                    <p:set>
                                      <p:cBhvr>
                                        <p:cTn id="62" dur="1" fill="hold">
                                          <p:stCondLst>
                                            <p:cond delay="0"/>
                                          </p:stCondLst>
                                        </p:cTn>
                                        <p:tgtEl>
                                          <p:spTgt spid="280"/>
                                        </p:tgtEl>
                                        <p:attrNameLst>
                                          <p:attrName>style.visibility</p:attrName>
                                        </p:attrNameLst>
                                      </p:cBhvr>
                                      <p:to>
                                        <p:strVal val="visible"/>
                                      </p:to>
                                    </p:set>
                                    <p:animEffect transition="in" filter="fade">
                                      <p:cBhvr>
                                        <p:cTn id="63" dur="500"/>
                                        <p:tgtEl>
                                          <p:spTgt spid="280"/>
                                        </p:tgtEl>
                                      </p:cBhvr>
                                    </p:animEffect>
                                  </p:childTnLst>
                                </p:cTn>
                              </p:par>
                              <p:par>
                                <p:cTn id="64" presetID="10" presetClass="entr" presetSubtype="0" fill="hold" grpId="1" nodeType="withEffect">
                                  <p:stCondLst>
                                    <p:cond delay="0"/>
                                  </p:stCondLst>
                                  <p:childTnLst>
                                    <p:set>
                                      <p:cBhvr>
                                        <p:cTn id="65" dur="1" fill="hold">
                                          <p:stCondLst>
                                            <p:cond delay="0"/>
                                          </p:stCondLst>
                                        </p:cTn>
                                        <p:tgtEl>
                                          <p:spTgt spid="283"/>
                                        </p:tgtEl>
                                        <p:attrNameLst>
                                          <p:attrName>style.visibility</p:attrName>
                                        </p:attrNameLst>
                                      </p:cBhvr>
                                      <p:to>
                                        <p:strVal val="visible"/>
                                      </p:to>
                                    </p:set>
                                    <p:animEffect transition="in" filter="fade">
                                      <p:cBhvr>
                                        <p:cTn id="66" dur="500"/>
                                        <p:tgtEl>
                                          <p:spTgt spid="283"/>
                                        </p:tgtEl>
                                      </p:cBhvr>
                                    </p:animEffect>
                                  </p:childTnLst>
                                </p:cTn>
                              </p:par>
                              <p:par>
                                <p:cTn id="67" presetID="10" presetClass="entr" presetSubtype="0" fill="hold" grpId="1" nodeType="withEffect">
                                  <p:stCondLst>
                                    <p:cond delay="0"/>
                                  </p:stCondLst>
                                  <p:childTnLst>
                                    <p:set>
                                      <p:cBhvr>
                                        <p:cTn id="68" dur="1" fill="hold">
                                          <p:stCondLst>
                                            <p:cond delay="0"/>
                                          </p:stCondLst>
                                        </p:cTn>
                                        <p:tgtEl>
                                          <p:spTgt spid="282"/>
                                        </p:tgtEl>
                                        <p:attrNameLst>
                                          <p:attrName>style.visibility</p:attrName>
                                        </p:attrNameLst>
                                      </p:cBhvr>
                                      <p:to>
                                        <p:strVal val="visible"/>
                                      </p:to>
                                    </p:set>
                                    <p:animEffect transition="in" filter="fade">
                                      <p:cBhvr>
                                        <p:cTn id="69" dur="500"/>
                                        <p:tgtEl>
                                          <p:spTgt spid="282"/>
                                        </p:tgtEl>
                                      </p:cBhvr>
                                    </p:animEffect>
                                  </p:childTnLst>
                                </p:cTn>
                              </p:par>
                              <p:par>
                                <p:cTn id="70" presetID="10" presetClass="entr" presetSubtype="0" fill="hold" grpId="2" nodeType="withEffect">
                                  <p:stCondLst>
                                    <p:cond delay="0"/>
                                  </p:stCondLst>
                                  <p:childTnLst>
                                    <p:set>
                                      <p:cBhvr>
                                        <p:cTn id="71" dur="1" fill="hold">
                                          <p:stCondLst>
                                            <p:cond delay="0"/>
                                          </p:stCondLst>
                                        </p:cTn>
                                        <p:tgtEl>
                                          <p:spTgt spid="284"/>
                                        </p:tgtEl>
                                        <p:attrNameLst>
                                          <p:attrName>style.visibility</p:attrName>
                                        </p:attrNameLst>
                                      </p:cBhvr>
                                      <p:to>
                                        <p:strVal val="visible"/>
                                      </p:to>
                                    </p:set>
                                    <p:animEffect transition="in" filter="fade">
                                      <p:cBhvr>
                                        <p:cTn id="72" dur="500"/>
                                        <p:tgtEl>
                                          <p:spTgt spid="284"/>
                                        </p:tgtEl>
                                      </p:cBhvr>
                                    </p:animEffect>
                                  </p:childTnLst>
                                </p:cTn>
                              </p:par>
                              <p:par>
                                <p:cTn id="73" presetID="10" presetClass="entr" presetSubtype="0" fill="hold" grpId="2" nodeType="withEffect">
                                  <p:stCondLst>
                                    <p:cond delay="0"/>
                                  </p:stCondLst>
                                  <p:childTnLst>
                                    <p:set>
                                      <p:cBhvr>
                                        <p:cTn id="74" dur="1" fill="hold">
                                          <p:stCondLst>
                                            <p:cond delay="0"/>
                                          </p:stCondLst>
                                        </p:cTn>
                                        <p:tgtEl>
                                          <p:spTgt spid="285"/>
                                        </p:tgtEl>
                                        <p:attrNameLst>
                                          <p:attrName>style.visibility</p:attrName>
                                        </p:attrNameLst>
                                      </p:cBhvr>
                                      <p:to>
                                        <p:strVal val="visible"/>
                                      </p:to>
                                    </p:set>
                                    <p:animEffect transition="in" filter="fade">
                                      <p:cBhvr>
                                        <p:cTn id="75" dur="500"/>
                                        <p:tgtEl>
                                          <p:spTgt spid="285"/>
                                        </p:tgtEl>
                                      </p:cBhvr>
                                    </p:animEffect>
                                  </p:childTnLst>
                                </p:cTn>
                              </p:par>
                              <p:par>
                                <p:cTn id="76" presetID="10" presetClass="entr" presetSubtype="0" fill="hold" grpId="1" nodeType="withEffect">
                                  <p:stCondLst>
                                    <p:cond delay="0"/>
                                  </p:stCondLst>
                                  <p:childTnLst>
                                    <p:set>
                                      <p:cBhvr>
                                        <p:cTn id="77" dur="1" fill="hold">
                                          <p:stCondLst>
                                            <p:cond delay="0"/>
                                          </p:stCondLst>
                                        </p:cTn>
                                        <p:tgtEl>
                                          <p:spTgt spid="286"/>
                                        </p:tgtEl>
                                        <p:attrNameLst>
                                          <p:attrName>style.visibility</p:attrName>
                                        </p:attrNameLst>
                                      </p:cBhvr>
                                      <p:to>
                                        <p:strVal val="visible"/>
                                      </p:to>
                                    </p:set>
                                    <p:animEffect transition="in" filter="fade">
                                      <p:cBhvr>
                                        <p:cTn id="78" dur="500"/>
                                        <p:tgtEl>
                                          <p:spTgt spid="286"/>
                                        </p:tgtEl>
                                      </p:cBhvr>
                                    </p:animEffect>
                                  </p:childTnLst>
                                </p:cTn>
                              </p:par>
                              <p:par>
                                <p:cTn id="79" presetID="10" presetClass="entr" presetSubtype="0" fill="hold" grpId="1" nodeType="withEffect">
                                  <p:stCondLst>
                                    <p:cond delay="0"/>
                                  </p:stCondLst>
                                  <p:childTnLst>
                                    <p:set>
                                      <p:cBhvr>
                                        <p:cTn id="80" dur="1" fill="hold">
                                          <p:stCondLst>
                                            <p:cond delay="0"/>
                                          </p:stCondLst>
                                        </p:cTn>
                                        <p:tgtEl>
                                          <p:spTgt spid="287"/>
                                        </p:tgtEl>
                                        <p:attrNameLst>
                                          <p:attrName>style.visibility</p:attrName>
                                        </p:attrNameLst>
                                      </p:cBhvr>
                                      <p:to>
                                        <p:strVal val="visible"/>
                                      </p:to>
                                    </p:set>
                                    <p:animEffect transition="in" filter="fade">
                                      <p:cBhvr>
                                        <p:cTn id="81" dur="500"/>
                                        <p:tgtEl>
                                          <p:spTgt spid="287"/>
                                        </p:tgtEl>
                                      </p:cBhvr>
                                    </p:animEffect>
                                  </p:childTnLst>
                                </p:cTn>
                              </p:par>
                              <p:par>
                                <p:cTn id="82" presetID="10" presetClass="entr" presetSubtype="0" fill="hold" grpId="1" nodeType="withEffect">
                                  <p:stCondLst>
                                    <p:cond delay="0"/>
                                  </p:stCondLst>
                                  <p:childTnLst>
                                    <p:set>
                                      <p:cBhvr>
                                        <p:cTn id="83" dur="1" fill="hold">
                                          <p:stCondLst>
                                            <p:cond delay="0"/>
                                          </p:stCondLst>
                                        </p:cTn>
                                        <p:tgtEl>
                                          <p:spTgt spid="288"/>
                                        </p:tgtEl>
                                        <p:attrNameLst>
                                          <p:attrName>style.visibility</p:attrName>
                                        </p:attrNameLst>
                                      </p:cBhvr>
                                      <p:to>
                                        <p:strVal val="visible"/>
                                      </p:to>
                                    </p:set>
                                    <p:animEffect transition="in" filter="fade">
                                      <p:cBhvr>
                                        <p:cTn id="84" dur="500"/>
                                        <p:tgtEl>
                                          <p:spTgt spid="288"/>
                                        </p:tgtEl>
                                      </p:cBhvr>
                                    </p:animEffect>
                                  </p:childTnLst>
                                </p:cTn>
                              </p:par>
                              <p:par>
                                <p:cTn id="85" presetID="10" presetClass="entr" presetSubtype="0" fill="hold" grpId="1" nodeType="withEffect">
                                  <p:stCondLst>
                                    <p:cond delay="0"/>
                                  </p:stCondLst>
                                  <p:childTnLst>
                                    <p:set>
                                      <p:cBhvr>
                                        <p:cTn id="86" dur="1" fill="hold">
                                          <p:stCondLst>
                                            <p:cond delay="0"/>
                                          </p:stCondLst>
                                        </p:cTn>
                                        <p:tgtEl>
                                          <p:spTgt spid="289"/>
                                        </p:tgtEl>
                                        <p:attrNameLst>
                                          <p:attrName>style.visibility</p:attrName>
                                        </p:attrNameLst>
                                      </p:cBhvr>
                                      <p:to>
                                        <p:strVal val="visible"/>
                                      </p:to>
                                    </p:set>
                                    <p:animEffect transition="in" filter="fade">
                                      <p:cBhvr>
                                        <p:cTn id="87" dur="500"/>
                                        <p:tgtEl>
                                          <p:spTgt spid="289"/>
                                        </p:tgtEl>
                                      </p:cBhvr>
                                    </p:animEffect>
                                  </p:childTnLst>
                                </p:cTn>
                              </p:par>
                              <p:par>
                                <p:cTn id="88" presetID="10" presetClass="entr" presetSubtype="0" fill="hold" grpId="1" nodeType="withEffect">
                                  <p:stCondLst>
                                    <p:cond delay="0"/>
                                  </p:stCondLst>
                                  <p:childTnLst>
                                    <p:set>
                                      <p:cBhvr>
                                        <p:cTn id="89" dur="1" fill="hold">
                                          <p:stCondLst>
                                            <p:cond delay="0"/>
                                          </p:stCondLst>
                                        </p:cTn>
                                        <p:tgtEl>
                                          <p:spTgt spid="290"/>
                                        </p:tgtEl>
                                        <p:attrNameLst>
                                          <p:attrName>style.visibility</p:attrName>
                                        </p:attrNameLst>
                                      </p:cBhvr>
                                      <p:to>
                                        <p:strVal val="visible"/>
                                      </p:to>
                                    </p:set>
                                    <p:animEffect transition="in" filter="fade">
                                      <p:cBhvr>
                                        <p:cTn id="90" dur="500"/>
                                        <p:tgtEl>
                                          <p:spTgt spid="290"/>
                                        </p:tgtEl>
                                      </p:cBhvr>
                                    </p:animEffect>
                                  </p:childTnLst>
                                </p:cTn>
                              </p:par>
                              <p:par>
                                <p:cTn id="91" presetID="10" presetClass="entr" presetSubtype="0" fill="hold" grpId="1" nodeType="withEffect">
                                  <p:stCondLst>
                                    <p:cond delay="0"/>
                                  </p:stCondLst>
                                  <p:childTnLst>
                                    <p:set>
                                      <p:cBhvr>
                                        <p:cTn id="92" dur="1" fill="hold">
                                          <p:stCondLst>
                                            <p:cond delay="0"/>
                                          </p:stCondLst>
                                        </p:cTn>
                                        <p:tgtEl>
                                          <p:spTgt spid="291"/>
                                        </p:tgtEl>
                                        <p:attrNameLst>
                                          <p:attrName>style.visibility</p:attrName>
                                        </p:attrNameLst>
                                      </p:cBhvr>
                                      <p:to>
                                        <p:strVal val="visible"/>
                                      </p:to>
                                    </p:set>
                                    <p:animEffect transition="in" filter="fade">
                                      <p:cBhvr>
                                        <p:cTn id="93" dur="500"/>
                                        <p:tgtEl>
                                          <p:spTgt spid="291"/>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292"/>
                                        </p:tgtEl>
                                        <p:attrNameLst>
                                          <p:attrName>style.visibility</p:attrName>
                                        </p:attrNameLst>
                                      </p:cBhvr>
                                      <p:to>
                                        <p:strVal val="visible"/>
                                      </p:to>
                                    </p:set>
                                    <p:animEffect transition="in" filter="fade">
                                      <p:cBhvr>
                                        <p:cTn id="98" dur="500"/>
                                        <p:tgtEl>
                                          <p:spTgt spid="292"/>
                                        </p:tgtEl>
                                      </p:cBhvr>
                                    </p:animEffect>
                                  </p:childTnLst>
                                </p:cTn>
                              </p:par>
                              <p:par>
                                <p:cTn id="99" presetID="19" presetClass="emph" presetSubtype="0" repeatCount="3000" fill="hold" grpId="0" nodeType="withEffect">
                                  <p:stCondLst>
                                    <p:cond delay="0"/>
                                  </p:stCondLst>
                                  <p:childTnLst>
                                    <p:animClr clrSpc="rgb" dir="cw">
                                      <p:cBhvr override="childStyle">
                                        <p:cTn id="100" dur="1000" fill="hold"/>
                                        <p:tgtEl>
                                          <p:spTgt spid="277"/>
                                        </p:tgtEl>
                                        <p:attrNameLst>
                                          <p:attrName>style.color</p:attrName>
                                        </p:attrNameLst>
                                      </p:cBhvr>
                                      <p:to>
                                        <a:schemeClr val="accent2"/>
                                      </p:to>
                                    </p:animClr>
                                    <p:animClr clrSpc="rgb" dir="cw">
                                      <p:cBhvr>
                                        <p:cTn id="101" dur="1000" fill="hold"/>
                                        <p:tgtEl>
                                          <p:spTgt spid="277"/>
                                        </p:tgtEl>
                                        <p:attrNameLst>
                                          <p:attrName>fillcolor</p:attrName>
                                        </p:attrNameLst>
                                      </p:cBhvr>
                                      <p:to>
                                        <a:schemeClr val="accent2"/>
                                      </p:to>
                                    </p:animClr>
                                    <p:set>
                                      <p:cBhvr>
                                        <p:cTn id="102" dur="1000" fill="hold"/>
                                        <p:tgtEl>
                                          <p:spTgt spid="277"/>
                                        </p:tgtEl>
                                        <p:attrNameLst>
                                          <p:attrName>fill.type</p:attrName>
                                        </p:attrNameLst>
                                      </p:cBhvr>
                                      <p:to>
                                        <p:strVal val="solid"/>
                                      </p:to>
                                    </p:set>
                                    <p:set>
                                      <p:cBhvr>
                                        <p:cTn id="103" dur="1000" fill="hold"/>
                                        <p:tgtEl>
                                          <p:spTgt spid="277"/>
                                        </p:tgtEl>
                                        <p:attrNameLst>
                                          <p:attrName>fill.on</p:attrName>
                                        </p:attrNameLst>
                                      </p:cBhvr>
                                      <p:to>
                                        <p:strVal val="true"/>
                                      </p:to>
                                    </p:set>
                                  </p:childTnLst>
                                </p:cTn>
                              </p:par>
                              <p:par>
                                <p:cTn id="104" presetID="19" presetClass="emph" presetSubtype="0" repeatCount="3000" fill="hold" grpId="0" nodeType="withEffect">
                                  <p:stCondLst>
                                    <p:cond delay="0"/>
                                  </p:stCondLst>
                                  <p:childTnLst>
                                    <p:animClr clrSpc="rgb" dir="cw">
                                      <p:cBhvr override="childStyle">
                                        <p:cTn id="105" dur="1000" fill="hold"/>
                                        <p:tgtEl>
                                          <p:spTgt spid="276"/>
                                        </p:tgtEl>
                                        <p:attrNameLst>
                                          <p:attrName>style.color</p:attrName>
                                        </p:attrNameLst>
                                      </p:cBhvr>
                                      <p:to>
                                        <a:schemeClr val="accent2"/>
                                      </p:to>
                                    </p:animClr>
                                    <p:animClr clrSpc="rgb" dir="cw">
                                      <p:cBhvr>
                                        <p:cTn id="106" dur="1000" fill="hold"/>
                                        <p:tgtEl>
                                          <p:spTgt spid="276"/>
                                        </p:tgtEl>
                                        <p:attrNameLst>
                                          <p:attrName>fillcolor</p:attrName>
                                        </p:attrNameLst>
                                      </p:cBhvr>
                                      <p:to>
                                        <a:schemeClr val="accent2"/>
                                      </p:to>
                                    </p:animClr>
                                    <p:set>
                                      <p:cBhvr>
                                        <p:cTn id="107" dur="1000" fill="hold"/>
                                        <p:tgtEl>
                                          <p:spTgt spid="276"/>
                                        </p:tgtEl>
                                        <p:attrNameLst>
                                          <p:attrName>fill.type</p:attrName>
                                        </p:attrNameLst>
                                      </p:cBhvr>
                                      <p:to>
                                        <p:strVal val="solid"/>
                                      </p:to>
                                    </p:set>
                                    <p:set>
                                      <p:cBhvr>
                                        <p:cTn id="108" dur="1000" fill="hold"/>
                                        <p:tgtEl>
                                          <p:spTgt spid="276"/>
                                        </p:tgtEl>
                                        <p:attrNameLst>
                                          <p:attrName>fill.on</p:attrName>
                                        </p:attrNameLst>
                                      </p:cBhvr>
                                      <p:to>
                                        <p:strVal val="true"/>
                                      </p:to>
                                    </p:set>
                                  </p:childTnLst>
                                </p:cTn>
                              </p:par>
                              <p:par>
                                <p:cTn id="109" presetID="19" presetClass="emph" presetSubtype="0" repeatCount="3000" fill="hold" grpId="0" nodeType="withEffect">
                                  <p:stCondLst>
                                    <p:cond delay="0"/>
                                  </p:stCondLst>
                                  <p:childTnLst>
                                    <p:animClr clrSpc="rgb" dir="cw">
                                      <p:cBhvr override="childStyle">
                                        <p:cTn id="110" dur="1000" fill="hold"/>
                                        <p:tgtEl>
                                          <p:spTgt spid="279"/>
                                        </p:tgtEl>
                                        <p:attrNameLst>
                                          <p:attrName>style.color</p:attrName>
                                        </p:attrNameLst>
                                      </p:cBhvr>
                                      <p:to>
                                        <a:schemeClr val="accent2"/>
                                      </p:to>
                                    </p:animClr>
                                    <p:animClr clrSpc="rgb" dir="cw">
                                      <p:cBhvr>
                                        <p:cTn id="111" dur="1000" fill="hold"/>
                                        <p:tgtEl>
                                          <p:spTgt spid="279"/>
                                        </p:tgtEl>
                                        <p:attrNameLst>
                                          <p:attrName>fillcolor</p:attrName>
                                        </p:attrNameLst>
                                      </p:cBhvr>
                                      <p:to>
                                        <a:schemeClr val="accent2"/>
                                      </p:to>
                                    </p:animClr>
                                    <p:set>
                                      <p:cBhvr>
                                        <p:cTn id="112" dur="1000" fill="hold"/>
                                        <p:tgtEl>
                                          <p:spTgt spid="279"/>
                                        </p:tgtEl>
                                        <p:attrNameLst>
                                          <p:attrName>fill.type</p:attrName>
                                        </p:attrNameLst>
                                      </p:cBhvr>
                                      <p:to>
                                        <p:strVal val="solid"/>
                                      </p:to>
                                    </p:set>
                                    <p:set>
                                      <p:cBhvr>
                                        <p:cTn id="113" dur="1000" fill="hold"/>
                                        <p:tgtEl>
                                          <p:spTgt spid="279"/>
                                        </p:tgtEl>
                                        <p:attrNameLst>
                                          <p:attrName>fill.on</p:attrName>
                                        </p:attrNameLst>
                                      </p:cBhvr>
                                      <p:to>
                                        <p:strVal val="true"/>
                                      </p:to>
                                    </p:set>
                                  </p:childTnLst>
                                </p:cTn>
                              </p:par>
                              <p:par>
                                <p:cTn id="114" presetID="19" presetClass="emph" presetSubtype="0" repeatCount="3000" fill="hold" grpId="0" nodeType="withEffect">
                                  <p:stCondLst>
                                    <p:cond delay="0"/>
                                  </p:stCondLst>
                                  <p:childTnLst>
                                    <p:animClr clrSpc="rgb" dir="cw">
                                      <p:cBhvr override="childStyle">
                                        <p:cTn id="115" dur="1000" fill="hold"/>
                                        <p:tgtEl>
                                          <p:spTgt spid="278"/>
                                        </p:tgtEl>
                                        <p:attrNameLst>
                                          <p:attrName>style.color</p:attrName>
                                        </p:attrNameLst>
                                      </p:cBhvr>
                                      <p:to>
                                        <a:schemeClr val="accent2"/>
                                      </p:to>
                                    </p:animClr>
                                    <p:animClr clrSpc="rgb" dir="cw">
                                      <p:cBhvr>
                                        <p:cTn id="116" dur="1000" fill="hold"/>
                                        <p:tgtEl>
                                          <p:spTgt spid="278"/>
                                        </p:tgtEl>
                                        <p:attrNameLst>
                                          <p:attrName>fillcolor</p:attrName>
                                        </p:attrNameLst>
                                      </p:cBhvr>
                                      <p:to>
                                        <a:schemeClr val="accent2"/>
                                      </p:to>
                                    </p:animClr>
                                    <p:set>
                                      <p:cBhvr>
                                        <p:cTn id="117" dur="1000" fill="hold"/>
                                        <p:tgtEl>
                                          <p:spTgt spid="278"/>
                                        </p:tgtEl>
                                        <p:attrNameLst>
                                          <p:attrName>fill.type</p:attrName>
                                        </p:attrNameLst>
                                      </p:cBhvr>
                                      <p:to>
                                        <p:strVal val="solid"/>
                                      </p:to>
                                    </p:set>
                                    <p:set>
                                      <p:cBhvr>
                                        <p:cTn id="118" dur="1000" fill="hold"/>
                                        <p:tgtEl>
                                          <p:spTgt spid="278"/>
                                        </p:tgtEl>
                                        <p:attrNameLst>
                                          <p:attrName>fill.on</p:attrName>
                                        </p:attrNameLst>
                                      </p:cBhvr>
                                      <p:to>
                                        <p:strVal val="true"/>
                                      </p:to>
                                    </p:set>
                                  </p:childTnLst>
                                </p:cTn>
                              </p:par>
                            </p:childTnLst>
                          </p:cTn>
                        </p:par>
                        <p:par>
                          <p:cTn id="119" fill="hold">
                            <p:stCondLst>
                              <p:cond delay="3000"/>
                            </p:stCondLst>
                            <p:childTnLst>
                              <p:par>
                                <p:cTn id="120" presetID="10" presetClass="entr" presetSubtype="0" fill="hold" grpId="0" nodeType="afterEffect">
                                  <p:stCondLst>
                                    <p:cond delay="0"/>
                                  </p:stCondLst>
                                  <p:childTnLst>
                                    <p:set>
                                      <p:cBhvr>
                                        <p:cTn id="121" dur="1" fill="hold">
                                          <p:stCondLst>
                                            <p:cond delay="0"/>
                                          </p:stCondLst>
                                        </p:cTn>
                                        <p:tgtEl>
                                          <p:spTgt spid="293"/>
                                        </p:tgtEl>
                                        <p:attrNameLst>
                                          <p:attrName>style.visibility</p:attrName>
                                        </p:attrNameLst>
                                      </p:cBhvr>
                                      <p:to>
                                        <p:strVal val="visible"/>
                                      </p:to>
                                    </p:set>
                                    <p:animEffect transition="in" filter="fade">
                                      <p:cBhvr>
                                        <p:cTn id="122" dur="500"/>
                                        <p:tgtEl>
                                          <p:spTgt spid="293"/>
                                        </p:tgtEl>
                                      </p:cBhvr>
                                    </p:animEffect>
                                  </p:childTnLst>
                                </p:cTn>
                              </p:par>
                            </p:childTnLst>
                          </p:cTn>
                        </p:par>
                        <p:par>
                          <p:cTn id="123" fill="hold">
                            <p:stCondLst>
                              <p:cond delay="3500"/>
                            </p:stCondLst>
                            <p:childTnLst>
                              <p:par>
                                <p:cTn id="124" presetID="19" presetClass="emph" presetSubtype="0" repeatCount="3000" fill="hold" grpId="0" nodeType="afterEffect">
                                  <p:stCondLst>
                                    <p:cond delay="0"/>
                                  </p:stCondLst>
                                  <p:childTnLst>
                                    <p:animClr clrSpc="rgb" dir="cw">
                                      <p:cBhvr override="childStyle">
                                        <p:cTn id="125" dur="1000" fill="hold"/>
                                        <p:tgtEl>
                                          <p:spTgt spid="281"/>
                                        </p:tgtEl>
                                        <p:attrNameLst>
                                          <p:attrName>style.color</p:attrName>
                                        </p:attrNameLst>
                                      </p:cBhvr>
                                      <p:to>
                                        <a:schemeClr val="accent2"/>
                                      </p:to>
                                    </p:animClr>
                                    <p:animClr clrSpc="rgb" dir="cw">
                                      <p:cBhvr>
                                        <p:cTn id="126" dur="1000" fill="hold"/>
                                        <p:tgtEl>
                                          <p:spTgt spid="281"/>
                                        </p:tgtEl>
                                        <p:attrNameLst>
                                          <p:attrName>fillcolor</p:attrName>
                                        </p:attrNameLst>
                                      </p:cBhvr>
                                      <p:to>
                                        <a:schemeClr val="accent2"/>
                                      </p:to>
                                    </p:animClr>
                                    <p:set>
                                      <p:cBhvr>
                                        <p:cTn id="127" dur="1000" fill="hold"/>
                                        <p:tgtEl>
                                          <p:spTgt spid="281"/>
                                        </p:tgtEl>
                                        <p:attrNameLst>
                                          <p:attrName>fill.type</p:attrName>
                                        </p:attrNameLst>
                                      </p:cBhvr>
                                      <p:to>
                                        <p:strVal val="solid"/>
                                      </p:to>
                                    </p:set>
                                    <p:set>
                                      <p:cBhvr>
                                        <p:cTn id="128" dur="1000" fill="hold"/>
                                        <p:tgtEl>
                                          <p:spTgt spid="281"/>
                                        </p:tgtEl>
                                        <p:attrNameLst>
                                          <p:attrName>fill.on</p:attrName>
                                        </p:attrNameLst>
                                      </p:cBhvr>
                                      <p:to>
                                        <p:strVal val="true"/>
                                      </p:to>
                                    </p:set>
                                  </p:childTnLst>
                                </p:cTn>
                              </p:par>
                              <p:par>
                                <p:cTn id="129" presetID="19" presetClass="emph" presetSubtype="0" repeatCount="3000" fill="hold" grpId="0" nodeType="withEffect">
                                  <p:stCondLst>
                                    <p:cond delay="0"/>
                                  </p:stCondLst>
                                  <p:childTnLst>
                                    <p:animClr clrSpc="rgb" dir="cw">
                                      <p:cBhvr override="childStyle">
                                        <p:cTn id="130" dur="1000" fill="hold"/>
                                        <p:tgtEl>
                                          <p:spTgt spid="280"/>
                                        </p:tgtEl>
                                        <p:attrNameLst>
                                          <p:attrName>style.color</p:attrName>
                                        </p:attrNameLst>
                                      </p:cBhvr>
                                      <p:to>
                                        <a:schemeClr val="accent2"/>
                                      </p:to>
                                    </p:animClr>
                                    <p:animClr clrSpc="rgb" dir="cw">
                                      <p:cBhvr>
                                        <p:cTn id="131" dur="1000" fill="hold"/>
                                        <p:tgtEl>
                                          <p:spTgt spid="280"/>
                                        </p:tgtEl>
                                        <p:attrNameLst>
                                          <p:attrName>fillcolor</p:attrName>
                                        </p:attrNameLst>
                                      </p:cBhvr>
                                      <p:to>
                                        <a:schemeClr val="accent2"/>
                                      </p:to>
                                    </p:animClr>
                                    <p:set>
                                      <p:cBhvr>
                                        <p:cTn id="132" dur="1000" fill="hold"/>
                                        <p:tgtEl>
                                          <p:spTgt spid="280"/>
                                        </p:tgtEl>
                                        <p:attrNameLst>
                                          <p:attrName>fill.type</p:attrName>
                                        </p:attrNameLst>
                                      </p:cBhvr>
                                      <p:to>
                                        <p:strVal val="solid"/>
                                      </p:to>
                                    </p:set>
                                    <p:set>
                                      <p:cBhvr>
                                        <p:cTn id="133" dur="1000" fill="hold"/>
                                        <p:tgtEl>
                                          <p:spTgt spid="280"/>
                                        </p:tgtEl>
                                        <p:attrNameLst>
                                          <p:attrName>fill.on</p:attrName>
                                        </p:attrNameLst>
                                      </p:cBhvr>
                                      <p:to>
                                        <p:strVal val="true"/>
                                      </p:to>
                                    </p:set>
                                  </p:childTnLst>
                                </p:cTn>
                              </p:par>
                              <p:par>
                                <p:cTn id="134" presetID="19" presetClass="emph" presetSubtype="0" repeatCount="3000" fill="hold" grpId="0" nodeType="withEffect">
                                  <p:stCondLst>
                                    <p:cond delay="0"/>
                                  </p:stCondLst>
                                  <p:childTnLst>
                                    <p:animClr clrSpc="rgb" dir="cw">
                                      <p:cBhvr override="childStyle">
                                        <p:cTn id="135" dur="1000" fill="hold"/>
                                        <p:tgtEl>
                                          <p:spTgt spid="283"/>
                                        </p:tgtEl>
                                        <p:attrNameLst>
                                          <p:attrName>style.color</p:attrName>
                                        </p:attrNameLst>
                                      </p:cBhvr>
                                      <p:to>
                                        <a:schemeClr val="accent2"/>
                                      </p:to>
                                    </p:animClr>
                                    <p:animClr clrSpc="rgb" dir="cw">
                                      <p:cBhvr>
                                        <p:cTn id="136" dur="1000" fill="hold"/>
                                        <p:tgtEl>
                                          <p:spTgt spid="283"/>
                                        </p:tgtEl>
                                        <p:attrNameLst>
                                          <p:attrName>fillcolor</p:attrName>
                                        </p:attrNameLst>
                                      </p:cBhvr>
                                      <p:to>
                                        <a:schemeClr val="accent2"/>
                                      </p:to>
                                    </p:animClr>
                                    <p:set>
                                      <p:cBhvr>
                                        <p:cTn id="137" dur="1000" fill="hold"/>
                                        <p:tgtEl>
                                          <p:spTgt spid="283"/>
                                        </p:tgtEl>
                                        <p:attrNameLst>
                                          <p:attrName>fill.type</p:attrName>
                                        </p:attrNameLst>
                                      </p:cBhvr>
                                      <p:to>
                                        <p:strVal val="solid"/>
                                      </p:to>
                                    </p:set>
                                    <p:set>
                                      <p:cBhvr>
                                        <p:cTn id="138" dur="1000" fill="hold"/>
                                        <p:tgtEl>
                                          <p:spTgt spid="283"/>
                                        </p:tgtEl>
                                        <p:attrNameLst>
                                          <p:attrName>fill.on</p:attrName>
                                        </p:attrNameLst>
                                      </p:cBhvr>
                                      <p:to>
                                        <p:strVal val="true"/>
                                      </p:to>
                                    </p:set>
                                  </p:childTnLst>
                                </p:cTn>
                              </p:par>
                              <p:par>
                                <p:cTn id="139" presetID="19" presetClass="emph" presetSubtype="0" repeatCount="3000" fill="hold" grpId="0" nodeType="withEffect">
                                  <p:stCondLst>
                                    <p:cond delay="0"/>
                                  </p:stCondLst>
                                  <p:childTnLst>
                                    <p:animClr clrSpc="rgb" dir="cw">
                                      <p:cBhvr override="childStyle">
                                        <p:cTn id="140" dur="1000" fill="hold"/>
                                        <p:tgtEl>
                                          <p:spTgt spid="282"/>
                                        </p:tgtEl>
                                        <p:attrNameLst>
                                          <p:attrName>style.color</p:attrName>
                                        </p:attrNameLst>
                                      </p:cBhvr>
                                      <p:to>
                                        <a:schemeClr val="accent2"/>
                                      </p:to>
                                    </p:animClr>
                                    <p:animClr clrSpc="rgb" dir="cw">
                                      <p:cBhvr>
                                        <p:cTn id="141" dur="1000" fill="hold"/>
                                        <p:tgtEl>
                                          <p:spTgt spid="282"/>
                                        </p:tgtEl>
                                        <p:attrNameLst>
                                          <p:attrName>fillcolor</p:attrName>
                                        </p:attrNameLst>
                                      </p:cBhvr>
                                      <p:to>
                                        <a:schemeClr val="accent2"/>
                                      </p:to>
                                    </p:animClr>
                                    <p:set>
                                      <p:cBhvr>
                                        <p:cTn id="142" dur="1000" fill="hold"/>
                                        <p:tgtEl>
                                          <p:spTgt spid="282"/>
                                        </p:tgtEl>
                                        <p:attrNameLst>
                                          <p:attrName>fill.type</p:attrName>
                                        </p:attrNameLst>
                                      </p:cBhvr>
                                      <p:to>
                                        <p:strVal val="solid"/>
                                      </p:to>
                                    </p:set>
                                    <p:set>
                                      <p:cBhvr>
                                        <p:cTn id="143" dur="1000" fill="hold"/>
                                        <p:tgtEl>
                                          <p:spTgt spid="282"/>
                                        </p:tgtEl>
                                        <p:attrNameLst>
                                          <p:attrName>fill.on</p:attrName>
                                        </p:attrNameLst>
                                      </p:cBhvr>
                                      <p:to>
                                        <p:strVal val="true"/>
                                      </p:to>
                                    </p:set>
                                  </p:childTnLst>
                                </p:cTn>
                              </p:par>
                            </p:childTnLst>
                          </p:cTn>
                        </p:par>
                        <p:par>
                          <p:cTn id="144" fill="hold">
                            <p:stCondLst>
                              <p:cond delay="6500"/>
                            </p:stCondLst>
                            <p:childTnLst>
                              <p:par>
                                <p:cTn id="145" presetID="10" presetClass="entr" presetSubtype="0" fill="hold" grpId="0" nodeType="afterEffect">
                                  <p:stCondLst>
                                    <p:cond delay="0"/>
                                  </p:stCondLst>
                                  <p:childTnLst>
                                    <p:set>
                                      <p:cBhvr>
                                        <p:cTn id="146" dur="1" fill="hold">
                                          <p:stCondLst>
                                            <p:cond delay="0"/>
                                          </p:stCondLst>
                                        </p:cTn>
                                        <p:tgtEl>
                                          <p:spTgt spid="294"/>
                                        </p:tgtEl>
                                        <p:attrNameLst>
                                          <p:attrName>style.visibility</p:attrName>
                                        </p:attrNameLst>
                                      </p:cBhvr>
                                      <p:to>
                                        <p:strVal val="visible"/>
                                      </p:to>
                                    </p:set>
                                    <p:animEffect transition="in" filter="fade">
                                      <p:cBhvr>
                                        <p:cTn id="147" dur="500"/>
                                        <p:tgtEl>
                                          <p:spTgt spid="294"/>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295"/>
                                        </p:tgtEl>
                                        <p:attrNameLst>
                                          <p:attrName>style.visibility</p:attrName>
                                        </p:attrNameLst>
                                      </p:cBhvr>
                                      <p:to>
                                        <p:strVal val="visible"/>
                                      </p:to>
                                    </p:set>
                                    <p:animEffect transition="in" filter="fade">
                                      <p:cBhvr>
                                        <p:cTn id="150" dur="500"/>
                                        <p:tgtEl>
                                          <p:spTgt spid="295"/>
                                        </p:tgtEl>
                                      </p:cBhvr>
                                    </p:animEffect>
                                  </p:childTnLst>
                                </p:cTn>
                              </p:par>
                              <p:par>
                                <p:cTn id="151" presetID="19" presetClass="emph" presetSubtype="0" repeatCount="3000" fill="hold" grpId="0" nodeType="withEffect">
                                  <p:stCondLst>
                                    <p:cond delay="0"/>
                                  </p:stCondLst>
                                  <p:childTnLst>
                                    <p:animClr clrSpc="rgb" dir="cw">
                                      <p:cBhvr override="childStyle">
                                        <p:cTn id="152" dur="1000" fill="hold"/>
                                        <p:tgtEl>
                                          <p:spTgt spid="284"/>
                                        </p:tgtEl>
                                        <p:attrNameLst>
                                          <p:attrName>style.color</p:attrName>
                                        </p:attrNameLst>
                                      </p:cBhvr>
                                      <p:to>
                                        <a:srgbClr val="76AF5F"/>
                                      </p:to>
                                    </p:animClr>
                                    <p:animClr clrSpc="rgb" dir="cw">
                                      <p:cBhvr>
                                        <p:cTn id="153" dur="1000" fill="hold"/>
                                        <p:tgtEl>
                                          <p:spTgt spid="284"/>
                                        </p:tgtEl>
                                        <p:attrNameLst>
                                          <p:attrName>fillcolor</p:attrName>
                                        </p:attrNameLst>
                                      </p:cBhvr>
                                      <p:to>
                                        <a:srgbClr val="76AF5F"/>
                                      </p:to>
                                    </p:animClr>
                                    <p:set>
                                      <p:cBhvr>
                                        <p:cTn id="154" dur="1000" fill="hold"/>
                                        <p:tgtEl>
                                          <p:spTgt spid="284"/>
                                        </p:tgtEl>
                                        <p:attrNameLst>
                                          <p:attrName>fill.type</p:attrName>
                                        </p:attrNameLst>
                                      </p:cBhvr>
                                      <p:to>
                                        <p:strVal val="solid"/>
                                      </p:to>
                                    </p:set>
                                    <p:set>
                                      <p:cBhvr>
                                        <p:cTn id="155" dur="1000" fill="hold"/>
                                        <p:tgtEl>
                                          <p:spTgt spid="284"/>
                                        </p:tgtEl>
                                        <p:attrNameLst>
                                          <p:attrName>fill.on</p:attrName>
                                        </p:attrNameLst>
                                      </p:cBhvr>
                                      <p:to>
                                        <p:strVal val="true"/>
                                      </p:to>
                                    </p:set>
                                  </p:childTnLst>
                                </p:cTn>
                              </p:par>
                              <p:par>
                                <p:cTn id="156" presetID="19" presetClass="emph" presetSubtype="0" repeatCount="3000" fill="hold" grpId="0" nodeType="withEffect">
                                  <p:stCondLst>
                                    <p:cond delay="0"/>
                                  </p:stCondLst>
                                  <p:childTnLst>
                                    <p:animClr clrSpc="rgb" dir="cw">
                                      <p:cBhvr override="childStyle">
                                        <p:cTn id="157" dur="1000" fill="hold"/>
                                        <p:tgtEl>
                                          <p:spTgt spid="285"/>
                                        </p:tgtEl>
                                        <p:attrNameLst>
                                          <p:attrName>style.color</p:attrName>
                                        </p:attrNameLst>
                                      </p:cBhvr>
                                      <p:to>
                                        <a:srgbClr val="76AF5F"/>
                                      </p:to>
                                    </p:animClr>
                                    <p:animClr clrSpc="rgb" dir="cw">
                                      <p:cBhvr>
                                        <p:cTn id="158" dur="1000" fill="hold"/>
                                        <p:tgtEl>
                                          <p:spTgt spid="285"/>
                                        </p:tgtEl>
                                        <p:attrNameLst>
                                          <p:attrName>fillcolor</p:attrName>
                                        </p:attrNameLst>
                                      </p:cBhvr>
                                      <p:to>
                                        <a:srgbClr val="76AF5F"/>
                                      </p:to>
                                    </p:animClr>
                                    <p:set>
                                      <p:cBhvr>
                                        <p:cTn id="159" dur="1000" fill="hold"/>
                                        <p:tgtEl>
                                          <p:spTgt spid="285"/>
                                        </p:tgtEl>
                                        <p:attrNameLst>
                                          <p:attrName>fill.type</p:attrName>
                                        </p:attrNameLst>
                                      </p:cBhvr>
                                      <p:to>
                                        <p:strVal val="solid"/>
                                      </p:to>
                                    </p:set>
                                    <p:set>
                                      <p:cBhvr>
                                        <p:cTn id="160" dur="1000" fill="hold"/>
                                        <p:tgtEl>
                                          <p:spTgt spid="285"/>
                                        </p:tgtEl>
                                        <p:attrNameLst>
                                          <p:attrName>fill.on</p:attrName>
                                        </p:attrNameLst>
                                      </p:cBhvr>
                                      <p:to>
                                        <p:strVal val="true"/>
                                      </p:to>
                                    </p:set>
                                  </p:childTnLst>
                                </p:cTn>
                              </p:par>
                              <p:par>
                                <p:cTn id="161" presetID="19" presetClass="emph" presetSubtype="0" repeatCount="3000" fill="hold" grpId="0" nodeType="withEffect">
                                  <p:stCondLst>
                                    <p:cond delay="0"/>
                                  </p:stCondLst>
                                  <p:childTnLst>
                                    <p:animClr clrSpc="rgb" dir="cw">
                                      <p:cBhvr override="childStyle">
                                        <p:cTn id="162" dur="1000" fill="hold"/>
                                        <p:tgtEl>
                                          <p:spTgt spid="286"/>
                                        </p:tgtEl>
                                        <p:attrNameLst>
                                          <p:attrName>style.color</p:attrName>
                                        </p:attrNameLst>
                                      </p:cBhvr>
                                      <p:to>
                                        <a:srgbClr val="76AF5F"/>
                                      </p:to>
                                    </p:animClr>
                                    <p:animClr clrSpc="rgb" dir="cw">
                                      <p:cBhvr>
                                        <p:cTn id="163" dur="1000" fill="hold"/>
                                        <p:tgtEl>
                                          <p:spTgt spid="286"/>
                                        </p:tgtEl>
                                        <p:attrNameLst>
                                          <p:attrName>fillcolor</p:attrName>
                                        </p:attrNameLst>
                                      </p:cBhvr>
                                      <p:to>
                                        <a:srgbClr val="76AF5F"/>
                                      </p:to>
                                    </p:animClr>
                                    <p:set>
                                      <p:cBhvr>
                                        <p:cTn id="164" dur="1000" fill="hold"/>
                                        <p:tgtEl>
                                          <p:spTgt spid="286"/>
                                        </p:tgtEl>
                                        <p:attrNameLst>
                                          <p:attrName>fill.type</p:attrName>
                                        </p:attrNameLst>
                                      </p:cBhvr>
                                      <p:to>
                                        <p:strVal val="solid"/>
                                      </p:to>
                                    </p:set>
                                    <p:set>
                                      <p:cBhvr>
                                        <p:cTn id="165" dur="1000" fill="hold"/>
                                        <p:tgtEl>
                                          <p:spTgt spid="286"/>
                                        </p:tgtEl>
                                        <p:attrNameLst>
                                          <p:attrName>fill.on</p:attrName>
                                        </p:attrNameLst>
                                      </p:cBhvr>
                                      <p:to>
                                        <p:strVal val="true"/>
                                      </p:to>
                                    </p:set>
                                  </p:childTnLst>
                                </p:cTn>
                              </p:par>
                              <p:par>
                                <p:cTn id="166" presetID="19" presetClass="emph" presetSubtype="0" repeatCount="3000" fill="hold" grpId="0" nodeType="withEffect">
                                  <p:stCondLst>
                                    <p:cond delay="0"/>
                                  </p:stCondLst>
                                  <p:childTnLst>
                                    <p:animClr clrSpc="rgb" dir="cw">
                                      <p:cBhvr override="childStyle">
                                        <p:cTn id="167" dur="1000" fill="hold"/>
                                        <p:tgtEl>
                                          <p:spTgt spid="287"/>
                                        </p:tgtEl>
                                        <p:attrNameLst>
                                          <p:attrName>style.color</p:attrName>
                                        </p:attrNameLst>
                                      </p:cBhvr>
                                      <p:to>
                                        <a:srgbClr val="76AF5F"/>
                                      </p:to>
                                    </p:animClr>
                                    <p:animClr clrSpc="rgb" dir="cw">
                                      <p:cBhvr>
                                        <p:cTn id="168" dur="1000" fill="hold"/>
                                        <p:tgtEl>
                                          <p:spTgt spid="287"/>
                                        </p:tgtEl>
                                        <p:attrNameLst>
                                          <p:attrName>fillcolor</p:attrName>
                                        </p:attrNameLst>
                                      </p:cBhvr>
                                      <p:to>
                                        <a:srgbClr val="76AF5F"/>
                                      </p:to>
                                    </p:animClr>
                                    <p:set>
                                      <p:cBhvr>
                                        <p:cTn id="169" dur="1000" fill="hold"/>
                                        <p:tgtEl>
                                          <p:spTgt spid="287"/>
                                        </p:tgtEl>
                                        <p:attrNameLst>
                                          <p:attrName>fill.type</p:attrName>
                                        </p:attrNameLst>
                                      </p:cBhvr>
                                      <p:to>
                                        <p:strVal val="solid"/>
                                      </p:to>
                                    </p:set>
                                    <p:set>
                                      <p:cBhvr>
                                        <p:cTn id="170" dur="1000" fill="hold"/>
                                        <p:tgtEl>
                                          <p:spTgt spid="287"/>
                                        </p:tgtEl>
                                        <p:attrNameLst>
                                          <p:attrName>fill.on</p:attrName>
                                        </p:attrNameLst>
                                      </p:cBhvr>
                                      <p:to>
                                        <p:strVal val="true"/>
                                      </p:to>
                                    </p:set>
                                  </p:childTnLst>
                                </p:cTn>
                              </p:par>
                              <p:par>
                                <p:cTn id="171" presetID="19" presetClass="emph" presetSubtype="0" repeatCount="3000" fill="hold" grpId="0" nodeType="withEffect">
                                  <p:stCondLst>
                                    <p:cond delay="0"/>
                                  </p:stCondLst>
                                  <p:childTnLst>
                                    <p:animClr clrSpc="rgb" dir="cw">
                                      <p:cBhvr override="childStyle">
                                        <p:cTn id="172" dur="1000" fill="hold"/>
                                        <p:tgtEl>
                                          <p:spTgt spid="288"/>
                                        </p:tgtEl>
                                        <p:attrNameLst>
                                          <p:attrName>style.color</p:attrName>
                                        </p:attrNameLst>
                                      </p:cBhvr>
                                      <p:to>
                                        <a:srgbClr val="76AF5F"/>
                                      </p:to>
                                    </p:animClr>
                                    <p:animClr clrSpc="rgb" dir="cw">
                                      <p:cBhvr>
                                        <p:cTn id="173" dur="1000" fill="hold"/>
                                        <p:tgtEl>
                                          <p:spTgt spid="288"/>
                                        </p:tgtEl>
                                        <p:attrNameLst>
                                          <p:attrName>fillcolor</p:attrName>
                                        </p:attrNameLst>
                                      </p:cBhvr>
                                      <p:to>
                                        <a:srgbClr val="76AF5F"/>
                                      </p:to>
                                    </p:animClr>
                                    <p:set>
                                      <p:cBhvr>
                                        <p:cTn id="174" dur="1000" fill="hold"/>
                                        <p:tgtEl>
                                          <p:spTgt spid="288"/>
                                        </p:tgtEl>
                                        <p:attrNameLst>
                                          <p:attrName>fill.type</p:attrName>
                                        </p:attrNameLst>
                                      </p:cBhvr>
                                      <p:to>
                                        <p:strVal val="solid"/>
                                      </p:to>
                                    </p:set>
                                    <p:set>
                                      <p:cBhvr>
                                        <p:cTn id="175" dur="1000" fill="hold"/>
                                        <p:tgtEl>
                                          <p:spTgt spid="288"/>
                                        </p:tgtEl>
                                        <p:attrNameLst>
                                          <p:attrName>fill.on</p:attrName>
                                        </p:attrNameLst>
                                      </p:cBhvr>
                                      <p:to>
                                        <p:strVal val="true"/>
                                      </p:to>
                                    </p:set>
                                  </p:childTnLst>
                                </p:cTn>
                              </p:par>
                              <p:par>
                                <p:cTn id="176" presetID="19" presetClass="emph" presetSubtype="0" repeatCount="3000" fill="hold" grpId="0" nodeType="withEffect">
                                  <p:stCondLst>
                                    <p:cond delay="0"/>
                                  </p:stCondLst>
                                  <p:childTnLst>
                                    <p:animClr clrSpc="rgb" dir="cw">
                                      <p:cBhvr override="childStyle">
                                        <p:cTn id="177" dur="1000" fill="hold"/>
                                        <p:tgtEl>
                                          <p:spTgt spid="289"/>
                                        </p:tgtEl>
                                        <p:attrNameLst>
                                          <p:attrName>style.color</p:attrName>
                                        </p:attrNameLst>
                                      </p:cBhvr>
                                      <p:to>
                                        <a:srgbClr val="76AF5F"/>
                                      </p:to>
                                    </p:animClr>
                                    <p:animClr clrSpc="rgb" dir="cw">
                                      <p:cBhvr>
                                        <p:cTn id="178" dur="1000" fill="hold"/>
                                        <p:tgtEl>
                                          <p:spTgt spid="289"/>
                                        </p:tgtEl>
                                        <p:attrNameLst>
                                          <p:attrName>fillcolor</p:attrName>
                                        </p:attrNameLst>
                                      </p:cBhvr>
                                      <p:to>
                                        <a:srgbClr val="76AF5F"/>
                                      </p:to>
                                    </p:animClr>
                                    <p:set>
                                      <p:cBhvr>
                                        <p:cTn id="179" dur="1000" fill="hold"/>
                                        <p:tgtEl>
                                          <p:spTgt spid="289"/>
                                        </p:tgtEl>
                                        <p:attrNameLst>
                                          <p:attrName>fill.type</p:attrName>
                                        </p:attrNameLst>
                                      </p:cBhvr>
                                      <p:to>
                                        <p:strVal val="solid"/>
                                      </p:to>
                                    </p:set>
                                    <p:set>
                                      <p:cBhvr>
                                        <p:cTn id="180" dur="1000" fill="hold"/>
                                        <p:tgtEl>
                                          <p:spTgt spid="289"/>
                                        </p:tgtEl>
                                        <p:attrNameLst>
                                          <p:attrName>fill.on</p:attrName>
                                        </p:attrNameLst>
                                      </p:cBhvr>
                                      <p:to>
                                        <p:strVal val="true"/>
                                      </p:to>
                                    </p:set>
                                  </p:childTnLst>
                                </p:cTn>
                              </p:par>
                              <p:par>
                                <p:cTn id="181" presetID="19" presetClass="emph" presetSubtype="0" repeatCount="3000" fill="hold" grpId="0" nodeType="withEffect">
                                  <p:stCondLst>
                                    <p:cond delay="0"/>
                                  </p:stCondLst>
                                  <p:childTnLst>
                                    <p:animClr clrSpc="rgb" dir="cw">
                                      <p:cBhvr override="childStyle">
                                        <p:cTn id="182" dur="1000" fill="hold"/>
                                        <p:tgtEl>
                                          <p:spTgt spid="290"/>
                                        </p:tgtEl>
                                        <p:attrNameLst>
                                          <p:attrName>style.color</p:attrName>
                                        </p:attrNameLst>
                                      </p:cBhvr>
                                      <p:to>
                                        <a:srgbClr val="76AF5F"/>
                                      </p:to>
                                    </p:animClr>
                                    <p:animClr clrSpc="rgb" dir="cw">
                                      <p:cBhvr>
                                        <p:cTn id="183" dur="1000" fill="hold"/>
                                        <p:tgtEl>
                                          <p:spTgt spid="290"/>
                                        </p:tgtEl>
                                        <p:attrNameLst>
                                          <p:attrName>fillcolor</p:attrName>
                                        </p:attrNameLst>
                                      </p:cBhvr>
                                      <p:to>
                                        <a:srgbClr val="76AF5F"/>
                                      </p:to>
                                    </p:animClr>
                                    <p:set>
                                      <p:cBhvr>
                                        <p:cTn id="184" dur="1000" fill="hold"/>
                                        <p:tgtEl>
                                          <p:spTgt spid="290"/>
                                        </p:tgtEl>
                                        <p:attrNameLst>
                                          <p:attrName>fill.type</p:attrName>
                                        </p:attrNameLst>
                                      </p:cBhvr>
                                      <p:to>
                                        <p:strVal val="solid"/>
                                      </p:to>
                                    </p:set>
                                    <p:set>
                                      <p:cBhvr>
                                        <p:cTn id="185" dur="1000" fill="hold"/>
                                        <p:tgtEl>
                                          <p:spTgt spid="290"/>
                                        </p:tgtEl>
                                        <p:attrNameLst>
                                          <p:attrName>fill.on</p:attrName>
                                        </p:attrNameLst>
                                      </p:cBhvr>
                                      <p:to>
                                        <p:strVal val="true"/>
                                      </p:to>
                                    </p:set>
                                  </p:childTnLst>
                                </p:cTn>
                              </p:par>
                              <p:par>
                                <p:cTn id="186" presetID="19" presetClass="emph" presetSubtype="0" repeatCount="3000" fill="hold" grpId="0" nodeType="withEffect">
                                  <p:stCondLst>
                                    <p:cond delay="0"/>
                                  </p:stCondLst>
                                  <p:childTnLst>
                                    <p:animClr clrSpc="rgb" dir="cw">
                                      <p:cBhvr override="childStyle">
                                        <p:cTn id="187" dur="1000" fill="hold"/>
                                        <p:tgtEl>
                                          <p:spTgt spid="291"/>
                                        </p:tgtEl>
                                        <p:attrNameLst>
                                          <p:attrName>style.color</p:attrName>
                                        </p:attrNameLst>
                                      </p:cBhvr>
                                      <p:to>
                                        <a:srgbClr val="76AF5F"/>
                                      </p:to>
                                    </p:animClr>
                                    <p:animClr clrSpc="rgb" dir="cw">
                                      <p:cBhvr>
                                        <p:cTn id="188" dur="1000" fill="hold"/>
                                        <p:tgtEl>
                                          <p:spTgt spid="291"/>
                                        </p:tgtEl>
                                        <p:attrNameLst>
                                          <p:attrName>fillcolor</p:attrName>
                                        </p:attrNameLst>
                                      </p:cBhvr>
                                      <p:to>
                                        <a:srgbClr val="76AF5F"/>
                                      </p:to>
                                    </p:animClr>
                                    <p:set>
                                      <p:cBhvr>
                                        <p:cTn id="189" dur="1000" fill="hold"/>
                                        <p:tgtEl>
                                          <p:spTgt spid="291"/>
                                        </p:tgtEl>
                                        <p:attrNameLst>
                                          <p:attrName>fill.type</p:attrName>
                                        </p:attrNameLst>
                                      </p:cBhvr>
                                      <p:to>
                                        <p:strVal val="solid"/>
                                      </p:to>
                                    </p:set>
                                    <p:set>
                                      <p:cBhvr>
                                        <p:cTn id="190" dur="1000" fill="hold"/>
                                        <p:tgtEl>
                                          <p:spTgt spid="291"/>
                                        </p:tgtEl>
                                        <p:attrNameLst>
                                          <p:attrName>fill.on</p:attrName>
                                        </p:attrNameLst>
                                      </p:cBhvr>
                                      <p:to>
                                        <p:strVal val="true"/>
                                      </p:to>
                                    </p:set>
                                  </p:childTnLst>
                                </p:cTn>
                              </p:par>
                            </p:childTnLst>
                          </p:cTn>
                        </p:par>
                      </p:childTnLst>
                    </p:cTn>
                  </p:par>
                  <p:par>
                    <p:cTn id="191" fill="hold">
                      <p:stCondLst>
                        <p:cond delay="indefinite"/>
                      </p:stCondLst>
                      <p:childTnLst>
                        <p:par>
                          <p:cTn id="192" fill="hold">
                            <p:stCondLst>
                              <p:cond delay="0"/>
                            </p:stCondLst>
                            <p:childTnLst>
                              <p:par>
                                <p:cTn id="193" presetID="19" presetClass="emph" presetSubtype="0" repeatCount="5000" fill="hold" grpId="1" nodeType="clickEffect">
                                  <p:stCondLst>
                                    <p:cond delay="0"/>
                                  </p:stCondLst>
                                  <p:childTnLst>
                                    <p:animClr clrSpc="rgb" dir="cw">
                                      <p:cBhvr override="childStyle">
                                        <p:cTn id="194" dur="1000" fill="hold"/>
                                        <p:tgtEl>
                                          <p:spTgt spid="284"/>
                                        </p:tgtEl>
                                        <p:attrNameLst>
                                          <p:attrName>style.color</p:attrName>
                                        </p:attrNameLst>
                                      </p:cBhvr>
                                      <p:to>
                                        <a:schemeClr val="accent2"/>
                                      </p:to>
                                    </p:animClr>
                                    <p:animClr clrSpc="rgb" dir="cw">
                                      <p:cBhvr>
                                        <p:cTn id="195" dur="1000" fill="hold"/>
                                        <p:tgtEl>
                                          <p:spTgt spid="284"/>
                                        </p:tgtEl>
                                        <p:attrNameLst>
                                          <p:attrName>fillcolor</p:attrName>
                                        </p:attrNameLst>
                                      </p:cBhvr>
                                      <p:to>
                                        <a:schemeClr val="accent2"/>
                                      </p:to>
                                    </p:animClr>
                                    <p:set>
                                      <p:cBhvr>
                                        <p:cTn id="196" dur="1000" fill="hold"/>
                                        <p:tgtEl>
                                          <p:spTgt spid="284"/>
                                        </p:tgtEl>
                                        <p:attrNameLst>
                                          <p:attrName>fill.type</p:attrName>
                                        </p:attrNameLst>
                                      </p:cBhvr>
                                      <p:to>
                                        <p:strVal val="solid"/>
                                      </p:to>
                                    </p:set>
                                    <p:set>
                                      <p:cBhvr>
                                        <p:cTn id="197" dur="1000" fill="hold"/>
                                        <p:tgtEl>
                                          <p:spTgt spid="284"/>
                                        </p:tgtEl>
                                        <p:attrNameLst>
                                          <p:attrName>fill.on</p:attrName>
                                        </p:attrNameLst>
                                      </p:cBhvr>
                                      <p:to>
                                        <p:strVal val="true"/>
                                      </p:to>
                                    </p:set>
                                  </p:childTnLst>
                                </p:cTn>
                              </p:par>
                              <p:par>
                                <p:cTn id="198" presetID="19" presetClass="emph" presetSubtype="0" repeatCount="5000" fill="hold" grpId="1" nodeType="withEffect">
                                  <p:stCondLst>
                                    <p:cond delay="0"/>
                                  </p:stCondLst>
                                  <p:childTnLst>
                                    <p:animClr clrSpc="rgb" dir="cw">
                                      <p:cBhvr override="childStyle">
                                        <p:cTn id="199" dur="1000" fill="hold"/>
                                        <p:tgtEl>
                                          <p:spTgt spid="285"/>
                                        </p:tgtEl>
                                        <p:attrNameLst>
                                          <p:attrName>style.color</p:attrName>
                                        </p:attrNameLst>
                                      </p:cBhvr>
                                      <p:to>
                                        <a:schemeClr val="accent2"/>
                                      </p:to>
                                    </p:animClr>
                                    <p:animClr clrSpc="rgb" dir="cw">
                                      <p:cBhvr>
                                        <p:cTn id="200" dur="1000" fill="hold"/>
                                        <p:tgtEl>
                                          <p:spTgt spid="285"/>
                                        </p:tgtEl>
                                        <p:attrNameLst>
                                          <p:attrName>fillcolor</p:attrName>
                                        </p:attrNameLst>
                                      </p:cBhvr>
                                      <p:to>
                                        <a:schemeClr val="accent2"/>
                                      </p:to>
                                    </p:animClr>
                                    <p:set>
                                      <p:cBhvr>
                                        <p:cTn id="201" dur="1000" fill="hold"/>
                                        <p:tgtEl>
                                          <p:spTgt spid="285"/>
                                        </p:tgtEl>
                                        <p:attrNameLst>
                                          <p:attrName>fill.type</p:attrName>
                                        </p:attrNameLst>
                                      </p:cBhvr>
                                      <p:to>
                                        <p:strVal val="solid"/>
                                      </p:to>
                                    </p:set>
                                    <p:set>
                                      <p:cBhvr>
                                        <p:cTn id="202" dur="1000" fill="hold"/>
                                        <p:tgtEl>
                                          <p:spTgt spid="285"/>
                                        </p:tgtEl>
                                        <p:attrNameLst>
                                          <p:attrName>fill.on</p:attrName>
                                        </p:attrNameLst>
                                      </p:cBhvr>
                                      <p:to>
                                        <p:strVal val="true"/>
                                      </p:to>
                                    </p:set>
                                  </p:childTnLst>
                                </p:cTn>
                              </p:par>
                              <p:par>
                                <p:cTn id="203" presetID="2" presetClass="entr" presetSubtype="4" fill="hold" nodeType="withEffect">
                                  <p:stCondLst>
                                    <p:cond delay="0"/>
                                  </p:stCondLst>
                                  <p:childTnLst>
                                    <p:set>
                                      <p:cBhvr>
                                        <p:cTn id="204" dur="1" fill="hold">
                                          <p:stCondLst>
                                            <p:cond delay="0"/>
                                          </p:stCondLst>
                                        </p:cTn>
                                        <p:tgtEl>
                                          <p:spTgt spid="336">
                                            <p:txEl>
                                              <p:pRg st="3" end="3"/>
                                            </p:txEl>
                                          </p:spTgt>
                                        </p:tgtEl>
                                        <p:attrNameLst>
                                          <p:attrName>style.visibility</p:attrName>
                                        </p:attrNameLst>
                                      </p:cBhvr>
                                      <p:to>
                                        <p:strVal val="visible"/>
                                      </p:to>
                                    </p:set>
                                    <p:anim calcmode="lin" valueType="num">
                                      <p:cBhvr additive="base">
                                        <p:cTn id="205" dur="500" fill="hold"/>
                                        <p:tgtEl>
                                          <p:spTgt spid="336">
                                            <p:txEl>
                                              <p:pRg st="3" end="3"/>
                                            </p:txEl>
                                          </p:spTgt>
                                        </p:tgtEl>
                                        <p:attrNameLst>
                                          <p:attrName>ppt_x</p:attrName>
                                        </p:attrNameLst>
                                      </p:cBhvr>
                                      <p:tavLst>
                                        <p:tav tm="0">
                                          <p:val>
                                            <p:strVal val="#ppt_x"/>
                                          </p:val>
                                        </p:tav>
                                        <p:tav tm="100000">
                                          <p:val>
                                            <p:strVal val="#ppt_x"/>
                                          </p:val>
                                        </p:tav>
                                      </p:tavLst>
                                    </p:anim>
                                    <p:anim calcmode="lin" valueType="num">
                                      <p:cBhvr additive="base">
                                        <p:cTn id="206" dur="500" fill="hold"/>
                                        <p:tgtEl>
                                          <p:spTgt spid="336">
                                            <p:txEl>
                                              <p:pRg st="3" end="3"/>
                                            </p:txEl>
                                          </p:spTgt>
                                        </p:tgtEl>
                                        <p:attrNameLst>
                                          <p:attrName>ppt_y</p:attrName>
                                        </p:attrNameLst>
                                      </p:cBhvr>
                                      <p:tavLst>
                                        <p:tav tm="0">
                                          <p:val>
                                            <p:strVal val="1+#ppt_h/2"/>
                                          </p:val>
                                        </p:tav>
                                        <p:tav tm="100000">
                                          <p:val>
                                            <p:strVal val="#ppt_y"/>
                                          </p:val>
                                        </p:tav>
                                      </p:tavLst>
                                    </p:anim>
                                  </p:childTnLst>
                                </p:cTn>
                              </p:par>
                              <p:par>
                                <p:cTn id="207" presetID="2" presetClass="entr" presetSubtype="4" fill="hold" nodeType="withEffect">
                                  <p:stCondLst>
                                    <p:cond delay="0"/>
                                  </p:stCondLst>
                                  <p:childTnLst>
                                    <p:set>
                                      <p:cBhvr>
                                        <p:cTn id="208" dur="1" fill="hold">
                                          <p:stCondLst>
                                            <p:cond delay="0"/>
                                          </p:stCondLst>
                                        </p:cTn>
                                        <p:tgtEl>
                                          <p:spTgt spid="336">
                                            <p:txEl>
                                              <p:pRg st="4" end="4"/>
                                            </p:txEl>
                                          </p:spTgt>
                                        </p:tgtEl>
                                        <p:attrNameLst>
                                          <p:attrName>style.visibility</p:attrName>
                                        </p:attrNameLst>
                                      </p:cBhvr>
                                      <p:to>
                                        <p:strVal val="visible"/>
                                      </p:to>
                                    </p:set>
                                    <p:anim calcmode="lin" valueType="num">
                                      <p:cBhvr additive="base">
                                        <p:cTn id="209" dur="500" fill="hold"/>
                                        <p:tgtEl>
                                          <p:spTgt spid="336">
                                            <p:txEl>
                                              <p:pRg st="4" end="4"/>
                                            </p:txEl>
                                          </p:spTgt>
                                        </p:tgtEl>
                                        <p:attrNameLst>
                                          <p:attrName>ppt_x</p:attrName>
                                        </p:attrNameLst>
                                      </p:cBhvr>
                                      <p:tavLst>
                                        <p:tav tm="0">
                                          <p:val>
                                            <p:strVal val="#ppt_x"/>
                                          </p:val>
                                        </p:tav>
                                        <p:tav tm="100000">
                                          <p:val>
                                            <p:strVal val="#ppt_x"/>
                                          </p:val>
                                        </p:tav>
                                      </p:tavLst>
                                    </p:anim>
                                    <p:anim calcmode="lin" valueType="num">
                                      <p:cBhvr additive="base">
                                        <p:cTn id="210" dur="500" fill="hold"/>
                                        <p:tgtEl>
                                          <p:spTgt spid="336">
                                            <p:txEl>
                                              <p:pRg st="4" end="4"/>
                                            </p:txEl>
                                          </p:spTgt>
                                        </p:tgtEl>
                                        <p:attrNameLst>
                                          <p:attrName>ppt_y</p:attrName>
                                        </p:attrNameLst>
                                      </p:cBhvr>
                                      <p:tavLst>
                                        <p:tav tm="0">
                                          <p:val>
                                            <p:strVal val="1+#ppt_h/2"/>
                                          </p:val>
                                        </p:tav>
                                        <p:tav tm="100000">
                                          <p:val>
                                            <p:strVal val="#ppt_y"/>
                                          </p:val>
                                        </p:tav>
                                      </p:tavLst>
                                    </p:anim>
                                  </p:childTnLst>
                                </p:cTn>
                              </p:par>
                              <p:par>
                                <p:cTn id="211" presetID="42" presetClass="path" presetSubtype="0" accel="50000" decel="50000" fill="hold" grpId="1" nodeType="withEffect">
                                  <p:stCondLst>
                                    <p:cond delay="0"/>
                                  </p:stCondLst>
                                  <p:childTnLst>
                                    <p:animMotion origin="layout" path="M -5.84407E-7 -7.40741E-7 L -5.84407E-7 0.0125 " pathEditMode="relative" rAng="0" ptsTypes="AA">
                                      <p:cBhvr>
                                        <p:cTn id="212" dur="2000" fill="hold"/>
                                        <p:tgtEl>
                                          <p:spTgt spid="295"/>
                                        </p:tgtEl>
                                        <p:attrNameLst>
                                          <p:attrName>ppt_x</p:attrName>
                                          <p:attrName>ppt_y</p:attrName>
                                        </p:attrNameLst>
                                      </p:cBhvr>
                                      <p:rCtr x="0" y="625"/>
                                    </p:animMotion>
                                  </p:childTnLst>
                                </p:cTn>
                              </p:par>
                              <p:par>
                                <p:cTn id="213" presetID="42" presetClass="path" presetSubtype="0" accel="50000" decel="50000" fill="hold" grpId="1" nodeType="withEffect">
                                  <p:stCondLst>
                                    <p:cond delay="0"/>
                                  </p:stCondLst>
                                  <p:childTnLst>
                                    <p:animMotion origin="layout" path="M -5.84407E-7 -7.40741E-7 L -5.84407E-7 0.05787 " pathEditMode="relative" rAng="0" ptsTypes="AA">
                                      <p:cBhvr>
                                        <p:cTn id="214" dur="2000" fill="hold"/>
                                        <p:tgtEl>
                                          <p:spTgt spid="294"/>
                                        </p:tgtEl>
                                        <p:attrNameLst>
                                          <p:attrName>ppt_x</p:attrName>
                                          <p:attrName>ppt_y</p:attrName>
                                        </p:attrNameLst>
                                      </p:cBhvr>
                                      <p:rCtr x="0" y="2894"/>
                                    </p:animMotion>
                                  </p:childTnLst>
                                </p:cTn>
                              </p:par>
                              <p:par>
                                <p:cTn id="215" presetID="42" presetClass="path" presetSubtype="0" accel="50000" decel="50000" fill="hold" grpId="1" nodeType="withEffect">
                                  <p:stCondLst>
                                    <p:cond delay="0"/>
                                  </p:stCondLst>
                                  <p:childTnLst>
                                    <p:animMotion origin="layout" path="M -5.84407E-7 -2.22222E-6 L -5.84407E-7 0.06852 " pathEditMode="relative" rAng="0" ptsTypes="AA">
                                      <p:cBhvr>
                                        <p:cTn id="216" dur="2000" fill="hold"/>
                                        <p:tgtEl>
                                          <p:spTgt spid="293"/>
                                        </p:tgtEl>
                                        <p:attrNameLst>
                                          <p:attrName>ppt_x</p:attrName>
                                          <p:attrName>ppt_y</p:attrName>
                                        </p:attrNameLst>
                                      </p:cBhvr>
                                      <p:rCtr x="0" y="3426"/>
                                    </p:animMotion>
                                  </p:childTnLst>
                                </p:cTn>
                              </p:par>
                            </p:childTnLst>
                          </p:cTn>
                        </p:par>
                      </p:childTnLst>
                    </p:cTn>
                  </p:par>
                  <p:par>
                    <p:cTn id="217" fill="hold">
                      <p:stCondLst>
                        <p:cond delay="indefinite"/>
                      </p:stCondLst>
                      <p:childTnLst>
                        <p:par>
                          <p:cTn id="218" fill="hold">
                            <p:stCondLst>
                              <p:cond delay="0"/>
                            </p:stCondLst>
                            <p:childTnLst>
                              <p:par>
                                <p:cTn id="219" presetID="10" presetClass="entr" presetSubtype="0" fill="hold" grpId="0" nodeType="clickEffect">
                                  <p:stCondLst>
                                    <p:cond delay="0"/>
                                  </p:stCondLst>
                                  <p:childTnLst>
                                    <p:set>
                                      <p:cBhvr>
                                        <p:cTn id="220" dur="1" fill="hold">
                                          <p:stCondLst>
                                            <p:cond delay="0"/>
                                          </p:stCondLst>
                                        </p:cTn>
                                        <p:tgtEl>
                                          <p:spTgt spid="326"/>
                                        </p:tgtEl>
                                        <p:attrNameLst>
                                          <p:attrName>style.visibility</p:attrName>
                                        </p:attrNameLst>
                                      </p:cBhvr>
                                      <p:to>
                                        <p:strVal val="visible"/>
                                      </p:to>
                                    </p:set>
                                    <p:animEffect transition="in" filter="fade">
                                      <p:cBhvr>
                                        <p:cTn id="221" dur="500"/>
                                        <p:tgtEl>
                                          <p:spTgt spid="326"/>
                                        </p:tgtEl>
                                      </p:cBhvr>
                                    </p:animEffect>
                                  </p:childTnLst>
                                </p:cTn>
                              </p:par>
                              <p:par>
                                <p:cTn id="222" presetID="10" presetClass="entr" presetSubtype="0" fill="hold" grpId="0" nodeType="withEffect">
                                  <p:stCondLst>
                                    <p:cond delay="0"/>
                                  </p:stCondLst>
                                  <p:childTnLst>
                                    <p:set>
                                      <p:cBhvr>
                                        <p:cTn id="223" dur="1" fill="hold">
                                          <p:stCondLst>
                                            <p:cond delay="0"/>
                                          </p:stCondLst>
                                        </p:cTn>
                                        <p:tgtEl>
                                          <p:spTgt spid="327"/>
                                        </p:tgtEl>
                                        <p:attrNameLst>
                                          <p:attrName>style.visibility</p:attrName>
                                        </p:attrNameLst>
                                      </p:cBhvr>
                                      <p:to>
                                        <p:strVal val="visible"/>
                                      </p:to>
                                    </p:set>
                                    <p:animEffect transition="in" filter="fade">
                                      <p:cBhvr>
                                        <p:cTn id="224" dur="500"/>
                                        <p:tgtEl>
                                          <p:spTgt spid="327"/>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299"/>
                                        </p:tgtEl>
                                        <p:attrNameLst>
                                          <p:attrName>style.visibility</p:attrName>
                                        </p:attrNameLst>
                                      </p:cBhvr>
                                      <p:to>
                                        <p:strVal val="visible"/>
                                      </p:to>
                                    </p:set>
                                    <p:animEffect transition="in" filter="fade">
                                      <p:cBhvr>
                                        <p:cTn id="227" dur="500"/>
                                        <p:tgtEl>
                                          <p:spTgt spid="299"/>
                                        </p:tgtEl>
                                      </p:cBhvr>
                                    </p:animEffect>
                                  </p:childTnLst>
                                </p:cTn>
                              </p:par>
                              <p:par>
                                <p:cTn id="228" presetID="2" presetClass="entr" presetSubtype="4" fill="hold" nodeType="withEffect">
                                  <p:stCondLst>
                                    <p:cond delay="0"/>
                                  </p:stCondLst>
                                  <p:childTnLst>
                                    <p:set>
                                      <p:cBhvr>
                                        <p:cTn id="229" dur="1" fill="hold">
                                          <p:stCondLst>
                                            <p:cond delay="0"/>
                                          </p:stCondLst>
                                        </p:cTn>
                                        <p:tgtEl>
                                          <p:spTgt spid="336">
                                            <p:txEl>
                                              <p:pRg st="5" end="5"/>
                                            </p:txEl>
                                          </p:spTgt>
                                        </p:tgtEl>
                                        <p:attrNameLst>
                                          <p:attrName>style.visibility</p:attrName>
                                        </p:attrNameLst>
                                      </p:cBhvr>
                                      <p:to>
                                        <p:strVal val="visible"/>
                                      </p:to>
                                    </p:set>
                                    <p:anim calcmode="lin" valueType="num">
                                      <p:cBhvr additive="base">
                                        <p:cTn id="230" dur="500" fill="hold"/>
                                        <p:tgtEl>
                                          <p:spTgt spid="336">
                                            <p:txEl>
                                              <p:pRg st="5" end="5"/>
                                            </p:txEl>
                                          </p:spTgt>
                                        </p:tgtEl>
                                        <p:attrNameLst>
                                          <p:attrName>ppt_x</p:attrName>
                                        </p:attrNameLst>
                                      </p:cBhvr>
                                      <p:tavLst>
                                        <p:tav tm="0">
                                          <p:val>
                                            <p:strVal val="#ppt_x"/>
                                          </p:val>
                                        </p:tav>
                                        <p:tav tm="100000">
                                          <p:val>
                                            <p:strVal val="#ppt_x"/>
                                          </p:val>
                                        </p:tav>
                                      </p:tavLst>
                                    </p:anim>
                                    <p:anim calcmode="lin" valueType="num">
                                      <p:cBhvr additive="base">
                                        <p:cTn id="231" dur="500" fill="hold"/>
                                        <p:tgtEl>
                                          <p:spTgt spid="336">
                                            <p:txEl>
                                              <p:pRg st="5" end="5"/>
                                            </p:txEl>
                                          </p:spTgt>
                                        </p:tgtEl>
                                        <p:attrNameLst>
                                          <p:attrName>ppt_y</p:attrName>
                                        </p:attrNameLst>
                                      </p:cBhvr>
                                      <p:tavLst>
                                        <p:tav tm="0">
                                          <p:val>
                                            <p:strVal val="1+#ppt_h/2"/>
                                          </p:val>
                                        </p:tav>
                                        <p:tav tm="100000">
                                          <p:val>
                                            <p:strVal val="#ppt_y"/>
                                          </p:val>
                                        </p:tav>
                                      </p:tavLst>
                                    </p:anim>
                                  </p:childTnLst>
                                </p:cTn>
                              </p:par>
                              <p:par>
                                <p:cTn id="232" presetID="2" presetClass="entr" presetSubtype="4" fill="hold" nodeType="withEffect">
                                  <p:stCondLst>
                                    <p:cond delay="0"/>
                                  </p:stCondLst>
                                  <p:childTnLst>
                                    <p:set>
                                      <p:cBhvr>
                                        <p:cTn id="233" dur="1" fill="hold">
                                          <p:stCondLst>
                                            <p:cond delay="0"/>
                                          </p:stCondLst>
                                        </p:cTn>
                                        <p:tgtEl>
                                          <p:spTgt spid="336">
                                            <p:txEl>
                                              <p:pRg st="6" end="6"/>
                                            </p:txEl>
                                          </p:spTgt>
                                        </p:tgtEl>
                                        <p:attrNameLst>
                                          <p:attrName>style.visibility</p:attrName>
                                        </p:attrNameLst>
                                      </p:cBhvr>
                                      <p:to>
                                        <p:strVal val="visible"/>
                                      </p:to>
                                    </p:set>
                                    <p:anim calcmode="lin" valueType="num">
                                      <p:cBhvr additive="base">
                                        <p:cTn id="234" dur="500" fill="hold"/>
                                        <p:tgtEl>
                                          <p:spTgt spid="336">
                                            <p:txEl>
                                              <p:pRg st="6" end="6"/>
                                            </p:txEl>
                                          </p:spTgt>
                                        </p:tgtEl>
                                        <p:attrNameLst>
                                          <p:attrName>ppt_x</p:attrName>
                                        </p:attrNameLst>
                                      </p:cBhvr>
                                      <p:tavLst>
                                        <p:tav tm="0">
                                          <p:val>
                                            <p:strVal val="#ppt_x"/>
                                          </p:val>
                                        </p:tav>
                                        <p:tav tm="100000">
                                          <p:val>
                                            <p:strVal val="#ppt_x"/>
                                          </p:val>
                                        </p:tav>
                                      </p:tavLst>
                                    </p:anim>
                                    <p:anim calcmode="lin" valueType="num">
                                      <p:cBhvr additive="base">
                                        <p:cTn id="235" dur="500" fill="hold"/>
                                        <p:tgtEl>
                                          <p:spTgt spid="336">
                                            <p:txEl>
                                              <p:pRg st="6" end="6"/>
                                            </p:txEl>
                                          </p:spTgt>
                                        </p:tgtEl>
                                        <p:attrNameLst>
                                          <p:attrName>ppt_y</p:attrName>
                                        </p:attrNameLst>
                                      </p:cBhvr>
                                      <p:tavLst>
                                        <p:tav tm="0">
                                          <p:val>
                                            <p:strVal val="1+#ppt_h/2"/>
                                          </p:val>
                                        </p:tav>
                                        <p:tav tm="100000">
                                          <p:val>
                                            <p:strVal val="#ppt_y"/>
                                          </p:val>
                                        </p:tav>
                                      </p:tavLst>
                                    </p:anim>
                                  </p:childTnLst>
                                </p:cTn>
                              </p:par>
                              <p:par>
                                <p:cTn id="236" presetID="10" presetClass="entr" presetSubtype="0" fill="hold" grpId="0" nodeType="withEffect">
                                  <p:stCondLst>
                                    <p:cond delay="0"/>
                                  </p:stCondLst>
                                  <p:childTnLst>
                                    <p:set>
                                      <p:cBhvr>
                                        <p:cTn id="237" dur="1" fill="hold">
                                          <p:stCondLst>
                                            <p:cond delay="0"/>
                                          </p:stCondLst>
                                        </p:cTn>
                                        <p:tgtEl>
                                          <p:spTgt spid="296"/>
                                        </p:tgtEl>
                                        <p:attrNameLst>
                                          <p:attrName>style.visibility</p:attrName>
                                        </p:attrNameLst>
                                      </p:cBhvr>
                                      <p:to>
                                        <p:strVal val="visible"/>
                                      </p:to>
                                    </p:set>
                                    <p:animEffect transition="in" filter="fade">
                                      <p:cBhvr>
                                        <p:cTn id="238" dur="500"/>
                                        <p:tgtEl>
                                          <p:spTgt spid="296"/>
                                        </p:tgtEl>
                                      </p:cBhvr>
                                    </p:animEffect>
                                  </p:childTnLst>
                                </p:cTn>
                              </p:par>
                              <p:par>
                                <p:cTn id="239" presetID="1" presetClass="entr" presetSubtype="0" fill="hold" grpId="0" nodeType="withEffect">
                                  <p:stCondLst>
                                    <p:cond delay="0"/>
                                  </p:stCondLst>
                                  <p:childTnLst>
                                    <p:set>
                                      <p:cBhvr>
                                        <p:cTn id="240" dur="1" fill="hold">
                                          <p:stCondLst>
                                            <p:cond delay="0"/>
                                          </p:stCondLst>
                                        </p:cTn>
                                        <p:tgtEl>
                                          <p:spTgt spid="297"/>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09"/>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305"/>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301"/>
                                        </p:tgtEl>
                                        <p:attrNameLst>
                                          <p:attrName>style.visibility</p:attrName>
                                        </p:attrNameLst>
                                      </p:cBhvr>
                                      <p:to>
                                        <p:strVal val="visible"/>
                                      </p:to>
                                    </p:set>
                                  </p:childTnLst>
                                </p:cTn>
                              </p:par>
                            </p:childTnLst>
                          </p:cTn>
                        </p:par>
                        <p:par>
                          <p:cTn id="247" fill="hold">
                            <p:stCondLst>
                              <p:cond delay="500"/>
                            </p:stCondLst>
                            <p:childTnLst>
                              <p:par>
                                <p:cTn id="248" presetID="10" presetClass="entr" presetSubtype="0" fill="hold" grpId="0" nodeType="afterEffect">
                                  <p:stCondLst>
                                    <p:cond delay="0"/>
                                  </p:stCondLst>
                                  <p:childTnLst>
                                    <p:set>
                                      <p:cBhvr>
                                        <p:cTn id="249" dur="1" fill="hold">
                                          <p:stCondLst>
                                            <p:cond delay="0"/>
                                          </p:stCondLst>
                                        </p:cTn>
                                        <p:tgtEl>
                                          <p:spTgt spid="313"/>
                                        </p:tgtEl>
                                        <p:attrNameLst>
                                          <p:attrName>style.visibility</p:attrName>
                                        </p:attrNameLst>
                                      </p:cBhvr>
                                      <p:to>
                                        <p:strVal val="visible"/>
                                      </p:to>
                                    </p:set>
                                    <p:animEffect transition="in" filter="fade">
                                      <p:cBhvr>
                                        <p:cTn id="250" dur="500"/>
                                        <p:tgtEl>
                                          <p:spTgt spid="313"/>
                                        </p:tgtEl>
                                      </p:cBhvr>
                                    </p:animEffect>
                                  </p:childTnLst>
                                </p:cTn>
                              </p:par>
                            </p:childTnLst>
                          </p:cTn>
                        </p:par>
                        <p:par>
                          <p:cTn id="251" fill="hold">
                            <p:stCondLst>
                              <p:cond delay="1000"/>
                            </p:stCondLst>
                            <p:childTnLst>
                              <p:par>
                                <p:cTn id="252" presetID="10" presetClass="entr" presetSubtype="0" fill="hold" grpId="0" nodeType="afterEffect">
                                  <p:stCondLst>
                                    <p:cond delay="0"/>
                                  </p:stCondLst>
                                  <p:childTnLst>
                                    <p:set>
                                      <p:cBhvr>
                                        <p:cTn id="253" dur="1" fill="hold">
                                          <p:stCondLst>
                                            <p:cond delay="0"/>
                                          </p:stCondLst>
                                        </p:cTn>
                                        <p:tgtEl>
                                          <p:spTgt spid="314"/>
                                        </p:tgtEl>
                                        <p:attrNameLst>
                                          <p:attrName>style.visibility</p:attrName>
                                        </p:attrNameLst>
                                      </p:cBhvr>
                                      <p:to>
                                        <p:strVal val="visible"/>
                                      </p:to>
                                    </p:set>
                                    <p:animEffect transition="in" filter="fade">
                                      <p:cBhvr>
                                        <p:cTn id="254" dur="500"/>
                                        <p:tgtEl>
                                          <p:spTgt spid="314"/>
                                        </p:tgtEl>
                                      </p:cBhvr>
                                    </p:animEffect>
                                  </p:childTnLst>
                                </p:cTn>
                              </p:par>
                            </p:childTnLst>
                          </p:cTn>
                        </p:par>
                        <p:par>
                          <p:cTn id="255" fill="hold">
                            <p:stCondLst>
                              <p:cond delay="1500"/>
                            </p:stCondLst>
                            <p:childTnLst>
                              <p:par>
                                <p:cTn id="256" presetID="10" presetClass="entr" presetSubtype="0" fill="hold" grpId="0" nodeType="afterEffect">
                                  <p:stCondLst>
                                    <p:cond delay="0"/>
                                  </p:stCondLst>
                                  <p:childTnLst>
                                    <p:set>
                                      <p:cBhvr>
                                        <p:cTn id="257" dur="1" fill="hold">
                                          <p:stCondLst>
                                            <p:cond delay="0"/>
                                          </p:stCondLst>
                                        </p:cTn>
                                        <p:tgtEl>
                                          <p:spTgt spid="315"/>
                                        </p:tgtEl>
                                        <p:attrNameLst>
                                          <p:attrName>style.visibility</p:attrName>
                                        </p:attrNameLst>
                                      </p:cBhvr>
                                      <p:to>
                                        <p:strVal val="visible"/>
                                      </p:to>
                                    </p:set>
                                    <p:animEffect transition="in" filter="fade">
                                      <p:cBhvr>
                                        <p:cTn id="258" dur="500"/>
                                        <p:tgtEl>
                                          <p:spTgt spid="315"/>
                                        </p:tgtEl>
                                      </p:cBhvr>
                                    </p:animEffect>
                                  </p:childTnLst>
                                </p:cTn>
                              </p:par>
                            </p:childTnLst>
                          </p:cTn>
                        </p:par>
                        <p:par>
                          <p:cTn id="259" fill="hold">
                            <p:stCondLst>
                              <p:cond delay="2000"/>
                            </p:stCondLst>
                            <p:childTnLst>
                              <p:par>
                                <p:cTn id="260" presetID="10" presetClass="entr" presetSubtype="0" fill="hold" grpId="0" nodeType="afterEffect">
                                  <p:stCondLst>
                                    <p:cond delay="0"/>
                                  </p:stCondLst>
                                  <p:childTnLst>
                                    <p:set>
                                      <p:cBhvr>
                                        <p:cTn id="261" dur="1" fill="hold">
                                          <p:stCondLst>
                                            <p:cond delay="0"/>
                                          </p:stCondLst>
                                        </p:cTn>
                                        <p:tgtEl>
                                          <p:spTgt spid="316"/>
                                        </p:tgtEl>
                                        <p:attrNameLst>
                                          <p:attrName>style.visibility</p:attrName>
                                        </p:attrNameLst>
                                      </p:cBhvr>
                                      <p:to>
                                        <p:strVal val="visible"/>
                                      </p:to>
                                    </p:set>
                                    <p:animEffect transition="in" filter="fade">
                                      <p:cBhvr>
                                        <p:cTn id="262" dur="5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0" animBg="1"/>
      <p:bldP spid="326" grpId="0" animBg="1"/>
      <p:bldP spid="318" grpId="0"/>
      <p:bldP spid="2" grpId="0" animBg="1"/>
      <p:bldP spid="327" grpId="0" animBg="1"/>
      <p:bldP spid="11" grpId="0" animBg="1"/>
      <p:bldP spid="13" grpId="0" animBg="1"/>
      <p:bldP spid="14" grpId="0" animBg="1"/>
      <p:bldP spid="15" grpId="0" animBg="1"/>
      <p:bldP spid="276" grpId="0" animBg="1"/>
      <p:bldP spid="276" grpId="1" animBg="1"/>
      <p:bldP spid="277" grpId="0" animBg="1"/>
      <p:bldP spid="277" grpId="1" animBg="1"/>
      <p:bldP spid="278" grpId="0" animBg="1"/>
      <p:bldP spid="278" grpId="1" animBg="1"/>
      <p:bldP spid="279" grpId="0" animBg="1"/>
      <p:bldP spid="279" grpId="1" animBg="1"/>
      <p:bldP spid="280" grpId="0" animBg="1"/>
      <p:bldP spid="280" grpId="1" animBg="1"/>
      <p:bldP spid="281" grpId="0" animBg="1"/>
      <p:bldP spid="281" grpId="1" animBg="1"/>
      <p:bldP spid="282" grpId="0" animBg="1"/>
      <p:bldP spid="282" grpId="1" animBg="1"/>
      <p:bldP spid="283" grpId="0" animBg="1"/>
      <p:bldP spid="283" grpId="1" animBg="1"/>
      <p:bldP spid="284" grpId="0" animBg="1"/>
      <p:bldP spid="284" grpId="1" animBg="1"/>
      <p:bldP spid="284" grpId="2" animBg="1"/>
      <p:bldP spid="285" grpId="0" animBg="1"/>
      <p:bldP spid="285" grpId="1" animBg="1"/>
      <p:bldP spid="285" grpId="2" animBg="1"/>
      <p:bldP spid="286" grpId="0" animBg="1"/>
      <p:bldP spid="286" grpId="1" animBg="1"/>
      <p:bldP spid="287" grpId="0" animBg="1"/>
      <p:bldP spid="287" grpId="1" animBg="1"/>
      <p:bldP spid="288" grpId="0" animBg="1"/>
      <p:bldP spid="288" grpId="1" animBg="1"/>
      <p:bldP spid="289" grpId="0" animBg="1"/>
      <p:bldP spid="289" grpId="1" animBg="1"/>
      <p:bldP spid="290" grpId="0" animBg="1"/>
      <p:bldP spid="290" grpId="1" animBg="1"/>
      <p:bldP spid="291" grpId="0" animBg="1"/>
      <p:bldP spid="291" grpId="1" animBg="1"/>
      <p:bldP spid="292" grpId="0" animBg="1"/>
      <p:bldP spid="293" grpId="0" animBg="1"/>
      <p:bldP spid="293" grpId="1" animBg="1"/>
      <p:bldP spid="294" grpId="0" animBg="1"/>
      <p:bldP spid="294" grpId="1" animBg="1"/>
      <p:bldP spid="295" grpId="0" animBg="1"/>
      <p:bldP spid="295" grpId="1" animBg="1"/>
      <p:bldP spid="296" grpId="0" animBg="1"/>
      <p:bldP spid="297" grpId="0" animBg="1"/>
      <p:bldP spid="301" grpId="0" animBg="1"/>
      <p:bldP spid="305" grpId="0" animBg="1"/>
      <p:bldP spid="309" grpId="0" animBg="1"/>
      <p:bldP spid="313" grpId="0" animBg="1"/>
      <p:bldP spid="314" grpId="0" animBg="1"/>
      <p:bldP spid="315" grpId="0" animBg="1"/>
      <p:bldP spid="316" grpId="0" animBg="1"/>
      <p:bldP spid="317" grpId="0" animBg="1"/>
      <p:bldP spid="29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圆角矩形 336"/>
          <p:cNvSpPr/>
          <p:nvPr/>
        </p:nvSpPr>
        <p:spPr bwMode="auto">
          <a:xfrm>
            <a:off x="1678360" y="3173604"/>
            <a:ext cx="914400" cy="1374592"/>
          </a:xfrm>
          <a:prstGeom prst="roundRect">
            <a:avLst/>
          </a:prstGeom>
          <a:solidFill>
            <a:schemeClr val="bg2">
              <a:lumMod val="40000"/>
              <a:lumOff val="60000"/>
            </a:schemeClr>
          </a:solidFill>
          <a:ln>
            <a:solidFill>
              <a:schemeClr val="tx1"/>
            </a:solidFill>
          </a:ln>
          <a:effectLst>
            <a:outerShdw dist="35921" dir="2700000" algn="ctr" rotWithShape="0">
              <a:schemeClr val="bg2"/>
            </a:outerShdw>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sp>
        <p:nvSpPr>
          <p:cNvPr id="39" name="圆角矩形 38"/>
          <p:cNvSpPr/>
          <p:nvPr/>
        </p:nvSpPr>
        <p:spPr bwMode="auto">
          <a:xfrm>
            <a:off x="2686472" y="3173604"/>
            <a:ext cx="914400" cy="1374592"/>
          </a:xfrm>
          <a:prstGeom prst="roundRect">
            <a:avLst/>
          </a:prstGeom>
          <a:solidFill>
            <a:schemeClr val="bg2">
              <a:lumMod val="40000"/>
              <a:lumOff val="60000"/>
            </a:schemeClr>
          </a:solidFill>
          <a:ln>
            <a:solidFill>
              <a:schemeClr val="tx1"/>
            </a:solidFill>
          </a:ln>
          <a:effectLst>
            <a:outerShdw dist="35921" dir="2700000" algn="ctr" rotWithShape="0">
              <a:schemeClr val="bg2"/>
            </a:outerShdw>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sp>
        <p:nvSpPr>
          <p:cNvPr id="308" name="圆角矩形 307"/>
          <p:cNvSpPr/>
          <p:nvPr/>
        </p:nvSpPr>
        <p:spPr bwMode="auto">
          <a:xfrm>
            <a:off x="1734838" y="3599662"/>
            <a:ext cx="1826726" cy="190901"/>
          </a:xfrm>
          <a:prstGeom prst="roundRect">
            <a:avLst/>
          </a:prstGeom>
          <a:solidFill>
            <a:schemeClr val="bg1">
              <a:lumMod val="85000"/>
              <a:alpha val="45000"/>
            </a:schemeClr>
          </a:solidFill>
          <a:ln w="9525" cap="flat" cmpd="sng" algn="ctr">
            <a:solidFill>
              <a:schemeClr val="tx1"/>
            </a:solidFill>
            <a:prstDash val="dash"/>
            <a:round/>
            <a:headEnd type="none" w="med" len="med"/>
            <a:tailEnd type="none" w="med" len="med"/>
          </a:ln>
          <a:effectLst/>
        </p:spPr>
        <p:txBody>
          <a:bodyPr vert="horz" wrap="square" lIns="68553" tIns="34277" rIns="68553" bIns="34277" numCol="1" rtlCol="0" anchor="t" anchorCtr="0" compatLnSpc="1">
            <a:prstTxWarp prst="textNoShape">
              <a:avLst/>
            </a:prstTxWarp>
          </a:bodyPr>
          <a:lstStyle/>
          <a:p>
            <a:pPr algn="ctr" defTabSz="601025"/>
            <a:endParaRPr lang="zh-CN" altLang="en-US" sz="1349" b="1" dirty="0">
              <a:ea typeface="华文细黑" pitchFamily="2" charset="-122"/>
              <a:cs typeface="Calibri" panose="020F0502020204030204" pitchFamily="34" charset="0"/>
            </a:endParaRPr>
          </a:p>
        </p:txBody>
      </p:sp>
      <p:grpSp>
        <p:nvGrpSpPr>
          <p:cNvPr id="246" name="组合 245"/>
          <p:cNvGrpSpPr/>
          <p:nvPr/>
        </p:nvGrpSpPr>
        <p:grpSpPr>
          <a:xfrm>
            <a:off x="2193063" y="3215359"/>
            <a:ext cx="363435" cy="389700"/>
            <a:chOff x="9044900" y="3557041"/>
            <a:chExt cx="605008" cy="536841"/>
          </a:xfrm>
        </p:grpSpPr>
        <p:pic>
          <p:nvPicPr>
            <p:cNvPr id="260" name="Picture 2" descr="C:\Users\w00204092.CHINA\Desktop\PNG\芯片图标-01.png"/>
            <p:cNvPicPr>
              <a:picLocks noChangeAspect="1" noChangeArrowheads="1"/>
            </p:cNvPicPr>
            <p:nvPr/>
          </p:nvPicPr>
          <p:blipFill>
            <a:blip r:embed="rId3" cstate="email">
              <a:lum bright="-20000"/>
              <a:extLst>
                <a:ext uri="{28A0092B-C50C-407E-A947-70E740481C1C}">
                  <a14:useLocalDpi xmlns:a14="http://schemas.microsoft.com/office/drawing/2010/main"/>
                </a:ext>
              </a:extLst>
            </a:blip>
            <a:srcRect/>
            <a:stretch>
              <a:fillRect/>
            </a:stretch>
          </p:blipFill>
          <p:spPr bwMode="auto">
            <a:xfrm>
              <a:off x="9083186" y="3557041"/>
              <a:ext cx="526806" cy="536841"/>
            </a:xfrm>
            <a:prstGeom prst="rect">
              <a:avLst/>
            </a:prstGeom>
            <a:noFill/>
            <a:ln>
              <a:noFill/>
            </a:ln>
          </p:spPr>
        </p:pic>
        <p:sp>
          <p:nvSpPr>
            <p:cNvPr id="263" name="文本框 20"/>
            <p:cNvSpPr txBox="1"/>
            <p:nvPr/>
          </p:nvSpPr>
          <p:spPr>
            <a:xfrm>
              <a:off x="9044900" y="3688629"/>
              <a:ext cx="605008" cy="253463"/>
            </a:xfrm>
            <a:prstGeom prst="rect">
              <a:avLst/>
            </a:prstGeom>
            <a:noFill/>
          </p:spPr>
          <p:txBody>
            <a:bodyPr wrap="square" rtlCol="0">
              <a:spAutoFit/>
            </a:bodyPr>
            <a:lstStyle/>
            <a:p>
              <a:pPr algn="ctr" defTabSz="1097554">
                <a:defRPr/>
              </a:pPr>
              <a:r>
                <a:rPr lang="en-US" altLang="zh-CN" sz="600" b="1" kern="0" dirty="0">
                  <a:solidFill>
                    <a:sysClr val="windowText" lastClr="000000"/>
                  </a:solidFill>
                </a:rPr>
                <a:t>CPU</a:t>
              </a:r>
              <a:endParaRPr lang="en-US" sz="600" b="1" kern="0" dirty="0">
                <a:solidFill>
                  <a:sysClr val="windowText" lastClr="000000"/>
                </a:solidFill>
              </a:endParaRPr>
            </a:p>
          </p:txBody>
        </p:sp>
      </p:grpSp>
      <p:grpSp>
        <p:nvGrpSpPr>
          <p:cNvPr id="268" name="组合 267"/>
          <p:cNvGrpSpPr/>
          <p:nvPr/>
        </p:nvGrpSpPr>
        <p:grpSpPr>
          <a:xfrm>
            <a:off x="1772377" y="3224223"/>
            <a:ext cx="363435" cy="380837"/>
            <a:chOff x="9044900" y="3557041"/>
            <a:chExt cx="605008" cy="536841"/>
          </a:xfrm>
        </p:grpSpPr>
        <p:pic>
          <p:nvPicPr>
            <p:cNvPr id="273" name="Picture 2" descr="C:\Users\w00204092.CHINA\Desktop\PNG\芯片图标-01.png"/>
            <p:cNvPicPr>
              <a:picLocks noChangeAspect="1" noChangeArrowheads="1"/>
            </p:cNvPicPr>
            <p:nvPr/>
          </p:nvPicPr>
          <p:blipFill>
            <a:blip r:embed="rId3" cstate="email">
              <a:lum bright="-20000"/>
              <a:extLst>
                <a:ext uri="{28A0092B-C50C-407E-A947-70E740481C1C}">
                  <a14:useLocalDpi xmlns:a14="http://schemas.microsoft.com/office/drawing/2010/main"/>
                </a:ext>
              </a:extLst>
            </a:blip>
            <a:srcRect/>
            <a:stretch>
              <a:fillRect/>
            </a:stretch>
          </p:blipFill>
          <p:spPr bwMode="auto">
            <a:xfrm>
              <a:off x="9083186" y="3557041"/>
              <a:ext cx="526806" cy="536841"/>
            </a:xfrm>
            <a:prstGeom prst="rect">
              <a:avLst/>
            </a:prstGeom>
            <a:noFill/>
            <a:ln>
              <a:noFill/>
            </a:ln>
          </p:spPr>
        </p:pic>
        <p:sp>
          <p:nvSpPr>
            <p:cNvPr id="279" name="文本框 20"/>
            <p:cNvSpPr txBox="1"/>
            <p:nvPr/>
          </p:nvSpPr>
          <p:spPr>
            <a:xfrm>
              <a:off x="9044900" y="3688629"/>
              <a:ext cx="605008" cy="260312"/>
            </a:xfrm>
            <a:prstGeom prst="rect">
              <a:avLst/>
            </a:prstGeom>
            <a:noFill/>
          </p:spPr>
          <p:txBody>
            <a:bodyPr wrap="square" rtlCol="0">
              <a:spAutoFit/>
            </a:bodyPr>
            <a:lstStyle/>
            <a:p>
              <a:pPr algn="ctr" defTabSz="1097554">
                <a:defRPr/>
              </a:pPr>
              <a:r>
                <a:rPr lang="en-US" altLang="zh-CN" sz="600" b="1" kern="0" dirty="0">
                  <a:solidFill>
                    <a:sysClr val="windowText" lastClr="000000"/>
                  </a:solidFill>
                </a:rPr>
                <a:t>CPU</a:t>
              </a:r>
              <a:endParaRPr lang="en-US" sz="600" b="1" kern="0" dirty="0">
                <a:solidFill>
                  <a:sysClr val="windowText" lastClr="000000"/>
                </a:solidFill>
              </a:endParaRPr>
            </a:p>
          </p:txBody>
        </p:sp>
      </p:grpSp>
      <p:sp>
        <p:nvSpPr>
          <p:cNvPr id="188" name="矩形 187"/>
          <p:cNvSpPr/>
          <p:nvPr/>
        </p:nvSpPr>
        <p:spPr>
          <a:xfrm>
            <a:off x="1792878" y="2720496"/>
            <a:ext cx="799882" cy="179920"/>
          </a:xfrm>
          <a:prstGeom prst="rect">
            <a:avLst/>
          </a:prstGeom>
          <a:solidFill>
            <a:srgbClr val="666666">
              <a:lumMod val="60000"/>
              <a:lumOff val="40000"/>
            </a:srgbClr>
          </a:solidFill>
          <a:ln w="12700" cap="flat" cmpd="sng" algn="ctr">
            <a:solidFill>
              <a:srgbClr val="777777"/>
            </a:solidFill>
            <a:prstDash val="solid"/>
            <a:miter lim="800000"/>
          </a:ln>
          <a:effectLst/>
        </p:spPr>
        <p:txBody>
          <a:bodyPr rtlCol="0" anchor="ctr"/>
          <a:lstStyle/>
          <a:p>
            <a:pPr algn="ctr">
              <a:defRPr/>
            </a:pPr>
            <a:endParaRPr lang="zh-CN" altLang="en-US" kern="0" dirty="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189" name="矩形 188"/>
          <p:cNvSpPr/>
          <p:nvPr/>
        </p:nvSpPr>
        <p:spPr>
          <a:xfrm>
            <a:off x="2658240" y="2720495"/>
            <a:ext cx="817073" cy="186459"/>
          </a:xfrm>
          <a:prstGeom prst="rect">
            <a:avLst/>
          </a:prstGeom>
          <a:solidFill>
            <a:srgbClr val="666666">
              <a:lumMod val="60000"/>
              <a:lumOff val="40000"/>
            </a:srgbClr>
          </a:solidFill>
          <a:ln w="12700" cap="flat" cmpd="sng" algn="ctr">
            <a:solidFill>
              <a:srgbClr val="777777"/>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cxnSp>
        <p:nvCxnSpPr>
          <p:cNvPr id="208" name="直接连接符 207"/>
          <p:cNvCxnSpPr>
            <a:stCxn id="295" idx="1"/>
            <a:endCxn id="350" idx="0"/>
          </p:cNvCxnSpPr>
          <p:nvPr/>
        </p:nvCxnSpPr>
        <p:spPr>
          <a:xfrm flipH="1">
            <a:off x="1910506" y="2440979"/>
            <a:ext cx="729058" cy="221686"/>
          </a:xfrm>
          <a:prstGeom prst="line">
            <a:avLst/>
          </a:prstGeom>
          <a:noFill/>
          <a:ln w="6350" cap="flat" cmpd="sng" algn="ctr">
            <a:solidFill>
              <a:schemeClr val="tx1"/>
            </a:solidFill>
            <a:prstDash val="solid"/>
            <a:miter lim="800000"/>
            <a:headEnd type="triangle" w="med" len="med"/>
            <a:tailEnd type="triangle" w="med" len="med"/>
          </a:ln>
          <a:effectLst/>
        </p:spPr>
      </p:cxnSp>
      <p:sp>
        <p:nvSpPr>
          <p:cNvPr id="212" name="矩形 211"/>
          <p:cNvSpPr/>
          <p:nvPr/>
        </p:nvSpPr>
        <p:spPr>
          <a:xfrm>
            <a:off x="3405048" y="3642322"/>
            <a:ext cx="107852" cy="100388"/>
          </a:xfrm>
          <a:prstGeom prst="rect">
            <a:avLst/>
          </a:prstGeom>
          <a:solidFill>
            <a:schemeClr val="bg1"/>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14" name="矩形 213"/>
          <p:cNvSpPr/>
          <p:nvPr/>
        </p:nvSpPr>
        <p:spPr>
          <a:xfrm>
            <a:off x="3227148" y="3642322"/>
            <a:ext cx="107852" cy="100388"/>
          </a:xfrm>
          <a:prstGeom prst="rect">
            <a:avLst/>
          </a:prstGeom>
          <a:solidFill>
            <a:schemeClr val="accent3">
              <a:lumMod val="75000"/>
            </a:schemeClr>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15" name="矩形 214"/>
          <p:cNvSpPr/>
          <p:nvPr/>
        </p:nvSpPr>
        <p:spPr>
          <a:xfrm>
            <a:off x="2232720" y="1495180"/>
            <a:ext cx="927606" cy="324981"/>
          </a:xfrm>
          <a:prstGeom prst="rect">
            <a:avLst/>
          </a:prstGeom>
          <a:noFill/>
          <a:ln w="12700" cap="flat" cmpd="sng" algn="ctr">
            <a:solidFill>
              <a:srgbClr val="1D1D1A"/>
            </a:solidFill>
            <a:prstDash val="solid"/>
            <a:miter lim="800000"/>
          </a:ln>
          <a:effectLst/>
        </p:spPr>
        <p:txBody>
          <a:bodyPr rtlCol="0" anchor="ctr"/>
          <a:lstStyle/>
          <a:p>
            <a:pPr algn="ctr">
              <a:defRPr/>
            </a:pPr>
            <a:r>
              <a:rPr lang="en-US" altLang="zh-CN" kern="0" dirty="0">
                <a:solidFill>
                  <a:srgbClr val="666666"/>
                </a:solidFill>
                <a:latin typeface="Calibri" panose="020F0502020204030204" pitchFamily="34" charset="0"/>
                <a:ea typeface="等线" panose="02010600030101010101" pitchFamily="2" charset="-122"/>
                <a:cs typeface="Calibri" panose="020F0502020204030204" pitchFamily="34" charset="0"/>
              </a:rPr>
              <a:t>Host</a:t>
            </a:r>
            <a:endParaRPr lang="zh-CN" altLang="en-US" kern="0" dirty="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cxnSp>
        <p:nvCxnSpPr>
          <p:cNvPr id="217" name="直接箭头连接符 216"/>
          <p:cNvCxnSpPr>
            <a:stCxn id="215" idx="2"/>
            <a:endCxn id="295" idx="3"/>
          </p:cNvCxnSpPr>
          <p:nvPr/>
        </p:nvCxnSpPr>
        <p:spPr>
          <a:xfrm flipH="1">
            <a:off x="2639564" y="1820161"/>
            <a:ext cx="56959" cy="226512"/>
          </a:xfrm>
          <a:prstGeom prst="straightConnector1">
            <a:avLst/>
          </a:prstGeom>
          <a:noFill/>
          <a:ln w="6350" cap="flat" cmpd="sng" algn="ctr">
            <a:solidFill>
              <a:schemeClr val="tx1"/>
            </a:solidFill>
            <a:prstDash val="solid"/>
            <a:miter lim="800000"/>
            <a:headEnd type="triangle" w="med" len="med"/>
            <a:tailEnd type="triangle" w="med" len="med"/>
          </a:ln>
          <a:effectLst/>
        </p:spPr>
      </p:cxnSp>
      <p:sp>
        <p:nvSpPr>
          <p:cNvPr id="220" name="矩形 219"/>
          <p:cNvSpPr/>
          <p:nvPr/>
        </p:nvSpPr>
        <p:spPr>
          <a:xfrm>
            <a:off x="1965815" y="3648687"/>
            <a:ext cx="107852" cy="100388"/>
          </a:xfrm>
          <a:prstGeom prst="rect">
            <a:avLst/>
          </a:prstGeom>
          <a:solidFill>
            <a:srgbClr val="FFFF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21" name="矩形 220"/>
          <p:cNvSpPr/>
          <p:nvPr/>
        </p:nvSpPr>
        <p:spPr>
          <a:xfrm>
            <a:off x="2374094" y="3648687"/>
            <a:ext cx="107852" cy="100388"/>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22" name="矩形 221"/>
          <p:cNvSpPr/>
          <p:nvPr/>
        </p:nvSpPr>
        <p:spPr>
          <a:xfrm>
            <a:off x="2203494" y="3648687"/>
            <a:ext cx="107852" cy="100388"/>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23" name="矩形 222"/>
          <p:cNvSpPr/>
          <p:nvPr/>
        </p:nvSpPr>
        <p:spPr>
          <a:xfrm>
            <a:off x="2806779" y="3642322"/>
            <a:ext cx="107852" cy="100388"/>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24" name="矩形 223"/>
          <p:cNvSpPr/>
          <p:nvPr/>
        </p:nvSpPr>
        <p:spPr>
          <a:xfrm>
            <a:off x="1800278" y="3648687"/>
            <a:ext cx="107852" cy="100388"/>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25" name="矩形 224"/>
          <p:cNvSpPr/>
          <p:nvPr/>
        </p:nvSpPr>
        <p:spPr>
          <a:xfrm>
            <a:off x="2977548" y="3642322"/>
            <a:ext cx="107852" cy="100388"/>
          </a:xfrm>
          <a:prstGeom prst="rect">
            <a:avLst/>
          </a:prstGeom>
          <a:solidFill>
            <a:srgbClr val="7030A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50" name="圆柱形 249"/>
          <p:cNvSpPr/>
          <p:nvPr/>
        </p:nvSpPr>
        <p:spPr>
          <a:xfrm>
            <a:off x="1936348" y="4774603"/>
            <a:ext cx="468729" cy="289239"/>
          </a:xfrm>
          <a:prstGeom prst="can">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51" name="圆柱形 250"/>
          <p:cNvSpPr/>
          <p:nvPr/>
        </p:nvSpPr>
        <p:spPr>
          <a:xfrm>
            <a:off x="2818244" y="4774603"/>
            <a:ext cx="478111" cy="289239"/>
          </a:xfrm>
          <a:prstGeom prst="can">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56" name="矩形 255"/>
          <p:cNvSpPr/>
          <p:nvPr/>
        </p:nvSpPr>
        <p:spPr>
          <a:xfrm>
            <a:off x="1944689" y="4901204"/>
            <a:ext cx="92761" cy="105173"/>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59" name="矩形 258"/>
          <p:cNvSpPr/>
          <p:nvPr/>
        </p:nvSpPr>
        <p:spPr>
          <a:xfrm>
            <a:off x="2945433" y="4892807"/>
            <a:ext cx="92761" cy="105173"/>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61" name="矩形 260"/>
          <p:cNvSpPr/>
          <p:nvPr/>
        </p:nvSpPr>
        <p:spPr>
          <a:xfrm>
            <a:off x="2066679" y="4901204"/>
            <a:ext cx="92761" cy="105173"/>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62" name="矩形 261"/>
          <p:cNvSpPr/>
          <p:nvPr/>
        </p:nvSpPr>
        <p:spPr>
          <a:xfrm>
            <a:off x="2838262" y="4892807"/>
            <a:ext cx="92761" cy="105173"/>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66" name="矩形 265"/>
          <p:cNvSpPr/>
          <p:nvPr/>
        </p:nvSpPr>
        <p:spPr>
          <a:xfrm>
            <a:off x="2182509" y="4901204"/>
            <a:ext cx="92761" cy="105173"/>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67" name="矩形 266"/>
          <p:cNvSpPr/>
          <p:nvPr/>
        </p:nvSpPr>
        <p:spPr>
          <a:xfrm>
            <a:off x="3181423" y="4892807"/>
            <a:ext cx="92761" cy="105173"/>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71" name="矩形 270"/>
          <p:cNvSpPr/>
          <p:nvPr/>
        </p:nvSpPr>
        <p:spPr>
          <a:xfrm>
            <a:off x="2289609" y="4901204"/>
            <a:ext cx="92761" cy="105173"/>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72" name="矩形 271"/>
          <p:cNvSpPr/>
          <p:nvPr/>
        </p:nvSpPr>
        <p:spPr>
          <a:xfrm>
            <a:off x="3061992" y="4892807"/>
            <a:ext cx="92761" cy="105173"/>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295" name="云形 294"/>
          <p:cNvSpPr/>
          <p:nvPr/>
        </p:nvSpPr>
        <p:spPr bwMode="auto">
          <a:xfrm>
            <a:off x="1947025" y="2022734"/>
            <a:ext cx="1385078" cy="418691"/>
          </a:xfrm>
          <a:prstGeom prst="cloud">
            <a:avLst/>
          </a:prstGeom>
          <a:solidFill>
            <a:srgbClr val="CCFFFF"/>
          </a:solidFill>
          <a:ln/>
        </p:spPr>
        <p:style>
          <a:lnRef idx="2">
            <a:schemeClr val="accent1"/>
          </a:lnRef>
          <a:fillRef idx="1">
            <a:schemeClr val="lt1"/>
          </a:fillRef>
          <a:effectRef idx="0">
            <a:schemeClr val="accent1"/>
          </a:effectRef>
          <a:fontRef idx="minor">
            <a:schemeClr val="dk1"/>
          </a:fontRef>
        </p:style>
        <p:txBody>
          <a:bodyPr lIns="68508" tIns="34249" rIns="68508" bIns="34249" anchor="ctr"/>
          <a:lstStyle/>
          <a:p>
            <a:pPr algn="ctr" defTabSz="910480">
              <a:defRPr/>
            </a:pPr>
            <a:r>
              <a:rPr lang="en-US" altLang="zh-CN" sz="900" dirty="0">
                <a:solidFill>
                  <a:prstClr val="black"/>
                </a:solidFill>
                <a:latin typeface="Calibri" panose="020F0502020204030204" pitchFamily="34" charset="0"/>
                <a:cs typeface="Calibri" panose="020F0502020204030204" pitchFamily="34" charset="0"/>
              </a:rPr>
              <a:t>SAN</a:t>
            </a:r>
            <a:endParaRPr lang="zh-CN" altLang="en-US" sz="900" dirty="0">
              <a:solidFill>
                <a:prstClr val="black"/>
              </a:solidFill>
              <a:latin typeface="Calibri" panose="020F0502020204030204" pitchFamily="34" charset="0"/>
              <a:cs typeface="Calibri" panose="020F0502020204030204" pitchFamily="34" charset="0"/>
            </a:endParaRPr>
          </a:p>
        </p:txBody>
      </p:sp>
      <p:sp>
        <p:nvSpPr>
          <p:cNvPr id="168" name="矩形 167"/>
          <p:cNvSpPr/>
          <p:nvPr/>
        </p:nvSpPr>
        <p:spPr>
          <a:xfrm>
            <a:off x="1872680" y="4721211"/>
            <a:ext cx="1534214" cy="396016"/>
          </a:xfrm>
          <a:prstGeom prst="rect">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184" name="文本框 183"/>
          <p:cNvSpPr txBox="1"/>
          <p:nvPr/>
        </p:nvSpPr>
        <p:spPr>
          <a:xfrm>
            <a:off x="2462430" y="4647079"/>
            <a:ext cx="275957" cy="425758"/>
          </a:xfrm>
          <a:prstGeom prst="rect">
            <a:avLst/>
          </a:prstGeom>
          <a:noFill/>
        </p:spPr>
        <p:txBody>
          <a:bodyPr wrap="square" rtlCol="0">
            <a:spAutoFit/>
          </a:bodyPr>
          <a:lstStyle/>
          <a:p>
            <a:pPr>
              <a:lnSpc>
                <a:spcPts val="2579"/>
              </a:lnSpc>
            </a:pPr>
            <a:r>
              <a:rPr lang="en-US" altLang="zh-CN" sz="1499" dirty="0">
                <a:solidFill>
                  <a:srgbClr val="1D1D1A"/>
                </a:solidFill>
                <a:ea typeface="Microsoft YaHei" panose="020B0503020204020204" pitchFamily="34" charset="-122"/>
                <a:cs typeface="Calibri" panose="020F0502020204030204" pitchFamily="34" charset="0"/>
              </a:rPr>
              <a:t>…</a:t>
            </a:r>
            <a:endParaRPr lang="zh-CN" altLang="en-US" sz="1499" dirty="0">
              <a:solidFill>
                <a:srgbClr val="1D1D1A"/>
              </a:solidFill>
              <a:ea typeface="Microsoft YaHei" panose="020B0503020204020204" pitchFamily="34" charset="-122"/>
              <a:cs typeface="Calibri" panose="020F0502020204030204" pitchFamily="34" charset="0"/>
            </a:endParaRPr>
          </a:p>
        </p:txBody>
      </p:sp>
      <p:cxnSp>
        <p:nvCxnSpPr>
          <p:cNvPr id="44" name="直接连接符 43"/>
          <p:cNvCxnSpPr/>
          <p:nvPr/>
        </p:nvCxnSpPr>
        <p:spPr bwMode="auto">
          <a:xfrm>
            <a:off x="1564651" y="3126980"/>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 name="直接连接符 45"/>
          <p:cNvCxnSpPr/>
          <p:nvPr/>
        </p:nvCxnSpPr>
        <p:spPr bwMode="auto">
          <a:xfrm>
            <a:off x="1553878" y="2835061"/>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 name="直接连接符 49"/>
          <p:cNvCxnSpPr/>
          <p:nvPr/>
        </p:nvCxnSpPr>
        <p:spPr bwMode="auto">
          <a:xfrm>
            <a:off x="1564651" y="3126980"/>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52" name="圆角矩形 251"/>
          <p:cNvSpPr/>
          <p:nvPr/>
        </p:nvSpPr>
        <p:spPr bwMode="auto">
          <a:xfrm>
            <a:off x="1722588" y="4181124"/>
            <a:ext cx="1836786" cy="234559"/>
          </a:xfrm>
          <a:prstGeom prst="roundRect">
            <a:avLst/>
          </a:prstGeom>
          <a:solidFill>
            <a:srgbClr val="00B0F0">
              <a:alpha val="45000"/>
            </a:srgbClr>
          </a:solidFill>
          <a:ln w="9525" cap="flat" cmpd="sng" algn="ctr">
            <a:solidFill>
              <a:srgbClr val="0070C0"/>
            </a:solidFill>
            <a:prstDash val="dash"/>
            <a:round/>
            <a:headEnd type="none" w="med" len="med"/>
            <a:tailEnd type="none" w="med" len="med"/>
          </a:ln>
          <a:effectLst/>
        </p:spPr>
        <p:txBody>
          <a:bodyPr vert="horz" wrap="square" lIns="68553" tIns="34277" rIns="68553" bIns="34277" numCol="1" rtlCol="0" anchor="t" anchorCtr="0" compatLnSpc="1">
            <a:prstTxWarp prst="textNoShape">
              <a:avLst/>
            </a:prstTxWarp>
          </a:bodyPr>
          <a:lstStyle/>
          <a:p>
            <a:pPr algn="ctr" defTabSz="601025"/>
            <a:endParaRPr lang="zh-CN" altLang="en-US" sz="1349" b="1" dirty="0">
              <a:ea typeface="华文细黑" pitchFamily="2" charset="-122"/>
              <a:cs typeface="Calibri" panose="020F0502020204030204" pitchFamily="34" charset="0"/>
            </a:endParaRPr>
          </a:p>
        </p:txBody>
      </p:sp>
      <p:sp>
        <p:nvSpPr>
          <p:cNvPr id="235" name="TextBox 185"/>
          <p:cNvSpPr txBox="1"/>
          <p:nvPr/>
        </p:nvSpPr>
        <p:spPr>
          <a:xfrm>
            <a:off x="703483" y="4137120"/>
            <a:ext cx="1001584" cy="219291"/>
          </a:xfrm>
          <a:prstGeom prst="rect">
            <a:avLst/>
          </a:prstGeom>
          <a:noFill/>
        </p:spPr>
        <p:txBody>
          <a:bodyPr wrap="square" rtlCol="0">
            <a:spAutoFit/>
          </a:bodyPr>
          <a:lstStyle/>
          <a:p>
            <a:pPr algn="ctr"/>
            <a:r>
              <a:rPr lang="en-US" altLang="zh-CN" sz="825" dirty="0">
                <a:ea typeface="Microsoft YaHei" panose="020B0503020204020204" pitchFamily="34" charset="-122"/>
                <a:cs typeface="Calibri" panose="020F0502020204030204" pitchFamily="34" charset="0"/>
              </a:rPr>
              <a:t>Global cache</a:t>
            </a:r>
            <a:endParaRPr lang="zh-CN" altLang="en-US" sz="825" dirty="0">
              <a:ea typeface="Microsoft YaHei" panose="020B0503020204020204" pitchFamily="34" charset="-122"/>
              <a:cs typeface="Calibri" panose="020F0502020204030204" pitchFamily="34" charset="0"/>
            </a:endParaRPr>
          </a:p>
        </p:txBody>
      </p:sp>
      <p:sp>
        <p:nvSpPr>
          <p:cNvPr id="13" name="上下箭头 12"/>
          <p:cNvSpPr/>
          <p:nvPr/>
        </p:nvSpPr>
        <p:spPr bwMode="auto">
          <a:xfrm>
            <a:off x="2094720" y="2920434"/>
            <a:ext cx="97929" cy="338417"/>
          </a:xfrm>
          <a:prstGeom prst="upDownArrow">
            <a:avLst/>
          </a:prstGeom>
          <a:solidFill>
            <a:schemeClr val="bg1">
              <a:lumMod val="75000"/>
            </a:schemeClr>
          </a:solidFill>
          <a:ln>
            <a:solidFill>
              <a:schemeClr val="tx1"/>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sp>
        <p:nvSpPr>
          <p:cNvPr id="304" name="上下箭头 303"/>
          <p:cNvSpPr/>
          <p:nvPr/>
        </p:nvSpPr>
        <p:spPr bwMode="auto">
          <a:xfrm>
            <a:off x="3014684" y="2920434"/>
            <a:ext cx="97929" cy="338417"/>
          </a:xfrm>
          <a:prstGeom prst="upDownArrow">
            <a:avLst/>
          </a:prstGeom>
          <a:solidFill>
            <a:schemeClr val="bg1">
              <a:lumMod val="75000"/>
            </a:schemeClr>
          </a:solidFill>
          <a:ln>
            <a:solidFill>
              <a:schemeClr val="tx1"/>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sp>
        <p:nvSpPr>
          <p:cNvPr id="305" name="TextBox 184"/>
          <p:cNvSpPr txBox="1"/>
          <p:nvPr/>
        </p:nvSpPr>
        <p:spPr>
          <a:xfrm>
            <a:off x="1728664" y="2707015"/>
            <a:ext cx="961118" cy="200055"/>
          </a:xfrm>
          <a:prstGeom prst="rect">
            <a:avLst/>
          </a:prstGeom>
          <a:noFill/>
        </p:spPr>
        <p:txBody>
          <a:bodyPr wrap="square" rtlCol="0">
            <a:spAutoFit/>
          </a:bodyPr>
          <a:lstStyle/>
          <a:p>
            <a:pPr algn="ctr"/>
            <a:r>
              <a:rPr lang="en-US" altLang="zh-CN" sz="700" dirty="0">
                <a:ea typeface="Microsoft YaHei" panose="020B0503020204020204" pitchFamily="34" charset="-122"/>
                <a:cs typeface="Calibri" panose="020F0502020204030204" pitchFamily="34" charset="0"/>
              </a:rPr>
              <a:t>Front End IO Module </a:t>
            </a:r>
            <a:endParaRPr lang="zh-CN" altLang="en-US" sz="700" dirty="0">
              <a:ea typeface="Microsoft YaHei" panose="020B0503020204020204" pitchFamily="34" charset="-122"/>
              <a:cs typeface="Calibri" panose="020F0502020204030204" pitchFamily="34" charset="0"/>
            </a:endParaRPr>
          </a:p>
        </p:txBody>
      </p:sp>
      <p:sp>
        <p:nvSpPr>
          <p:cNvPr id="306" name="TextBox 184"/>
          <p:cNvSpPr txBox="1"/>
          <p:nvPr/>
        </p:nvSpPr>
        <p:spPr>
          <a:xfrm>
            <a:off x="2592760" y="2706899"/>
            <a:ext cx="961118" cy="200055"/>
          </a:xfrm>
          <a:prstGeom prst="rect">
            <a:avLst/>
          </a:prstGeom>
          <a:noFill/>
        </p:spPr>
        <p:txBody>
          <a:bodyPr wrap="square" rtlCol="0">
            <a:spAutoFit/>
          </a:bodyPr>
          <a:lstStyle/>
          <a:p>
            <a:pPr algn="ctr"/>
            <a:r>
              <a:rPr lang="en-US" altLang="zh-CN" sz="700" dirty="0">
                <a:ea typeface="Microsoft YaHei" panose="020B0503020204020204" pitchFamily="34" charset="-122"/>
                <a:cs typeface="Calibri" panose="020F0502020204030204" pitchFamily="34" charset="0"/>
              </a:rPr>
              <a:t>Front End IO Module </a:t>
            </a:r>
            <a:endParaRPr lang="zh-CN" altLang="en-US" sz="700" dirty="0">
              <a:ea typeface="Microsoft YaHei" panose="020B0503020204020204" pitchFamily="34" charset="-122"/>
              <a:cs typeface="Calibri" panose="020F0502020204030204" pitchFamily="34" charset="0"/>
            </a:endParaRPr>
          </a:p>
        </p:txBody>
      </p:sp>
      <p:sp>
        <p:nvSpPr>
          <p:cNvPr id="309" name="矩形 308"/>
          <p:cNvSpPr/>
          <p:nvPr/>
        </p:nvSpPr>
        <p:spPr>
          <a:xfrm>
            <a:off x="3405048" y="4262478"/>
            <a:ext cx="107852" cy="100388"/>
          </a:xfrm>
          <a:prstGeom prst="rect">
            <a:avLst/>
          </a:prstGeom>
          <a:solidFill>
            <a:schemeClr val="bg1"/>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10" name="矩形 309"/>
          <p:cNvSpPr/>
          <p:nvPr/>
        </p:nvSpPr>
        <p:spPr>
          <a:xfrm>
            <a:off x="3227148" y="4262478"/>
            <a:ext cx="107852" cy="100388"/>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11" name="矩形 310"/>
          <p:cNvSpPr/>
          <p:nvPr/>
        </p:nvSpPr>
        <p:spPr>
          <a:xfrm>
            <a:off x="1965815" y="4253131"/>
            <a:ext cx="107852" cy="100388"/>
          </a:xfrm>
          <a:prstGeom prst="rect">
            <a:avLst/>
          </a:prstGeom>
          <a:solidFill>
            <a:srgbClr val="FFFF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12" name="矩形 311"/>
          <p:cNvSpPr/>
          <p:nvPr/>
        </p:nvSpPr>
        <p:spPr>
          <a:xfrm>
            <a:off x="2374094" y="4253131"/>
            <a:ext cx="107852" cy="100388"/>
          </a:xfrm>
          <a:prstGeom prst="rect">
            <a:avLst/>
          </a:prstGeom>
          <a:solidFill>
            <a:schemeClr val="bg1">
              <a:lumMod val="75000"/>
            </a:schemeClr>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13" name="矩形 312"/>
          <p:cNvSpPr/>
          <p:nvPr/>
        </p:nvSpPr>
        <p:spPr>
          <a:xfrm>
            <a:off x="2203494" y="4253131"/>
            <a:ext cx="107852" cy="100388"/>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14" name="矩形 313"/>
          <p:cNvSpPr/>
          <p:nvPr/>
        </p:nvSpPr>
        <p:spPr>
          <a:xfrm>
            <a:off x="2806779" y="4262478"/>
            <a:ext cx="107852" cy="100388"/>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15" name="矩形 314"/>
          <p:cNvSpPr/>
          <p:nvPr/>
        </p:nvSpPr>
        <p:spPr>
          <a:xfrm>
            <a:off x="1792395" y="4253131"/>
            <a:ext cx="107852" cy="100388"/>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16" name="矩形 315"/>
          <p:cNvSpPr/>
          <p:nvPr/>
        </p:nvSpPr>
        <p:spPr>
          <a:xfrm>
            <a:off x="2977548" y="4262478"/>
            <a:ext cx="107852" cy="100388"/>
          </a:xfrm>
          <a:prstGeom prst="rect">
            <a:avLst/>
          </a:prstGeom>
          <a:solidFill>
            <a:srgbClr val="7030A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cxnSp>
        <p:nvCxnSpPr>
          <p:cNvPr id="23" name="直接箭头连接符 22"/>
          <p:cNvCxnSpPr>
            <a:stCxn id="224" idx="2"/>
            <a:endCxn id="314" idx="0"/>
          </p:cNvCxnSpPr>
          <p:nvPr/>
        </p:nvCxnSpPr>
        <p:spPr bwMode="auto">
          <a:xfrm>
            <a:off x="1854204" y="3749075"/>
            <a:ext cx="1006501" cy="513403"/>
          </a:xfrm>
          <a:prstGeom prst="straightConnector1">
            <a:avLst/>
          </a:prstGeom>
          <a:ln w="9525"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21" name="直接箭头连接符 320"/>
          <p:cNvCxnSpPr>
            <a:stCxn id="223" idx="2"/>
            <a:endCxn id="315" idx="0"/>
          </p:cNvCxnSpPr>
          <p:nvPr/>
        </p:nvCxnSpPr>
        <p:spPr bwMode="auto">
          <a:xfrm flipH="1">
            <a:off x="1846321" y="3742710"/>
            <a:ext cx="1014384" cy="510421"/>
          </a:xfrm>
          <a:prstGeom prst="straightConnector1">
            <a:avLst/>
          </a:prstGeom>
          <a:ln w="9525"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22" name="直接箭头连接符 321"/>
          <p:cNvCxnSpPr>
            <a:endCxn id="310" idx="0"/>
          </p:cNvCxnSpPr>
          <p:nvPr/>
        </p:nvCxnSpPr>
        <p:spPr bwMode="auto">
          <a:xfrm>
            <a:off x="2459552" y="3749076"/>
            <a:ext cx="821522" cy="513403"/>
          </a:xfrm>
          <a:prstGeom prst="straightConnector1">
            <a:avLst/>
          </a:prstGeom>
          <a:ln w="9525"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23" name="直接箭头连接符 322"/>
          <p:cNvCxnSpPr>
            <a:stCxn id="214" idx="2"/>
            <a:endCxn id="312" idx="0"/>
          </p:cNvCxnSpPr>
          <p:nvPr/>
        </p:nvCxnSpPr>
        <p:spPr bwMode="auto">
          <a:xfrm flipH="1">
            <a:off x="2428020" y="3742710"/>
            <a:ext cx="853054" cy="510421"/>
          </a:xfrm>
          <a:prstGeom prst="straightConnector1">
            <a:avLst/>
          </a:prstGeom>
          <a:ln w="9525"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nvGrpSpPr>
          <p:cNvPr id="328" name="组合 327"/>
          <p:cNvGrpSpPr/>
          <p:nvPr/>
        </p:nvGrpSpPr>
        <p:grpSpPr>
          <a:xfrm>
            <a:off x="2745042" y="3224223"/>
            <a:ext cx="363435" cy="380837"/>
            <a:chOff x="9044900" y="3557041"/>
            <a:chExt cx="605008" cy="536841"/>
          </a:xfrm>
        </p:grpSpPr>
        <p:pic>
          <p:nvPicPr>
            <p:cNvPr id="329" name="Picture 2" descr="C:\Users\w00204092.CHINA\Desktop\PNG\芯片图标-01.png"/>
            <p:cNvPicPr>
              <a:picLocks noChangeAspect="1" noChangeArrowheads="1"/>
            </p:cNvPicPr>
            <p:nvPr/>
          </p:nvPicPr>
          <p:blipFill>
            <a:blip r:embed="rId3" cstate="email">
              <a:lum bright="-20000"/>
              <a:extLst>
                <a:ext uri="{28A0092B-C50C-407E-A947-70E740481C1C}">
                  <a14:useLocalDpi xmlns:a14="http://schemas.microsoft.com/office/drawing/2010/main"/>
                </a:ext>
              </a:extLst>
            </a:blip>
            <a:srcRect/>
            <a:stretch>
              <a:fillRect/>
            </a:stretch>
          </p:blipFill>
          <p:spPr bwMode="auto">
            <a:xfrm>
              <a:off x="9083186" y="3557041"/>
              <a:ext cx="526806" cy="536841"/>
            </a:xfrm>
            <a:prstGeom prst="rect">
              <a:avLst/>
            </a:prstGeom>
            <a:noFill/>
            <a:ln>
              <a:noFill/>
            </a:ln>
          </p:spPr>
        </p:pic>
        <p:sp>
          <p:nvSpPr>
            <p:cNvPr id="330" name="文本框 20"/>
            <p:cNvSpPr txBox="1"/>
            <p:nvPr/>
          </p:nvSpPr>
          <p:spPr>
            <a:xfrm>
              <a:off x="9044900" y="3688629"/>
              <a:ext cx="605008" cy="260312"/>
            </a:xfrm>
            <a:prstGeom prst="rect">
              <a:avLst/>
            </a:prstGeom>
            <a:noFill/>
          </p:spPr>
          <p:txBody>
            <a:bodyPr wrap="square" rtlCol="0">
              <a:spAutoFit/>
            </a:bodyPr>
            <a:lstStyle/>
            <a:p>
              <a:pPr algn="ctr" defTabSz="1097554">
                <a:defRPr/>
              </a:pPr>
              <a:r>
                <a:rPr lang="en-US" altLang="zh-CN" sz="600" b="1" kern="0" dirty="0">
                  <a:solidFill>
                    <a:sysClr val="windowText" lastClr="000000"/>
                  </a:solidFill>
                </a:rPr>
                <a:t>CPU</a:t>
              </a:r>
              <a:endParaRPr lang="en-US" sz="600" b="1" kern="0" dirty="0">
                <a:solidFill>
                  <a:sysClr val="windowText" lastClr="000000"/>
                </a:solidFill>
              </a:endParaRPr>
            </a:p>
          </p:txBody>
        </p:sp>
      </p:grpSp>
      <p:grpSp>
        <p:nvGrpSpPr>
          <p:cNvPr id="331" name="组合 330"/>
          <p:cNvGrpSpPr/>
          <p:nvPr/>
        </p:nvGrpSpPr>
        <p:grpSpPr>
          <a:xfrm>
            <a:off x="3165430" y="3224223"/>
            <a:ext cx="363435" cy="380837"/>
            <a:chOff x="9044900" y="3557041"/>
            <a:chExt cx="605008" cy="536841"/>
          </a:xfrm>
        </p:grpSpPr>
        <p:pic>
          <p:nvPicPr>
            <p:cNvPr id="332" name="Picture 2" descr="C:\Users\w00204092.CHINA\Desktop\PNG\芯片图标-01.png"/>
            <p:cNvPicPr>
              <a:picLocks noChangeAspect="1" noChangeArrowheads="1"/>
            </p:cNvPicPr>
            <p:nvPr/>
          </p:nvPicPr>
          <p:blipFill>
            <a:blip r:embed="rId3" cstate="email">
              <a:lum bright="-20000"/>
              <a:extLst>
                <a:ext uri="{28A0092B-C50C-407E-A947-70E740481C1C}">
                  <a14:useLocalDpi xmlns:a14="http://schemas.microsoft.com/office/drawing/2010/main"/>
                </a:ext>
              </a:extLst>
            </a:blip>
            <a:srcRect/>
            <a:stretch>
              <a:fillRect/>
            </a:stretch>
          </p:blipFill>
          <p:spPr bwMode="auto">
            <a:xfrm>
              <a:off x="9083186" y="3557041"/>
              <a:ext cx="526806" cy="536841"/>
            </a:xfrm>
            <a:prstGeom prst="rect">
              <a:avLst/>
            </a:prstGeom>
            <a:noFill/>
            <a:ln>
              <a:noFill/>
            </a:ln>
          </p:spPr>
        </p:pic>
        <p:sp>
          <p:nvSpPr>
            <p:cNvPr id="333" name="文本框 20"/>
            <p:cNvSpPr txBox="1"/>
            <p:nvPr/>
          </p:nvSpPr>
          <p:spPr>
            <a:xfrm>
              <a:off x="9044900" y="3688629"/>
              <a:ext cx="605008" cy="260312"/>
            </a:xfrm>
            <a:prstGeom prst="rect">
              <a:avLst/>
            </a:prstGeom>
            <a:noFill/>
          </p:spPr>
          <p:txBody>
            <a:bodyPr wrap="square" rtlCol="0">
              <a:spAutoFit/>
            </a:bodyPr>
            <a:lstStyle/>
            <a:p>
              <a:pPr algn="ctr" defTabSz="1097554">
                <a:defRPr/>
              </a:pPr>
              <a:r>
                <a:rPr lang="en-US" altLang="zh-CN" sz="600" b="1" kern="0" dirty="0">
                  <a:solidFill>
                    <a:sysClr val="windowText" lastClr="000000"/>
                  </a:solidFill>
                </a:rPr>
                <a:t>CPU</a:t>
              </a:r>
              <a:endParaRPr lang="en-US" sz="600" b="1" kern="0" dirty="0">
                <a:solidFill>
                  <a:sysClr val="windowText" lastClr="000000"/>
                </a:solidFill>
              </a:endParaRPr>
            </a:p>
          </p:txBody>
        </p:sp>
      </p:grpSp>
      <p:cxnSp>
        <p:nvCxnSpPr>
          <p:cNvPr id="335" name="直接连接符 334"/>
          <p:cNvCxnSpPr>
            <a:stCxn id="295" idx="1"/>
            <a:endCxn id="306" idx="0"/>
          </p:cNvCxnSpPr>
          <p:nvPr/>
        </p:nvCxnSpPr>
        <p:spPr>
          <a:xfrm>
            <a:off x="2639564" y="2440979"/>
            <a:ext cx="433755" cy="265920"/>
          </a:xfrm>
          <a:prstGeom prst="line">
            <a:avLst/>
          </a:prstGeom>
          <a:noFill/>
          <a:ln w="6350" cap="flat" cmpd="sng" algn="ctr">
            <a:solidFill>
              <a:schemeClr val="tx1"/>
            </a:solidFill>
            <a:prstDash val="solid"/>
            <a:miter lim="800000"/>
            <a:headEnd type="triangle" w="med" len="med"/>
            <a:tailEnd type="triangle" w="med" len="med"/>
          </a:ln>
          <a:effectLst/>
        </p:spPr>
      </p:cxnSp>
      <p:sp>
        <p:nvSpPr>
          <p:cNvPr id="336" name="TextBox 184"/>
          <p:cNvSpPr txBox="1"/>
          <p:nvPr/>
        </p:nvSpPr>
        <p:spPr>
          <a:xfrm>
            <a:off x="644570" y="3028995"/>
            <a:ext cx="1171664" cy="496290"/>
          </a:xfrm>
          <a:prstGeom prst="rect">
            <a:avLst/>
          </a:prstGeom>
          <a:noFill/>
        </p:spPr>
        <p:txBody>
          <a:bodyPr wrap="square" rtlCol="0">
            <a:spAutoFit/>
          </a:bodyPr>
          <a:lstStyle/>
          <a:p>
            <a:pPr algn="ctr"/>
            <a:r>
              <a:rPr lang="en-US" altLang="zh-CN" sz="825" dirty="0">
                <a:ea typeface="Microsoft YaHei" panose="020B0503020204020204" pitchFamily="34" charset="-122"/>
                <a:cs typeface="Calibri" panose="020F0502020204030204" pitchFamily="34" charset="0"/>
              </a:rPr>
              <a:t>Multi processor</a:t>
            </a:r>
          </a:p>
          <a:p>
            <a:pPr algn="ctr"/>
            <a:r>
              <a:rPr lang="en-US" altLang="zh-CN" sz="900" dirty="0">
                <a:latin typeface="Times New Roman" panose="02020603050405020304" pitchFamily="18" charset="0"/>
                <a:cs typeface="Times New Roman" panose="02020603050405020304" pitchFamily="18" charset="0"/>
              </a:rPr>
              <a:t>dynamic resource allocation</a:t>
            </a:r>
            <a:endParaRPr lang="zh-CN" altLang="en-US" sz="825" dirty="0">
              <a:ea typeface="Microsoft YaHei" panose="020B0503020204020204" pitchFamily="34" charset="-122"/>
              <a:cs typeface="Calibri" panose="020F0502020204030204" pitchFamily="34" charset="0"/>
            </a:endParaRPr>
          </a:p>
        </p:txBody>
      </p:sp>
      <p:sp>
        <p:nvSpPr>
          <p:cNvPr id="340" name="上下箭头 339"/>
          <p:cNvSpPr/>
          <p:nvPr/>
        </p:nvSpPr>
        <p:spPr bwMode="auto">
          <a:xfrm>
            <a:off x="2065664" y="4461879"/>
            <a:ext cx="89096" cy="229855"/>
          </a:xfrm>
          <a:prstGeom prst="upDownArrow">
            <a:avLst/>
          </a:prstGeom>
          <a:solidFill>
            <a:srgbClr val="FFFF00"/>
          </a:solidFill>
          <a:ln>
            <a:solidFill>
              <a:schemeClr val="tx1"/>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sp>
        <p:nvSpPr>
          <p:cNvPr id="341" name="上下箭头 340"/>
          <p:cNvSpPr/>
          <p:nvPr/>
        </p:nvSpPr>
        <p:spPr bwMode="auto">
          <a:xfrm>
            <a:off x="3099124" y="4466919"/>
            <a:ext cx="89096" cy="229855"/>
          </a:xfrm>
          <a:prstGeom prst="upDownArrow">
            <a:avLst/>
          </a:prstGeom>
          <a:solidFill>
            <a:srgbClr val="FFFF00"/>
          </a:solidFill>
          <a:ln>
            <a:solidFill>
              <a:schemeClr val="tx1"/>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sp>
        <p:nvSpPr>
          <p:cNvPr id="344" name="矩形 343"/>
          <p:cNvSpPr/>
          <p:nvPr/>
        </p:nvSpPr>
        <p:spPr>
          <a:xfrm>
            <a:off x="3349004" y="2656300"/>
            <a:ext cx="107852" cy="100388"/>
          </a:xfrm>
          <a:prstGeom prst="rect">
            <a:avLst/>
          </a:prstGeom>
          <a:solidFill>
            <a:schemeClr val="bg1"/>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45" name="矩形 344"/>
          <p:cNvSpPr/>
          <p:nvPr/>
        </p:nvSpPr>
        <p:spPr>
          <a:xfrm>
            <a:off x="3131689" y="2656300"/>
            <a:ext cx="107852" cy="100388"/>
          </a:xfrm>
          <a:prstGeom prst="rect">
            <a:avLst/>
          </a:prstGeom>
          <a:solidFill>
            <a:schemeClr val="accent3">
              <a:lumMod val="75000"/>
            </a:schemeClr>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46" name="矩形 345"/>
          <p:cNvSpPr/>
          <p:nvPr/>
        </p:nvSpPr>
        <p:spPr>
          <a:xfrm>
            <a:off x="2069415" y="2662665"/>
            <a:ext cx="107852" cy="100388"/>
          </a:xfrm>
          <a:prstGeom prst="rect">
            <a:avLst/>
          </a:prstGeom>
          <a:solidFill>
            <a:srgbClr val="FFFF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47" name="矩形 346"/>
          <p:cNvSpPr/>
          <p:nvPr/>
        </p:nvSpPr>
        <p:spPr>
          <a:xfrm>
            <a:off x="2477694" y="2662665"/>
            <a:ext cx="107852" cy="100388"/>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48" name="矩形 347"/>
          <p:cNvSpPr/>
          <p:nvPr/>
        </p:nvSpPr>
        <p:spPr>
          <a:xfrm>
            <a:off x="2275562" y="2662665"/>
            <a:ext cx="107852" cy="100388"/>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49" name="矩形 348"/>
          <p:cNvSpPr/>
          <p:nvPr/>
        </p:nvSpPr>
        <p:spPr>
          <a:xfrm>
            <a:off x="2711320" y="2656300"/>
            <a:ext cx="107852" cy="100388"/>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50" name="矩形 349"/>
          <p:cNvSpPr/>
          <p:nvPr/>
        </p:nvSpPr>
        <p:spPr>
          <a:xfrm>
            <a:off x="1856580" y="2662665"/>
            <a:ext cx="107852" cy="100388"/>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51" name="矩形 350"/>
          <p:cNvSpPr/>
          <p:nvPr/>
        </p:nvSpPr>
        <p:spPr>
          <a:xfrm>
            <a:off x="2921504" y="2656300"/>
            <a:ext cx="107852" cy="100388"/>
          </a:xfrm>
          <a:prstGeom prst="rect">
            <a:avLst/>
          </a:prstGeom>
          <a:solidFill>
            <a:srgbClr val="7030A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52" name="TextBox 184"/>
          <p:cNvSpPr txBox="1"/>
          <p:nvPr/>
        </p:nvSpPr>
        <p:spPr>
          <a:xfrm>
            <a:off x="9235037" y="5115391"/>
            <a:ext cx="1757011" cy="219291"/>
          </a:xfrm>
          <a:prstGeom prst="rect">
            <a:avLst/>
          </a:prstGeom>
          <a:noFill/>
        </p:spPr>
        <p:txBody>
          <a:bodyPr wrap="square" rtlCol="0">
            <a:spAutoFit/>
          </a:bodyPr>
          <a:lstStyle/>
          <a:p>
            <a:pPr algn="ctr"/>
            <a:r>
              <a:rPr lang="en-US" altLang="zh-CN" sz="825" dirty="0">
                <a:ea typeface="Microsoft YaHei" panose="020B0503020204020204" pitchFamily="34" charset="-122"/>
                <a:cs typeface="Calibri" panose="020F0502020204030204" pitchFamily="34" charset="0"/>
              </a:rPr>
              <a:t>Global Pool: RAID2.0+, </a:t>
            </a:r>
            <a:r>
              <a:rPr lang="en-US" altLang="zh-CN" sz="825" dirty="0" err="1">
                <a:ea typeface="Microsoft YaHei" panose="020B0503020204020204" pitchFamily="34" charset="-122"/>
                <a:cs typeface="Calibri" panose="020F0502020204030204" pitchFamily="34" charset="0"/>
              </a:rPr>
              <a:t>Flashlink</a:t>
            </a:r>
            <a:r>
              <a:rPr lang="en-US" altLang="zh-CN" sz="825" dirty="0">
                <a:ea typeface="Microsoft YaHei" panose="020B0503020204020204" pitchFamily="34" charset="-122"/>
                <a:cs typeface="Calibri" panose="020F0502020204030204" pitchFamily="34" charset="0"/>
              </a:rPr>
              <a:t> 2.0</a:t>
            </a:r>
            <a:endParaRPr lang="zh-CN" altLang="en-US" sz="825" dirty="0">
              <a:ea typeface="Microsoft YaHei" panose="020B0503020204020204" pitchFamily="34" charset="-122"/>
              <a:cs typeface="Calibri" panose="020F0502020204030204" pitchFamily="34" charset="0"/>
            </a:endParaRPr>
          </a:p>
        </p:txBody>
      </p:sp>
      <p:cxnSp>
        <p:nvCxnSpPr>
          <p:cNvPr id="43" name="直接连接符 42"/>
          <p:cNvCxnSpPr/>
          <p:nvPr/>
        </p:nvCxnSpPr>
        <p:spPr bwMode="auto">
          <a:xfrm>
            <a:off x="4131835" y="1088571"/>
            <a:ext cx="27857" cy="4846235"/>
          </a:xfrm>
          <a:prstGeom prst="line">
            <a:avLst/>
          </a:prstGeom>
          <a:ln w="9525" cap="flat" cmpd="sng" algn="ctr">
            <a:solidFill>
              <a:schemeClr val="tx1"/>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354" name="圆角矩形 353"/>
          <p:cNvSpPr/>
          <p:nvPr/>
        </p:nvSpPr>
        <p:spPr bwMode="auto">
          <a:xfrm>
            <a:off x="5411276" y="3208394"/>
            <a:ext cx="914400" cy="1374592"/>
          </a:xfrm>
          <a:prstGeom prst="roundRect">
            <a:avLst/>
          </a:prstGeom>
          <a:solidFill>
            <a:schemeClr val="bg2">
              <a:lumMod val="40000"/>
              <a:lumOff val="60000"/>
            </a:schemeClr>
          </a:solidFill>
          <a:ln>
            <a:solidFill>
              <a:schemeClr val="tx1"/>
            </a:solidFill>
          </a:ln>
          <a:effectLst>
            <a:outerShdw dist="35921" dir="2700000" algn="ctr" rotWithShape="0">
              <a:schemeClr val="bg2"/>
            </a:outerShdw>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sp>
        <p:nvSpPr>
          <p:cNvPr id="355" name="圆角矩形 354"/>
          <p:cNvSpPr/>
          <p:nvPr/>
        </p:nvSpPr>
        <p:spPr bwMode="auto">
          <a:xfrm>
            <a:off x="6419388" y="3208394"/>
            <a:ext cx="914400" cy="1374592"/>
          </a:xfrm>
          <a:prstGeom prst="roundRect">
            <a:avLst/>
          </a:prstGeom>
          <a:solidFill>
            <a:schemeClr val="bg2">
              <a:lumMod val="40000"/>
              <a:lumOff val="60000"/>
            </a:schemeClr>
          </a:solidFill>
          <a:ln>
            <a:solidFill>
              <a:schemeClr val="tx1"/>
            </a:solidFill>
          </a:ln>
          <a:effectLst>
            <a:outerShdw dist="35921" dir="2700000" algn="ctr" rotWithShape="0">
              <a:schemeClr val="bg2"/>
            </a:outerShdw>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grpSp>
        <p:nvGrpSpPr>
          <p:cNvPr id="357" name="组合 356"/>
          <p:cNvGrpSpPr/>
          <p:nvPr/>
        </p:nvGrpSpPr>
        <p:grpSpPr>
          <a:xfrm>
            <a:off x="5925979" y="3262066"/>
            <a:ext cx="363435" cy="389700"/>
            <a:chOff x="9044900" y="3557041"/>
            <a:chExt cx="605008" cy="536841"/>
          </a:xfrm>
        </p:grpSpPr>
        <p:pic>
          <p:nvPicPr>
            <p:cNvPr id="358" name="Picture 2" descr="C:\Users\w00204092.CHINA\Desktop\PNG\芯片图标-01.png"/>
            <p:cNvPicPr>
              <a:picLocks noChangeAspect="1" noChangeArrowheads="1"/>
            </p:cNvPicPr>
            <p:nvPr/>
          </p:nvPicPr>
          <p:blipFill>
            <a:blip r:embed="rId3" cstate="email">
              <a:lum bright="-20000"/>
              <a:extLst>
                <a:ext uri="{28A0092B-C50C-407E-A947-70E740481C1C}">
                  <a14:useLocalDpi xmlns:a14="http://schemas.microsoft.com/office/drawing/2010/main"/>
                </a:ext>
              </a:extLst>
            </a:blip>
            <a:srcRect/>
            <a:stretch>
              <a:fillRect/>
            </a:stretch>
          </p:blipFill>
          <p:spPr bwMode="auto">
            <a:xfrm>
              <a:off x="9083186" y="3557041"/>
              <a:ext cx="526806" cy="536841"/>
            </a:xfrm>
            <a:prstGeom prst="rect">
              <a:avLst/>
            </a:prstGeom>
            <a:noFill/>
            <a:ln>
              <a:noFill/>
            </a:ln>
          </p:spPr>
        </p:pic>
        <p:sp>
          <p:nvSpPr>
            <p:cNvPr id="359" name="文本框 20"/>
            <p:cNvSpPr txBox="1"/>
            <p:nvPr/>
          </p:nvSpPr>
          <p:spPr>
            <a:xfrm>
              <a:off x="9044900" y="3688629"/>
              <a:ext cx="605008" cy="253463"/>
            </a:xfrm>
            <a:prstGeom prst="rect">
              <a:avLst/>
            </a:prstGeom>
            <a:noFill/>
          </p:spPr>
          <p:txBody>
            <a:bodyPr wrap="square" rtlCol="0">
              <a:spAutoFit/>
            </a:bodyPr>
            <a:lstStyle/>
            <a:p>
              <a:pPr algn="ctr" defTabSz="1097554">
                <a:defRPr/>
              </a:pPr>
              <a:r>
                <a:rPr lang="en-US" altLang="zh-CN" sz="600" b="1" kern="0" dirty="0">
                  <a:solidFill>
                    <a:sysClr val="windowText" lastClr="000000"/>
                  </a:solidFill>
                </a:rPr>
                <a:t>CPU</a:t>
              </a:r>
              <a:endParaRPr lang="en-US" sz="600" b="1" kern="0" dirty="0">
                <a:solidFill>
                  <a:sysClr val="windowText" lastClr="000000"/>
                </a:solidFill>
              </a:endParaRPr>
            </a:p>
          </p:txBody>
        </p:sp>
      </p:grpSp>
      <p:grpSp>
        <p:nvGrpSpPr>
          <p:cNvPr id="360" name="组合 359"/>
          <p:cNvGrpSpPr/>
          <p:nvPr/>
        </p:nvGrpSpPr>
        <p:grpSpPr>
          <a:xfrm>
            <a:off x="5505293" y="3270930"/>
            <a:ext cx="363435" cy="380837"/>
            <a:chOff x="9044900" y="3557041"/>
            <a:chExt cx="605008" cy="536841"/>
          </a:xfrm>
        </p:grpSpPr>
        <p:pic>
          <p:nvPicPr>
            <p:cNvPr id="361" name="Picture 2" descr="C:\Users\w00204092.CHINA\Desktop\PNG\芯片图标-01.png"/>
            <p:cNvPicPr>
              <a:picLocks noChangeAspect="1" noChangeArrowheads="1"/>
            </p:cNvPicPr>
            <p:nvPr/>
          </p:nvPicPr>
          <p:blipFill>
            <a:blip r:embed="rId3" cstate="email">
              <a:lum bright="-20000"/>
              <a:extLst>
                <a:ext uri="{28A0092B-C50C-407E-A947-70E740481C1C}">
                  <a14:useLocalDpi xmlns:a14="http://schemas.microsoft.com/office/drawing/2010/main"/>
                </a:ext>
              </a:extLst>
            </a:blip>
            <a:srcRect/>
            <a:stretch>
              <a:fillRect/>
            </a:stretch>
          </p:blipFill>
          <p:spPr bwMode="auto">
            <a:xfrm>
              <a:off x="9083186" y="3557041"/>
              <a:ext cx="526806" cy="536841"/>
            </a:xfrm>
            <a:prstGeom prst="rect">
              <a:avLst/>
            </a:prstGeom>
            <a:noFill/>
            <a:ln>
              <a:noFill/>
            </a:ln>
          </p:spPr>
        </p:pic>
        <p:sp>
          <p:nvSpPr>
            <p:cNvPr id="362" name="文本框 20"/>
            <p:cNvSpPr txBox="1"/>
            <p:nvPr/>
          </p:nvSpPr>
          <p:spPr>
            <a:xfrm>
              <a:off x="9044900" y="3688629"/>
              <a:ext cx="605008" cy="260312"/>
            </a:xfrm>
            <a:prstGeom prst="rect">
              <a:avLst/>
            </a:prstGeom>
            <a:noFill/>
          </p:spPr>
          <p:txBody>
            <a:bodyPr wrap="square" rtlCol="0">
              <a:spAutoFit/>
            </a:bodyPr>
            <a:lstStyle/>
            <a:p>
              <a:pPr algn="ctr" defTabSz="1097554">
                <a:defRPr/>
              </a:pPr>
              <a:r>
                <a:rPr lang="en-US" altLang="zh-CN" sz="600" b="1" kern="0" dirty="0">
                  <a:solidFill>
                    <a:sysClr val="windowText" lastClr="000000"/>
                  </a:solidFill>
                </a:rPr>
                <a:t>CPU</a:t>
              </a:r>
              <a:endParaRPr lang="en-US" sz="600" b="1" kern="0" dirty="0">
                <a:solidFill>
                  <a:sysClr val="windowText" lastClr="000000"/>
                </a:solidFill>
              </a:endParaRPr>
            </a:p>
          </p:txBody>
        </p:sp>
      </p:grpSp>
      <p:sp>
        <p:nvSpPr>
          <p:cNvPr id="363" name="矩形 362"/>
          <p:cNvSpPr/>
          <p:nvPr/>
        </p:nvSpPr>
        <p:spPr>
          <a:xfrm>
            <a:off x="5525794" y="2755286"/>
            <a:ext cx="799882" cy="179920"/>
          </a:xfrm>
          <a:prstGeom prst="rect">
            <a:avLst/>
          </a:prstGeom>
          <a:solidFill>
            <a:srgbClr val="666666">
              <a:lumMod val="60000"/>
              <a:lumOff val="40000"/>
            </a:srgbClr>
          </a:solidFill>
          <a:ln w="12700" cap="flat" cmpd="sng" algn="ctr">
            <a:solidFill>
              <a:srgbClr val="777777"/>
            </a:solidFill>
            <a:prstDash val="solid"/>
            <a:miter lim="800000"/>
          </a:ln>
          <a:effectLst/>
        </p:spPr>
        <p:txBody>
          <a:bodyPr rtlCol="0" anchor="ctr"/>
          <a:lstStyle/>
          <a:p>
            <a:pPr algn="ctr">
              <a:defRPr/>
            </a:pPr>
            <a:endParaRPr lang="zh-CN" altLang="en-US" kern="0" dirty="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64" name="矩形 363"/>
          <p:cNvSpPr/>
          <p:nvPr/>
        </p:nvSpPr>
        <p:spPr>
          <a:xfrm>
            <a:off x="6391156" y="2755285"/>
            <a:ext cx="817073" cy="186459"/>
          </a:xfrm>
          <a:prstGeom prst="rect">
            <a:avLst/>
          </a:prstGeom>
          <a:solidFill>
            <a:srgbClr val="666666">
              <a:lumMod val="60000"/>
              <a:lumOff val="40000"/>
            </a:srgbClr>
          </a:solidFill>
          <a:ln w="12700" cap="flat" cmpd="sng" algn="ctr">
            <a:solidFill>
              <a:srgbClr val="777777"/>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68" name="矩形 367"/>
          <p:cNvSpPr/>
          <p:nvPr/>
        </p:nvSpPr>
        <p:spPr>
          <a:xfrm>
            <a:off x="5955585" y="1541606"/>
            <a:ext cx="927606" cy="302732"/>
          </a:xfrm>
          <a:prstGeom prst="rect">
            <a:avLst/>
          </a:prstGeom>
          <a:noFill/>
          <a:ln w="12700" cap="flat" cmpd="sng" algn="ctr">
            <a:solidFill>
              <a:srgbClr val="1D1D1A"/>
            </a:solidFill>
            <a:prstDash val="solid"/>
            <a:miter lim="800000"/>
          </a:ln>
          <a:effectLst/>
        </p:spPr>
        <p:txBody>
          <a:bodyPr rtlCol="0" anchor="ctr"/>
          <a:lstStyle/>
          <a:p>
            <a:pPr algn="ctr">
              <a:defRPr/>
            </a:pPr>
            <a:r>
              <a:rPr lang="en-US" altLang="zh-CN" kern="0" dirty="0">
                <a:solidFill>
                  <a:srgbClr val="666666"/>
                </a:solidFill>
                <a:latin typeface="Calibri" panose="020F0502020204030204" pitchFamily="34" charset="0"/>
                <a:ea typeface="等线" panose="02010600030101010101" pitchFamily="2" charset="-122"/>
                <a:cs typeface="Calibri" panose="020F0502020204030204" pitchFamily="34" charset="0"/>
              </a:rPr>
              <a:t>Host</a:t>
            </a:r>
            <a:endParaRPr lang="zh-CN" altLang="en-US" kern="0" dirty="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76" name="圆柱形 375"/>
          <p:cNvSpPr/>
          <p:nvPr/>
        </p:nvSpPr>
        <p:spPr>
          <a:xfrm>
            <a:off x="5669264" y="4809393"/>
            <a:ext cx="468729" cy="289239"/>
          </a:xfrm>
          <a:prstGeom prst="can">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77" name="圆柱形 376"/>
          <p:cNvSpPr/>
          <p:nvPr/>
        </p:nvSpPr>
        <p:spPr>
          <a:xfrm>
            <a:off x="6551160" y="4809393"/>
            <a:ext cx="478111" cy="289239"/>
          </a:xfrm>
          <a:prstGeom prst="can">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78" name="矩形 377"/>
          <p:cNvSpPr/>
          <p:nvPr/>
        </p:nvSpPr>
        <p:spPr>
          <a:xfrm>
            <a:off x="5677605" y="4935994"/>
            <a:ext cx="92761" cy="105173"/>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79" name="矩形 378"/>
          <p:cNvSpPr/>
          <p:nvPr/>
        </p:nvSpPr>
        <p:spPr>
          <a:xfrm>
            <a:off x="6678349" y="4927597"/>
            <a:ext cx="92761" cy="105173"/>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80" name="矩形 379"/>
          <p:cNvSpPr/>
          <p:nvPr/>
        </p:nvSpPr>
        <p:spPr>
          <a:xfrm>
            <a:off x="5799595" y="4935994"/>
            <a:ext cx="92761" cy="105173"/>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81" name="矩形 380"/>
          <p:cNvSpPr/>
          <p:nvPr/>
        </p:nvSpPr>
        <p:spPr>
          <a:xfrm>
            <a:off x="6571178" y="4927597"/>
            <a:ext cx="92761" cy="105173"/>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82" name="矩形 381"/>
          <p:cNvSpPr/>
          <p:nvPr/>
        </p:nvSpPr>
        <p:spPr>
          <a:xfrm>
            <a:off x="5915425" y="4935994"/>
            <a:ext cx="92761" cy="105173"/>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83" name="矩形 382"/>
          <p:cNvSpPr/>
          <p:nvPr/>
        </p:nvSpPr>
        <p:spPr>
          <a:xfrm>
            <a:off x="6914339" y="4927597"/>
            <a:ext cx="92761" cy="105173"/>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84" name="矩形 383"/>
          <p:cNvSpPr/>
          <p:nvPr/>
        </p:nvSpPr>
        <p:spPr>
          <a:xfrm>
            <a:off x="6022525" y="4935994"/>
            <a:ext cx="92761" cy="105173"/>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85" name="矩形 384"/>
          <p:cNvSpPr/>
          <p:nvPr/>
        </p:nvSpPr>
        <p:spPr>
          <a:xfrm>
            <a:off x="6794908" y="4927597"/>
            <a:ext cx="92761" cy="105173"/>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87" name="矩形 386"/>
          <p:cNvSpPr/>
          <p:nvPr/>
        </p:nvSpPr>
        <p:spPr>
          <a:xfrm>
            <a:off x="5605596" y="4756001"/>
            <a:ext cx="1534214" cy="396016"/>
          </a:xfrm>
          <a:prstGeom prst="rect">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388" name="文本框 387"/>
          <p:cNvSpPr txBox="1"/>
          <p:nvPr/>
        </p:nvSpPr>
        <p:spPr>
          <a:xfrm>
            <a:off x="6195346" y="4681869"/>
            <a:ext cx="275957" cy="425758"/>
          </a:xfrm>
          <a:prstGeom prst="rect">
            <a:avLst/>
          </a:prstGeom>
          <a:noFill/>
        </p:spPr>
        <p:txBody>
          <a:bodyPr wrap="square" rtlCol="0">
            <a:spAutoFit/>
          </a:bodyPr>
          <a:lstStyle/>
          <a:p>
            <a:pPr>
              <a:lnSpc>
                <a:spcPts val="2579"/>
              </a:lnSpc>
            </a:pPr>
            <a:r>
              <a:rPr lang="en-US" altLang="zh-CN" sz="1499" dirty="0">
                <a:solidFill>
                  <a:srgbClr val="1D1D1A"/>
                </a:solidFill>
                <a:ea typeface="Microsoft YaHei" panose="020B0503020204020204" pitchFamily="34" charset="-122"/>
                <a:cs typeface="Calibri" panose="020F0502020204030204" pitchFamily="34" charset="0"/>
              </a:rPr>
              <a:t>…</a:t>
            </a:r>
            <a:endParaRPr lang="zh-CN" altLang="en-US" sz="1499" dirty="0">
              <a:solidFill>
                <a:srgbClr val="1D1D1A"/>
              </a:solidFill>
              <a:ea typeface="Microsoft YaHei" panose="020B0503020204020204" pitchFamily="34" charset="-122"/>
              <a:cs typeface="Calibri" panose="020F0502020204030204" pitchFamily="34" charset="0"/>
            </a:endParaRPr>
          </a:p>
        </p:txBody>
      </p:sp>
      <p:cxnSp>
        <p:nvCxnSpPr>
          <p:cNvPr id="389" name="直接连接符 388"/>
          <p:cNvCxnSpPr/>
          <p:nvPr/>
        </p:nvCxnSpPr>
        <p:spPr bwMode="auto">
          <a:xfrm>
            <a:off x="5297567" y="3161770"/>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0" name="直接连接符 389"/>
          <p:cNvCxnSpPr/>
          <p:nvPr/>
        </p:nvCxnSpPr>
        <p:spPr bwMode="auto">
          <a:xfrm>
            <a:off x="5286794" y="2869851"/>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1" name="直接连接符 390"/>
          <p:cNvCxnSpPr/>
          <p:nvPr/>
        </p:nvCxnSpPr>
        <p:spPr bwMode="auto">
          <a:xfrm>
            <a:off x="5297567" y="3161770"/>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97" name="圆角矩形 396"/>
          <p:cNvSpPr/>
          <p:nvPr/>
        </p:nvSpPr>
        <p:spPr bwMode="auto">
          <a:xfrm>
            <a:off x="5459761" y="4143906"/>
            <a:ext cx="1837196" cy="234559"/>
          </a:xfrm>
          <a:prstGeom prst="roundRect">
            <a:avLst/>
          </a:prstGeom>
          <a:solidFill>
            <a:srgbClr val="00B0F0">
              <a:alpha val="45000"/>
            </a:srgbClr>
          </a:solidFill>
          <a:ln w="9525" cap="flat" cmpd="sng" algn="ctr">
            <a:solidFill>
              <a:srgbClr val="0070C0"/>
            </a:solidFill>
            <a:prstDash val="dash"/>
            <a:round/>
            <a:headEnd type="none" w="med" len="med"/>
            <a:tailEnd type="none" w="med" len="med"/>
          </a:ln>
          <a:effectLst/>
        </p:spPr>
        <p:txBody>
          <a:bodyPr vert="horz" wrap="square" lIns="68553" tIns="34277" rIns="68553" bIns="34277" numCol="1" rtlCol="0" anchor="t" anchorCtr="0" compatLnSpc="1">
            <a:prstTxWarp prst="textNoShape">
              <a:avLst/>
            </a:prstTxWarp>
          </a:bodyPr>
          <a:lstStyle/>
          <a:p>
            <a:pPr algn="ctr" defTabSz="601025"/>
            <a:endParaRPr lang="zh-CN" altLang="en-US" sz="1349" b="1" dirty="0">
              <a:ea typeface="华文细黑" pitchFamily="2" charset="-122"/>
              <a:cs typeface="Calibri" panose="020F0502020204030204" pitchFamily="34" charset="0"/>
            </a:endParaRPr>
          </a:p>
        </p:txBody>
      </p:sp>
      <p:sp>
        <p:nvSpPr>
          <p:cNvPr id="398" name="TextBox 185"/>
          <p:cNvSpPr txBox="1"/>
          <p:nvPr/>
        </p:nvSpPr>
        <p:spPr>
          <a:xfrm>
            <a:off x="4427968" y="4154889"/>
            <a:ext cx="1001584" cy="219291"/>
          </a:xfrm>
          <a:prstGeom prst="rect">
            <a:avLst/>
          </a:prstGeom>
          <a:noFill/>
        </p:spPr>
        <p:txBody>
          <a:bodyPr wrap="square" rtlCol="0">
            <a:spAutoFit/>
          </a:bodyPr>
          <a:lstStyle/>
          <a:p>
            <a:pPr algn="ctr"/>
            <a:r>
              <a:rPr lang="en-US" altLang="zh-CN" sz="825" dirty="0">
                <a:ea typeface="Microsoft YaHei" panose="020B0503020204020204" pitchFamily="34" charset="-122"/>
                <a:cs typeface="Calibri" panose="020F0502020204030204" pitchFamily="34" charset="0"/>
              </a:rPr>
              <a:t>Global cache</a:t>
            </a:r>
            <a:endParaRPr lang="zh-CN" altLang="en-US" sz="825" dirty="0">
              <a:ea typeface="Microsoft YaHei" panose="020B0503020204020204" pitchFamily="34" charset="-122"/>
              <a:cs typeface="Calibri" panose="020F0502020204030204" pitchFamily="34" charset="0"/>
            </a:endParaRPr>
          </a:p>
        </p:txBody>
      </p:sp>
      <p:sp>
        <p:nvSpPr>
          <p:cNvPr id="406" name="上下箭头 405"/>
          <p:cNvSpPr/>
          <p:nvPr/>
        </p:nvSpPr>
        <p:spPr bwMode="auto">
          <a:xfrm>
            <a:off x="5827636" y="2955224"/>
            <a:ext cx="97929" cy="338417"/>
          </a:xfrm>
          <a:prstGeom prst="upDownArrow">
            <a:avLst/>
          </a:prstGeom>
          <a:solidFill>
            <a:schemeClr val="bg1">
              <a:lumMod val="75000"/>
            </a:schemeClr>
          </a:solidFill>
          <a:ln>
            <a:solidFill>
              <a:schemeClr val="tx1"/>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sp>
        <p:nvSpPr>
          <p:cNvPr id="407" name="上下箭头 406"/>
          <p:cNvSpPr/>
          <p:nvPr/>
        </p:nvSpPr>
        <p:spPr bwMode="auto">
          <a:xfrm>
            <a:off x="6747600" y="2955224"/>
            <a:ext cx="97929" cy="338417"/>
          </a:xfrm>
          <a:prstGeom prst="upDownArrow">
            <a:avLst/>
          </a:prstGeom>
          <a:solidFill>
            <a:schemeClr val="bg1">
              <a:lumMod val="75000"/>
            </a:schemeClr>
          </a:solidFill>
          <a:ln>
            <a:solidFill>
              <a:schemeClr val="tx1"/>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sp>
        <p:nvSpPr>
          <p:cNvPr id="408" name="TextBox 184"/>
          <p:cNvSpPr txBox="1"/>
          <p:nvPr/>
        </p:nvSpPr>
        <p:spPr>
          <a:xfrm>
            <a:off x="5461580" y="2741805"/>
            <a:ext cx="961118" cy="200055"/>
          </a:xfrm>
          <a:prstGeom prst="rect">
            <a:avLst/>
          </a:prstGeom>
          <a:noFill/>
        </p:spPr>
        <p:txBody>
          <a:bodyPr wrap="square" rtlCol="0">
            <a:spAutoFit/>
          </a:bodyPr>
          <a:lstStyle/>
          <a:p>
            <a:pPr algn="ctr"/>
            <a:r>
              <a:rPr lang="en-US" altLang="zh-CN" sz="700" dirty="0">
                <a:ea typeface="Microsoft YaHei" panose="020B0503020204020204" pitchFamily="34" charset="-122"/>
                <a:cs typeface="Calibri" panose="020F0502020204030204" pitchFamily="34" charset="0"/>
              </a:rPr>
              <a:t>Front End IO Module </a:t>
            </a:r>
            <a:endParaRPr lang="zh-CN" altLang="en-US" sz="700" dirty="0">
              <a:ea typeface="Microsoft YaHei" panose="020B0503020204020204" pitchFamily="34" charset="-122"/>
              <a:cs typeface="Calibri" panose="020F0502020204030204" pitchFamily="34" charset="0"/>
            </a:endParaRPr>
          </a:p>
        </p:txBody>
      </p:sp>
      <p:sp>
        <p:nvSpPr>
          <p:cNvPr id="409" name="TextBox 184"/>
          <p:cNvSpPr txBox="1"/>
          <p:nvPr/>
        </p:nvSpPr>
        <p:spPr>
          <a:xfrm>
            <a:off x="6325676" y="2741689"/>
            <a:ext cx="961118" cy="200055"/>
          </a:xfrm>
          <a:prstGeom prst="rect">
            <a:avLst/>
          </a:prstGeom>
          <a:noFill/>
        </p:spPr>
        <p:txBody>
          <a:bodyPr wrap="square" rtlCol="0">
            <a:spAutoFit/>
          </a:bodyPr>
          <a:lstStyle/>
          <a:p>
            <a:pPr algn="ctr"/>
            <a:r>
              <a:rPr lang="en-US" altLang="zh-CN" sz="700" dirty="0">
                <a:ea typeface="Microsoft YaHei" panose="020B0503020204020204" pitchFamily="34" charset="-122"/>
                <a:cs typeface="Calibri" panose="020F0502020204030204" pitchFamily="34" charset="0"/>
              </a:rPr>
              <a:t>Front End IO Module </a:t>
            </a:r>
            <a:endParaRPr lang="zh-CN" altLang="en-US" sz="700" dirty="0">
              <a:ea typeface="Microsoft YaHei" panose="020B0503020204020204" pitchFamily="34" charset="-122"/>
              <a:cs typeface="Calibri" panose="020F0502020204030204" pitchFamily="34" charset="0"/>
            </a:endParaRPr>
          </a:p>
        </p:txBody>
      </p:sp>
      <p:sp>
        <p:nvSpPr>
          <p:cNvPr id="410" name="矩形 409"/>
          <p:cNvSpPr/>
          <p:nvPr/>
        </p:nvSpPr>
        <p:spPr>
          <a:xfrm>
            <a:off x="7145847" y="4225260"/>
            <a:ext cx="107852" cy="100388"/>
          </a:xfrm>
          <a:prstGeom prst="rect">
            <a:avLst/>
          </a:prstGeom>
          <a:solidFill>
            <a:schemeClr val="bg1"/>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11" name="矩形 410"/>
          <p:cNvSpPr/>
          <p:nvPr/>
        </p:nvSpPr>
        <p:spPr>
          <a:xfrm>
            <a:off x="6960064" y="4225260"/>
            <a:ext cx="107852" cy="100388"/>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12" name="矩形 411"/>
          <p:cNvSpPr/>
          <p:nvPr/>
        </p:nvSpPr>
        <p:spPr>
          <a:xfrm>
            <a:off x="5698731" y="4215913"/>
            <a:ext cx="107852" cy="100388"/>
          </a:xfrm>
          <a:prstGeom prst="rect">
            <a:avLst/>
          </a:prstGeom>
          <a:solidFill>
            <a:srgbClr val="FFFF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13" name="矩形 412"/>
          <p:cNvSpPr/>
          <p:nvPr/>
        </p:nvSpPr>
        <p:spPr>
          <a:xfrm>
            <a:off x="6122776" y="4215913"/>
            <a:ext cx="107852" cy="100388"/>
          </a:xfrm>
          <a:prstGeom prst="rect">
            <a:avLst/>
          </a:prstGeom>
          <a:solidFill>
            <a:schemeClr val="bg1">
              <a:lumMod val="75000"/>
            </a:schemeClr>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14" name="矩形 413"/>
          <p:cNvSpPr/>
          <p:nvPr/>
        </p:nvSpPr>
        <p:spPr>
          <a:xfrm>
            <a:off x="5952176" y="4215913"/>
            <a:ext cx="107852" cy="100388"/>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15" name="矩形 414"/>
          <p:cNvSpPr/>
          <p:nvPr/>
        </p:nvSpPr>
        <p:spPr>
          <a:xfrm>
            <a:off x="6539695" y="4225260"/>
            <a:ext cx="107852" cy="100388"/>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16" name="矩形 415"/>
          <p:cNvSpPr/>
          <p:nvPr/>
        </p:nvSpPr>
        <p:spPr>
          <a:xfrm>
            <a:off x="5525311" y="4215913"/>
            <a:ext cx="107852" cy="100388"/>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17" name="矩形 416"/>
          <p:cNvSpPr/>
          <p:nvPr/>
        </p:nvSpPr>
        <p:spPr>
          <a:xfrm>
            <a:off x="6718347" y="4225260"/>
            <a:ext cx="107852" cy="100388"/>
          </a:xfrm>
          <a:prstGeom prst="rect">
            <a:avLst/>
          </a:prstGeom>
          <a:solidFill>
            <a:srgbClr val="7030A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grpSp>
        <p:nvGrpSpPr>
          <p:cNvPr id="422" name="组合 421"/>
          <p:cNvGrpSpPr/>
          <p:nvPr/>
        </p:nvGrpSpPr>
        <p:grpSpPr>
          <a:xfrm>
            <a:off x="6477958" y="3270930"/>
            <a:ext cx="363435" cy="380837"/>
            <a:chOff x="9044900" y="3557041"/>
            <a:chExt cx="605008" cy="536841"/>
          </a:xfrm>
        </p:grpSpPr>
        <p:pic>
          <p:nvPicPr>
            <p:cNvPr id="423" name="Picture 2" descr="C:\Users\w00204092.CHINA\Desktop\PNG\芯片图标-01.png"/>
            <p:cNvPicPr>
              <a:picLocks noChangeAspect="1" noChangeArrowheads="1"/>
            </p:cNvPicPr>
            <p:nvPr/>
          </p:nvPicPr>
          <p:blipFill>
            <a:blip r:embed="rId3" cstate="email">
              <a:lum bright="-20000"/>
              <a:extLst>
                <a:ext uri="{28A0092B-C50C-407E-A947-70E740481C1C}">
                  <a14:useLocalDpi xmlns:a14="http://schemas.microsoft.com/office/drawing/2010/main"/>
                </a:ext>
              </a:extLst>
            </a:blip>
            <a:srcRect/>
            <a:stretch>
              <a:fillRect/>
            </a:stretch>
          </p:blipFill>
          <p:spPr bwMode="auto">
            <a:xfrm>
              <a:off x="9083186" y="3557041"/>
              <a:ext cx="526806" cy="536841"/>
            </a:xfrm>
            <a:prstGeom prst="rect">
              <a:avLst/>
            </a:prstGeom>
            <a:noFill/>
            <a:ln>
              <a:noFill/>
            </a:ln>
          </p:spPr>
        </p:pic>
        <p:sp>
          <p:nvSpPr>
            <p:cNvPr id="424" name="文本框 20"/>
            <p:cNvSpPr txBox="1"/>
            <p:nvPr/>
          </p:nvSpPr>
          <p:spPr>
            <a:xfrm>
              <a:off x="9044900" y="3688629"/>
              <a:ext cx="605008" cy="260312"/>
            </a:xfrm>
            <a:prstGeom prst="rect">
              <a:avLst/>
            </a:prstGeom>
            <a:noFill/>
          </p:spPr>
          <p:txBody>
            <a:bodyPr wrap="square" rtlCol="0">
              <a:spAutoFit/>
            </a:bodyPr>
            <a:lstStyle/>
            <a:p>
              <a:pPr algn="ctr" defTabSz="1097554">
                <a:defRPr/>
              </a:pPr>
              <a:r>
                <a:rPr lang="en-US" altLang="zh-CN" sz="600" b="1" kern="0" dirty="0">
                  <a:solidFill>
                    <a:sysClr val="windowText" lastClr="000000"/>
                  </a:solidFill>
                </a:rPr>
                <a:t>CPU</a:t>
              </a:r>
              <a:endParaRPr lang="en-US" sz="600" b="1" kern="0" dirty="0">
                <a:solidFill>
                  <a:sysClr val="windowText" lastClr="000000"/>
                </a:solidFill>
              </a:endParaRPr>
            </a:p>
          </p:txBody>
        </p:sp>
      </p:grpSp>
      <p:grpSp>
        <p:nvGrpSpPr>
          <p:cNvPr id="425" name="组合 424"/>
          <p:cNvGrpSpPr/>
          <p:nvPr/>
        </p:nvGrpSpPr>
        <p:grpSpPr>
          <a:xfrm>
            <a:off x="6898346" y="3270930"/>
            <a:ext cx="363435" cy="380837"/>
            <a:chOff x="9044900" y="3557041"/>
            <a:chExt cx="605008" cy="536841"/>
          </a:xfrm>
        </p:grpSpPr>
        <p:pic>
          <p:nvPicPr>
            <p:cNvPr id="426" name="Picture 2" descr="C:\Users\w00204092.CHINA\Desktop\PNG\芯片图标-01.png"/>
            <p:cNvPicPr>
              <a:picLocks noChangeAspect="1" noChangeArrowheads="1"/>
            </p:cNvPicPr>
            <p:nvPr/>
          </p:nvPicPr>
          <p:blipFill>
            <a:blip r:embed="rId3" cstate="email">
              <a:lum bright="-20000"/>
              <a:extLst>
                <a:ext uri="{28A0092B-C50C-407E-A947-70E740481C1C}">
                  <a14:useLocalDpi xmlns:a14="http://schemas.microsoft.com/office/drawing/2010/main"/>
                </a:ext>
              </a:extLst>
            </a:blip>
            <a:srcRect/>
            <a:stretch>
              <a:fillRect/>
            </a:stretch>
          </p:blipFill>
          <p:spPr bwMode="auto">
            <a:xfrm>
              <a:off x="9083186" y="3557041"/>
              <a:ext cx="526806" cy="536841"/>
            </a:xfrm>
            <a:prstGeom prst="rect">
              <a:avLst/>
            </a:prstGeom>
            <a:noFill/>
            <a:ln>
              <a:noFill/>
            </a:ln>
          </p:spPr>
        </p:pic>
        <p:sp>
          <p:nvSpPr>
            <p:cNvPr id="427" name="文本框 20"/>
            <p:cNvSpPr txBox="1"/>
            <p:nvPr/>
          </p:nvSpPr>
          <p:spPr>
            <a:xfrm>
              <a:off x="9044900" y="3688629"/>
              <a:ext cx="605008" cy="260312"/>
            </a:xfrm>
            <a:prstGeom prst="rect">
              <a:avLst/>
            </a:prstGeom>
            <a:noFill/>
          </p:spPr>
          <p:txBody>
            <a:bodyPr wrap="square" rtlCol="0">
              <a:spAutoFit/>
            </a:bodyPr>
            <a:lstStyle/>
            <a:p>
              <a:pPr algn="ctr" defTabSz="1097554">
                <a:defRPr/>
              </a:pPr>
              <a:r>
                <a:rPr lang="en-US" altLang="zh-CN" sz="600" b="1" kern="0" dirty="0">
                  <a:solidFill>
                    <a:sysClr val="windowText" lastClr="000000"/>
                  </a:solidFill>
                </a:rPr>
                <a:t>CPU</a:t>
              </a:r>
              <a:endParaRPr lang="en-US" sz="600" b="1" kern="0" dirty="0">
                <a:solidFill>
                  <a:sysClr val="windowText" lastClr="000000"/>
                </a:solidFill>
              </a:endParaRPr>
            </a:p>
          </p:txBody>
        </p:sp>
      </p:grpSp>
      <p:sp>
        <p:nvSpPr>
          <p:cNvPr id="429" name="TextBox 184"/>
          <p:cNvSpPr txBox="1"/>
          <p:nvPr/>
        </p:nvSpPr>
        <p:spPr>
          <a:xfrm>
            <a:off x="4369055" y="3046764"/>
            <a:ext cx="1171664" cy="496290"/>
          </a:xfrm>
          <a:prstGeom prst="rect">
            <a:avLst/>
          </a:prstGeom>
          <a:noFill/>
        </p:spPr>
        <p:txBody>
          <a:bodyPr wrap="square" rtlCol="0">
            <a:spAutoFit/>
          </a:bodyPr>
          <a:lstStyle/>
          <a:p>
            <a:pPr algn="ctr"/>
            <a:r>
              <a:rPr lang="en-US" altLang="zh-CN" sz="825" dirty="0">
                <a:ea typeface="Microsoft YaHei" panose="020B0503020204020204" pitchFamily="34" charset="-122"/>
                <a:cs typeface="Calibri" panose="020F0502020204030204" pitchFamily="34" charset="0"/>
              </a:rPr>
              <a:t>Multi processor</a:t>
            </a:r>
          </a:p>
          <a:p>
            <a:pPr algn="ctr"/>
            <a:r>
              <a:rPr lang="en-US" altLang="zh-CN" sz="900" dirty="0">
                <a:latin typeface="Times New Roman" panose="02020603050405020304" pitchFamily="18" charset="0"/>
                <a:cs typeface="Times New Roman" panose="02020603050405020304" pitchFamily="18" charset="0"/>
              </a:rPr>
              <a:t>dynamic resource allocation</a:t>
            </a:r>
            <a:endParaRPr lang="zh-CN" altLang="en-US" sz="825" dirty="0">
              <a:ea typeface="Microsoft YaHei" panose="020B0503020204020204" pitchFamily="34" charset="-122"/>
              <a:cs typeface="Calibri" panose="020F0502020204030204" pitchFamily="34" charset="0"/>
            </a:endParaRPr>
          </a:p>
        </p:txBody>
      </p:sp>
      <p:sp>
        <p:nvSpPr>
          <p:cNvPr id="431" name="上下箭头 430"/>
          <p:cNvSpPr/>
          <p:nvPr/>
        </p:nvSpPr>
        <p:spPr bwMode="auto">
          <a:xfrm>
            <a:off x="5798580" y="4496669"/>
            <a:ext cx="89096" cy="229855"/>
          </a:xfrm>
          <a:prstGeom prst="upDownArrow">
            <a:avLst/>
          </a:prstGeom>
          <a:solidFill>
            <a:srgbClr val="FFFF00"/>
          </a:solidFill>
          <a:ln>
            <a:solidFill>
              <a:schemeClr val="tx1"/>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sp>
        <p:nvSpPr>
          <p:cNvPr id="432" name="上下箭头 431"/>
          <p:cNvSpPr/>
          <p:nvPr/>
        </p:nvSpPr>
        <p:spPr bwMode="auto">
          <a:xfrm>
            <a:off x="6832040" y="4501709"/>
            <a:ext cx="89096" cy="229855"/>
          </a:xfrm>
          <a:prstGeom prst="upDownArrow">
            <a:avLst/>
          </a:prstGeom>
          <a:solidFill>
            <a:srgbClr val="FFFF00"/>
          </a:solidFill>
          <a:ln>
            <a:solidFill>
              <a:schemeClr val="tx1"/>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sp>
        <p:nvSpPr>
          <p:cNvPr id="433" name="矩形 432"/>
          <p:cNvSpPr/>
          <p:nvPr/>
        </p:nvSpPr>
        <p:spPr>
          <a:xfrm>
            <a:off x="7097491" y="1782412"/>
            <a:ext cx="107852" cy="100388"/>
          </a:xfrm>
          <a:prstGeom prst="rect">
            <a:avLst/>
          </a:prstGeom>
          <a:solidFill>
            <a:schemeClr val="bg1"/>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34" name="矩形 433"/>
          <p:cNvSpPr/>
          <p:nvPr/>
        </p:nvSpPr>
        <p:spPr>
          <a:xfrm>
            <a:off x="6880176" y="1782412"/>
            <a:ext cx="107852" cy="100388"/>
          </a:xfrm>
          <a:prstGeom prst="rect">
            <a:avLst/>
          </a:prstGeom>
          <a:solidFill>
            <a:schemeClr val="accent3">
              <a:lumMod val="75000"/>
            </a:schemeClr>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35" name="矩形 434"/>
          <p:cNvSpPr/>
          <p:nvPr/>
        </p:nvSpPr>
        <p:spPr>
          <a:xfrm>
            <a:off x="5817902" y="1788777"/>
            <a:ext cx="107852" cy="100388"/>
          </a:xfrm>
          <a:prstGeom prst="rect">
            <a:avLst/>
          </a:prstGeom>
          <a:solidFill>
            <a:srgbClr val="FFFF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36" name="矩形 435"/>
          <p:cNvSpPr/>
          <p:nvPr/>
        </p:nvSpPr>
        <p:spPr>
          <a:xfrm>
            <a:off x="6226181" y="1788777"/>
            <a:ext cx="107852" cy="100388"/>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37" name="矩形 436"/>
          <p:cNvSpPr/>
          <p:nvPr/>
        </p:nvSpPr>
        <p:spPr>
          <a:xfrm>
            <a:off x="6024049" y="1788777"/>
            <a:ext cx="107852" cy="100388"/>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38" name="矩形 437"/>
          <p:cNvSpPr/>
          <p:nvPr/>
        </p:nvSpPr>
        <p:spPr>
          <a:xfrm>
            <a:off x="6459807" y="1782412"/>
            <a:ext cx="107852" cy="100388"/>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39" name="矩形 438"/>
          <p:cNvSpPr/>
          <p:nvPr/>
        </p:nvSpPr>
        <p:spPr>
          <a:xfrm>
            <a:off x="5605067" y="1788777"/>
            <a:ext cx="107852" cy="100388"/>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40" name="矩形 439"/>
          <p:cNvSpPr/>
          <p:nvPr/>
        </p:nvSpPr>
        <p:spPr>
          <a:xfrm>
            <a:off x="6669991" y="1782412"/>
            <a:ext cx="107852" cy="100388"/>
          </a:xfrm>
          <a:prstGeom prst="rect">
            <a:avLst/>
          </a:prstGeom>
          <a:solidFill>
            <a:srgbClr val="7030A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50" name="矩形 449"/>
          <p:cNvSpPr/>
          <p:nvPr/>
        </p:nvSpPr>
        <p:spPr>
          <a:xfrm>
            <a:off x="3332511" y="1776846"/>
            <a:ext cx="107852" cy="100388"/>
          </a:xfrm>
          <a:prstGeom prst="rect">
            <a:avLst/>
          </a:prstGeom>
          <a:solidFill>
            <a:schemeClr val="bg1"/>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51" name="矩形 450"/>
          <p:cNvSpPr/>
          <p:nvPr/>
        </p:nvSpPr>
        <p:spPr>
          <a:xfrm>
            <a:off x="3115196" y="1776846"/>
            <a:ext cx="107852" cy="100388"/>
          </a:xfrm>
          <a:prstGeom prst="rect">
            <a:avLst/>
          </a:prstGeom>
          <a:solidFill>
            <a:schemeClr val="accent3">
              <a:lumMod val="75000"/>
            </a:schemeClr>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52" name="矩形 451"/>
          <p:cNvSpPr/>
          <p:nvPr/>
        </p:nvSpPr>
        <p:spPr>
          <a:xfrm>
            <a:off x="2052922" y="1783211"/>
            <a:ext cx="107852" cy="100388"/>
          </a:xfrm>
          <a:prstGeom prst="rect">
            <a:avLst/>
          </a:prstGeom>
          <a:solidFill>
            <a:srgbClr val="FFFF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53" name="矩形 452"/>
          <p:cNvSpPr/>
          <p:nvPr/>
        </p:nvSpPr>
        <p:spPr>
          <a:xfrm>
            <a:off x="2461201" y="1783211"/>
            <a:ext cx="107852" cy="100388"/>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54" name="矩形 453"/>
          <p:cNvSpPr/>
          <p:nvPr/>
        </p:nvSpPr>
        <p:spPr>
          <a:xfrm>
            <a:off x="2259069" y="1783211"/>
            <a:ext cx="107852" cy="100388"/>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55" name="矩形 454"/>
          <p:cNvSpPr/>
          <p:nvPr/>
        </p:nvSpPr>
        <p:spPr>
          <a:xfrm>
            <a:off x="2694827" y="1776846"/>
            <a:ext cx="107852" cy="100388"/>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56" name="矩形 455"/>
          <p:cNvSpPr/>
          <p:nvPr/>
        </p:nvSpPr>
        <p:spPr>
          <a:xfrm>
            <a:off x="1840087" y="1783211"/>
            <a:ext cx="107852" cy="100388"/>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57" name="矩形 456"/>
          <p:cNvSpPr/>
          <p:nvPr/>
        </p:nvSpPr>
        <p:spPr>
          <a:xfrm>
            <a:off x="2905011" y="1776846"/>
            <a:ext cx="107852" cy="100388"/>
          </a:xfrm>
          <a:prstGeom prst="rect">
            <a:avLst/>
          </a:prstGeom>
          <a:solidFill>
            <a:srgbClr val="7030A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58" name="矩形 457"/>
          <p:cNvSpPr/>
          <p:nvPr/>
        </p:nvSpPr>
        <p:spPr>
          <a:xfrm>
            <a:off x="7063024" y="2718161"/>
            <a:ext cx="107852" cy="100388"/>
          </a:xfrm>
          <a:prstGeom prst="rect">
            <a:avLst/>
          </a:prstGeom>
          <a:solidFill>
            <a:schemeClr val="bg1"/>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59" name="矩形 458"/>
          <p:cNvSpPr/>
          <p:nvPr/>
        </p:nvSpPr>
        <p:spPr>
          <a:xfrm>
            <a:off x="6845709" y="2718161"/>
            <a:ext cx="107852" cy="100388"/>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60" name="矩形 459"/>
          <p:cNvSpPr/>
          <p:nvPr/>
        </p:nvSpPr>
        <p:spPr>
          <a:xfrm>
            <a:off x="5786725" y="2708814"/>
            <a:ext cx="107852" cy="100388"/>
          </a:xfrm>
          <a:prstGeom prst="rect">
            <a:avLst/>
          </a:prstGeom>
          <a:solidFill>
            <a:srgbClr val="FFFF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61" name="矩形 460"/>
          <p:cNvSpPr/>
          <p:nvPr/>
        </p:nvSpPr>
        <p:spPr>
          <a:xfrm>
            <a:off x="6195004" y="2708814"/>
            <a:ext cx="107852" cy="100388"/>
          </a:xfrm>
          <a:prstGeom prst="rect">
            <a:avLst/>
          </a:prstGeom>
          <a:solidFill>
            <a:schemeClr val="bg1">
              <a:lumMod val="75000"/>
            </a:schemeClr>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62" name="矩形 461"/>
          <p:cNvSpPr/>
          <p:nvPr/>
        </p:nvSpPr>
        <p:spPr>
          <a:xfrm>
            <a:off x="5992872" y="2708814"/>
            <a:ext cx="107852" cy="100388"/>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63" name="矩形 462"/>
          <p:cNvSpPr/>
          <p:nvPr/>
        </p:nvSpPr>
        <p:spPr>
          <a:xfrm>
            <a:off x="6425340" y="2718161"/>
            <a:ext cx="107852" cy="100388"/>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64" name="矩形 463"/>
          <p:cNvSpPr/>
          <p:nvPr/>
        </p:nvSpPr>
        <p:spPr>
          <a:xfrm>
            <a:off x="5573890" y="2708814"/>
            <a:ext cx="107852" cy="100388"/>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65" name="矩形 464"/>
          <p:cNvSpPr/>
          <p:nvPr/>
        </p:nvSpPr>
        <p:spPr>
          <a:xfrm>
            <a:off x="6635524" y="2718161"/>
            <a:ext cx="107852" cy="100388"/>
          </a:xfrm>
          <a:prstGeom prst="rect">
            <a:avLst/>
          </a:prstGeom>
          <a:solidFill>
            <a:srgbClr val="7030A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cxnSp>
        <p:nvCxnSpPr>
          <p:cNvPr id="483" name="直接箭头连接符 482"/>
          <p:cNvCxnSpPr>
            <a:stCxn id="439" idx="2"/>
            <a:endCxn id="463" idx="0"/>
          </p:cNvCxnSpPr>
          <p:nvPr/>
        </p:nvCxnSpPr>
        <p:spPr bwMode="auto">
          <a:xfrm>
            <a:off x="5658993" y="1889165"/>
            <a:ext cx="820273" cy="828996"/>
          </a:xfrm>
          <a:prstGeom prst="straightConnector1">
            <a:avLst/>
          </a:prstGeom>
          <a:ln w="9525" cap="flat" cmpd="sng" algn="ctr">
            <a:solidFill>
              <a:schemeClr val="tx1"/>
            </a:solidFill>
            <a:prstDash val="dash"/>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84" name="直接箭头连接符 483"/>
          <p:cNvCxnSpPr>
            <a:stCxn id="435" idx="2"/>
            <a:endCxn id="460" idx="0"/>
          </p:cNvCxnSpPr>
          <p:nvPr/>
        </p:nvCxnSpPr>
        <p:spPr bwMode="auto">
          <a:xfrm flipH="1">
            <a:off x="5840651" y="1889165"/>
            <a:ext cx="31177" cy="819649"/>
          </a:xfrm>
          <a:prstGeom prst="straightConnector1">
            <a:avLst/>
          </a:prstGeom>
          <a:ln w="9525" cap="flat" cmpd="sng" algn="ctr">
            <a:solidFill>
              <a:schemeClr val="tx1"/>
            </a:solidFill>
            <a:prstDash val="dash"/>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85" name="直接箭头连接符 484"/>
          <p:cNvCxnSpPr>
            <a:stCxn id="437" idx="2"/>
            <a:endCxn id="462" idx="0"/>
          </p:cNvCxnSpPr>
          <p:nvPr/>
        </p:nvCxnSpPr>
        <p:spPr bwMode="auto">
          <a:xfrm flipH="1">
            <a:off x="6046798" y="1889165"/>
            <a:ext cx="31177" cy="819649"/>
          </a:xfrm>
          <a:prstGeom prst="straightConnector1">
            <a:avLst/>
          </a:prstGeom>
          <a:ln w="9525" cap="flat" cmpd="sng" algn="ctr">
            <a:solidFill>
              <a:schemeClr val="tx1"/>
            </a:solidFill>
            <a:prstDash val="dash"/>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86" name="直接箭头连接符 485"/>
          <p:cNvCxnSpPr>
            <a:stCxn id="436" idx="2"/>
            <a:endCxn id="459" idx="0"/>
          </p:cNvCxnSpPr>
          <p:nvPr/>
        </p:nvCxnSpPr>
        <p:spPr bwMode="auto">
          <a:xfrm>
            <a:off x="6280107" y="1889165"/>
            <a:ext cx="619528" cy="828996"/>
          </a:xfrm>
          <a:prstGeom prst="straightConnector1">
            <a:avLst/>
          </a:prstGeom>
          <a:ln w="9525" cap="flat" cmpd="sng" algn="ctr">
            <a:solidFill>
              <a:schemeClr val="tx1"/>
            </a:solidFill>
            <a:prstDash val="dash"/>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87" name="直接箭头连接符 486"/>
          <p:cNvCxnSpPr>
            <a:stCxn id="438" idx="2"/>
            <a:endCxn id="464" idx="0"/>
          </p:cNvCxnSpPr>
          <p:nvPr/>
        </p:nvCxnSpPr>
        <p:spPr bwMode="auto">
          <a:xfrm flipH="1">
            <a:off x="5627816" y="1882800"/>
            <a:ext cx="885917" cy="826014"/>
          </a:xfrm>
          <a:prstGeom prst="straightConnector1">
            <a:avLst/>
          </a:prstGeom>
          <a:ln w="9525" cap="flat" cmpd="sng" algn="ctr">
            <a:solidFill>
              <a:schemeClr val="tx1"/>
            </a:solidFill>
            <a:prstDash val="dash"/>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488" name="TextBox 184"/>
          <p:cNvSpPr txBox="1"/>
          <p:nvPr/>
        </p:nvSpPr>
        <p:spPr>
          <a:xfrm>
            <a:off x="1087147" y="1303239"/>
            <a:ext cx="1218877" cy="473206"/>
          </a:xfrm>
          <a:prstGeom prst="rect">
            <a:avLst/>
          </a:prstGeom>
          <a:noFill/>
        </p:spPr>
        <p:txBody>
          <a:bodyPr wrap="square" rtlCol="0">
            <a:spAutoFit/>
          </a:bodyPr>
          <a:lstStyle/>
          <a:p>
            <a:pPr algn="ctr"/>
            <a:r>
              <a:rPr lang="en-US" altLang="zh-CN" sz="825" dirty="0">
                <a:ea typeface="Microsoft YaHei" panose="020B0503020204020204" pitchFamily="34" charset="-122"/>
                <a:cs typeface="Calibri" panose="020F0502020204030204" pitchFamily="34" charset="0"/>
              </a:rPr>
              <a:t>Native multipath</a:t>
            </a:r>
          </a:p>
          <a:p>
            <a:pPr algn="ctr"/>
            <a:r>
              <a:rPr lang="en-US" altLang="zh-CN" sz="825" dirty="0">
                <a:ea typeface="Microsoft YaHei" panose="020B0503020204020204" pitchFamily="34" charset="-122"/>
                <a:cs typeface="Calibri" panose="020F0502020204030204" pitchFamily="34" charset="0"/>
              </a:rPr>
              <a:t>Active-Active access : round-robin etc.</a:t>
            </a:r>
            <a:endParaRPr lang="zh-CN" altLang="en-US" sz="825" dirty="0">
              <a:ea typeface="Microsoft YaHei" panose="020B0503020204020204" pitchFamily="34" charset="-122"/>
              <a:cs typeface="Calibri" panose="020F0502020204030204" pitchFamily="34" charset="0"/>
            </a:endParaRPr>
          </a:p>
        </p:txBody>
      </p:sp>
      <p:cxnSp>
        <p:nvCxnSpPr>
          <p:cNvPr id="489" name="直接箭头连接符 488"/>
          <p:cNvCxnSpPr>
            <a:stCxn id="440" idx="2"/>
            <a:endCxn id="465" idx="0"/>
          </p:cNvCxnSpPr>
          <p:nvPr/>
        </p:nvCxnSpPr>
        <p:spPr bwMode="auto">
          <a:xfrm flipH="1">
            <a:off x="6689450" y="1882800"/>
            <a:ext cx="34467" cy="835361"/>
          </a:xfrm>
          <a:prstGeom prst="straightConnector1">
            <a:avLst/>
          </a:prstGeom>
          <a:ln w="9525" cap="flat" cmpd="sng" algn="ctr">
            <a:solidFill>
              <a:schemeClr val="tx1"/>
            </a:solidFill>
            <a:prstDash val="dash"/>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91" name="直接箭头连接符 490"/>
          <p:cNvCxnSpPr>
            <a:stCxn id="434" idx="2"/>
            <a:endCxn id="461" idx="0"/>
          </p:cNvCxnSpPr>
          <p:nvPr/>
        </p:nvCxnSpPr>
        <p:spPr bwMode="auto">
          <a:xfrm flipH="1">
            <a:off x="6248930" y="1882800"/>
            <a:ext cx="685172" cy="826014"/>
          </a:xfrm>
          <a:prstGeom prst="straightConnector1">
            <a:avLst/>
          </a:prstGeom>
          <a:ln w="9525" cap="flat" cmpd="sng" algn="ctr">
            <a:solidFill>
              <a:schemeClr val="tx1"/>
            </a:solidFill>
            <a:prstDash val="dash"/>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94" name="直接箭头连接符 493"/>
          <p:cNvCxnSpPr>
            <a:stCxn id="433" idx="2"/>
            <a:endCxn id="458" idx="0"/>
          </p:cNvCxnSpPr>
          <p:nvPr/>
        </p:nvCxnSpPr>
        <p:spPr bwMode="auto">
          <a:xfrm flipH="1">
            <a:off x="7116950" y="1882800"/>
            <a:ext cx="34467" cy="835361"/>
          </a:xfrm>
          <a:prstGeom prst="straightConnector1">
            <a:avLst/>
          </a:prstGeom>
          <a:ln w="9525" cap="flat" cmpd="sng" algn="ctr">
            <a:solidFill>
              <a:schemeClr val="tx1"/>
            </a:solidFill>
            <a:prstDash val="dash"/>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386" name="云形 385"/>
          <p:cNvSpPr/>
          <p:nvPr/>
        </p:nvSpPr>
        <p:spPr bwMode="auto">
          <a:xfrm>
            <a:off x="5523192" y="2057523"/>
            <a:ext cx="1763603" cy="418691"/>
          </a:xfrm>
          <a:prstGeom prst="cloud">
            <a:avLst/>
          </a:prstGeom>
          <a:solidFill>
            <a:srgbClr val="CCFFFF"/>
          </a:solidFill>
          <a:ln/>
        </p:spPr>
        <p:style>
          <a:lnRef idx="2">
            <a:schemeClr val="accent1"/>
          </a:lnRef>
          <a:fillRef idx="1">
            <a:schemeClr val="lt1"/>
          </a:fillRef>
          <a:effectRef idx="0">
            <a:schemeClr val="accent1"/>
          </a:effectRef>
          <a:fontRef idx="minor">
            <a:schemeClr val="dk1"/>
          </a:fontRef>
        </p:style>
        <p:txBody>
          <a:bodyPr lIns="68508" tIns="34249" rIns="68508" bIns="34249" anchor="ctr"/>
          <a:lstStyle/>
          <a:p>
            <a:pPr algn="ctr" defTabSz="910480">
              <a:defRPr/>
            </a:pPr>
            <a:r>
              <a:rPr lang="en-US" altLang="zh-CN" sz="900" dirty="0">
                <a:solidFill>
                  <a:prstClr val="black"/>
                </a:solidFill>
                <a:latin typeface="Calibri" panose="020F0502020204030204" pitchFamily="34" charset="0"/>
                <a:cs typeface="Calibri" panose="020F0502020204030204" pitchFamily="34" charset="0"/>
              </a:rPr>
              <a:t>SAN</a:t>
            </a:r>
            <a:endParaRPr lang="zh-CN" altLang="en-US" sz="900" dirty="0">
              <a:solidFill>
                <a:prstClr val="black"/>
              </a:solidFill>
              <a:latin typeface="Calibri" panose="020F0502020204030204" pitchFamily="34" charset="0"/>
              <a:cs typeface="Calibri" panose="020F0502020204030204" pitchFamily="34" charset="0"/>
            </a:endParaRPr>
          </a:p>
        </p:txBody>
      </p:sp>
      <p:sp>
        <p:nvSpPr>
          <p:cNvPr id="506" name="TextBox 184"/>
          <p:cNvSpPr txBox="1"/>
          <p:nvPr/>
        </p:nvSpPr>
        <p:spPr>
          <a:xfrm>
            <a:off x="4224249" y="1320720"/>
            <a:ext cx="1771106" cy="600164"/>
          </a:xfrm>
          <a:prstGeom prst="rect">
            <a:avLst/>
          </a:prstGeom>
          <a:noFill/>
        </p:spPr>
        <p:txBody>
          <a:bodyPr wrap="square" rtlCol="0">
            <a:spAutoFit/>
          </a:bodyPr>
          <a:lstStyle/>
          <a:p>
            <a:pPr algn="ctr"/>
            <a:r>
              <a:rPr lang="en-US" altLang="zh-CN" sz="825" dirty="0">
                <a:ea typeface="Microsoft YaHei" panose="020B0503020204020204" pitchFamily="34" charset="-122"/>
                <a:cs typeface="Calibri" panose="020F0502020204030204" pitchFamily="34" charset="0"/>
              </a:rPr>
              <a:t>Huawei </a:t>
            </a:r>
            <a:r>
              <a:rPr lang="en-US" altLang="zh-CN" sz="825" dirty="0" err="1">
                <a:ea typeface="Microsoft YaHei" panose="020B0503020204020204" pitchFamily="34" charset="-122"/>
                <a:cs typeface="Calibri" panose="020F0502020204030204" pitchFamily="34" charset="0"/>
              </a:rPr>
              <a:t>ultrapath</a:t>
            </a:r>
            <a:r>
              <a:rPr lang="zh-CN" altLang="en-US" sz="825" dirty="0">
                <a:ea typeface="Microsoft YaHei" panose="020B0503020204020204" pitchFamily="34" charset="-122"/>
                <a:cs typeface="Calibri" panose="020F0502020204030204" pitchFamily="34" charset="0"/>
              </a:rPr>
              <a:t> </a:t>
            </a:r>
            <a:r>
              <a:rPr lang="en-US" altLang="zh-CN" sz="825" dirty="0">
                <a:ea typeface="Microsoft YaHei" panose="020B0503020204020204" pitchFamily="34" charset="-122"/>
                <a:cs typeface="Calibri" panose="020F0502020204030204" pitchFamily="34" charset="0"/>
              </a:rPr>
              <a:t>Embedded router map</a:t>
            </a:r>
            <a:r>
              <a:rPr lang="zh-CN" altLang="en-US" sz="825" dirty="0">
                <a:ea typeface="Microsoft YaHei" panose="020B0503020204020204" pitchFamily="34" charset="-122"/>
                <a:cs typeface="Calibri" panose="020F0502020204030204" pitchFamily="34" charset="0"/>
              </a:rPr>
              <a:t> </a:t>
            </a:r>
            <a:r>
              <a:rPr lang="en-US" altLang="zh-CN" sz="825" dirty="0">
                <a:ea typeface="Microsoft YaHei" panose="020B0503020204020204" pitchFamily="34" charset="-122"/>
                <a:cs typeface="Calibri" panose="020F0502020204030204" pitchFamily="34" charset="0"/>
              </a:rPr>
              <a:t>Divides into slices  </a:t>
            </a:r>
          </a:p>
          <a:p>
            <a:pPr algn="ctr"/>
            <a:r>
              <a:rPr lang="en-US" altLang="zh-CN" sz="825" dirty="0">
                <a:ea typeface="Microsoft YaHei" panose="020B0503020204020204" pitchFamily="34" charset="-122"/>
                <a:cs typeface="Calibri" panose="020F0502020204030204" pitchFamily="34" charset="0"/>
              </a:rPr>
              <a:t>distributes IOs to target controller</a:t>
            </a:r>
            <a:endParaRPr lang="zh-CN" altLang="en-US" sz="825" dirty="0">
              <a:ea typeface="Microsoft YaHei" panose="020B0503020204020204" pitchFamily="34" charset="-122"/>
              <a:cs typeface="Calibri" panose="020F0502020204030204" pitchFamily="34" charset="0"/>
            </a:endParaRPr>
          </a:p>
          <a:p>
            <a:pPr algn="ctr"/>
            <a:endParaRPr lang="zh-CN" altLang="en-US" sz="825" dirty="0">
              <a:ea typeface="Microsoft YaHei" panose="020B0503020204020204" pitchFamily="34" charset="-122"/>
              <a:cs typeface="Calibri" panose="020F0502020204030204" pitchFamily="34" charset="0"/>
            </a:endParaRPr>
          </a:p>
        </p:txBody>
      </p:sp>
      <p:cxnSp>
        <p:nvCxnSpPr>
          <p:cNvPr id="508" name="直接连接符 507"/>
          <p:cNvCxnSpPr/>
          <p:nvPr/>
        </p:nvCxnSpPr>
        <p:spPr bwMode="auto">
          <a:xfrm>
            <a:off x="7953316" y="1088571"/>
            <a:ext cx="46771" cy="4846235"/>
          </a:xfrm>
          <a:prstGeom prst="line">
            <a:avLst/>
          </a:prstGeom>
          <a:ln w="9525" cap="flat" cmpd="sng" algn="ctr">
            <a:solidFill>
              <a:schemeClr val="tx1"/>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510" name="圆角矩形 509"/>
          <p:cNvSpPr/>
          <p:nvPr/>
        </p:nvSpPr>
        <p:spPr bwMode="auto">
          <a:xfrm>
            <a:off x="9152441" y="3161802"/>
            <a:ext cx="914400" cy="1374592"/>
          </a:xfrm>
          <a:prstGeom prst="roundRect">
            <a:avLst/>
          </a:prstGeom>
          <a:solidFill>
            <a:schemeClr val="bg2">
              <a:lumMod val="40000"/>
              <a:lumOff val="60000"/>
            </a:schemeClr>
          </a:solidFill>
          <a:ln>
            <a:solidFill>
              <a:schemeClr val="tx1"/>
            </a:solidFill>
          </a:ln>
          <a:effectLst>
            <a:outerShdw dist="35921" dir="2700000" algn="ctr" rotWithShape="0">
              <a:schemeClr val="bg2"/>
            </a:outerShdw>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sp>
        <p:nvSpPr>
          <p:cNvPr id="511" name="圆角矩形 510"/>
          <p:cNvSpPr/>
          <p:nvPr/>
        </p:nvSpPr>
        <p:spPr bwMode="auto">
          <a:xfrm>
            <a:off x="10160553" y="3161802"/>
            <a:ext cx="914400" cy="1374592"/>
          </a:xfrm>
          <a:prstGeom prst="roundRect">
            <a:avLst/>
          </a:prstGeom>
          <a:solidFill>
            <a:schemeClr val="bg2">
              <a:lumMod val="40000"/>
              <a:lumOff val="60000"/>
            </a:schemeClr>
          </a:solidFill>
          <a:ln>
            <a:solidFill>
              <a:schemeClr val="tx1"/>
            </a:solidFill>
          </a:ln>
          <a:effectLst>
            <a:outerShdw dist="35921" dir="2700000" algn="ctr" rotWithShape="0">
              <a:schemeClr val="bg2"/>
            </a:outerShdw>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grpSp>
        <p:nvGrpSpPr>
          <p:cNvPr id="513" name="组合 512"/>
          <p:cNvGrpSpPr/>
          <p:nvPr/>
        </p:nvGrpSpPr>
        <p:grpSpPr>
          <a:xfrm>
            <a:off x="9667144" y="3198351"/>
            <a:ext cx="363435" cy="389700"/>
            <a:chOff x="9044900" y="3557041"/>
            <a:chExt cx="605008" cy="536841"/>
          </a:xfrm>
        </p:grpSpPr>
        <p:pic>
          <p:nvPicPr>
            <p:cNvPr id="514" name="Picture 2" descr="C:\Users\w00204092.CHINA\Desktop\PNG\芯片图标-01.png"/>
            <p:cNvPicPr>
              <a:picLocks noChangeAspect="1" noChangeArrowheads="1"/>
            </p:cNvPicPr>
            <p:nvPr/>
          </p:nvPicPr>
          <p:blipFill>
            <a:blip r:embed="rId3" cstate="email">
              <a:lum bright="-20000"/>
              <a:extLst>
                <a:ext uri="{28A0092B-C50C-407E-A947-70E740481C1C}">
                  <a14:useLocalDpi xmlns:a14="http://schemas.microsoft.com/office/drawing/2010/main"/>
                </a:ext>
              </a:extLst>
            </a:blip>
            <a:srcRect/>
            <a:stretch>
              <a:fillRect/>
            </a:stretch>
          </p:blipFill>
          <p:spPr bwMode="auto">
            <a:xfrm>
              <a:off x="9083186" y="3557041"/>
              <a:ext cx="526806" cy="536841"/>
            </a:xfrm>
            <a:prstGeom prst="rect">
              <a:avLst/>
            </a:prstGeom>
            <a:noFill/>
            <a:ln>
              <a:noFill/>
            </a:ln>
          </p:spPr>
        </p:pic>
        <p:sp>
          <p:nvSpPr>
            <p:cNvPr id="515" name="文本框 20"/>
            <p:cNvSpPr txBox="1"/>
            <p:nvPr/>
          </p:nvSpPr>
          <p:spPr>
            <a:xfrm>
              <a:off x="9044900" y="3688629"/>
              <a:ext cx="605008" cy="253463"/>
            </a:xfrm>
            <a:prstGeom prst="rect">
              <a:avLst/>
            </a:prstGeom>
            <a:noFill/>
          </p:spPr>
          <p:txBody>
            <a:bodyPr wrap="square" rtlCol="0">
              <a:spAutoFit/>
            </a:bodyPr>
            <a:lstStyle/>
            <a:p>
              <a:pPr algn="ctr" defTabSz="1097554">
                <a:defRPr/>
              </a:pPr>
              <a:r>
                <a:rPr lang="en-US" altLang="zh-CN" sz="600" b="1" kern="0" dirty="0">
                  <a:solidFill>
                    <a:sysClr val="windowText" lastClr="000000"/>
                  </a:solidFill>
                </a:rPr>
                <a:t>CPU</a:t>
              </a:r>
              <a:endParaRPr lang="en-US" sz="600" b="1" kern="0" dirty="0">
                <a:solidFill>
                  <a:sysClr val="windowText" lastClr="000000"/>
                </a:solidFill>
              </a:endParaRPr>
            </a:p>
          </p:txBody>
        </p:sp>
      </p:grpSp>
      <p:grpSp>
        <p:nvGrpSpPr>
          <p:cNvPr id="516" name="组合 515"/>
          <p:cNvGrpSpPr/>
          <p:nvPr/>
        </p:nvGrpSpPr>
        <p:grpSpPr>
          <a:xfrm>
            <a:off x="9246458" y="3207215"/>
            <a:ext cx="363435" cy="380837"/>
            <a:chOff x="9044900" y="3557041"/>
            <a:chExt cx="605008" cy="536841"/>
          </a:xfrm>
        </p:grpSpPr>
        <p:pic>
          <p:nvPicPr>
            <p:cNvPr id="517" name="Picture 2" descr="C:\Users\w00204092.CHINA\Desktop\PNG\芯片图标-01.png"/>
            <p:cNvPicPr>
              <a:picLocks noChangeAspect="1" noChangeArrowheads="1"/>
            </p:cNvPicPr>
            <p:nvPr/>
          </p:nvPicPr>
          <p:blipFill>
            <a:blip r:embed="rId3" cstate="email">
              <a:lum bright="-20000"/>
              <a:extLst>
                <a:ext uri="{28A0092B-C50C-407E-A947-70E740481C1C}">
                  <a14:useLocalDpi xmlns:a14="http://schemas.microsoft.com/office/drawing/2010/main"/>
                </a:ext>
              </a:extLst>
            </a:blip>
            <a:srcRect/>
            <a:stretch>
              <a:fillRect/>
            </a:stretch>
          </p:blipFill>
          <p:spPr bwMode="auto">
            <a:xfrm>
              <a:off x="9083186" y="3557041"/>
              <a:ext cx="526806" cy="536841"/>
            </a:xfrm>
            <a:prstGeom prst="rect">
              <a:avLst/>
            </a:prstGeom>
            <a:noFill/>
            <a:ln>
              <a:noFill/>
            </a:ln>
          </p:spPr>
        </p:pic>
        <p:sp>
          <p:nvSpPr>
            <p:cNvPr id="518" name="文本框 20"/>
            <p:cNvSpPr txBox="1"/>
            <p:nvPr/>
          </p:nvSpPr>
          <p:spPr>
            <a:xfrm>
              <a:off x="9044900" y="3688629"/>
              <a:ext cx="605008" cy="260312"/>
            </a:xfrm>
            <a:prstGeom prst="rect">
              <a:avLst/>
            </a:prstGeom>
            <a:noFill/>
          </p:spPr>
          <p:txBody>
            <a:bodyPr wrap="square" rtlCol="0">
              <a:spAutoFit/>
            </a:bodyPr>
            <a:lstStyle/>
            <a:p>
              <a:pPr algn="ctr" defTabSz="1097554">
                <a:defRPr/>
              </a:pPr>
              <a:r>
                <a:rPr lang="en-US" altLang="zh-CN" sz="600" b="1" kern="0" dirty="0">
                  <a:solidFill>
                    <a:sysClr val="windowText" lastClr="000000"/>
                  </a:solidFill>
                </a:rPr>
                <a:t>CPU</a:t>
              </a:r>
              <a:endParaRPr lang="en-US" sz="600" b="1" kern="0" dirty="0">
                <a:solidFill>
                  <a:sysClr val="windowText" lastClr="000000"/>
                </a:solidFill>
              </a:endParaRPr>
            </a:p>
          </p:txBody>
        </p:sp>
      </p:grpSp>
      <p:sp>
        <p:nvSpPr>
          <p:cNvPr id="519" name="矩形 518"/>
          <p:cNvSpPr/>
          <p:nvPr/>
        </p:nvSpPr>
        <p:spPr>
          <a:xfrm>
            <a:off x="9266959" y="2649918"/>
            <a:ext cx="799882" cy="179920"/>
          </a:xfrm>
          <a:prstGeom prst="rect">
            <a:avLst/>
          </a:prstGeom>
          <a:solidFill>
            <a:srgbClr val="666666">
              <a:lumMod val="60000"/>
              <a:lumOff val="40000"/>
            </a:srgbClr>
          </a:solidFill>
          <a:ln w="12700" cap="flat" cmpd="sng" algn="ctr">
            <a:solidFill>
              <a:srgbClr val="777777"/>
            </a:solidFill>
            <a:prstDash val="solid"/>
            <a:miter lim="800000"/>
          </a:ln>
          <a:effectLst/>
        </p:spPr>
        <p:txBody>
          <a:bodyPr rtlCol="0" anchor="ctr"/>
          <a:lstStyle/>
          <a:p>
            <a:pPr algn="ctr">
              <a:defRPr/>
            </a:pPr>
            <a:endParaRPr lang="zh-CN" altLang="en-US" kern="0" dirty="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20" name="矩形 519"/>
          <p:cNvSpPr/>
          <p:nvPr/>
        </p:nvSpPr>
        <p:spPr>
          <a:xfrm>
            <a:off x="10132321" y="2649917"/>
            <a:ext cx="817073" cy="186459"/>
          </a:xfrm>
          <a:prstGeom prst="rect">
            <a:avLst/>
          </a:prstGeom>
          <a:solidFill>
            <a:srgbClr val="666666">
              <a:lumMod val="60000"/>
              <a:lumOff val="40000"/>
            </a:srgbClr>
          </a:solidFill>
          <a:ln w="12700" cap="flat" cmpd="sng" algn="ctr">
            <a:solidFill>
              <a:srgbClr val="777777"/>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cxnSp>
        <p:nvCxnSpPr>
          <p:cNvPr id="521" name="直接连接符 520"/>
          <p:cNvCxnSpPr>
            <a:stCxn id="542" idx="1"/>
            <a:endCxn id="594" idx="0"/>
          </p:cNvCxnSpPr>
          <p:nvPr/>
        </p:nvCxnSpPr>
        <p:spPr>
          <a:xfrm flipH="1">
            <a:off x="9384587" y="2411756"/>
            <a:ext cx="746475" cy="180331"/>
          </a:xfrm>
          <a:prstGeom prst="line">
            <a:avLst/>
          </a:prstGeom>
          <a:noFill/>
          <a:ln w="6350" cap="flat" cmpd="sng" algn="ctr">
            <a:solidFill>
              <a:schemeClr val="tx1"/>
            </a:solidFill>
            <a:prstDash val="solid"/>
            <a:miter lim="800000"/>
            <a:headEnd type="triangle" w="med" len="med"/>
            <a:tailEnd type="triangle" w="med" len="med"/>
          </a:ln>
          <a:effectLst/>
        </p:spPr>
      </p:cxnSp>
      <p:sp>
        <p:nvSpPr>
          <p:cNvPr id="524" name="矩形 523"/>
          <p:cNvSpPr/>
          <p:nvPr/>
        </p:nvSpPr>
        <p:spPr>
          <a:xfrm>
            <a:off x="9706801" y="1483378"/>
            <a:ext cx="927606" cy="324981"/>
          </a:xfrm>
          <a:prstGeom prst="rect">
            <a:avLst/>
          </a:prstGeom>
          <a:noFill/>
          <a:ln w="12700" cap="flat" cmpd="sng" algn="ctr">
            <a:solidFill>
              <a:srgbClr val="1D1D1A"/>
            </a:solidFill>
            <a:prstDash val="solid"/>
            <a:miter lim="800000"/>
          </a:ln>
          <a:effectLst/>
        </p:spPr>
        <p:txBody>
          <a:bodyPr rtlCol="0" anchor="ctr"/>
          <a:lstStyle/>
          <a:p>
            <a:pPr algn="ctr">
              <a:defRPr/>
            </a:pPr>
            <a:r>
              <a:rPr lang="en-US" altLang="zh-CN" kern="0" dirty="0">
                <a:solidFill>
                  <a:srgbClr val="666666"/>
                </a:solidFill>
                <a:latin typeface="Calibri" panose="020F0502020204030204" pitchFamily="34" charset="0"/>
                <a:ea typeface="等线" panose="02010600030101010101" pitchFamily="2" charset="-122"/>
                <a:cs typeface="Calibri" panose="020F0502020204030204" pitchFamily="34" charset="0"/>
              </a:rPr>
              <a:t>Host</a:t>
            </a:r>
            <a:endParaRPr lang="zh-CN" altLang="en-US" kern="0" dirty="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cxnSp>
        <p:nvCxnSpPr>
          <p:cNvPr id="525" name="直接箭头连接符 524"/>
          <p:cNvCxnSpPr>
            <a:stCxn id="600" idx="3"/>
            <a:endCxn id="542" idx="3"/>
          </p:cNvCxnSpPr>
          <p:nvPr/>
        </p:nvCxnSpPr>
        <p:spPr>
          <a:xfrm>
            <a:off x="10043134" y="1821603"/>
            <a:ext cx="87928" cy="195847"/>
          </a:xfrm>
          <a:prstGeom prst="straightConnector1">
            <a:avLst/>
          </a:prstGeom>
          <a:noFill/>
          <a:ln w="6350" cap="flat" cmpd="sng" algn="ctr">
            <a:solidFill>
              <a:schemeClr val="tx1"/>
            </a:solidFill>
            <a:prstDash val="solid"/>
            <a:miter lim="800000"/>
            <a:headEnd type="triangle" w="med" len="med"/>
            <a:tailEnd type="triangle" w="med" len="med"/>
          </a:ln>
          <a:effectLst/>
        </p:spPr>
      </p:cxnSp>
      <p:sp>
        <p:nvSpPr>
          <p:cNvPr id="532" name="圆柱形 531"/>
          <p:cNvSpPr/>
          <p:nvPr/>
        </p:nvSpPr>
        <p:spPr>
          <a:xfrm>
            <a:off x="9410429" y="4762801"/>
            <a:ext cx="468729" cy="289239"/>
          </a:xfrm>
          <a:prstGeom prst="can">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33" name="圆柱形 532"/>
          <p:cNvSpPr/>
          <p:nvPr/>
        </p:nvSpPr>
        <p:spPr>
          <a:xfrm>
            <a:off x="10292325" y="4762801"/>
            <a:ext cx="478111" cy="289239"/>
          </a:xfrm>
          <a:prstGeom prst="can">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34" name="矩形 533"/>
          <p:cNvSpPr/>
          <p:nvPr/>
        </p:nvSpPr>
        <p:spPr>
          <a:xfrm>
            <a:off x="9418770" y="4889402"/>
            <a:ext cx="92761" cy="105173"/>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35" name="矩形 534"/>
          <p:cNvSpPr/>
          <p:nvPr/>
        </p:nvSpPr>
        <p:spPr>
          <a:xfrm>
            <a:off x="10419514" y="4881005"/>
            <a:ext cx="92761" cy="105173"/>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36" name="矩形 535"/>
          <p:cNvSpPr/>
          <p:nvPr/>
        </p:nvSpPr>
        <p:spPr>
          <a:xfrm>
            <a:off x="9540760" y="4889402"/>
            <a:ext cx="92761" cy="105173"/>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37" name="矩形 536"/>
          <p:cNvSpPr/>
          <p:nvPr/>
        </p:nvSpPr>
        <p:spPr>
          <a:xfrm>
            <a:off x="10312343" y="4881005"/>
            <a:ext cx="92761" cy="105173"/>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38" name="矩形 537"/>
          <p:cNvSpPr/>
          <p:nvPr/>
        </p:nvSpPr>
        <p:spPr>
          <a:xfrm>
            <a:off x="9656590" y="4889402"/>
            <a:ext cx="92761" cy="105173"/>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39" name="矩形 538"/>
          <p:cNvSpPr/>
          <p:nvPr/>
        </p:nvSpPr>
        <p:spPr>
          <a:xfrm>
            <a:off x="10655504" y="4881005"/>
            <a:ext cx="92761" cy="105173"/>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40" name="矩形 539"/>
          <p:cNvSpPr/>
          <p:nvPr/>
        </p:nvSpPr>
        <p:spPr>
          <a:xfrm>
            <a:off x="9763690" y="4889402"/>
            <a:ext cx="92761" cy="105173"/>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41" name="矩形 540"/>
          <p:cNvSpPr/>
          <p:nvPr/>
        </p:nvSpPr>
        <p:spPr>
          <a:xfrm>
            <a:off x="10536073" y="4881005"/>
            <a:ext cx="92761" cy="105173"/>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42" name="云形 541"/>
          <p:cNvSpPr/>
          <p:nvPr/>
        </p:nvSpPr>
        <p:spPr bwMode="auto">
          <a:xfrm>
            <a:off x="9438523" y="1993511"/>
            <a:ext cx="1385078" cy="418691"/>
          </a:xfrm>
          <a:prstGeom prst="cloud">
            <a:avLst/>
          </a:prstGeom>
          <a:solidFill>
            <a:srgbClr val="CCFFFF"/>
          </a:solidFill>
          <a:ln/>
        </p:spPr>
        <p:style>
          <a:lnRef idx="2">
            <a:schemeClr val="accent1"/>
          </a:lnRef>
          <a:fillRef idx="1">
            <a:schemeClr val="lt1"/>
          </a:fillRef>
          <a:effectRef idx="0">
            <a:schemeClr val="accent1"/>
          </a:effectRef>
          <a:fontRef idx="minor">
            <a:schemeClr val="dk1"/>
          </a:fontRef>
        </p:style>
        <p:txBody>
          <a:bodyPr lIns="68508" tIns="34249" rIns="68508" bIns="34249" anchor="ctr"/>
          <a:lstStyle/>
          <a:p>
            <a:pPr algn="ctr" defTabSz="910480">
              <a:defRPr/>
            </a:pPr>
            <a:r>
              <a:rPr lang="en-US" altLang="zh-CN" sz="900" dirty="0">
                <a:solidFill>
                  <a:prstClr val="black"/>
                </a:solidFill>
                <a:latin typeface="Calibri" panose="020F0502020204030204" pitchFamily="34" charset="0"/>
                <a:cs typeface="Calibri" panose="020F0502020204030204" pitchFamily="34" charset="0"/>
              </a:rPr>
              <a:t>SAN</a:t>
            </a:r>
            <a:endParaRPr lang="zh-CN" altLang="en-US" sz="900" dirty="0">
              <a:solidFill>
                <a:prstClr val="black"/>
              </a:solidFill>
              <a:latin typeface="Calibri" panose="020F0502020204030204" pitchFamily="34" charset="0"/>
              <a:cs typeface="Calibri" panose="020F0502020204030204" pitchFamily="34" charset="0"/>
            </a:endParaRPr>
          </a:p>
        </p:txBody>
      </p:sp>
      <p:sp>
        <p:nvSpPr>
          <p:cNvPr id="543" name="矩形 542"/>
          <p:cNvSpPr/>
          <p:nvPr/>
        </p:nvSpPr>
        <p:spPr>
          <a:xfrm>
            <a:off x="9346761" y="4709409"/>
            <a:ext cx="1534214" cy="396016"/>
          </a:xfrm>
          <a:prstGeom prst="rect">
            <a:avLst/>
          </a:prstGeom>
          <a:noFill/>
          <a:ln w="12700" cap="flat" cmpd="sng" algn="ctr">
            <a:solidFill>
              <a:srgbClr val="0070C0"/>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44" name="文本框 543"/>
          <p:cNvSpPr txBox="1"/>
          <p:nvPr/>
        </p:nvSpPr>
        <p:spPr>
          <a:xfrm>
            <a:off x="9936511" y="4635277"/>
            <a:ext cx="275957" cy="425758"/>
          </a:xfrm>
          <a:prstGeom prst="rect">
            <a:avLst/>
          </a:prstGeom>
          <a:noFill/>
        </p:spPr>
        <p:txBody>
          <a:bodyPr wrap="square" rtlCol="0">
            <a:spAutoFit/>
          </a:bodyPr>
          <a:lstStyle/>
          <a:p>
            <a:pPr>
              <a:lnSpc>
                <a:spcPts val="2579"/>
              </a:lnSpc>
            </a:pPr>
            <a:r>
              <a:rPr lang="en-US" altLang="zh-CN" sz="1499" dirty="0">
                <a:solidFill>
                  <a:srgbClr val="1D1D1A"/>
                </a:solidFill>
                <a:ea typeface="Microsoft YaHei" panose="020B0503020204020204" pitchFamily="34" charset="-122"/>
                <a:cs typeface="Calibri" panose="020F0502020204030204" pitchFamily="34" charset="0"/>
              </a:rPr>
              <a:t>…</a:t>
            </a:r>
            <a:endParaRPr lang="zh-CN" altLang="en-US" sz="1499" dirty="0">
              <a:solidFill>
                <a:srgbClr val="1D1D1A"/>
              </a:solidFill>
              <a:ea typeface="Microsoft YaHei" panose="020B0503020204020204" pitchFamily="34" charset="-122"/>
              <a:cs typeface="Calibri" panose="020F0502020204030204" pitchFamily="34" charset="0"/>
            </a:endParaRPr>
          </a:p>
        </p:txBody>
      </p:sp>
      <p:sp>
        <p:nvSpPr>
          <p:cNvPr id="553" name="圆角矩形 552"/>
          <p:cNvSpPr/>
          <p:nvPr/>
        </p:nvSpPr>
        <p:spPr bwMode="auto">
          <a:xfrm>
            <a:off x="9202745" y="4097314"/>
            <a:ext cx="1836424" cy="234559"/>
          </a:xfrm>
          <a:prstGeom prst="roundRect">
            <a:avLst/>
          </a:prstGeom>
          <a:solidFill>
            <a:srgbClr val="00B0F0">
              <a:alpha val="45000"/>
            </a:srgbClr>
          </a:solidFill>
          <a:ln w="9525" cap="flat" cmpd="sng" algn="ctr">
            <a:solidFill>
              <a:srgbClr val="0070C0"/>
            </a:solidFill>
            <a:prstDash val="dash"/>
            <a:round/>
            <a:headEnd type="none" w="med" len="med"/>
            <a:tailEnd type="none" w="med" len="med"/>
          </a:ln>
          <a:effectLst/>
        </p:spPr>
        <p:txBody>
          <a:bodyPr vert="horz" wrap="square" lIns="68553" tIns="34277" rIns="68553" bIns="34277" numCol="1" rtlCol="0" anchor="t" anchorCtr="0" compatLnSpc="1">
            <a:prstTxWarp prst="textNoShape">
              <a:avLst/>
            </a:prstTxWarp>
          </a:bodyPr>
          <a:lstStyle/>
          <a:p>
            <a:pPr algn="ctr" defTabSz="601025"/>
            <a:endParaRPr lang="zh-CN" altLang="en-US" sz="1349" b="1" dirty="0">
              <a:ea typeface="华文细黑" pitchFamily="2" charset="-122"/>
              <a:cs typeface="Calibri" panose="020F0502020204030204" pitchFamily="34" charset="0"/>
            </a:endParaRPr>
          </a:p>
        </p:txBody>
      </p:sp>
      <p:sp>
        <p:nvSpPr>
          <p:cNvPr id="554" name="TextBox 185"/>
          <p:cNvSpPr txBox="1"/>
          <p:nvPr/>
        </p:nvSpPr>
        <p:spPr>
          <a:xfrm>
            <a:off x="8174069" y="4138550"/>
            <a:ext cx="1001584" cy="219291"/>
          </a:xfrm>
          <a:prstGeom prst="rect">
            <a:avLst/>
          </a:prstGeom>
          <a:noFill/>
        </p:spPr>
        <p:txBody>
          <a:bodyPr wrap="square" rtlCol="0">
            <a:spAutoFit/>
          </a:bodyPr>
          <a:lstStyle/>
          <a:p>
            <a:pPr algn="ctr"/>
            <a:r>
              <a:rPr lang="en-US" altLang="zh-CN" sz="825" dirty="0">
                <a:ea typeface="Microsoft YaHei" panose="020B0503020204020204" pitchFamily="34" charset="-122"/>
                <a:cs typeface="Calibri" panose="020F0502020204030204" pitchFamily="34" charset="0"/>
              </a:rPr>
              <a:t>Global cache</a:t>
            </a:r>
            <a:endParaRPr lang="zh-CN" altLang="en-US" sz="825" dirty="0">
              <a:ea typeface="Microsoft YaHei" panose="020B0503020204020204" pitchFamily="34" charset="-122"/>
              <a:cs typeface="Calibri" panose="020F0502020204030204" pitchFamily="34" charset="0"/>
            </a:endParaRPr>
          </a:p>
        </p:txBody>
      </p:sp>
      <p:sp>
        <p:nvSpPr>
          <p:cNvPr id="564" name="TextBox 184"/>
          <p:cNvSpPr txBox="1"/>
          <p:nvPr/>
        </p:nvSpPr>
        <p:spPr>
          <a:xfrm>
            <a:off x="9202745" y="2636437"/>
            <a:ext cx="961118" cy="200055"/>
          </a:xfrm>
          <a:prstGeom prst="rect">
            <a:avLst/>
          </a:prstGeom>
          <a:noFill/>
        </p:spPr>
        <p:txBody>
          <a:bodyPr wrap="square" rtlCol="0">
            <a:spAutoFit/>
          </a:bodyPr>
          <a:lstStyle/>
          <a:p>
            <a:pPr algn="ctr"/>
            <a:r>
              <a:rPr lang="en-US" altLang="zh-CN" sz="700" dirty="0">
                <a:ea typeface="Microsoft YaHei" panose="020B0503020204020204" pitchFamily="34" charset="-122"/>
                <a:cs typeface="Calibri" panose="020F0502020204030204" pitchFamily="34" charset="0"/>
              </a:rPr>
              <a:t>Front End IO Module </a:t>
            </a:r>
            <a:endParaRPr lang="zh-CN" altLang="en-US" sz="700" dirty="0">
              <a:ea typeface="Microsoft YaHei" panose="020B0503020204020204" pitchFamily="34" charset="-122"/>
              <a:cs typeface="Calibri" panose="020F0502020204030204" pitchFamily="34" charset="0"/>
            </a:endParaRPr>
          </a:p>
        </p:txBody>
      </p:sp>
      <p:sp>
        <p:nvSpPr>
          <p:cNvPr id="565" name="TextBox 184"/>
          <p:cNvSpPr txBox="1"/>
          <p:nvPr/>
        </p:nvSpPr>
        <p:spPr>
          <a:xfrm>
            <a:off x="10066841" y="2636321"/>
            <a:ext cx="961118" cy="200055"/>
          </a:xfrm>
          <a:prstGeom prst="rect">
            <a:avLst/>
          </a:prstGeom>
          <a:noFill/>
        </p:spPr>
        <p:txBody>
          <a:bodyPr wrap="square" rtlCol="0">
            <a:spAutoFit/>
          </a:bodyPr>
          <a:lstStyle/>
          <a:p>
            <a:pPr algn="ctr"/>
            <a:r>
              <a:rPr lang="en-US" altLang="zh-CN" sz="700" dirty="0">
                <a:ea typeface="Microsoft YaHei" panose="020B0503020204020204" pitchFamily="34" charset="-122"/>
                <a:cs typeface="Calibri" panose="020F0502020204030204" pitchFamily="34" charset="0"/>
              </a:rPr>
              <a:t>Front End IO Module </a:t>
            </a:r>
            <a:endParaRPr lang="zh-CN" altLang="en-US" sz="700" dirty="0">
              <a:ea typeface="Microsoft YaHei" panose="020B0503020204020204" pitchFamily="34" charset="-122"/>
              <a:cs typeface="Calibri" panose="020F0502020204030204" pitchFamily="34" charset="0"/>
            </a:endParaRPr>
          </a:p>
        </p:txBody>
      </p:sp>
      <p:sp>
        <p:nvSpPr>
          <p:cNvPr id="566" name="矩形 565"/>
          <p:cNvSpPr/>
          <p:nvPr/>
        </p:nvSpPr>
        <p:spPr>
          <a:xfrm>
            <a:off x="10879129" y="4178668"/>
            <a:ext cx="107852" cy="100388"/>
          </a:xfrm>
          <a:prstGeom prst="rect">
            <a:avLst/>
          </a:prstGeom>
          <a:solidFill>
            <a:schemeClr val="bg1"/>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67" name="矩形 566"/>
          <p:cNvSpPr/>
          <p:nvPr/>
        </p:nvSpPr>
        <p:spPr>
          <a:xfrm>
            <a:off x="10701229" y="4178668"/>
            <a:ext cx="107852" cy="100388"/>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68" name="矩形 567"/>
          <p:cNvSpPr/>
          <p:nvPr/>
        </p:nvSpPr>
        <p:spPr>
          <a:xfrm>
            <a:off x="9439896" y="4169321"/>
            <a:ext cx="107852" cy="100388"/>
          </a:xfrm>
          <a:prstGeom prst="rect">
            <a:avLst/>
          </a:prstGeom>
          <a:solidFill>
            <a:srgbClr val="FFFF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69" name="矩形 568"/>
          <p:cNvSpPr/>
          <p:nvPr/>
        </p:nvSpPr>
        <p:spPr>
          <a:xfrm>
            <a:off x="9863941" y="4169321"/>
            <a:ext cx="107852" cy="100388"/>
          </a:xfrm>
          <a:prstGeom prst="rect">
            <a:avLst/>
          </a:prstGeom>
          <a:solidFill>
            <a:schemeClr val="bg1">
              <a:lumMod val="75000"/>
            </a:schemeClr>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70" name="矩形 569"/>
          <p:cNvSpPr/>
          <p:nvPr/>
        </p:nvSpPr>
        <p:spPr>
          <a:xfrm>
            <a:off x="9709107" y="4169321"/>
            <a:ext cx="107852" cy="100388"/>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71" name="矩形 570"/>
          <p:cNvSpPr/>
          <p:nvPr/>
        </p:nvSpPr>
        <p:spPr>
          <a:xfrm>
            <a:off x="10280860" y="4178668"/>
            <a:ext cx="107852" cy="100388"/>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72" name="矩形 571"/>
          <p:cNvSpPr/>
          <p:nvPr/>
        </p:nvSpPr>
        <p:spPr>
          <a:xfrm>
            <a:off x="9266476" y="4169321"/>
            <a:ext cx="107852" cy="100388"/>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73" name="矩形 572"/>
          <p:cNvSpPr/>
          <p:nvPr/>
        </p:nvSpPr>
        <p:spPr>
          <a:xfrm>
            <a:off x="10451629" y="4178668"/>
            <a:ext cx="107852" cy="100388"/>
          </a:xfrm>
          <a:prstGeom prst="rect">
            <a:avLst/>
          </a:prstGeom>
          <a:solidFill>
            <a:srgbClr val="7030A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grpSp>
        <p:nvGrpSpPr>
          <p:cNvPr id="578" name="组合 577"/>
          <p:cNvGrpSpPr/>
          <p:nvPr/>
        </p:nvGrpSpPr>
        <p:grpSpPr>
          <a:xfrm>
            <a:off x="10219123" y="3207215"/>
            <a:ext cx="363435" cy="380837"/>
            <a:chOff x="9044900" y="3557041"/>
            <a:chExt cx="605008" cy="536841"/>
          </a:xfrm>
        </p:grpSpPr>
        <p:pic>
          <p:nvPicPr>
            <p:cNvPr id="579" name="Picture 2" descr="C:\Users\w00204092.CHINA\Desktop\PNG\芯片图标-01.png"/>
            <p:cNvPicPr>
              <a:picLocks noChangeAspect="1" noChangeArrowheads="1"/>
            </p:cNvPicPr>
            <p:nvPr/>
          </p:nvPicPr>
          <p:blipFill>
            <a:blip r:embed="rId3" cstate="email">
              <a:lum bright="-20000"/>
              <a:extLst>
                <a:ext uri="{28A0092B-C50C-407E-A947-70E740481C1C}">
                  <a14:useLocalDpi xmlns:a14="http://schemas.microsoft.com/office/drawing/2010/main"/>
                </a:ext>
              </a:extLst>
            </a:blip>
            <a:srcRect/>
            <a:stretch>
              <a:fillRect/>
            </a:stretch>
          </p:blipFill>
          <p:spPr bwMode="auto">
            <a:xfrm>
              <a:off x="9083186" y="3557041"/>
              <a:ext cx="526806" cy="536841"/>
            </a:xfrm>
            <a:prstGeom prst="rect">
              <a:avLst/>
            </a:prstGeom>
            <a:noFill/>
            <a:ln>
              <a:noFill/>
            </a:ln>
          </p:spPr>
        </p:pic>
        <p:sp>
          <p:nvSpPr>
            <p:cNvPr id="580" name="文本框 20"/>
            <p:cNvSpPr txBox="1"/>
            <p:nvPr/>
          </p:nvSpPr>
          <p:spPr>
            <a:xfrm>
              <a:off x="9044900" y="3688629"/>
              <a:ext cx="605008" cy="260312"/>
            </a:xfrm>
            <a:prstGeom prst="rect">
              <a:avLst/>
            </a:prstGeom>
            <a:noFill/>
          </p:spPr>
          <p:txBody>
            <a:bodyPr wrap="square" rtlCol="0">
              <a:spAutoFit/>
            </a:bodyPr>
            <a:lstStyle/>
            <a:p>
              <a:pPr algn="ctr" defTabSz="1097554">
                <a:defRPr/>
              </a:pPr>
              <a:r>
                <a:rPr lang="en-US" altLang="zh-CN" sz="600" b="1" kern="0" dirty="0">
                  <a:solidFill>
                    <a:sysClr val="windowText" lastClr="000000"/>
                  </a:solidFill>
                </a:rPr>
                <a:t>CPU</a:t>
              </a:r>
              <a:endParaRPr lang="en-US" sz="600" b="1" kern="0" dirty="0">
                <a:solidFill>
                  <a:sysClr val="windowText" lastClr="000000"/>
                </a:solidFill>
              </a:endParaRPr>
            </a:p>
          </p:txBody>
        </p:sp>
      </p:grpSp>
      <p:grpSp>
        <p:nvGrpSpPr>
          <p:cNvPr id="581" name="组合 580"/>
          <p:cNvGrpSpPr/>
          <p:nvPr/>
        </p:nvGrpSpPr>
        <p:grpSpPr>
          <a:xfrm>
            <a:off x="10639511" y="3207215"/>
            <a:ext cx="363435" cy="380837"/>
            <a:chOff x="9044900" y="3557041"/>
            <a:chExt cx="605008" cy="536841"/>
          </a:xfrm>
        </p:grpSpPr>
        <p:pic>
          <p:nvPicPr>
            <p:cNvPr id="582" name="Picture 2" descr="C:\Users\w00204092.CHINA\Desktop\PNG\芯片图标-01.png"/>
            <p:cNvPicPr>
              <a:picLocks noChangeAspect="1" noChangeArrowheads="1"/>
            </p:cNvPicPr>
            <p:nvPr/>
          </p:nvPicPr>
          <p:blipFill>
            <a:blip r:embed="rId3" cstate="email">
              <a:lum bright="-20000"/>
              <a:extLst>
                <a:ext uri="{28A0092B-C50C-407E-A947-70E740481C1C}">
                  <a14:useLocalDpi xmlns:a14="http://schemas.microsoft.com/office/drawing/2010/main"/>
                </a:ext>
              </a:extLst>
            </a:blip>
            <a:srcRect/>
            <a:stretch>
              <a:fillRect/>
            </a:stretch>
          </p:blipFill>
          <p:spPr bwMode="auto">
            <a:xfrm>
              <a:off x="9083186" y="3557041"/>
              <a:ext cx="526806" cy="536841"/>
            </a:xfrm>
            <a:prstGeom prst="rect">
              <a:avLst/>
            </a:prstGeom>
            <a:noFill/>
            <a:ln>
              <a:noFill/>
            </a:ln>
          </p:spPr>
        </p:pic>
        <p:sp>
          <p:nvSpPr>
            <p:cNvPr id="583" name="文本框 20"/>
            <p:cNvSpPr txBox="1"/>
            <p:nvPr/>
          </p:nvSpPr>
          <p:spPr>
            <a:xfrm>
              <a:off x="9044900" y="3688629"/>
              <a:ext cx="605008" cy="260312"/>
            </a:xfrm>
            <a:prstGeom prst="rect">
              <a:avLst/>
            </a:prstGeom>
            <a:noFill/>
          </p:spPr>
          <p:txBody>
            <a:bodyPr wrap="square" rtlCol="0">
              <a:spAutoFit/>
            </a:bodyPr>
            <a:lstStyle/>
            <a:p>
              <a:pPr algn="ctr" defTabSz="1097554">
                <a:defRPr/>
              </a:pPr>
              <a:r>
                <a:rPr lang="en-US" altLang="zh-CN" sz="600" b="1" kern="0" dirty="0">
                  <a:solidFill>
                    <a:sysClr val="windowText" lastClr="000000"/>
                  </a:solidFill>
                </a:rPr>
                <a:t>CPU</a:t>
              </a:r>
              <a:endParaRPr lang="en-US" sz="600" b="1" kern="0" dirty="0">
                <a:solidFill>
                  <a:sysClr val="windowText" lastClr="000000"/>
                </a:solidFill>
              </a:endParaRPr>
            </a:p>
          </p:txBody>
        </p:sp>
      </p:grpSp>
      <p:cxnSp>
        <p:nvCxnSpPr>
          <p:cNvPr id="584" name="直接连接符 583"/>
          <p:cNvCxnSpPr>
            <a:stCxn id="542" idx="1"/>
            <a:endCxn id="565" idx="0"/>
          </p:cNvCxnSpPr>
          <p:nvPr/>
        </p:nvCxnSpPr>
        <p:spPr>
          <a:xfrm>
            <a:off x="10131062" y="2411756"/>
            <a:ext cx="416338" cy="224565"/>
          </a:xfrm>
          <a:prstGeom prst="line">
            <a:avLst/>
          </a:prstGeom>
          <a:noFill/>
          <a:ln w="6350" cap="flat" cmpd="sng" algn="ctr">
            <a:solidFill>
              <a:schemeClr val="tx1"/>
            </a:solidFill>
            <a:prstDash val="solid"/>
            <a:miter lim="800000"/>
            <a:headEnd type="triangle" w="med" len="med"/>
            <a:tailEnd type="triangle" w="med" len="med"/>
          </a:ln>
          <a:effectLst/>
        </p:spPr>
      </p:cxnSp>
      <p:sp>
        <p:nvSpPr>
          <p:cNvPr id="585" name="TextBox 184"/>
          <p:cNvSpPr txBox="1"/>
          <p:nvPr/>
        </p:nvSpPr>
        <p:spPr>
          <a:xfrm>
            <a:off x="8115156" y="3030425"/>
            <a:ext cx="1171664" cy="496290"/>
          </a:xfrm>
          <a:prstGeom prst="rect">
            <a:avLst/>
          </a:prstGeom>
          <a:noFill/>
        </p:spPr>
        <p:txBody>
          <a:bodyPr wrap="square" rtlCol="0">
            <a:spAutoFit/>
          </a:bodyPr>
          <a:lstStyle/>
          <a:p>
            <a:pPr algn="ctr"/>
            <a:r>
              <a:rPr lang="en-US" altLang="zh-CN" sz="825" dirty="0">
                <a:ea typeface="Microsoft YaHei" panose="020B0503020204020204" pitchFamily="34" charset="-122"/>
                <a:cs typeface="Calibri" panose="020F0502020204030204" pitchFamily="34" charset="0"/>
              </a:rPr>
              <a:t>Multi processor</a:t>
            </a:r>
          </a:p>
          <a:p>
            <a:pPr algn="ctr"/>
            <a:r>
              <a:rPr lang="en-US" altLang="zh-CN" sz="900" dirty="0">
                <a:latin typeface="Times New Roman" panose="02020603050405020304" pitchFamily="18" charset="0"/>
                <a:cs typeface="Times New Roman" panose="02020603050405020304" pitchFamily="18" charset="0"/>
              </a:rPr>
              <a:t>dynamic resource allocation</a:t>
            </a:r>
            <a:endParaRPr lang="zh-CN" altLang="en-US" sz="825" dirty="0">
              <a:ea typeface="Microsoft YaHei" panose="020B0503020204020204" pitchFamily="34" charset="-122"/>
              <a:cs typeface="Calibri" panose="020F0502020204030204" pitchFamily="34" charset="0"/>
            </a:endParaRPr>
          </a:p>
        </p:txBody>
      </p:sp>
      <p:sp>
        <p:nvSpPr>
          <p:cNvPr id="586" name="上下箭头 585"/>
          <p:cNvSpPr/>
          <p:nvPr/>
        </p:nvSpPr>
        <p:spPr bwMode="auto">
          <a:xfrm>
            <a:off x="9539745" y="4450077"/>
            <a:ext cx="89096" cy="229855"/>
          </a:xfrm>
          <a:prstGeom prst="upDownArrow">
            <a:avLst/>
          </a:prstGeom>
          <a:solidFill>
            <a:srgbClr val="FFFF00"/>
          </a:solidFill>
          <a:ln>
            <a:solidFill>
              <a:schemeClr val="tx1"/>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sp>
        <p:nvSpPr>
          <p:cNvPr id="587" name="上下箭头 586"/>
          <p:cNvSpPr/>
          <p:nvPr/>
        </p:nvSpPr>
        <p:spPr bwMode="auto">
          <a:xfrm>
            <a:off x="10573205" y="4455117"/>
            <a:ext cx="89096" cy="229855"/>
          </a:xfrm>
          <a:prstGeom prst="upDownArrow">
            <a:avLst/>
          </a:prstGeom>
          <a:solidFill>
            <a:srgbClr val="FFFF00"/>
          </a:solidFill>
          <a:ln>
            <a:solidFill>
              <a:schemeClr val="tx1"/>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sp>
        <p:nvSpPr>
          <p:cNvPr id="588" name="矩形 587"/>
          <p:cNvSpPr/>
          <p:nvPr/>
        </p:nvSpPr>
        <p:spPr>
          <a:xfrm>
            <a:off x="10823085" y="2585722"/>
            <a:ext cx="107852" cy="100388"/>
          </a:xfrm>
          <a:prstGeom prst="rect">
            <a:avLst/>
          </a:prstGeom>
          <a:solidFill>
            <a:schemeClr val="bg1"/>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89" name="矩形 588"/>
          <p:cNvSpPr/>
          <p:nvPr/>
        </p:nvSpPr>
        <p:spPr>
          <a:xfrm>
            <a:off x="10605770" y="2585722"/>
            <a:ext cx="107852" cy="100388"/>
          </a:xfrm>
          <a:prstGeom prst="rect">
            <a:avLst/>
          </a:prstGeom>
          <a:solidFill>
            <a:schemeClr val="accent3">
              <a:lumMod val="75000"/>
            </a:schemeClr>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90" name="矩形 589"/>
          <p:cNvSpPr/>
          <p:nvPr/>
        </p:nvSpPr>
        <p:spPr>
          <a:xfrm>
            <a:off x="9543496" y="2592087"/>
            <a:ext cx="107852" cy="100388"/>
          </a:xfrm>
          <a:prstGeom prst="rect">
            <a:avLst/>
          </a:prstGeom>
          <a:solidFill>
            <a:srgbClr val="FFFF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91" name="矩形 590"/>
          <p:cNvSpPr/>
          <p:nvPr/>
        </p:nvSpPr>
        <p:spPr>
          <a:xfrm>
            <a:off x="9951775" y="2592087"/>
            <a:ext cx="107852" cy="100388"/>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92" name="矩形 591"/>
          <p:cNvSpPr/>
          <p:nvPr/>
        </p:nvSpPr>
        <p:spPr>
          <a:xfrm>
            <a:off x="9749643" y="2592087"/>
            <a:ext cx="107852" cy="100388"/>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93" name="矩形 592"/>
          <p:cNvSpPr/>
          <p:nvPr/>
        </p:nvSpPr>
        <p:spPr>
          <a:xfrm>
            <a:off x="10185401" y="2585722"/>
            <a:ext cx="107852" cy="100388"/>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94" name="矩形 593"/>
          <p:cNvSpPr/>
          <p:nvPr/>
        </p:nvSpPr>
        <p:spPr>
          <a:xfrm>
            <a:off x="9330661" y="2592087"/>
            <a:ext cx="107852" cy="100388"/>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95" name="矩形 594"/>
          <p:cNvSpPr/>
          <p:nvPr/>
        </p:nvSpPr>
        <p:spPr>
          <a:xfrm>
            <a:off x="10395585" y="2585722"/>
            <a:ext cx="107852" cy="100388"/>
          </a:xfrm>
          <a:prstGeom prst="rect">
            <a:avLst/>
          </a:prstGeom>
          <a:solidFill>
            <a:srgbClr val="7030A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97" name="矩形 596"/>
          <p:cNvSpPr/>
          <p:nvPr/>
        </p:nvSpPr>
        <p:spPr>
          <a:xfrm>
            <a:off x="10806592" y="1765044"/>
            <a:ext cx="107852" cy="100388"/>
          </a:xfrm>
          <a:prstGeom prst="rect">
            <a:avLst/>
          </a:prstGeom>
          <a:solidFill>
            <a:schemeClr val="bg1"/>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98" name="矩形 597"/>
          <p:cNvSpPr/>
          <p:nvPr/>
        </p:nvSpPr>
        <p:spPr>
          <a:xfrm>
            <a:off x="10589277" y="1765044"/>
            <a:ext cx="107852" cy="100388"/>
          </a:xfrm>
          <a:prstGeom prst="rect">
            <a:avLst/>
          </a:prstGeom>
          <a:solidFill>
            <a:schemeClr val="accent3">
              <a:lumMod val="75000"/>
            </a:schemeClr>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599" name="矩形 598"/>
          <p:cNvSpPr/>
          <p:nvPr/>
        </p:nvSpPr>
        <p:spPr>
          <a:xfrm>
            <a:off x="9527003" y="1771409"/>
            <a:ext cx="107852" cy="100388"/>
          </a:xfrm>
          <a:prstGeom prst="rect">
            <a:avLst/>
          </a:prstGeom>
          <a:solidFill>
            <a:srgbClr val="FFFF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00" name="矩形 599"/>
          <p:cNvSpPr/>
          <p:nvPr/>
        </p:nvSpPr>
        <p:spPr>
          <a:xfrm>
            <a:off x="9935282" y="1771409"/>
            <a:ext cx="107852" cy="100388"/>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01" name="矩形 600"/>
          <p:cNvSpPr/>
          <p:nvPr/>
        </p:nvSpPr>
        <p:spPr>
          <a:xfrm>
            <a:off x="9733150" y="1771409"/>
            <a:ext cx="107852" cy="100388"/>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02" name="矩形 601"/>
          <p:cNvSpPr/>
          <p:nvPr/>
        </p:nvSpPr>
        <p:spPr>
          <a:xfrm>
            <a:off x="10168908" y="1765044"/>
            <a:ext cx="107852" cy="100388"/>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03" name="矩形 602"/>
          <p:cNvSpPr/>
          <p:nvPr/>
        </p:nvSpPr>
        <p:spPr>
          <a:xfrm>
            <a:off x="9314168" y="1771409"/>
            <a:ext cx="107852" cy="100388"/>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04" name="矩形 603"/>
          <p:cNvSpPr/>
          <p:nvPr/>
        </p:nvSpPr>
        <p:spPr>
          <a:xfrm>
            <a:off x="10379092" y="1765044"/>
            <a:ext cx="107852" cy="100388"/>
          </a:xfrm>
          <a:prstGeom prst="rect">
            <a:avLst/>
          </a:prstGeom>
          <a:solidFill>
            <a:srgbClr val="7030A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605" name="TextBox 184"/>
          <p:cNvSpPr txBox="1"/>
          <p:nvPr/>
        </p:nvSpPr>
        <p:spPr>
          <a:xfrm>
            <a:off x="8561228" y="1291437"/>
            <a:ext cx="1218877" cy="473206"/>
          </a:xfrm>
          <a:prstGeom prst="rect">
            <a:avLst/>
          </a:prstGeom>
          <a:noFill/>
        </p:spPr>
        <p:txBody>
          <a:bodyPr wrap="square" rtlCol="0">
            <a:spAutoFit/>
          </a:bodyPr>
          <a:lstStyle/>
          <a:p>
            <a:pPr algn="ctr"/>
            <a:r>
              <a:rPr lang="en-US" altLang="zh-CN" sz="825" dirty="0">
                <a:ea typeface="Microsoft YaHei" panose="020B0503020204020204" pitchFamily="34" charset="-122"/>
                <a:cs typeface="Calibri" panose="020F0502020204030204" pitchFamily="34" charset="0"/>
              </a:rPr>
              <a:t>Native multipath</a:t>
            </a:r>
          </a:p>
          <a:p>
            <a:pPr algn="ctr"/>
            <a:r>
              <a:rPr lang="en-US" altLang="zh-CN" sz="825" dirty="0">
                <a:ea typeface="Microsoft YaHei" panose="020B0503020204020204" pitchFamily="34" charset="-122"/>
                <a:cs typeface="Calibri" panose="020F0502020204030204" pitchFamily="34" charset="0"/>
              </a:rPr>
              <a:t>Active-Active access : round-robin etc.</a:t>
            </a:r>
            <a:endParaRPr lang="zh-CN" altLang="en-US" sz="825" dirty="0">
              <a:ea typeface="Microsoft YaHei" panose="020B0503020204020204" pitchFamily="34" charset="-122"/>
              <a:cs typeface="Calibri" panose="020F0502020204030204" pitchFamily="34" charset="0"/>
            </a:endParaRPr>
          </a:p>
        </p:txBody>
      </p:sp>
      <p:cxnSp>
        <p:nvCxnSpPr>
          <p:cNvPr id="129" name="直接箭头连接符 128"/>
          <p:cNvCxnSpPr>
            <a:stCxn id="564" idx="2"/>
            <a:endCxn id="510" idx="0"/>
          </p:cNvCxnSpPr>
          <p:nvPr/>
        </p:nvCxnSpPr>
        <p:spPr bwMode="auto">
          <a:xfrm flipH="1">
            <a:off x="9609641" y="2836492"/>
            <a:ext cx="73663" cy="325310"/>
          </a:xfrm>
          <a:prstGeom prst="straightConnector1">
            <a:avLst/>
          </a:prstGeom>
          <a:ln>
            <a:headEnd type="triangle"/>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07" name="直接箭头连接符 606"/>
          <p:cNvCxnSpPr>
            <a:stCxn id="564" idx="2"/>
            <a:endCxn id="511" idx="0"/>
          </p:cNvCxnSpPr>
          <p:nvPr/>
        </p:nvCxnSpPr>
        <p:spPr bwMode="auto">
          <a:xfrm>
            <a:off x="9683304" y="2836492"/>
            <a:ext cx="934449" cy="325310"/>
          </a:xfrm>
          <a:prstGeom prst="straightConnector1">
            <a:avLst/>
          </a:prstGeom>
          <a:ln>
            <a:headEnd type="triangle"/>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08" name="直接箭头连接符 607"/>
          <p:cNvCxnSpPr>
            <a:stCxn id="565" idx="2"/>
            <a:endCxn id="510" idx="0"/>
          </p:cNvCxnSpPr>
          <p:nvPr/>
        </p:nvCxnSpPr>
        <p:spPr bwMode="auto">
          <a:xfrm flipH="1">
            <a:off x="9609641" y="2836376"/>
            <a:ext cx="937759" cy="325426"/>
          </a:xfrm>
          <a:prstGeom prst="straightConnector1">
            <a:avLst/>
          </a:prstGeom>
          <a:ln>
            <a:headEnd type="triangle"/>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09" name="直接箭头连接符 608"/>
          <p:cNvCxnSpPr>
            <a:stCxn id="565" idx="2"/>
            <a:endCxn id="511" idx="0"/>
          </p:cNvCxnSpPr>
          <p:nvPr/>
        </p:nvCxnSpPr>
        <p:spPr bwMode="auto">
          <a:xfrm>
            <a:off x="10547400" y="2836376"/>
            <a:ext cx="70353" cy="325426"/>
          </a:xfrm>
          <a:prstGeom prst="straightConnector1">
            <a:avLst/>
          </a:prstGeom>
          <a:ln>
            <a:headEnd type="triangle"/>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612" name="TextBox 184"/>
          <p:cNvSpPr txBox="1"/>
          <p:nvPr/>
        </p:nvSpPr>
        <p:spPr>
          <a:xfrm>
            <a:off x="8037082" y="1920884"/>
            <a:ext cx="1171050" cy="727122"/>
          </a:xfrm>
          <a:prstGeom prst="rect">
            <a:avLst/>
          </a:prstGeom>
          <a:noFill/>
        </p:spPr>
        <p:txBody>
          <a:bodyPr wrap="square" rtlCol="0">
            <a:spAutoFit/>
          </a:bodyPr>
          <a:lstStyle/>
          <a:p>
            <a:pPr algn="ctr"/>
            <a:r>
              <a:rPr lang="en-US" altLang="zh-CN" sz="825" dirty="0">
                <a:ea typeface="Microsoft YaHei" panose="020B0503020204020204" pitchFamily="34" charset="-122"/>
                <a:cs typeface="Calibri" panose="020F0502020204030204" pitchFamily="34" charset="0"/>
              </a:rPr>
              <a:t>Shared Front End</a:t>
            </a:r>
          </a:p>
          <a:p>
            <a:pPr algn="ctr"/>
            <a:r>
              <a:rPr lang="en-US" altLang="zh-CN" sz="825" dirty="0">
                <a:ea typeface="Microsoft YaHei" panose="020B0503020204020204" pitchFamily="34" charset="-122"/>
                <a:cs typeface="Calibri" panose="020F0502020204030204" pitchFamily="34" charset="0"/>
              </a:rPr>
              <a:t>Embedded router map</a:t>
            </a:r>
          </a:p>
          <a:p>
            <a:pPr algn="ctr"/>
            <a:r>
              <a:rPr lang="en-US" altLang="zh-CN" sz="825" dirty="0">
                <a:ea typeface="Microsoft YaHei" panose="020B0503020204020204" pitchFamily="34" charset="-122"/>
                <a:cs typeface="Calibri" panose="020F0502020204030204" pitchFamily="34" charset="0"/>
              </a:rPr>
              <a:t>Divides into slices  </a:t>
            </a:r>
          </a:p>
          <a:p>
            <a:pPr algn="ctr"/>
            <a:r>
              <a:rPr lang="en-US" altLang="zh-CN" sz="825" dirty="0">
                <a:ea typeface="Microsoft YaHei" panose="020B0503020204020204" pitchFamily="34" charset="-122"/>
                <a:cs typeface="Calibri" panose="020F0502020204030204" pitchFamily="34" charset="0"/>
              </a:rPr>
              <a:t>distributes IOs to target controller</a:t>
            </a:r>
            <a:endParaRPr lang="zh-CN" altLang="en-US" sz="825" dirty="0">
              <a:ea typeface="Microsoft YaHei" panose="020B0503020204020204" pitchFamily="34" charset="-122"/>
              <a:cs typeface="Calibri" panose="020F0502020204030204" pitchFamily="34" charset="0"/>
            </a:endParaRPr>
          </a:p>
        </p:txBody>
      </p:sp>
      <p:sp>
        <p:nvSpPr>
          <p:cNvPr id="613" name="TextBox 184"/>
          <p:cNvSpPr txBox="1"/>
          <p:nvPr/>
        </p:nvSpPr>
        <p:spPr>
          <a:xfrm>
            <a:off x="5498147" y="5149383"/>
            <a:ext cx="1757011" cy="219291"/>
          </a:xfrm>
          <a:prstGeom prst="rect">
            <a:avLst/>
          </a:prstGeom>
          <a:noFill/>
        </p:spPr>
        <p:txBody>
          <a:bodyPr wrap="square" rtlCol="0">
            <a:spAutoFit/>
          </a:bodyPr>
          <a:lstStyle/>
          <a:p>
            <a:pPr algn="ctr"/>
            <a:r>
              <a:rPr lang="en-US" altLang="zh-CN" sz="825" dirty="0">
                <a:ea typeface="Microsoft YaHei" panose="020B0503020204020204" pitchFamily="34" charset="-122"/>
                <a:cs typeface="Calibri" panose="020F0502020204030204" pitchFamily="34" charset="0"/>
              </a:rPr>
              <a:t>Global Pool: RAID2.0+, </a:t>
            </a:r>
            <a:r>
              <a:rPr lang="en-US" altLang="zh-CN" sz="825" dirty="0" err="1">
                <a:ea typeface="Microsoft YaHei" panose="020B0503020204020204" pitchFamily="34" charset="-122"/>
                <a:cs typeface="Calibri" panose="020F0502020204030204" pitchFamily="34" charset="0"/>
              </a:rPr>
              <a:t>Flashlink</a:t>
            </a:r>
            <a:r>
              <a:rPr lang="en-US" altLang="zh-CN" sz="825" dirty="0">
                <a:ea typeface="Microsoft YaHei" panose="020B0503020204020204" pitchFamily="34" charset="-122"/>
                <a:cs typeface="Calibri" panose="020F0502020204030204" pitchFamily="34" charset="0"/>
              </a:rPr>
              <a:t> 2.0</a:t>
            </a:r>
            <a:endParaRPr lang="zh-CN" altLang="en-US" sz="825" dirty="0">
              <a:ea typeface="Microsoft YaHei" panose="020B0503020204020204" pitchFamily="34" charset="-122"/>
              <a:cs typeface="Calibri" panose="020F0502020204030204" pitchFamily="34" charset="0"/>
            </a:endParaRPr>
          </a:p>
        </p:txBody>
      </p:sp>
      <p:sp>
        <p:nvSpPr>
          <p:cNvPr id="614" name="TextBox 184"/>
          <p:cNvSpPr txBox="1"/>
          <p:nvPr/>
        </p:nvSpPr>
        <p:spPr>
          <a:xfrm>
            <a:off x="1728665" y="5113961"/>
            <a:ext cx="1757011" cy="219291"/>
          </a:xfrm>
          <a:prstGeom prst="rect">
            <a:avLst/>
          </a:prstGeom>
          <a:noFill/>
        </p:spPr>
        <p:txBody>
          <a:bodyPr wrap="square" rtlCol="0">
            <a:spAutoFit/>
          </a:bodyPr>
          <a:lstStyle/>
          <a:p>
            <a:pPr algn="ctr"/>
            <a:r>
              <a:rPr lang="en-US" altLang="zh-CN" sz="825" dirty="0">
                <a:ea typeface="Microsoft YaHei" panose="020B0503020204020204" pitchFamily="34" charset="-122"/>
                <a:cs typeface="Calibri" panose="020F0502020204030204" pitchFamily="34" charset="0"/>
              </a:rPr>
              <a:t>Global Pool: RAID2.0+, </a:t>
            </a:r>
            <a:r>
              <a:rPr lang="en-US" altLang="zh-CN" sz="825" dirty="0" err="1">
                <a:ea typeface="Microsoft YaHei" panose="020B0503020204020204" pitchFamily="34" charset="-122"/>
                <a:cs typeface="Calibri" panose="020F0502020204030204" pitchFamily="34" charset="0"/>
              </a:rPr>
              <a:t>Flashlink</a:t>
            </a:r>
            <a:r>
              <a:rPr lang="en-US" altLang="zh-CN" sz="825" dirty="0">
                <a:ea typeface="Microsoft YaHei" panose="020B0503020204020204" pitchFamily="34" charset="-122"/>
                <a:cs typeface="Calibri" panose="020F0502020204030204" pitchFamily="34" charset="0"/>
              </a:rPr>
              <a:t> 2.0</a:t>
            </a:r>
            <a:endParaRPr lang="zh-CN" altLang="en-US" sz="825" dirty="0">
              <a:ea typeface="Microsoft YaHei" panose="020B0503020204020204" pitchFamily="34" charset="-122"/>
              <a:cs typeface="Calibri" panose="020F0502020204030204" pitchFamily="34" charset="0"/>
            </a:endParaRPr>
          </a:p>
        </p:txBody>
      </p:sp>
      <p:sp>
        <p:nvSpPr>
          <p:cNvPr id="617" name="Rectangle 3"/>
          <p:cNvSpPr>
            <a:spLocks noGrp="1" noChangeArrowheads="1"/>
          </p:cNvSpPr>
          <p:nvPr>
            <p:ph idx="4294967295"/>
          </p:nvPr>
        </p:nvSpPr>
        <p:spPr>
          <a:xfrm>
            <a:off x="4884633" y="5907097"/>
            <a:ext cx="2573338" cy="304800"/>
          </a:xfrm>
          <a:prstGeom prst="rect">
            <a:avLst/>
          </a:prstGeom>
          <a:solidFill>
            <a:schemeClr val="tx1">
              <a:lumMod val="10000"/>
              <a:lumOff val="90000"/>
            </a:schemeClr>
          </a:solidFill>
        </p:spPr>
        <p:txBody>
          <a:bodyPr anchor="ctr"/>
          <a:lstStyle/>
          <a:p>
            <a:pPr marL="0" indent="0" algn="ctr">
              <a:buNone/>
            </a:pPr>
            <a:r>
              <a:rPr lang="en-US" altLang="zh-CN" sz="1100" dirty="0">
                <a:latin typeface="Calibri" panose="020F0502020204030204" pitchFamily="34" charset="0"/>
                <a:cs typeface="Calibri" panose="020F0502020204030204" pitchFamily="34" charset="0"/>
                <a:sym typeface="???? Bold" charset="0"/>
              </a:rPr>
              <a:t>Mid-range/entry-level with </a:t>
            </a:r>
            <a:r>
              <a:rPr lang="en-US" altLang="zh-CN" sz="1100" dirty="0" err="1">
                <a:latin typeface="Calibri" panose="020F0502020204030204" pitchFamily="34" charset="0"/>
                <a:cs typeface="Calibri" panose="020F0502020204030204" pitchFamily="34" charset="0"/>
                <a:sym typeface="???? Bold" charset="0"/>
              </a:rPr>
              <a:t>ultrapath</a:t>
            </a:r>
            <a:endParaRPr lang="zh-CN" altLang="en-US" sz="1100" dirty="0"/>
          </a:p>
        </p:txBody>
      </p:sp>
      <p:sp>
        <p:nvSpPr>
          <p:cNvPr id="618" name="Rectangle 3"/>
          <p:cNvSpPr>
            <a:spLocks noGrp="1" noChangeArrowheads="1"/>
          </p:cNvSpPr>
          <p:nvPr>
            <p:ph idx="4294967295"/>
          </p:nvPr>
        </p:nvSpPr>
        <p:spPr>
          <a:xfrm>
            <a:off x="8703591" y="5907097"/>
            <a:ext cx="2767013" cy="306388"/>
          </a:xfrm>
          <a:prstGeom prst="rect">
            <a:avLst/>
          </a:prstGeom>
          <a:solidFill>
            <a:schemeClr val="tx1">
              <a:lumMod val="10000"/>
              <a:lumOff val="90000"/>
            </a:schemeClr>
          </a:solidFill>
        </p:spPr>
        <p:txBody>
          <a:bodyPr anchor="ctr"/>
          <a:lstStyle/>
          <a:p>
            <a:pPr marL="0" indent="0" algn="ctr">
              <a:buNone/>
            </a:pPr>
            <a:r>
              <a:rPr lang="en-US" altLang="zh-CN" sz="1100" dirty="0">
                <a:latin typeface="Calibri" panose="020F0502020204030204" pitchFamily="34" charset="0"/>
                <a:cs typeface="Calibri" panose="020F0502020204030204" pitchFamily="34" charset="0"/>
                <a:sym typeface="???? Bold" charset="0"/>
              </a:rPr>
              <a:t>High-end with native multipath</a:t>
            </a:r>
            <a:endParaRPr lang="zh-CN" altLang="en-US" sz="1100" dirty="0"/>
          </a:p>
        </p:txBody>
      </p:sp>
      <p:sp>
        <p:nvSpPr>
          <p:cNvPr id="2" name="标题 1"/>
          <p:cNvSpPr>
            <a:spLocks noGrp="1"/>
          </p:cNvSpPr>
          <p:nvPr>
            <p:ph type="title" idx="4294967295"/>
          </p:nvPr>
        </p:nvSpPr>
        <p:spPr>
          <a:xfrm>
            <a:off x="596202" y="375355"/>
            <a:ext cx="10180638" cy="509587"/>
          </a:xfrm>
          <a:prstGeom prst="rect">
            <a:avLst/>
          </a:prstGeom>
        </p:spPr>
        <p:txBody>
          <a:bodyPr wrap="square">
            <a:spAutoFit/>
          </a:bodyPr>
          <a:lstStyle/>
          <a:p>
            <a:pPr marL="296950" indent="-296950">
              <a:spcBef>
                <a:spcPts val="1299"/>
              </a:spcBef>
            </a:pPr>
            <a:r>
              <a:rPr lang="en-US" altLang="zh-CN" sz="2800" dirty="0">
                <a:latin typeface="微软雅黑" panose="020B0503020204020204" pitchFamily="34" charset="-122"/>
                <a:ea typeface="微软雅黑" panose="020B0503020204020204" pitchFamily="34" charset="-122"/>
                <a:cs typeface="Calibri" panose="020F0502020204030204" pitchFamily="34" charset="0"/>
              </a:rPr>
              <a:t>How does Distributed Architecture work </a:t>
            </a:r>
            <a:endParaRPr lang="zh-CN" altLang="en-US" sz="2800" dirty="0">
              <a:latin typeface="微软雅黑" panose="020B0503020204020204" pitchFamily="34" charset="-122"/>
              <a:ea typeface="微软雅黑" panose="020B0503020204020204" pitchFamily="34" charset="-122"/>
              <a:cs typeface="Calibri" panose="020F0502020204030204" pitchFamily="34" charset="0"/>
            </a:endParaRPr>
          </a:p>
        </p:txBody>
      </p:sp>
      <p:sp>
        <p:nvSpPr>
          <p:cNvPr id="616" name="Rectangle 3"/>
          <p:cNvSpPr>
            <a:spLocks noGrp="1" noChangeArrowheads="1"/>
          </p:cNvSpPr>
          <p:nvPr>
            <p:ph sz="quarter" idx="4294967295"/>
          </p:nvPr>
        </p:nvSpPr>
        <p:spPr>
          <a:xfrm>
            <a:off x="1131277" y="5913486"/>
            <a:ext cx="2574925" cy="304800"/>
          </a:xfrm>
          <a:prstGeom prst="rect">
            <a:avLst/>
          </a:prstGeom>
          <a:solidFill>
            <a:schemeClr val="tx1">
              <a:lumMod val="10000"/>
              <a:lumOff val="90000"/>
            </a:schemeClr>
          </a:solidFill>
        </p:spPr>
        <p:txBody>
          <a:bodyPr anchor="ctr"/>
          <a:lstStyle/>
          <a:p>
            <a:pPr marL="0" indent="0" algn="ctr">
              <a:buNone/>
            </a:pPr>
            <a:r>
              <a:rPr lang="en-US" altLang="zh-CN" sz="1000" dirty="0">
                <a:latin typeface="Calibri" panose="020F0502020204030204" pitchFamily="34" charset="0"/>
                <a:cs typeface="Calibri" panose="020F0502020204030204" pitchFamily="34" charset="0"/>
                <a:sym typeface="???? Bold" charset="0"/>
              </a:rPr>
              <a:t>Mid-range/entry-level with native multipath</a:t>
            </a:r>
            <a:endParaRPr lang="zh-CN" altLang="en-US" sz="1000" dirty="0"/>
          </a:p>
        </p:txBody>
      </p:sp>
      <p:sp>
        <p:nvSpPr>
          <p:cNvPr id="140" name="椭圆 139"/>
          <p:cNvSpPr/>
          <p:nvPr/>
        </p:nvSpPr>
        <p:spPr bwMode="auto">
          <a:xfrm>
            <a:off x="5263555" y="1713214"/>
            <a:ext cx="2208397" cy="300123"/>
          </a:xfrm>
          <a:prstGeom prst="ellipse">
            <a:avLst/>
          </a:prstGeom>
          <a:noFill/>
          <a:ln>
            <a:solidFill>
              <a:srgbClr val="FF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sp>
        <p:nvSpPr>
          <p:cNvPr id="623" name="椭圆 622"/>
          <p:cNvSpPr/>
          <p:nvPr/>
        </p:nvSpPr>
        <p:spPr bwMode="auto">
          <a:xfrm>
            <a:off x="9028079" y="2488836"/>
            <a:ext cx="2175791" cy="446337"/>
          </a:xfrm>
          <a:prstGeom prst="ellipse">
            <a:avLst/>
          </a:prstGeom>
          <a:noFill/>
          <a:ln>
            <a:solidFill>
              <a:srgbClr val="FF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sp>
        <p:nvSpPr>
          <p:cNvPr id="624" name="椭圆 623"/>
          <p:cNvSpPr/>
          <p:nvPr/>
        </p:nvSpPr>
        <p:spPr bwMode="auto">
          <a:xfrm>
            <a:off x="1557554" y="3426027"/>
            <a:ext cx="2198491" cy="539072"/>
          </a:xfrm>
          <a:prstGeom prst="ellipse">
            <a:avLst/>
          </a:prstGeom>
          <a:noFill/>
          <a:ln>
            <a:solidFill>
              <a:srgbClr val="FF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latin typeface="Arial" charset="0"/>
              <a:ea typeface="宋体" charset="-122"/>
            </a:endParaRPr>
          </a:p>
        </p:txBody>
      </p:sp>
      <p:grpSp>
        <p:nvGrpSpPr>
          <p:cNvPr id="287" name="组合 286"/>
          <p:cNvGrpSpPr/>
          <p:nvPr/>
        </p:nvGrpSpPr>
        <p:grpSpPr>
          <a:xfrm>
            <a:off x="1034055" y="3436131"/>
            <a:ext cx="315253" cy="333541"/>
            <a:chOff x="1823405" y="5119978"/>
            <a:chExt cx="315253" cy="333541"/>
          </a:xfrm>
        </p:grpSpPr>
        <p:cxnSp>
          <p:nvCxnSpPr>
            <p:cNvPr id="288" name="直接连接符 287"/>
            <p:cNvCxnSpPr/>
            <p:nvPr/>
          </p:nvCxnSpPr>
          <p:spPr bwMode="auto">
            <a:xfrm>
              <a:off x="2061158" y="5119978"/>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9" name="直接连接符 288"/>
            <p:cNvCxnSpPr/>
            <p:nvPr/>
          </p:nvCxnSpPr>
          <p:spPr bwMode="auto">
            <a:xfrm>
              <a:off x="2050385" y="5124112"/>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0" name="直接连接符 289"/>
            <p:cNvCxnSpPr/>
            <p:nvPr/>
          </p:nvCxnSpPr>
          <p:spPr bwMode="auto">
            <a:xfrm>
              <a:off x="2061158" y="5119978"/>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91" name="椭圆 290"/>
            <p:cNvSpPr/>
            <p:nvPr/>
          </p:nvSpPr>
          <p:spPr bwMode="auto">
            <a:xfrm>
              <a:off x="1832458" y="5148570"/>
              <a:ext cx="290708" cy="304949"/>
            </a:xfrm>
            <a:prstGeom prst="ellipse">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68553" tIns="34277" rIns="68553" bIns="34277" numCol="1" rtlCol="0" anchor="t" anchorCtr="0" compatLnSpc="1">
              <a:prstTxWarp prst="textNoShape">
                <a:avLst/>
              </a:prstTxWarp>
            </a:bodyPr>
            <a:lstStyle/>
            <a:p>
              <a:pPr algn="ctr" defTabSz="601025"/>
              <a:endParaRPr lang="zh-CN" altLang="en-US" sz="1349" b="1">
                <a:ea typeface="华文细黑" pitchFamily="2" charset="-122"/>
                <a:cs typeface="Calibri" panose="020F0502020204030204" pitchFamily="34" charset="0"/>
              </a:endParaRPr>
            </a:p>
          </p:txBody>
        </p:sp>
        <p:sp>
          <p:nvSpPr>
            <p:cNvPr id="292" name="椭圆 291"/>
            <p:cNvSpPr/>
            <p:nvPr/>
          </p:nvSpPr>
          <p:spPr bwMode="auto">
            <a:xfrm>
              <a:off x="1864580" y="5183911"/>
              <a:ext cx="223622" cy="227164"/>
            </a:xfrm>
            <a:prstGeom prst="ellipse">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68553" tIns="34277" rIns="68553" bIns="34277" numCol="1" rtlCol="0" anchor="t" anchorCtr="0" compatLnSpc="1">
              <a:prstTxWarp prst="textNoShape">
                <a:avLst/>
              </a:prstTxWarp>
            </a:bodyPr>
            <a:lstStyle/>
            <a:p>
              <a:pPr algn="ctr" defTabSz="601025"/>
              <a:endParaRPr lang="zh-CN" altLang="en-US" sz="1349" b="1">
                <a:ea typeface="华文细黑" pitchFamily="2" charset="-122"/>
                <a:cs typeface="Calibri" panose="020F0502020204030204" pitchFamily="34" charset="0"/>
              </a:endParaRPr>
            </a:p>
          </p:txBody>
        </p:sp>
        <p:sp>
          <p:nvSpPr>
            <p:cNvPr id="293" name="文本框 292"/>
            <p:cNvSpPr txBox="1"/>
            <p:nvPr/>
          </p:nvSpPr>
          <p:spPr>
            <a:xfrm>
              <a:off x="1823405" y="5224001"/>
              <a:ext cx="315253" cy="184666"/>
            </a:xfrm>
            <a:prstGeom prst="rect">
              <a:avLst/>
            </a:prstGeom>
            <a:noFill/>
          </p:spPr>
          <p:txBody>
            <a:bodyPr wrap="square" rtlCol="0">
              <a:spAutoFit/>
            </a:bodyPr>
            <a:lstStyle/>
            <a:p>
              <a:r>
                <a:rPr lang="en-US" altLang="zh-CN" sz="600" dirty="0">
                  <a:cs typeface="Calibri" panose="020F0502020204030204" pitchFamily="34" charset="0"/>
                </a:rPr>
                <a:t>DHT</a:t>
              </a:r>
              <a:endParaRPr lang="zh-CN" altLang="en-US" sz="600" dirty="0">
                <a:cs typeface="Calibri" panose="020F0502020204030204" pitchFamily="34" charset="0"/>
              </a:endParaRPr>
            </a:p>
          </p:txBody>
        </p:sp>
      </p:grpSp>
      <p:grpSp>
        <p:nvGrpSpPr>
          <p:cNvPr id="356" name="组合 286"/>
          <p:cNvGrpSpPr/>
          <p:nvPr/>
        </p:nvGrpSpPr>
        <p:grpSpPr>
          <a:xfrm>
            <a:off x="4781071" y="3453900"/>
            <a:ext cx="315253" cy="333541"/>
            <a:chOff x="1823405" y="5119978"/>
            <a:chExt cx="315253" cy="333541"/>
          </a:xfrm>
        </p:grpSpPr>
        <p:cxnSp>
          <p:nvCxnSpPr>
            <p:cNvPr id="365" name="直接连接符 287"/>
            <p:cNvCxnSpPr/>
            <p:nvPr/>
          </p:nvCxnSpPr>
          <p:spPr bwMode="auto">
            <a:xfrm>
              <a:off x="2061158" y="5119978"/>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6" name="直接连接符 288"/>
            <p:cNvCxnSpPr/>
            <p:nvPr/>
          </p:nvCxnSpPr>
          <p:spPr bwMode="auto">
            <a:xfrm>
              <a:off x="2050385" y="5124112"/>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7" name="直接连接符 289"/>
            <p:cNvCxnSpPr/>
            <p:nvPr/>
          </p:nvCxnSpPr>
          <p:spPr bwMode="auto">
            <a:xfrm>
              <a:off x="2061158" y="5119978"/>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69" name="椭圆 290"/>
            <p:cNvSpPr/>
            <p:nvPr/>
          </p:nvSpPr>
          <p:spPr bwMode="auto">
            <a:xfrm>
              <a:off x="1832458" y="5148570"/>
              <a:ext cx="290708" cy="304949"/>
            </a:xfrm>
            <a:prstGeom prst="ellipse">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68553" tIns="34277" rIns="68553" bIns="34277" numCol="1" rtlCol="0" anchor="t" anchorCtr="0" compatLnSpc="1">
              <a:prstTxWarp prst="textNoShape">
                <a:avLst/>
              </a:prstTxWarp>
            </a:bodyPr>
            <a:lstStyle/>
            <a:p>
              <a:pPr algn="ctr" defTabSz="601025"/>
              <a:endParaRPr lang="zh-CN" altLang="en-US" sz="1349" b="1">
                <a:ea typeface="华文细黑" pitchFamily="2" charset="-122"/>
                <a:cs typeface="Calibri" panose="020F0502020204030204" pitchFamily="34" charset="0"/>
              </a:endParaRPr>
            </a:p>
          </p:txBody>
        </p:sp>
        <p:sp>
          <p:nvSpPr>
            <p:cNvPr id="370" name="椭圆 291"/>
            <p:cNvSpPr/>
            <p:nvPr/>
          </p:nvSpPr>
          <p:spPr bwMode="auto">
            <a:xfrm>
              <a:off x="1864580" y="5183911"/>
              <a:ext cx="223622" cy="227164"/>
            </a:xfrm>
            <a:prstGeom prst="ellipse">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68553" tIns="34277" rIns="68553" bIns="34277" numCol="1" rtlCol="0" anchor="t" anchorCtr="0" compatLnSpc="1">
              <a:prstTxWarp prst="textNoShape">
                <a:avLst/>
              </a:prstTxWarp>
            </a:bodyPr>
            <a:lstStyle/>
            <a:p>
              <a:pPr algn="ctr" defTabSz="601025"/>
              <a:endParaRPr lang="zh-CN" altLang="en-US" sz="1349" b="1">
                <a:ea typeface="华文细黑" pitchFamily="2" charset="-122"/>
                <a:cs typeface="Calibri" panose="020F0502020204030204" pitchFamily="34" charset="0"/>
              </a:endParaRPr>
            </a:p>
          </p:txBody>
        </p:sp>
        <p:sp>
          <p:nvSpPr>
            <p:cNvPr id="371" name="文本框 292"/>
            <p:cNvSpPr txBox="1"/>
            <p:nvPr/>
          </p:nvSpPr>
          <p:spPr>
            <a:xfrm>
              <a:off x="1823405" y="5224001"/>
              <a:ext cx="315253" cy="184666"/>
            </a:xfrm>
            <a:prstGeom prst="rect">
              <a:avLst/>
            </a:prstGeom>
            <a:noFill/>
          </p:spPr>
          <p:txBody>
            <a:bodyPr wrap="square" rtlCol="0">
              <a:spAutoFit/>
            </a:bodyPr>
            <a:lstStyle/>
            <a:p>
              <a:r>
                <a:rPr lang="en-US" altLang="zh-CN" sz="600" dirty="0">
                  <a:cs typeface="Calibri" panose="020F0502020204030204" pitchFamily="34" charset="0"/>
                </a:rPr>
                <a:t>DHT</a:t>
              </a:r>
              <a:endParaRPr lang="zh-CN" altLang="en-US" sz="600" dirty="0">
                <a:cs typeface="Calibri" panose="020F0502020204030204" pitchFamily="34" charset="0"/>
              </a:endParaRPr>
            </a:p>
          </p:txBody>
        </p:sp>
      </p:grpSp>
      <p:sp>
        <p:nvSpPr>
          <p:cNvPr id="395" name="圆角矩形 396"/>
          <p:cNvSpPr/>
          <p:nvPr/>
        </p:nvSpPr>
        <p:spPr bwMode="auto">
          <a:xfrm>
            <a:off x="5459761" y="3699551"/>
            <a:ext cx="1837196" cy="234559"/>
          </a:xfrm>
          <a:prstGeom prst="roundRect">
            <a:avLst/>
          </a:prstGeom>
          <a:solidFill>
            <a:schemeClr val="bg1">
              <a:lumMod val="85000"/>
              <a:alpha val="45000"/>
            </a:schemeClr>
          </a:solidFill>
          <a:ln w="9525" cap="flat" cmpd="sng" algn="ctr">
            <a:solidFill>
              <a:schemeClr val="tx1"/>
            </a:solidFill>
            <a:prstDash val="dash"/>
            <a:round/>
            <a:headEnd type="none" w="med" len="med"/>
            <a:tailEnd type="none" w="med" len="med"/>
          </a:ln>
          <a:effectLst/>
        </p:spPr>
        <p:txBody>
          <a:bodyPr vert="horz" wrap="square" lIns="68553" tIns="34277" rIns="68553" bIns="34277" numCol="1" rtlCol="0" anchor="t" anchorCtr="0" compatLnSpc="1">
            <a:prstTxWarp prst="textNoShape">
              <a:avLst/>
            </a:prstTxWarp>
          </a:bodyPr>
          <a:lstStyle/>
          <a:p>
            <a:pPr algn="ctr" defTabSz="601025"/>
            <a:endParaRPr lang="zh-CN" altLang="en-US" sz="1349" b="1" dirty="0">
              <a:ea typeface="华文细黑" pitchFamily="2" charset="-122"/>
              <a:cs typeface="Calibri" panose="020F0502020204030204" pitchFamily="34" charset="0"/>
            </a:endParaRPr>
          </a:p>
        </p:txBody>
      </p:sp>
      <p:sp>
        <p:nvSpPr>
          <p:cNvPr id="404" name="矩形 409"/>
          <p:cNvSpPr/>
          <p:nvPr/>
        </p:nvSpPr>
        <p:spPr>
          <a:xfrm>
            <a:off x="7144247" y="3780905"/>
            <a:ext cx="107852" cy="100388"/>
          </a:xfrm>
          <a:prstGeom prst="rect">
            <a:avLst/>
          </a:prstGeom>
          <a:solidFill>
            <a:schemeClr val="bg1"/>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18" name="矩形 410"/>
          <p:cNvSpPr/>
          <p:nvPr/>
        </p:nvSpPr>
        <p:spPr>
          <a:xfrm>
            <a:off x="6958464" y="3780905"/>
            <a:ext cx="107852" cy="100388"/>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19" name="矩形 411"/>
          <p:cNvSpPr/>
          <p:nvPr/>
        </p:nvSpPr>
        <p:spPr>
          <a:xfrm>
            <a:off x="5697131" y="3771558"/>
            <a:ext cx="107852" cy="100388"/>
          </a:xfrm>
          <a:prstGeom prst="rect">
            <a:avLst/>
          </a:prstGeom>
          <a:solidFill>
            <a:srgbClr val="FFFF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20" name="矩形 412"/>
          <p:cNvSpPr/>
          <p:nvPr/>
        </p:nvSpPr>
        <p:spPr>
          <a:xfrm>
            <a:off x="6121176" y="3771558"/>
            <a:ext cx="107852" cy="100388"/>
          </a:xfrm>
          <a:prstGeom prst="rect">
            <a:avLst/>
          </a:prstGeom>
          <a:solidFill>
            <a:schemeClr val="bg1">
              <a:lumMod val="75000"/>
            </a:schemeClr>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21" name="矩形 413"/>
          <p:cNvSpPr/>
          <p:nvPr/>
        </p:nvSpPr>
        <p:spPr>
          <a:xfrm>
            <a:off x="5950576" y="3771558"/>
            <a:ext cx="107852" cy="100388"/>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28" name="矩形 414"/>
          <p:cNvSpPr/>
          <p:nvPr/>
        </p:nvSpPr>
        <p:spPr>
          <a:xfrm>
            <a:off x="6538095" y="3780905"/>
            <a:ext cx="107852" cy="100388"/>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41" name="矩形 415"/>
          <p:cNvSpPr/>
          <p:nvPr/>
        </p:nvSpPr>
        <p:spPr>
          <a:xfrm>
            <a:off x="5523711" y="3771558"/>
            <a:ext cx="107852" cy="100388"/>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42" name="矩形 416"/>
          <p:cNvSpPr/>
          <p:nvPr/>
        </p:nvSpPr>
        <p:spPr>
          <a:xfrm>
            <a:off x="6716747" y="3780905"/>
            <a:ext cx="107852" cy="100388"/>
          </a:xfrm>
          <a:prstGeom prst="rect">
            <a:avLst/>
          </a:prstGeom>
          <a:solidFill>
            <a:srgbClr val="7030A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grpSp>
        <p:nvGrpSpPr>
          <p:cNvPr id="443" name="组合 301"/>
          <p:cNvGrpSpPr/>
          <p:nvPr/>
        </p:nvGrpSpPr>
        <p:grpSpPr>
          <a:xfrm>
            <a:off x="8635998" y="3437561"/>
            <a:ext cx="315253" cy="333541"/>
            <a:chOff x="1823405" y="5119978"/>
            <a:chExt cx="315253" cy="333541"/>
          </a:xfrm>
        </p:grpSpPr>
        <p:cxnSp>
          <p:nvCxnSpPr>
            <p:cNvPr id="444" name="直接连接符 302"/>
            <p:cNvCxnSpPr/>
            <p:nvPr/>
          </p:nvCxnSpPr>
          <p:spPr bwMode="auto">
            <a:xfrm>
              <a:off x="2061158" y="5119978"/>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5" name="直接连接符 306"/>
            <p:cNvCxnSpPr/>
            <p:nvPr/>
          </p:nvCxnSpPr>
          <p:spPr bwMode="auto">
            <a:xfrm>
              <a:off x="2050385" y="5124112"/>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6" name="直接连接符 318"/>
            <p:cNvCxnSpPr/>
            <p:nvPr/>
          </p:nvCxnSpPr>
          <p:spPr bwMode="auto">
            <a:xfrm>
              <a:off x="2061158" y="5119978"/>
              <a:ext cx="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47" name="椭圆 319"/>
            <p:cNvSpPr/>
            <p:nvPr/>
          </p:nvSpPr>
          <p:spPr bwMode="auto">
            <a:xfrm>
              <a:off x="1832458" y="5148570"/>
              <a:ext cx="290708" cy="304949"/>
            </a:xfrm>
            <a:prstGeom prst="ellipse">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68553" tIns="34277" rIns="68553" bIns="34277" numCol="1" rtlCol="0" anchor="t" anchorCtr="0" compatLnSpc="1">
              <a:prstTxWarp prst="textNoShape">
                <a:avLst/>
              </a:prstTxWarp>
            </a:bodyPr>
            <a:lstStyle/>
            <a:p>
              <a:pPr algn="ctr" defTabSz="601025"/>
              <a:endParaRPr lang="zh-CN" altLang="en-US" sz="1349" b="1">
                <a:ea typeface="华文细黑" pitchFamily="2" charset="-122"/>
                <a:cs typeface="Calibri" panose="020F0502020204030204" pitchFamily="34" charset="0"/>
              </a:endParaRPr>
            </a:p>
          </p:txBody>
        </p:sp>
        <p:sp>
          <p:nvSpPr>
            <p:cNvPr id="448" name="椭圆 323"/>
            <p:cNvSpPr/>
            <p:nvPr/>
          </p:nvSpPr>
          <p:spPr bwMode="auto">
            <a:xfrm>
              <a:off x="1864580" y="5183911"/>
              <a:ext cx="223622" cy="227164"/>
            </a:xfrm>
            <a:prstGeom prst="ellipse">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68553" tIns="34277" rIns="68553" bIns="34277" numCol="1" rtlCol="0" anchor="t" anchorCtr="0" compatLnSpc="1">
              <a:prstTxWarp prst="textNoShape">
                <a:avLst/>
              </a:prstTxWarp>
            </a:bodyPr>
            <a:lstStyle/>
            <a:p>
              <a:pPr algn="ctr" defTabSz="601025"/>
              <a:endParaRPr lang="zh-CN" altLang="en-US" sz="1349" b="1">
                <a:ea typeface="华文细黑" pitchFamily="2" charset="-122"/>
                <a:cs typeface="Calibri" panose="020F0502020204030204" pitchFamily="34" charset="0"/>
              </a:endParaRPr>
            </a:p>
          </p:txBody>
        </p:sp>
        <p:sp>
          <p:nvSpPr>
            <p:cNvPr id="449" name="文本框 324"/>
            <p:cNvSpPr txBox="1"/>
            <p:nvPr/>
          </p:nvSpPr>
          <p:spPr>
            <a:xfrm>
              <a:off x="1823405" y="5224001"/>
              <a:ext cx="315253" cy="184666"/>
            </a:xfrm>
            <a:prstGeom prst="rect">
              <a:avLst/>
            </a:prstGeom>
            <a:noFill/>
          </p:spPr>
          <p:txBody>
            <a:bodyPr wrap="square" rtlCol="0">
              <a:spAutoFit/>
            </a:bodyPr>
            <a:lstStyle/>
            <a:p>
              <a:r>
                <a:rPr lang="en-US" altLang="zh-CN" sz="600" dirty="0">
                  <a:cs typeface="Calibri" panose="020F0502020204030204" pitchFamily="34" charset="0"/>
                </a:rPr>
                <a:t>DHT</a:t>
              </a:r>
              <a:endParaRPr lang="zh-CN" altLang="en-US" sz="600" dirty="0">
                <a:cs typeface="Calibri" panose="020F0502020204030204" pitchFamily="34" charset="0"/>
              </a:endParaRPr>
            </a:p>
          </p:txBody>
        </p:sp>
      </p:grpSp>
      <p:sp>
        <p:nvSpPr>
          <p:cNvPr id="473" name="圆角矩形 396"/>
          <p:cNvSpPr/>
          <p:nvPr/>
        </p:nvSpPr>
        <p:spPr bwMode="auto">
          <a:xfrm>
            <a:off x="9202745" y="3615453"/>
            <a:ext cx="1837196" cy="234559"/>
          </a:xfrm>
          <a:prstGeom prst="roundRect">
            <a:avLst/>
          </a:prstGeom>
          <a:solidFill>
            <a:schemeClr val="bg1">
              <a:lumMod val="85000"/>
              <a:alpha val="45000"/>
            </a:schemeClr>
          </a:solidFill>
          <a:ln w="9525" cap="flat" cmpd="sng" algn="ctr">
            <a:solidFill>
              <a:schemeClr val="tx1"/>
            </a:solidFill>
            <a:prstDash val="dash"/>
            <a:round/>
            <a:headEnd type="none" w="med" len="med"/>
            <a:tailEnd type="none" w="med" len="med"/>
          </a:ln>
          <a:effectLst/>
        </p:spPr>
        <p:txBody>
          <a:bodyPr vert="horz" wrap="square" lIns="68553" tIns="34277" rIns="68553" bIns="34277" numCol="1" rtlCol="0" anchor="t" anchorCtr="0" compatLnSpc="1">
            <a:prstTxWarp prst="textNoShape">
              <a:avLst/>
            </a:prstTxWarp>
          </a:bodyPr>
          <a:lstStyle/>
          <a:p>
            <a:pPr algn="ctr" defTabSz="601025"/>
            <a:endParaRPr lang="zh-CN" altLang="en-US" sz="1349" b="1" dirty="0">
              <a:ea typeface="华文细黑" pitchFamily="2" charset="-122"/>
              <a:cs typeface="Calibri" panose="020F0502020204030204" pitchFamily="34" charset="0"/>
            </a:endParaRPr>
          </a:p>
        </p:txBody>
      </p:sp>
      <p:sp>
        <p:nvSpPr>
          <p:cNvPr id="474" name="矩形 409"/>
          <p:cNvSpPr/>
          <p:nvPr/>
        </p:nvSpPr>
        <p:spPr>
          <a:xfrm>
            <a:off x="10879348" y="3696807"/>
            <a:ext cx="107852" cy="100388"/>
          </a:xfrm>
          <a:prstGeom prst="rect">
            <a:avLst/>
          </a:prstGeom>
          <a:solidFill>
            <a:schemeClr val="bg1"/>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75" name="矩形 410"/>
          <p:cNvSpPr/>
          <p:nvPr/>
        </p:nvSpPr>
        <p:spPr>
          <a:xfrm>
            <a:off x="10700415" y="3696807"/>
            <a:ext cx="107852" cy="100388"/>
          </a:xfrm>
          <a:prstGeom prst="rect">
            <a:avLst/>
          </a:prstGeom>
          <a:solidFill>
            <a:srgbClr val="92D05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76" name="矩形 411"/>
          <p:cNvSpPr/>
          <p:nvPr/>
        </p:nvSpPr>
        <p:spPr>
          <a:xfrm>
            <a:off x="9430094" y="3687460"/>
            <a:ext cx="107852" cy="100388"/>
          </a:xfrm>
          <a:prstGeom prst="rect">
            <a:avLst/>
          </a:prstGeom>
          <a:solidFill>
            <a:srgbClr val="FFFF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77" name="矩形 412"/>
          <p:cNvSpPr/>
          <p:nvPr/>
        </p:nvSpPr>
        <p:spPr>
          <a:xfrm>
            <a:off x="9864160" y="3687460"/>
            <a:ext cx="107852" cy="100388"/>
          </a:xfrm>
          <a:prstGeom prst="rect">
            <a:avLst/>
          </a:prstGeom>
          <a:solidFill>
            <a:schemeClr val="bg1">
              <a:lumMod val="75000"/>
            </a:schemeClr>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78" name="矩形 413"/>
          <p:cNvSpPr/>
          <p:nvPr/>
        </p:nvSpPr>
        <p:spPr>
          <a:xfrm>
            <a:off x="9708641" y="3687460"/>
            <a:ext cx="107852" cy="100388"/>
          </a:xfrm>
          <a:prstGeom prst="rect">
            <a:avLst/>
          </a:prstGeom>
          <a:solidFill>
            <a:srgbClr val="00B0F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79" name="矩形 414"/>
          <p:cNvSpPr/>
          <p:nvPr/>
        </p:nvSpPr>
        <p:spPr>
          <a:xfrm>
            <a:off x="10281079" y="3696807"/>
            <a:ext cx="107852" cy="100388"/>
          </a:xfrm>
          <a:prstGeom prst="rect">
            <a:avLst/>
          </a:prstGeom>
          <a:solidFill>
            <a:srgbClr val="FF0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80" name="矩形 415"/>
          <p:cNvSpPr/>
          <p:nvPr/>
        </p:nvSpPr>
        <p:spPr>
          <a:xfrm>
            <a:off x="9266695" y="3687460"/>
            <a:ext cx="107852" cy="100388"/>
          </a:xfrm>
          <a:prstGeom prst="rect">
            <a:avLst/>
          </a:prstGeom>
          <a:solidFill>
            <a:srgbClr val="FFC00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sp>
        <p:nvSpPr>
          <p:cNvPr id="481" name="矩形 416"/>
          <p:cNvSpPr/>
          <p:nvPr/>
        </p:nvSpPr>
        <p:spPr>
          <a:xfrm>
            <a:off x="10438909" y="3696807"/>
            <a:ext cx="107852" cy="100388"/>
          </a:xfrm>
          <a:prstGeom prst="rect">
            <a:avLst/>
          </a:prstGeom>
          <a:solidFill>
            <a:srgbClr val="7030A0"/>
          </a:solidFill>
          <a:ln w="12700" cap="flat" cmpd="sng" algn="ctr">
            <a:solidFill>
              <a:srgbClr val="666666"/>
            </a:solidFill>
            <a:prstDash val="solid"/>
            <a:miter lim="800000"/>
          </a:ln>
          <a:effectLst/>
        </p:spPr>
        <p:txBody>
          <a:bodyPr rtlCol="0" anchor="ctr"/>
          <a:lstStyle/>
          <a:p>
            <a:pPr algn="ctr">
              <a:defRPr/>
            </a:pPr>
            <a:endParaRPr lang="zh-CN" altLang="en-US" kern="0">
              <a:solidFill>
                <a:srgbClr val="666666"/>
              </a:solidFill>
              <a:latin typeface="Calibri" panose="020F0502020204030204" pitchFamily="34" charset="0"/>
              <a:ea typeface="等线" panose="02010600030101010101" pitchFamily="2" charset="-122"/>
              <a:cs typeface="Calibri" panose="020F0502020204030204" pitchFamily="34" charset="0"/>
            </a:endParaRPr>
          </a:p>
        </p:txBody>
      </p:sp>
      <p:pic>
        <p:nvPicPr>
          <p:cNvPr id="338" name="图片 276"/>
          <p:cNvPicPr>
            <a:picLocks noChangeAspect="1"/>
          </p:cNvPicPr>
          <p:nvPr/>
        </p:nvPicPr>
        <p:blipFill>
          <a:blip r:embed="rId4"/>
          <a:stretch>
            <a:fillRect/>
          </a:stretch>
        </p:blipFill>
        <p:spPr>
          <a:xfrm>
            <a:off x="4819300" y="1815681"/>
            <a:ext cx="198840" cy="176069"/>
          </a:xfrm>
          <a:prstGeom prst="rect">
            <a:avLst/>
          </a:prstGeom>
        </p:spPr>
      </p:pic>
      <p:pic>
        <p:nvPicPr>
          <p:cNvPr id="339" name="图片 276"/>
          <p:cNvPicPr>
            <a:picLocks noChangeAspect="1"/>
          </p:cNvPicPr>
          <p:nvPr/>
        </p:nvPicPr>
        <p:blipFill>
          <a:blip r:embed="rId4"/>
          <a:stretch>
            <a:fillRect/>
          </a:stretch>
        </p:blipFill>
        <p:spPr>
          <a:xfrm>
            <a:off x="8646677" y="2644184"/>
            <a:ext cx="198840" cy="176069"/>
          </a:xfrm>
          <a:prstGeom prst="rect">
            <a:avLst/>
          </a:prstGeom>
        </p:spPr>
      </p:pic>
      <p:grpSp>
        <p:nvGrpSpPr>
          <p:cNvPr id="303" name="Group 302"/>
          <p:cNvGrpSpPr/>
          <p:nvPr/>
        </p:nvGrpSpPr>
        <p:grpSpPr>
          <a:xfrm>
            <a:off x="8450407" y="5170"/>
            <a:ext cx="3749963" cy="208846"/>
            <a:chOff x="8450407" y="5170"/>
            <a:chExt cx="3749963" cy="208846"/>
          </a:xfrm>
        </p:grpSpPr>
        <p:sp>
          <p:nvSpPr>
            <p:cNvPr id="307" name="Process 306"/>
            <p:cNvSpPr/>
            <p:nvPr/>
          </p:nvSpPr>
          <p:spPr>
            <a:xfrm>
              <a:off x="9669607" y="5170"/>
              <a:ext cx="1311563" cy="208281"/>
            </a:xfrm>
            <a:prstGeom prst="flowChartProcess">
              <a:avLst/>
            </a:prstGeom>
            <a:solidFill>
              <a:srgbClr val="00B0F0"/>
            </a:solid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b="1" i="0" u="none" strike="noStrike" kern="0" cap="none" spc="0" normalizeH="0" baseline="0" noProof="0" dirty="0">
                  <a:ln>
                    <a:noFill/>
                  </a:ln>
                  <a:solidFill>
                    <a:srgbClr val="FFFFFF"/>
                  </a:solidFill>
                  <a:effectLst/>
                  <a:uLnTx/>
                  <a:uFillTx/>
                  <a:latin typeface="Calibri"/>
                  <a:ea typeface="等线" charset="-122"/>
                  <a:cs typeface=""/>
                </a:rPr>
                <a:t>Extreme Performance</a:t>
              </a:r>
              <a:endParaRPr kumimoji="1" lang="zh-CN" altLang="en-US" sz="900" b="1" i="0" u="none" strike="noStrike" kern="0" cap="none" spc="0" normalizeH="0" baseline="0" noProof="0" dirty="0">
                <a:ln>
                  <a:noFill/>
                </a:ln>
                <a:solidFill>
                  <a:srgbClr val="FFFFFF"/>
                </a:solidFill>
                <a:effectLst/>
                <a:uLnTx/>
                <a:uFillTx/>
                <a:latin typeface="Calibri"/>
                <a:ea typeface="等线" charset="-122"/>
                <a:cs typeface=""/>
              </a:endParaRPr>
            </a:p>
          </p:txBody>
        </p:sp>
        <p:sp>
          <p:nvSpPr>
            <p:cNvPr id="317" name="Process 316"/>
            <p:cNvSpPr/>
            <p:nvPr/>
          </p:nvSpPr>
          <p:spPr>
            <a:xfrm>
              <a:off x="8450407" y="5689"/>
              <a:ext cx="1219200" cy="206211"/>
            </a:xfrm>
            <a:prstGeom prst="flowChartProcess">
              <a:avLst/>
            </a:prstGeom>
            <a:no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i="0" u="none" strike="noStrike" kern="0" cap="none" spc="0" normalizeH="0" baseline="0" noProof="0" dirty="0">
                  <a:ln>
                    <a:noFill/>
                  </a:ln>
                  <a:effectLst/>
                  <a:uLnTx/>
                  <a:uFillTx/>
                  <a:latin typeface="Calibri"/>
                  <a:ea typeface="等线" charset="-122"/>
                  <a:cs typeface=""/>
                </a:rPr>
                <a:t>Extremely Reliable</a:t>
              </a:r>
              <a:endParaRPr kumimoji="1" lang="zh-CN" altLang="en-US" sz="900" i="0" u="none" strike="noStrike" kern="0" cap="none" spc="0" normalizeH="0" baseline="0" noProof="0" dirty="0">
                <a:ln>
                  <a:noFill/>
                </a:ln>
                <a:effectLst/>
                <a:uLnTx/>
                <a:uFillTx/>
                <a:latin typeface="Calibri"/>
                <a:ea typeface="等线" charset="-122"/>
                <a:cs typeface=""/>
              </a:endParaRPr>
            </a:p>
          </p:txBody>
        </p:sp>
        <p:sp>
          <p:nvSpPr>
            <p:cNvPr id="318" name="Process 317"/>
            <p:cNvSpPr/>
            <p:nvPr/>
          </p:nvSpPr>
          <p:spPr>
            <a:xfrm>
              <a:off x="10981170" y="5749"/>
              <a:ext cx="1219200" cy="208267"/>
            </a:xfrm>
            <a:prstGeom prst="flowChartProcess">
              <a:avLst/>
            </a:prstGeom>
            <a:no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i="0" u="none" strike="noStrike" kern="0" cap="none" spc="0" normalizeH="0" baseline="0" noProof="0" dirty="0">
                  <a:ln>
                    <a:noFill/>
                  </a:ln>
                  <a:effectLst/>
                  <a:uLnTx/>
                  <a:uFillTx/>
                  <a:latin typeface="Calibri"/>
                  <a:ea typeface="等线" charset="-122"/>
                  <a:cs typeface=""/>
                </a:rPr>
                <a:t>Cost Effective</a:t>
              </a:r>
              <a:endParaRPr kumimoji="1" lang="zh-CN" altLang="en-US" sz="900" i="0" u="none" strike="noStrike" kern="0" cap="none" spc="0" normalizeH="0" baseline="0" noProof="0" dirty="0">
                <a:ln>
                  <a:noFill/>
                </a:ln>
                <a:effectLst/>
                <a:uLnTx/>
                <a:uFillTx/>
                <a:latin typeface="Calibri"/>
                <a:ea typeface="等线" charset="-122"/>
                <a:cs typeface=""/>
              </a:endParaRPr>
            </a:p>
          </p:txBody>
        </p:sp>
      </p:grpSp>
      <p:pic>
        <p:nvPicPr>
          <p:cNvPr id="294" name="图片 276"/>
          <p:cNvPicPr>
            <a:picLocks noChangeAspect="1"/>
          </p:cNvPicPr>
          <p:nvPr/>
        </p:nvPicPr>
        <p:blipFill>
          <a:blip r:embed="rId4"/>
          <a:stretch>
            <a:fillRect/>
          </a:stretch>
        </p:blipFill>
        <p:spPr>
          <a:xfrm>
            <a:off x="5100527" y="3667410"/>
            <a:ext cx="198840" cy="176069"/>
          </a:xfrm>
          <a:prstGeom prst="rect">
            <a:avLst/>
          </a:prstGeom>
        </p:spPr>
      </p:pic>
      <p:pic>
        <p:nvPicPr>
          <p:cNvPr id="296" name="图片 276"/>
          <p:cNvPicPr>
            <a:picLocks noChangeAspect="1"/>
          </p:cNvPicPr>
          <p:nvPr/>
        </p:nvPicPr>
        <p:blipFill>
          <a:blip r:embed="rId4"/>
          <a:stretch>
            <a:fillRect/>
          </a:stretch>
        </p:blipFill>
        <p:spPr>
          <a:xfrm>
            <a:off x="8916438" y="3659366"/>
            <a:ext cx="198840" cy="176069"/>
          </a:xfrm>
          <a:prstGeom prst="rect">
            <a:avLst/>
          </a:prstGeom>
        </p:spPr>
      </p:pic>
      <p:pic>
        <p:nvPicPr>
          <p:cNvPr id="297" name="图片 276"/>
          <p:cNvPicPr>
            <a:picLocks noChangeAspect="1"/>
          </p:cNvPicPr>
          <p:nvPr/>
        </p:nvPicPr>
        <p:blipFill>
          <a:blip r:embed="rId4"/>
          <a:stretch>
            <a:fillRect/>
          </a:stretch>
        </p:blipFill>
        <p:spPr>
          <a:xfrm>
            <a:off x="1328900" y="3661486"/>
            <a:ext cx="198840" cy="176069"/>
          </a:xfrm>
          <a:prstGeom prst="rect">
            <a:avLst/>
          </a:prstGeom>
        </p:spPr>
      </p:pic>
    </p:spTree>
    <p:extLst>
      <p:ext uri="{BB962C8B-B14F-4D97-AF65-F5344CB8AC3E}">
        <p14:creationId xmlns:p14="http://schemas.microsoft.com/office/powerpoint/2010/main" val="4585500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8" name="Left-Right Arrow 1480"/>
          <p:cNvSpPr/>
          <p:nvPr/>
        </p:nvSpPr>
        <p:spPr>
          <a:xfrm rot="5400000">
            <a:off x="3999289" y="3222807"/>
            <a:ext cx="4589033" cy="600657"/>
          </a:xfrm>
          <a:prstGeom prst="leftRightArrow">
            <a:avLst/>
          </a:prstGeom>
          <a:pattFill prst="trellis">
            <a:fgClr>
              <a:srgbClr val="FFFFFF"/>
            </a:fgClr>
            <a:bgClr>
              <a:schemeClr val="bg1"/>
            </a:bgClr>
          </a:pattFill>
          <a:ln>
            <a:no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grpSp>
        <p:nvGrpSpPr>
          <p:cNvPr id="1265" name="Group 1493"/>
          <p:cNvGrpSpPr/>
          <p:nvPr/>
        </p:nvGrpSpPr>
        <p:grpSpPr>
          <a:xfrm>
            <a:off x="5706598" y="4904018"/>
            <a:ext cx="731149" cy="79993"/>
            <a:chOff x="8567360" y="5327976"/>
            <a:chExt cx="557161" cy="100748"/>
          </a:xfrm>
        </p:grpSpPr>
        <p:sp>
          <p:nvSpPr>
            <p:cNvPr id="1287" name="Rectangle 1488"/>
            <p:cNvSpPr/>
            <p:nvPr/>
          </p:nvSpPr>
          <p:spPr>
            <a:xfrm>
              <a:off x="8905801" y="5327976"/>
              <a:ext cx="218720" cy="100748"/>
            </a:xfrm>
            <a:prstGeom prst="rect">
              <a:avLst/>
            </a:prstGeom>
            <a:solidFill>
              <a:srgbClr val="00B0F0">
                <a:alpha val="56000"/>
              </a:srgbClr>
            </a:solidFill>
            <a:ln w="25400" cap="flat" cmpd="sng" algn="ctr">
              <a:noFill/>
              <a:prstDash val="solid"/>
            </a:ln>
            <a:effectLst/>
          </p:spPr>
          <p:txBody>
            <a:bodyPr rtlCol="0" anchor="ctr"/>
            <a:lstStyle/>
            <a:p>
              <a:pPr algn="ctr" defTabSz="914400">
                <a:defRPr/>
              </a:pPr>
              <a:endParaRPr lang="en-US" sz="1600" b="1" kern="0" dirty="0">
                <a:solidFill>
                  <a:srgbClr val="1D1D1A"/>
                </a:solidFill>
                <a:ea typeface="微软雅黑"/>
              </a:endParaRPr>
            </a:p>
          </p:txBody>
        </p:sp>
        <p:cxnSp>
          <p:nvCxnSpPr>
            <p:cNvPr id="1288" name="Straight Connector 1489"/>
            <p:cNvCxnSpPr/>
            <p:nvPr/>
          </p:nvCxnSpPr>
          <p:spPr>
            <a:xfrm>
              <a:off x="8567360" y="5379893"/>
              <a:ext cx="339039" cy="0"/>
            </a:xfrm>
            <a:prstGeom prst="line">
              <a:avLst/>
            </a:prstGeom>
            <a:noFill/>
            <a:ln w="9525" cap="flat" cmpd="sng" algn="ctr">
              <a:solidFill>
                <a:srgbClr val="4F81BD">
                  <a:shade val="95000"/>
                  <a:satMod val="105000"/>
                </a:srgbClr>
              </a:solidFill>
              <a:prstDash val="solid"/>
              <a:headEnd type="oval" w="med" len="med"/>
              <a:tailEnd type="none" w="med" len="med"/>
            </a:ln>
            <a:effectLst/>
          </p:spPr>
        </p:cxnSp>
      </p:grpSp>
      <p:grpSp>
        <p:nvGrpSpPr>
          <p:cNvPr id="1266" name="Group 1494"/>
          <p:cNvGrpSpPr/>
          <p:nvPr/>
        </p:nvGrpSpPr>
        <p:grpSpPr>
          <a:xfrm>
            <a:off x="5694114" y="5376238"/>
            <a:ext cx="743632" cy="79993"/>
            <a:chOff x="8567360" y="5325917"/>
            <a:chExt cx="566674" cy="100748"/>
          </a:xfrm>
        </p:grpSpPr>
        <p:sp>
          <p:nvSpPr>
            <p:cNvPr id="1285" name="Rectangle 1495"/>
            <p:cNvSpPr/>
            <p:nvPr/>
          </p:nvSpPr>
          <p:spPr>
            <a:xfrm>
              <a:off x="8915314" y="5325917"/>
              <a:ext cx="218720" cy="100748"/>
            </a:xfrm>
            <a:prstGeom prst="rect">
              <a:avLst/>
            </a:prstGeom>
            <a:solidFill>
              <a:srgbClr val="00B0F0">
                <a:alpha val="56000"/>
              </a:srgbClr>
            </a:solidFill>
            <a:ln w="25400" cap="flat" cmpd="sng" algn="ctr">
              <a:noFill/>
              <a:prstDash val="solid"/>
            </a:ln>
            <a:effectLst/>
          </p:spPr>
          <p:txBody>
            <a:bodyPr rtlCol="0" anchor="ctr"/>
            <a:lstStyle/>
            <a:p>
              <a:pPr algn="ctr" defTabSz="914400">
                <a:defRPr/>
              </a:pPr>
              <a:endParaRPr lang="en-US" sz="1600" b="1" kern="0" dirty="0">
                <a:solidFill>
                  <a:srgbClr val="1D1D1A"/>
                </a:solidFill>
                <a:ea typeface="微软雅黑"/>
              </a:endParaRPr>
            </a:p>
          </p:txBody>
        </p:sp>
        <p:cxnSp>
          <p:nvCxnSpPr>
            <p:cNvPr id="1286" name="Straight Connector 1496"/>
            <p:cNvCxnSpPr/>
            <p:nvPr/>
          </p:nvCxnSpPr>
          <p:spPr>
            <a:xfrm>
              <a:off x="8567360" y="5379893"/>
              <a:ext cx="339039" cy="0"/>
            </a:xfrm>
            <a:prstGeom prst="line">
              <a:avLst/>
            </a:prstGeom>
            <a:noFill/>
            <a:ln w="9525" cap="flat" cmpd="sng" algn="ctr">
              <a:solidFill>
                <a:srgbClr val="4F81BD">
                  <a:shade val="95000"/>
                  <a:satMod val="105000"/>
                </a:srgbClr>
              </a:solidFill>
              <a:prstDash val="solid"/>
              <a:headEnd type="oval" w="med" len="med"/>
              <a:tailEnd type="none" w="med" len="med"/>
            </a:ln>
            <a:effectLst/>
          </p:spPr>
        </p:cxnSp>
      </p:grpSp>
      <p:grpSp>
        <p:nvGrpSpPr>
          <p:cNvPr id="1267" name="Group 1497"/>
          <p:cNvGrpSpPr/>
          <p:nvPr/>
        </p:nvGrpSpPr>
        <p:grpSpPr>
          <a:xfrm>
            <a:off x="5710960" y="4384966"/>
            <a:ext cx="726787" cy="79993"/>
            <a:chOff x="8567360" y="5325917"/>
            <a:chExt cx="553837" cy="100748"/>
          </a:xfrm>
        </p:grpSpPr>
        <p:sp>
          <p:nvSpPr>
            <p:cNvPr id="1283" name="Rectangle 1498"/>
            <p:cNvSpPr/>
            <p:nvPr/>
          </p:nvSpPr>
          <p:spPr>
            <a:xfrm>
              <a:off x="8901985" y="5325917"/>
              <a:ext cx="219212" cy="100748"/>
            </a:xfrm>
            <a:prstGeom prst="rect">
              <a:avLst/>
            </a:prstGeom>
            <a:solidFill>
              <a:srgbClr val="00B0F0">
                <a:alpha val="56000"/>
              </a:srgbClr>
            </a:solidFill>
            <a:ln w="25400" cap="flat" cmpd="sng" algn="ctr">
              <a:noFill/>
              <a:prstDash val="solid"/>
            </a:ln>
            <a:effectLst/>
          </p:spPr>
          <p:txBody>
            <a:bodyPr rtlCol="0" anchor="ctr"/>
            <a:lstStyle/>
            <a:p>
              <a:pPr algn="ctr" defTabSz="914400">
                <a:defRPr/>
              </a:pPr>
              <a:endParaRPr lang="en-US" sz="1600" b="1" kern="0" dirty="0">
                <a:solidFill>
                  <a:srgbClr val="1D1D1A"/>
                </a:solidFill>
                <a:ea typeface="微软雅黑"/>
              </a:endParaRPr>
            </a:p>
          </p:txBody>
        </p:sp>
        <p:cxnSp>
          <p:nvCxnSpPr>
            <p:cNvPr id="1284" name="Straight Connector 1499"/>
            <p:cNvCxnSpPr/>
            <p:nvPr/>
          </p:nvCxnSpPr>
          <p:spPr>
            <a:xfrm>
              <a:off x="8567360" y="5379893"/>
              <a:ext cx="339039" cy="0"/>
            </a:xfrm>
            <a:prstGeom prst="line">
              <a:avLst/>
            </a:prstGeom>
            <a:noFill/>
            <a:ln w="9525" cap="flat" cmpd="sng" algn="ctr">
              <a:solidFill>
                <a:srgbClr val="4F81BD">
                  <a:shade val="95000"/>
                  <a:satMod val="105000"/>
                </a:srgbClr>
              </a:solidFill>
              <a:prstDash val="solid"/>
              <a:headEnd type="oval" w="med" len="med"/>
              <a:tailEnd type="none" w="med" len="med"/>
            </a:ln>
            <a:effectLst/>
          </p:spPr>
        </p:cxnSp>
      </p:grpSp>
      <p:grpSp>
        <p:nvGrpSpPr>
          <p:cNvPr id="1268" name="Group 1500"/>
          <p:cNvGrpSpPr/>
          <p:nvPr/>
        </p:nvGrpSpPr>
        <p:grpSpPr>
          <a:xfrm>
            <a:off x="5705552" y="3586523"/>
            <a:ext cx="731792" cy="79993"/>
            <a:chOff x="8567360" y="5329519"/>
            <a:chExt cx="557651" cy="100748"/>
          </a:xfrm>
        </p:grpSpPr>
        <p:sp>
          <p:nvSpPr>
            <p:cNvPr id="1281" name="Rectangle 1501"/>
            <p:cNvSpPr/>
            <p:nvPr/>
          </p:nvSpPr>
          <p:spPr>
            <a:xfrm>
              <a:off x="8906106" y="5329519"/>
              <a:ext cx="218905" cy="100748"/>
            </a:xfrm>
            <a:prstGeom prst="rect">
              <a:avLst/>
            </a:prstGeom>
            <a:solidFill>
              <a:srgbClr val="00B0F0">
                <a:alpha val="56000"/>
              </a:srgbClr>
            </a:solidFill>
            <a:ln w="25400" cap="flat" cmpd="sng" algn="ctr">
              <a:noFill/>
              <a:prstDash val="solid"/>
            </a:ln>
            <a:effectLst/>
          </p:spPr>
          <p:txBody>
            <a:bodyPr rtlCol="0" anchor="ctr"/>
            <a:lstStyle/>
            <a:p>
              <a:pPr algn="ctr" defTabSz="914400">
                <a:defRPr/>
              </a:pPr>
              <a:endParaRPr lang="en-US" sz="1600" b="1" kern="0" dirty="0">
                <a:solidFill>
                  <a:srgbClr val="1D1D1A"/>
                </a:solidFill>
                <a:ea typeface="微软雅黑"/>
              </a:endParaRPr>
            </a:p>
          </p:txBody>
        </p:sp>
        <p:cxnSp>
          <p:nvCxnSpPr>
            <p:cNvPr id="1282" name="Straight Connector 1502"/>
            <p:cNvCxnSpPr/>
            <p:nvPr/>
          </p:nvCxnSpPr>
          <p:spPr>
            <a:xfrm>
              <a:off x="8567360" y="5379893"/>
              <a:ext cx="339039" cy="0"/>
            </a:xfrm>
            <a:prstGeom prst="line">
              <a:avLst/>
            </a:prstGeom>
            <a:noFill/>
            <a:ln w="9525" cap="flat" cmpd="sng" algn="ctr">
              <a:solidFill>
                <a:srgbClr val="4F81BD">
                  <a:shade val="95000"/>
                  <a:satMod val="105000"/>
                </a:srgbClr>
              </a:solidFill>
              <a:prstDash val="solid"/>
              <a:headEnd type="oval" w="med" len="med"/>
              <a:tailEnd type="none" w="med" len="med"/>
            </a:ln>
            <a:effectLst/>
          </p:spPr>
        </p:cxnSp>
      </p:grpSp>
      <p:grpSp>
        <p:nvGrpSpPr>
          <p:cNvPr id="1269" name="Group 1503"/>
          <p:cNvGrpSpPr/>
          <p:nvPr/>
        </p:nvGrpSpPr>
        <p:grpSpPr>
          <a:xfrm>
            <a:off x="5693471" y="2700026"/>
            <a:ext cx="744275" cy="82336"/>
            <a:chOff x="8567360" y="5325917"/>
            <a:chExt cx="567164" cy="103698"/>
          </a:xfrm>
        </p:grpSpPr>
        <p:sp>
          <p:nvSpPr>
            <p:cNvPr id="1279" name="Rectangle 1504"/>
            <p:cNvSpPr/>
            <p:nvPr/>
          </p:nvSpPr>
          <p:spPr>
            <a:xfrm>
              <a:off x="8915313" y="5325917"/>
              <a:ext cx="219211" cy="103698"/>
            </a:xfrm>
            <a:prstGeom prst="rect">
              <a:avLst/>
            </a:prstGeom>
            <a:solidFill>
              <a:srgbClr val="00B0F0">
                <a:alpha val="56000"/>
              </a:srgbClr>
            </a:solidFill>
            <a:ln w="25400" cap="flat" cmpd="sng" algn="ctr">
              <a:noFill/>
              <a:prstDash val="solid"/>
            </a:ln>
            <a:effectLst/>
          </p:spPr>
          <p:txBody>
            <a:bodyPr rtlCol="0" anchor="ctr"/>
            <a:lstStyle/>
            <a:p>
              <a:pPr algn="ctr" defTabSz="914400">
                <a:defRPr/>
              </a:pPr>
              <a:endParaRPr lang="en-US" sz="1600" b="1" kern="0" dirty="0">
                <a:solidFill>
                  <a:srgbClr val="1D1D1A"/>
                </a:solidFill>
                <a:ea typeface="微软雅黑"/>
              </a:endParaRPr>
            </a:p>
          </p:txBody>
        </p:sp>
        <p:cxnSp>
          <p:nvCxnSpPr>
            <p:cNvPr id="1280" name="Straight Connector 1505"/>
            <p:cNvCxnSpPr/>
            <p:nvPr/>
          </p:nvCxnSpPr>
          <p:spPr>
            <a:xfrm>
              <a:off x="8567360" y="5379893"/>
              <a:ext cx="339039" cy="0"/>
            </a:xfrm>
            <a:prstGeom prst="line">
              <a:avLst/>
            </a:prstGeom>
            <a:noFill/>
            <a:ln w="9525" cap="flat" cmpd="sng" algn="ctr">
              <a:solidFill>
                <a:srgbClr val="4F81BD">
                  <a:shade val="95000"/>
                  <a:satMod val="105000"/>
                </a:srgbClr>
              </a:solidFill>
              <a:prstDash val="solid"/>
              <a:headEnd type="oval" w="med" len="med"/>
              <a:tailEnd type="none" w="med" len="med"/>
            </a:ln>
            <a:effectLst/>
          </p:spPr>
        </p:cxnSp>
      </p:grpSp>
      <p:grpSp>
        <p:nvGrpSpPr>
          <p:cNvPr id="1270" name="Group 1506"/>
          <p:cNvGrpSpPr/>
          <p:nvPr/>
        </p:nvGrpSpPr>
        <p:grpSpPr>
          <a:xfrm>
            <a:off x="5713470" y="2129079"/>
            <a:ext cx="724276" cy="79993"/>
            <a:chOff x="8567360" y="5329519"/>
            <a:chExt cx="453140" cy="100748"/>
          </a:xfrm>
        </p:grpSpPr>
        <p:sp>
          <p:nvSpPr>
            <p:cNvPr id="1277" name="Rectangle 1507"/>
            <p:cNvSpPr/>
            <p:nvPr/>
          </p:nvSpPr>
          <p:spPr>
            <a:xfrm>
              <a:off x="8833607" y="5329519"/>
              <a:ext cx="186893" cy="100748"/>
            </a:xfrm>
            <a:prstGeom prst="rect">
              <a:avLst/>
            </a:prstGeom>
            <a:solidFill>
              <a:srgbClr val="00B0F0">
                <a:alpha val="56000"/>
              </a:srgbClr>
            </a:solidFill>
            <a:ln w="25400" cap="flat" cmpd="sng" algn="ctr">
              <a:noFill/>
              <a:prstDash val="solid"/>
            </a:ln>
            <a:effectLst/>
          </p:spPr>
          <p:txBody>
            <a:bodyPr rtlCol="0" anchor="ctr"/>
            <a:lstStyle/>
            <a:p>
              <a:pPr algn="ctr" defTabSz="914400">
                <a:defRPr/>
              </a:pPr>
              <a:endParaRPr lang="en-US" sz="1600" b="1" kern="0" dirty="0">
                <a:solidFill>
                  <a:srgbClr val="1D1D1A"/>
                </a:solidFill>
                <a:ea typeface="微软雅黑"/>
              </a:endParaRPr>
            </a:p>
          </p:txBody>
        </p:sp>
        <p:cxnSp>
          <p:nvCxnSpPr>
            <p:cNvPr id="1278" name="Straight Connector 1508"/>
            <p:cNvCxnSpPr>
              <a:endCxn id="1277" idx="1"/>
            </p:cNvCxnSpPr>
            <p:nvPr/>
          </p:nvCxnSpPr>
          <p:spPr>
            <a:xfrm>
              <a:off x="8567360" y="5379893"/>
              <a:ext cx="266247" cy="0"/>
            </a:xfrm>
            <a:prstGeom prst="line">
              <a:avLst/>
            </a:prstGeom>
            <a:noFill/>
            <a:ln w="9525" cap="flat" cmpd="sng" algn="ctr">
              <a:solidFill>
                <a:srgbClr val="4F81BD">
                  <a:shade val="95000"/>
                  <a:satMod val="105000"/>
                </a:srgbClr>
              </a:solidFill>
              <a:prstDash val="solid"/>
              <a:headEnd type="oval" w="med" len="med"/>
              <a:tailEnd type="none" w="med" len="med"/>
            </a:ln>
            <a:effectLst/>
          </p:spPr>
        </p:cxnSp>
      </p:grpSp>
      <p:grpSp>
        <p:nvGrpSpPr>
          <p:cNvPr id="1271" name="Group 1509"/>
          <p:cNvGrpSpPr/>
          <p:nvPr/>
        </p:nvGrpSpPr>
        <p:grpSpPr>
          <a:xfrm>
            <a:off x="5694114" y="1699320"/>
            <a:ext cx="743228" cy="79993"/>
            <a:chOff x="8567360" y="5325917"/>
            <a:chExt cx="566366" cy="100748"/>
          </a:xfrm>
        </p:grpSpPr>
        <p:sp>
          <p:nvSpPr>
            <p:cNvPr id="1275" name="Rectangle 1510"/>
            <p:cNvSpPr/>
            <p:nvPr/>
          </p:nvSpPr>
          <p:spPr>
            <a:xfrm>
              <a:off x="8915313" y="5325917"/>
              <a:ext cx="218413" cy="100748"/>
            </a:xfrm>
            <a:prstGeom prst="rect">
              <a:avLst/>
            </a:prstGeom>
            <a:solidFill>
              <a:srgbClr val="00B0F0">
                <a:alpha val="56000"/>
              </a:srgbClr>
            </a:solidFill>
            <a:ln w="25400" cap="flat" cmpd="sng" algn="ctr">
              <a:noFill/>
              <a:prstDash val="solid"/>
            </a:ln>
            <a:effectLst/>
          </p:spPr>
          <p:txBody>
            <a:bodyPr rtlCol="0" anchor="ctr"/>
            <a:lstStyle/>
            <a:p>
              <a:pPr algn="ctr" defTabSz="914400">
                <a:defRPr/>
              </a:pPr>
              <a:endParaRPr lang="en-US" sz="1600" b="1" kern="0" dirty="0">
                <a:solidFill>
                  <a:srgbClr val="1D1D1A"/>
                </a:solidFill>
                <a:ea typeface="微软雅黑"/>
              </a:endParaRPr>
            </a:p>
          </p:txBody>
        </p:sp>
        <p:cxnSp>
          <p:nvCxnSpPr>
            <p:cNvPr id="1276" name="Straight Connector 1511"/>
            <p:cNvCxnSpPr/>
            <p:nvPr/>
          </p:nvCxnSpPr>
          <p:spPr>
            <a:xfrm>
              <a:off x="8567360" y="5379893"/>
              <a:ext cx="339039" cy="0"/>
            </a:xfrm>
            <a:prstGeom prst="line">
              <a:avLst/>
            </a:prstGeom>
            <a:noFill/>
            <a:ln w="9525" cap="flat" cmpd="sng" algn="ctr">
              <a:solidFill>
                <a:srgbClr val="4F81BD">
                  <a:shade val="95000"/>
                  <a:satMod val="105000"/>
                </a:srgbClr>
              </a:solidFill>
              <a:prstDash val="solid"/>
              <a:headEnd type="oval" w="med" len="med"/>
              <a:tailEnd type="none" w="med" len="med"/>
            </a:ln>
            <a:effectLst/>
          </p:spPr>
        </p:cxnSp>
      </p:grpSp>
      <p:cxnSp>
        <p:nvCxnSpPr>
          <p:cNvPr id="3" name="直接箭头连接符 2"/>
          <p:cNvCxnSpPr/>
          <p:nvPr/>
        </p:nvCxnSpPr>
        <p:spPr>
          <a:xfrm>
            <a:off x="6712775" y="1617484"/>
            <a:ext cx="0" cy="10800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67" name="直接箭头连接符 2266"/>
          <p:cNvCxnSpPr/>
          <p:nvPr/>
        </p:nvCxnSpPr>
        <p:spPr>
          <a:xfrm>
            <a:off x="6705142" y="2723048"/>
            <a:ext cx="0" cy="168817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68" name="直接箭头连接符 2267"/>
          <p:cNvCxnSpPr/>
          <p:nvPr/>
        </p:nvCxnSpPr>
        <p:spPr>
          <a:xfrm>
            <a:off x="6705142" y="4399851"/>
            <a:ext cx="0" cy="1404000"/>
          </a:xfrm>
          <a:prstGeom prst="straightConnector1">
            <a:avLst/>
          </a:prstGeom>
          <a:ln>
            <a:solidFill>
              <a:schemeClr val="bg1">
                <a:lumMod val="40000"/>
                <a:lumOff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69" name="直接连接符 2268"/>
          <p:cNvCxnSpPr/>
          <p:nvPr/>
        </p:nvCxnSpPr>
        <p:spPr>
          <a:xfrm>
            <a:off x="6404661" y="2723048"/>
            <a:ext cx="544828" cy="0"/>
          </a:xfrm>
          <a:prstGeom prst="line">
            <a:avLst/>
          </a:prstGeom>
        </p:spPr>
        <p:style>
          <a:lnRef idx="1">
            <a:schemeClr val="accent1"/>
          </a:lnRef>
          <a:fillRef idx="0">
            <a:schemeClr val="accent1"/>
          </a:fillRef>
          <a:effectRef idx="0">
            <a:schemeClr val="accent1"/>
          </a:effectRef>
          <a:fontRef idx="minor">
            <a:schemeClr val="tx1"/>
          </a:fontRef>
        </p:style>
      </p:cxnSp>
      <p:sp>
        <p:nvSpPr>
          <p:cNvPr id="2270" name="文本框 2269"/>
          <p:cNvSpPr txBox="1"/>
          <p:nvPr/>
        </p:nvSpPr>
        <p:spPr>
          <a:xfrm>
            <a:off x="6722479" y="3035668"/>
            <a:ext cx="522720" cy="528350"/>
          </a:xfrm>
          <a:prstGeom prst="rect">
            <a:avLst/>
          </a:prstGeom>
          <a:noFill/>
        </p:spPr>
        <p:txBody>
          <a:bodyPr wrap="square" rtlCol="0">
            <a:spAutoFit/>
          </a:bodyPr>
          <a:lstStyle/>
          <a:p>
            <a:pPr>
              <a:lnSpc>
                <a:spcPts val="3440"/>
              </a:lnSpc>
            </a:pPr>
            <a:r>
              <a:rPr lang="en-US" altLang="zh-CN" sz="1100" dirty="0">
                <a:solidFill>
                  <a:srgbClr val="1D1D1A"/>
                </a:solidFill>
                <a:latin typeface="宋体" panose="02010600030101010101" pitchFamily="2" charset="-122"/>
                <a:ea typeface="宋体" panose="02010600030101010101" pitchFamily="2" charset="-122"/>
              </a:rPr>
              <a:t>50us</a:t>
            </a:r>
            <a:endParaRPr lang="zh-CN" altLang="en-US" sz="1100" dirty="0">
              <a:solidFill>
                <a:srgbClr val="1D1D1A"/>
              </a:solidFill>
              <a:latin typeface="宋体" panose="02010600030101010101" pitchFamily="2" charset="-122"/>
              <a:ea typeface="宋体" panose="02010600030101010101" pitchFamily="2" charset="-122"/>
            </a:endParaRPr>
          </a:p>
        </p:txBody>
      </p:sp>
      <p:cxnSp>
        <p:nvCxnSpPr>
          <p:cNvPr id="2272" name="直接连接符 2271"/>
          <p:cNvCxnSpPr/>
          <p:nvPr/>
        </p:nvCxnSpPr>
        <p:spPr>
          <a:xfrm>
            <a:off x="6437747" y="4411221"/>
            <a:ext cx="544828"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361747" y="1285515"/>
            <a:ext cx="762371" cy="307777"/>
          </a:xfrm>
          <a:prstGeom prst="rect">
            <a:avLst/>
          </a:prstGeom>
          <a:noFill/>
        </p:spPr>
        <p:txBody>
          <a:bodyPr wrap="square" rtlCol="0">
            <a:spAutoFit/>
          </a:bodyPr>
          <a:lstStyle/>
          <a:p>
            <a:pPr algn="ctr"/>
            <a:r>
              <a:rPr lang="en-US" altLang="zh-CN" sz="1400" dirty="0">
                <a:solidFill>
                  <a:srgbClr val="1D1D1A"/>
                </a:solidFill>
                <a:latin typeface="宋体" panose="02010600030101010101" pitchFamily="2" charset="-122"/>
                <a:ea typeface="宋体" panose="02010600030101010101" pitchFamily="2" charset="-122"/>
              </a:rPr>
              <a:t>write</a:t>
            </a:r>
            <a:endParaRPr lang="zh-CN" altLang="en-US" sz="1400" dirty="0">
              <a:solidFill>
                <a:srgbClr val="1D1D1A"/>
              </a:solidFill>
              <a:latin typeface="宋体" panose="02010600030101010101" pitchFamily="2" charset="-122"/>
              <a:ea typeface="宋体" panose="02010600030101010101" pitchFamily="2" charset="-122"/>
            </a:endParaRPr>
          </a:p>
        </p:txBody>
      </p:sp>
      <p:cxnSp>
        <p:nvCxnSpPr>
          <p:cNvPr id="2273" name="直接箭头连接符 2272"/>
          <p:cNvCxnSpPr/>
          <p:nvPr/>
        </p:nvCxnSpPr>
        <p:spPr>
          <a:xfrm>
            <a:off x="7565019" y="1605789"/>
            <a:ext cx="0" cy="10800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4" name="直接箭头连接符 2273"/>
          <p:cNvCxnSpPr/>
          <p:nvPr/>
        </p:nvCxnSpPr>
        <p:spPr>
          <a:xfrm>
            <a:off x="7565019" y="2711353"/>
            <a:ext cx="0" cy="16664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5" name="直接箭头连接符 2274"/>
          <p:cNvCxnSpPr/>
          <p:nvPr/>
        </p:nvCxnSpPr>
        <p:spPr>
          <a:xfrm>
            <a:off x="7569743" y="4377765"/>
            <a:ext cx="0" cy="14040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7" name="直接连接符 2276"/>
          <p:cNvCxnSpPr/>
          <p:nvPr/>
        </p:nvCxnSpPr>
        <p:spPr>
          <a:xfrm>
            <a:off x="7258412" y="2711353"/>
            <a:ext cx="5448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78" name="直接连接符 2277"/>
          <p:cNvCxnSpPr/>
          <p:nvPr/>
        </p:nvCxnSpPr>
        <p:spPr>
          <a:xfrm>
            <a:off x="7308569" y="4389135"/>
            <a:ext cx="544828" cy="0"/>
          </a:xfrm>
          <a:prstGeom prst="line">
            <a:avLst/>
          </a:prstGeom>
        </p:spPr>
        <p:style>
          <a:lnRef idx="1">
            <a:schemeClr val="accent1"/>
          </a:lnRef>
          <a:fillRef idx="0">
            <a:schemeClr val="accent1"/>
          </a:fillRef>
          <a:effectRef idx="0">
            <a:schemeClr val="accent1"/>
          </a:effectRef>
          <a:fontRef idx="minor">
            <a:schemeClr val="tx1"/>
          </a:fontRef>
        </p:style>
      </p:cxnSp>
      <p:sp>
        <p:nvSpPr>
          <p:cNvPr id="2279" name="文本框 2278"/>
          <p:cNvSpPr txBox="1"/>
          <p:nvPr/>
        </p:nvSpPr>
        <p:spPr>
          <a:xfrm>
            <a:off x="7344921" y="1145716"/>
            <a:ext cx="1024851" cy="528350"/>
          </a:xfrm>
          <a:prstGeom prst="rect">
            <a:avLst/>
          </a:prstGeom>
          <a:noFill/>
        </p:spPr>
        <p:txBody>
          <a:bodyPr wrap="square" rtlCol="0">
            <a:spAutoFit/>
          </a:bodyPr>
          <a:lstStyle/>
          <a:p>
            <a:pPr>
              <a:lnSpc>
                <a:spcPts val="3440"/>
              </a:lnSpc>
            </a:pPr>
            <a:r>
              <a:rPr lang="en-US" altLang="zh-CN" sz="1400" dirty="0">
                <a:solidFill>
                  <a:srgbClr val="1D1D1A"/>
                </a:solidFill>
                <a:latin typeface="宋体" panose="02010600030101010101" pitchFamily="2" charset="-122"/>
                <a:ea typeface="宋体" panose="02010600030101010101" pitchFamily="2" charset="-122"/>
              </a:rPr>
              <a:t>read</a:t>
            </a:r>
            <a:endParaRPr lang="zh-CN" altLang="en-US" sz="1400" dirty="0">
              <a:solidFill>
                <a:srgbClr val="1D1D1A"/>
              </a:solidFill>
              <a:latin typeface="宋体" panose="02010600030101010101" pitchFamily="2" charset="-122"/>
              <a:ea typeface="宋体" panose="02010600030101010101" pitchFamily="2" charset="-122"/>
            </a:endParaRPr>
          </a:p>
        </p:txBody>
      </p:sp>
      <p:sp>
        <p:nvSpPr>
          <p:cNvPr id="2281" name="文本框 2280"/>
          <p:cNvSpPr txBox="1"/>
          <p:nvPr/>
        </p:nvSpPr>
        <p:spPr>
          <a:xfrm>
            <a:off x="7634655" y="3049044"/>
            <a:ext cx="904050" cy="443135"/>
          </a:xfrm>
          <a:prstGeom prst="rect">
            <a:avLst/>
          </a:prstGeom>
          <a:noFill/>
        </p:spPr>
        <p:txBody>
          <a:bodyPr wrap="square" rtlCol="0">
            <a:spAutoFit/>
          </a:bodyPr>
          <a:lstStyle/>
          <a:p>
            <a:pPr>
              <a:lnSpc>
                <a:spcPts val="3440"/>
              </a:lnSpc>
            </a:pPr>
            <a:r>
              <a:rPr lang="en-US" altLang="zh-CN" sz="1100" dirty="0">
                <a:solidFill>
                  <a:srgbClr val="1D1D1A"/>
                </a:solidFill>
                <a:latin typeface="宋体" panose="02010600030101010101" pitchFamily="2" charset="-122"/>
                <a:ea typeface="宋体" panose="02010600030101010101" pitchFamily="2" charset="-122"/>
              </a:rPr>
              <a:t>30us</a:t>
            </a:r>
            <a:endParaRPr lang="zh-CN" altLang="en-US" sz="1100" dirty="0">
              <a:solidFill>
                <a:srgbClr val="1D1D1A"/>
              </a:solidFill>
              <a:latin typeface="宋体" panose="02010600030101010101" pitchFamily="2" charset="-122"/>
              <a:ea typeface="宋体" panose="02010600030101010101" pitchFamily="2" charset="-122"/>
            </a:endParaRPr>
          </a:p>
        </p:txBody>
      </p:sp>
      <p:sp>
        <p:nvSpPr>
          <p:cNvPr id="2282" name="文本框 2281"/>
          <p:cNvSpPr txBox="1"/>
          <p:nvPr/>
        </p:nvSpPr>
        <p:spPr>
          <a:xfrm>
            <a:off x="7637209" y="4621780"/>
            <a:ext cx="904050" cy="443135"/>
          </a:xfrm>
          <a:prstGeom prst="rect">
            <a:avLst/>
          </a:prstGeom>
          <a:noFill/>
        </p:spPr>
        <p:txBody>
          <a:bodyPr wrap="square" rtlCol="0">
            <a:spAutoFit/>
          </a:bodyPr>
          <a:lstStyle/>
          <a:p>
            <a:pPr>
              <a:lnSpc>
                <a:spcPts val="3440"/>
              </a:lnSpc>
            </a:pPr>
            <a:r>
              <a:rPr lang="en-US" altLang="zh-CN" sz="1100" dirty="0">
                <a:solidFill>
                  <a:srgbClr val="1D1D1A"/>
                </a:solidFill>
                <a:latin typeface="宋体" panose="02010600030101010101" pitchFamily="2" charset="-122"/>
                <a:ea typeface="宋体" panose="02010600030101010101" pitchFamily="2" charset="-122"/>
              </a:rPr>
              <a:t>100us</a:t>
            </a:r>
            <a:endParaRPr lang="zh-CN" altLang="en-US" sz="1100" dirty="0">
              <a:solidFill>
                <a:srgbClr val="1D1D1A"/>
              </a:solidFill>
              <a:latin typeface="宋体" panose="02010600030101010101" pitchFamily="2" charset="-122"/>
              <a:ea typeface="宋体" panose="02010600030101010101" pitchFamily="2" charset="-122"/>
            </a:endParaRPr>
          </a:p>
        </p:txBody>
      </p:sp>
      <p:sp>
        <p:nvSpPr>
          <p:cNvPr id="1252" name="文本框 1251"/>
          <p:cNvSpPr txBox="1"/>
          <p:nvPr/>
        </p:nvSpPr>
        <p:spPr>
          <a:xfrm>
            <a:off x="8391960" y="1390661"/>
            <a:ext cx="3436529" cy="1862177"/>
          </a:xfrm>
          <a:prstGeom prst="wedgeRectCallout">
            <a:avLst>
              <a:gd name="adj1" fmla="val -70969"/>
              <a:gd name="adj2" fmla="val 20873"/>
            </a:avLst>
          </a:prstGeom>
          <a:noFill/>
          <a:ln>
            <a:solidFill>
              <a:srgbClr val="00B0F0"/>
            </a:solidFill>
          </a:ln>
        </p:spPr>
        <p:txBody>
          <a:bodyPr wrap="square" rtlCol="0">
            <a:noAutofit/>
          </a:bodyPr>
          <a:lstStyle/>
          <a:p>
            <a:pPr defTabSz="1219444">
              <a:lnSpc>
                <a:spcPts val="1700"/>
              </a:lnSpc>
            </a:pPr>
            <a:r>
              <a:rPr lang="en-US" altLang="zh-CN" sz="1400" b="1" dirty="0">
                <a:solidFill>
                  <a:srgbClr val="666666">
                    <a:lumMod val="75000"/>
                  </a:srgbClr>
                </a:solidFill>
                <a:ea typeface="Microsoft YaHei" panose="020B0503020204020204" pitchFamily="34" charset="-122"/>
                <a:cs typeface="Calibri" panose="020F0502020204030204" pitchFamily="34" charset="0"/>
              </a:rPr>
              <a:t>Self-developed ASIC interface module:</a:t>
            </a:r>
          </a:p>
          <a:p>
            <a:pPr marL="171450" indent="-171450" defTabSz="1219444">
              <a:lnSpc>
                <a:spcPct val="90000"/>
              </a:lnSpc>
              <a:spcBef>
                <a:spcPts val="600"/>
              </a:spcBef>
              <a:buFont typeface="Arial" panose="020B0604020202020204" pitchFamily="34" charset="0"/>
              <a:buChar char="•"/>
            </a:pPr>
            <a:r>
              <a:rPr lang="en-US" altLang="zh-CN" sz="1300" dirty="0">
                <a:solidFill>
                  <a:srgbClr val="666666">
                    <a:lumMod val="75000"/>
                  </a:srgbClr>
                </a:solidFill>
                <a:ea typeface="Microsoft YaHei" panose="020B0503020204020204" pitchFamily="34" charset="-122"/>
                <a:cs typeface="Calibri" panose="020F0502020204030204" pitchFamily="34" charset="0"/>
              </a:rPr>
              <a:t>Offload the FCP and </a:t>
            </a:r>
            <a:r>
              <a:rPr lang="en-US" altLang="zh-CN" sz="1300" dirty="0" err="1">
                <a:solidFill>
                  <a:srgbClr val="666666">
                    <a:lumMod val="75000"/>
                  </a:srgbClr>
                </a:solidFill>
                <a:ea typeface="Microsoft YaHei" panose="020B0503020204020204" pitchFamily="34" charset="-122"/>
                <a:cs typeface="Calibri" panose="020F0502020204030204" pitchFamily="34" charset="0"/>
              </a:rPr>
              <a:t>NoF</a:t>
            </a:r>
            <a:r>
              <a:rPr lang="en-US" altLang="zh-CN" sz="1300" dirty="0">
                <a:solidFill>
                  <a:srgbClr val="666666">
                    <a:lumMod val="75000"/>
                  </a:srgbClr>
                </a:solidFill>
                <a:ea typeface="Microsoft YaHei" panose="020B0503020204020204" pitchFamily="34" charset="-122"/>
                <a:cs typeface="Calibri" panose="020F0502020204030204" pitchFamily="34" charset="0"/>
              </a:rPr>
              <a:t> protocol stacks</a:t>
            </a:r>
          </a:p>
          <a:p>
            <a:pPr marL="171450" indent="-171450" defTabSz="1219444">
              <a:lnSpc>
                <a:spcPct val="90000"/>
              </a:lnSpc>
              <a:spcBef>
                <a:spcPts val="600"/>
              </a:spcBef>
              <a:buFont typeface="Arial" panose="020B0604020202020204" pitchFamily="34" charset="0"/>
              <a:buChar char="•"/>
            </a:pPr>
            <a:r>
              <a:rPr lang="en-US" altLang="zh-CN" sz="1300" dirty="0">
                <a:solidFill>
                  <a:srgbClr val="666666">
                    <a:lumMod val="75000"/>
                  </a:srgbClr>
                </a:solidFill>
                <a:ea typeface="Microsoft YaHei" panose="020B0503020204020204" pitchFamily="34" charset="-122"/>
                <a:cs typeface="Calibri" panose="020F0502020204030204" pitchFamily="34" charset="0"/>
              </a:rPr>
              <a:t>Higher rate 32Gbps(FC)/100Gbps(ETH)</a:t>
            </a:r>
          </a:p>
          <a:p>
            <a:pPr marL="171450" indent="-171450" defTabSz="1219444">
              <a:lnSpc>
                <a:spcPct val="90000"/>
              </a:lnSpc>
              <a:spcBef>
                <a:spcPts val="600"/>
              </a:spcBef>
              <a:buFont typeface="Arial" panose="020B0604020202020204" pitchFamily="34" charset="0"/>
              <a:buChar char="•"/>
            </a:pPr>
            <a:r>
              <a:rPr lang="en-US" altLang="zh-CN" sz="1300" dirty="0">
                <a:solidFill>
                  <a:srgbClr val="666666">
                    <a:lumMod val="75000"/>
                  </a:srgbClr>
                </a:solidFill>
                <a:ea typeface="Microsoft YaHei" panose="020B0503020204020204" pitchFamily="34" charset="-122"/>
                <a:cs typeface="Calibri" panose="020F0502020204030204" pitchFamily="34" charset="0"/>
              </a:rPr>
              <a:t>The chip responds to the host directly, reducing the number of I/O interactions.</a:t>
            </a:r>
          </a:p>
          <a:p>
            <a:pPr marL="171450" indent="-171450" defTabSz="1219444">
              <a:lnSpc>
                <a:spcPct val="90000"/>
              </a:lnSpc>
              <a:spcBef>
                <a:spcPts val="600"/>
              </a:spcBef>
              <a:buFont typeface="Arial" panose="020B0604020202020204" pitchFamily="34" charset="0"/>
              <a:buChar char="•"/>
            </a:pPr>
            <a:r>
              <a:rPr lang="en-US" altLang="zh-CN" sz="1300" dirty="0">
                <a:solidFill>
                  <a:srgbClr val="666666">
                    <a:lumMod val="75000"/>
                  </a:srgbClr>
                </a:solidFill>
                <a:ea typeface="Microsoft YaHei" panose="020B0503020204020204" pitchFamily="34" charset="-122"/>
                <a:cs typeface="Calibri" panose="020F0502020204030204" pitchFamily="34" charset="0"/>
              </a:rPr>
              <a:t>ASIC IO balancing/distribution</a:t>
            </a:r>
          </a:p>
          <a:p>
            <a:pPr marL="171450" indent="-171450" defTabSz="1219444">
              <a:lnSpc>
                <a:spcPct val="90000"/>
              </a:lnSpc>
              <a:spcBef>
                <a:spcPts val="600"/>
              </a:spcBef>
              <a:buFont typeface="Arial" panose="020B0604020202020204" pitchFamily="34" charset="0"/>
              <a:buChar char="•"/>
            </a:pPr>
            <a:r>
              <a:rPr lang="en-US" altLang="zh-CN" sz="1300" dirty="0">
                <a:solidFill>
                  <a:srgbClr val="666666">
                    <a:lumMod val="75000"/>
                  </a:srgbClr>
                </a:solidFill>
                <a:ea typeface="Microsoft YaHei" panose="020B0503020204020204" pitchFamily="34" charset="-122"/>
                <a:cs typeface="Calibri" panose="020F0502020204030204" pitchFamily="34" charset="0"/>
              </a:rPr>
              <a:t>Multi-queue and polling,</a:t>
            </a:r>
            <a:r>
              <a:rPr lang="zh-CN" altLang="en-US" sz="1300" dirty="0">
                <a:solidFill>
                  <a:srgbClr val="666666">
                    <a:lumMod val="75000"/>
                  </a:srgbClr>
                </a:solidFill>
                <a:ea typeface="Microsoft YaHei" panose="020B0503020204020204" pitchFamily="34" charset="-122"/>
                <a:cs typeface="Calibri" panose="020F0502020204030204" pitchFamily="34" charset="0"/>
              </a:rPr>
              <a:t> </a:t>
            </a:r>
            <a:r>
              <a:rPr lang="en-US" altLang="zh-CN" sz="1300" dirty="0">
                <a:solidFill>
                  <a:srgbClr val="666666">
                    <a:lumMod val="75000"/>
                  </a:srgbClr>
                </a:solidFill>
                <a:ea typeface="Microsoft YaHei" panose="020B0503020204020204" pitchFamily="34" charset="-122"/>
                <a:cs typeface="Calibri" panose="020F0502020204030204" pitchFamily="34" charset="0"/>
              </a:rPr>
              <a:t>lock-free.</a:t>
            </a:r>
          </a:p>
        </p:txBody>
      </p:sp>
      <p:sp>
        <p:nvSpPr>
          <p:cNvPr id="1259" name="文本框 1258"/>
          <p:cNvSpPr txBox="1"/>
          <p:nvPr/>
        </p:nvSpPr>
        <p:spPr>
          <a:xfrm>
            <a:off x="8391960" y="3478108"/>
            <a:ext cx="3436529" cy="2303657"/>
          </a:xfrm>
          <a:prstGeom prst="wedgeRectCallout">
            <a:avLst>
              <a:gd name="adj1" fmla="val -70348"/>
              <a:gd name="adj2" fmla="val -9247"/>
            </a:avLst>
          </a:prstGeom>
          <a:noFill/>
          <a:ln>
            <a:solidFill>
              <a:srgbClr val="00B0F0"/>
            </a:solidFill>
          </a:ln>
        </p:spPr>
        <p:txBody>
          <a:bodyPr wrap="square" rtlCol="0">
            <a:noAutofit/>
          </a:bodyPr>
          <a:lstStyle/>
          <a:p>
            <a:pPr defTabSz="1219444">
              <a:lnSpc>
                <a:spcPts val="1700"/>
              </a:lnSpc>
            </a:pPr>
            <a:r>
              <a:rPr lang="en-US" altLang="zh-CN" sz="1200" b="1" dirty="0">
                <a:solidFill>
                  <a:srgbClr val="666666">
                    <a:lumMod val="75000"/>
                  </a:srgbClr>
                </a:solidFill>
                <a:ea typeface="Microsoft YaHei" panose="020B0503020204020204" pitchFamily="34" charset="-122"/>
                <a:cs typeface="Calibri" panose="020F0502020204030204" pitchFamily="34" charset="0"/>
              </a:rPr>
              <a:t>Self-developed ASIC SSD disk/enclosure:</a:t>
            </a:r>
          </a:p>
          <a:p>
            <a:pPr marL="171450" indent="-171450" defTabSz="1219444">
              <a:lnSpc>
                <a:spcPct val="90000"/>
              </a:lnSpc>
              <a:spcBef>
                <a:spcPts val="600"/>
              </a:spcBef>
              <a:buFont typeface="Arial" panose="020B0604020202020204" pitchFamily="34" charset="0"/>
              <a:buChar char="•"/>
            </a:pPr>
            <a:r>
              <a:rPr lang="en-US" altLang="zh-CN" sz="1300" dirty="0">
                <a:solidFill>
                  <a:srgbClr val="666666">
                    <a:lumMod val="75000"/>
                  </a:srgbClr>
                </a:solidFill>
                <a:ea typeface="Microsoft YaHei" panose="020B0503020204020204" pitchFamily="34" charset="-122"/>
                <a:cs typeface="Calibri" panose="020F0502020204030204" pitchFamily="34" charset="0"/>
              </a:rPr>
              <a:t>Read priority technology: Read requests on SSDs are preferentially executed to respond to hosts in a timely manner.</a:t>
            </a:r>
          </a:p>
          <a:p>
            <a:pPr marL="171450" indent="-171450" defTabSz="1219444">
              <a:lnSpc>
                <a:spcPct val="90000"/>
              </a:lnSpc>
              <a:spcBef>
                <a:spcPts val="600"/>
              </a:spcBef>
              <a:buFont typeface="Arial" panose="020B0604020202020204" pitchFamily="34" charset="0"/>
              <a:buChar char="•"/>
            </a:pPr>
            <a:r>
              <a:rPr lang="en-US" altLang="zh-CN" sz="1300" dirty="0">
                <a:solidFill>
                  <a:srgbClr val="666666">
                    <a:lumMod val="75000"/>
                  </a:srgbClr>
                </a:solidFill>
                <a:ea typeface="Microsoft YaHei" panose="020B0503020204020204" pitchFamily="34" charset="-122"/>
                <a:cs typeface="Calibri" panose="020F0502020204030204" pitchFamily="34" charset="0"/>
              </a:rPr>
              <a:t>The intelligent disk enclosure is equipped with the CPU, memory, and hardware acceleration engine. Data is reconstructed and unloaded to the intelligent disk enclosure to reduce latency.</a:t>
            </a:r>
          </a:p>
          <a:p>
            <a:pPr marL="171450" indent="-171450" defTabSz="1219444">
              <a:lnSpc>
                <a:spcPct val="90000"/>
              </a:lnSpc>
              <a:spcBef>
                <a:spcPts val="600"/>
              </a:spcBef>
              <a:buFont typeface="Arial" panose="020B0604020202020204" pitchFamily="34" charset="0"/>
              <a:buChar char="•"/>
            </a:pPr>
            <a:r>
              <a:rPr lang="en-US" altLang="zh-CN" sz="1300" dirty="0">
                <a:solidFill>
                  <a:srgbClr val="666666">
                    <a:lumMod val="75000"/>
                  </a:srgbClr>
                </a:solidFill>
                <a:ea typeface="Microsoft YaHei" panose="020B0503020204020204" pitchFamily="34" charset="-122"/>
                <a:cs typeface="Calibri" panose="020F0502020204030204" pitchFamily="34" charset="0"/>
              </a:rPr>
              <a:t>Multi-queue and polling,</a:t>
            </a:r>
            <a:r>
              <a:rPr lang="zh-CN" altLang="en-US" sz="1300" dirty="0">
                <a:solidFill>
                  <a:srgbClr val="666666">
                    <a:lumMod val="75000"/>
                  </a:srgbClr>
                </a:solidFill>
                <a:ea typeface="Microsoft YaHei" panose="020B0503020204020204" pitchFamily="34" charset="-122"/>
                <a:cs typeface="Calibri" panose="020F0502020204030204" pitchFamily="34" charset="0"/>
              </a:rPr>
              <a:t> </a:t>
            </a:r>
            <a:r>
              <a:rPr lang="en-US" altLang="zh-CN" sz="1300" dirty="0">
                <a:solidFill>
                  <a:srgbClr val="666666">
                    <a:lumMod val="75000"/>
                  </a:srgbClr>
                </a:solidFill>
                <a:ea typeface="Microsoft YaHei" panose="020B0503020204020204" pitchFamily="34" charset="-122"/>
                <a:cs typeface="Calibri" panose="020F0502020204030204" pitchFamily="34" charset="0"/>
              </a:rPr>
              <a:t>lock-free.</a:t>
            </a:r>
          </a:p>
        </p:txBody>
      </p:sp>
      <p:sp>
        <p:nvSpPr>
          <p:cNvPr id="1260" name="矩形 1259"/>
          <p:cNvSpPr/>
          <p:nvPr/>
        </p:nvSpPr>
        <p:spPr>
          <a:xfrm>
            <a:off x="522787" y="352741"/>
            <a:ext cx="10027548" cy="535531"/>
          </a:xfrm>
          <a:prstGeom prst="rect">
            <a:avLst/>
          </a:prstGeom>
        </p:spPr>
        <p:txBody>
          <a:bodyPr/>
          <a:lstStyle/>
          <a:p>
            <a:pPr marL="296950" indent="-296950" defTabSz="1187798">
              <a:lnSpc>
                <a:spcPct val="90000"/>
              </a:lnSpc>
              <a:spcBef>
                <a:spcPts val="1299"/>
              </a:spcBef>
            </a:pPr>
            <a:r>
              <a:rPr lang="en-US" altLang="zh-CN" sz="2800" dirty="0">
                <a:latin typeface="Arial" panose="020B0604020202020204" pitchFamily="34" charset="0"/>
                <a:ea typeface="微软雅黑" panose="020B0503020204020204" pitchFamily="34" charset="-122"/>
                <a:cs typeface="Arial" panose="020B0604020202020204" pitchFamily="34" charset="0"/>
              </a:rPr>
              <a:t>Performance Express Supported</a:t>
            </a:r>
            <a:r>
              <a:rPr lang="zh-CN" altLang="en-US" sz="2800" dirty="0">
                <a:latin typeface="Arial" panose="020B0604020202020204" pitchFamily="34" charset="0"/>
                <a:ea typeface="微软雅黑" panose="020B0503020204020204" pitchFamily="34" charset="-122"/>
                <a:cs typeface="Arial" panose="020B0604020202020204" pitchFamily="34" charset="0"/>
              </a:rPr>
              <a:t> </a:t>
            </a:r>
            <a:r>
              <a:rPr lang="en-US" altLang="zh-CN" sz="2800" dirty="0">
                <a:latin typeface="Arial" panose="020B0604020202020204" pitchFamily="34" charset="0"/>
                <a:ea typeface="微软雅黑" panose="020B0503020204020204" pitchFamily="34" charset="-122"/>
                <a:cs typeface="Arial" panose="020B0604020202020204" pitchFamily="34" charset="0"/>
              </a:rPr>
              <a:t>by E2E </a:t>
            </a:r>
            <a:r>
              <a:rPr lang="en-US" altLang="zh-CN" sz="2800" dirty="0" err="1">
                <a:latin typeface="Arial" panose="020B0604020202020204" pitchFamily="34" charset="0"/>
                <a:ea typeface="微软雅黑" panose="020B0503020204020204" pitchFamily="34" charset="-122"/>
                <a:cs typeface="Arial" panose="020B0604020202020204" pitchFamily="34" charset="0"/>
              </a:rPr>
              <a:t>NVMe</a:t>
            </a:r>
            <a:r>
              <a:rPr lang="en-US" altLang="zh-CN" sz="2800" dirty="0">
                <a:latin typeface="Arial" panose="020B0604020202020204" pitchFamily="34" charset="0"/>
                <a:ea typeface="微软雅黑" panose="020B0503020204020204" pitchFamily="34" charset="-122"/>
                <a:cs typeface="Arial" panose="020B0604020202020204" pitchFamily="34" charset="0"/>
              </a:rPr>
              <a:t> and </a:t>
            </a:r>
            <a:r>
              <a:rPr lang="en-US" altLang="zh-CN" sz="2800" dirty="0" err="1">
                <a:latin typeface="Arial" panose="020B0604020202020204" pitchFamily="34" charset="0"/>
                <a:ea typeface="微软雅黑" panose="020B0503020204020204" pitchFamily="34" charset="-122"/>
                <a:cs typeface="Arial" panose="020B0604020202020204" pitchFamily="34" charset="0"/>
              </a:rPr>
              <a:t>RoCE</a:t>
            </a:r>
            <a:endParaRPr lang="en-US" altLang="zh-CN" sz="2800" dirty="0">
              <a:latin typeface="Arial" panose="020B0604020202020204" pitchFamily="34" charset="0"/>
              <a:ea typeface="微软雅黑" panose="020B0503020204020204" pitchFamily="34" charset="-122"/>
              <a:cs typeface="Arial" panose="020B0604020202020204" pitchFamily="34" charset="0"/>
            </a:endParaRPr>
          </a:p>
        </p:txBody>
      </p:sp>
      <p:grpSp>
        <p:nvGrpSpPr>
          <p:cNvPr id="1150" name="Group 1149"/>
          <p:cNvGrpSpPr/>
          <p:nvPr/>
        </p:nvGrpSpPr>
        <p:grpSpPr>
          <a:xfrm>
            <a:off x="8450407" y="5170"/>
            <a:ext cx="3749963" cy="208846"/>
            <a:chOff x="8450407" y="5170"/>
            <a:chExt cx="3749963" cy="208846"/>
          </a:xfrm>
        </p:grpSpPr>
        <p:sp>
          <p:nvSpPr>
            <p:cNvPr id="1151" name="Process 1150"/>
            <p:cNvSpPr/>
            <p:nvPr/>
          </p:nvSpPr>
          <p:spPr>
            <a:xfrm>
              <a:off x="9669607" y="5170"/>
              <a:ext cx="1311563" cy="208281"/>
            </a:xfrm>
            <a:prstGeom prst="flowChartProcess">
              <a:avLst/>
            </a:prstGeom>
            <a:solidFill>
              <a:srgbClr val="00B0F0"/>
            </a:solid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b="1" i="0" u="none" strike="noStrike" kern="0" cap="none" spc="0" normalizeH="0" baseline="0" noProof="0" dirty="0">
                  <a:ln>
                    <a:noFill/>
                  </a:ln>
                  <a:solidFill>
                    <a:srgbClr val="FFFFFF"/>
                  </a:solidFill>
                  <a:effectLst/>
                  <a:uLnTx/>
                  <a:uFillTx/>
                  <a:latin typeface="Calibri"/>
                  <a:ea typeface="等线" charset="-122"/>
                  <a:cs typeface=""/>
                </a:rPr>
                <a:t>Extreme Performance</a:t>
              </a:r>
              <a:endParaRPr kumimoji="1" lang="zh-CN" altLang="en-US" sz="900" b="1" i="0" u="none" strike="noStrike" kern="0" cap="none" spc="0" normalizeH="0" baseline="0" noProof="0" dirty="0">
                <a:ln>
                  <a:noFill/>
                </a:ln>
                <a:solidFill>
                  <a:srgbClr val="FFFFFF"/>
                </a:solidFill>
                <a:effectLst/>
                <a:uLnTx/>
                <a:uFillTx/>
                <a:latin typeface="Calibri"/>
                <a:ea typeface="等线" charset="-122"/>
                <a:cs typeface=""/>
              </a:endParaRPr>
            </a:p>
          </p:txBody>
        </p:sp>
        <p:sp>
          <p:nvSpPr>
            <p:cNvPr id="1152" name="Process 1151"/>
            <p:cNvSpPr/>
            <p:nvPr/>
          </p:nvSpPr>
          <p:spPr>
            <a:xfrm>
              <a:off x="8450407" y="5689"/>
              <a:ext cx="1219200" cy="206211"/>
            </a:xfrm>
            <a:prstGeom prst="flowChartProcess">
              <a:avLst/>
            </a:prstGeom>
            <a:no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i="0" u="none" strike="noStrike" kern="0" cap="none" spc="0" normalizeH="0" baseline="0" noProof="0" dirty="0">
                  <a:ln>
                    <a:noFill/>
                  </a:ln>
                  <a:effectLst/>
                  <a:uLnTx/>
                  <a:uFillTx/>
                  <a:latin typeface="Calibri"/>
                  <a:ea typeface="等线" charset="-122"/>
                  <a:cs typeface=""/>
                </a:rPr>
                <a:t>Extremely Reliable</a:t>
              </a:r>
              <a:endParaRPr kumimoji="1" lang="zh-CN" altLang="en-US" sz="900" i="0" u="none" strike="noStrike" kern="0" cap="none" spc="0" normalizeH="0" baseline="0" noProof="0" dirty="0">
                <a:ln>
                  <a:noFill/>
                </a:ln>
                <a:effectLst/>
                <a:uLnTx/>
                <a:uFillTx/>
                <a:latin typeface="Calibri"/>
                <a:ea typeface="等线" charset="-122"/>
                <a:cs typeface=""/>
              </a:endParaRPr>
            </a:p>
          </p:txBody>
        </p:sp>
        <p:sp>
          <p:nvSpPr>
            <p:cNvPr id="1153" name="Process 1152"/>
            <p:cNvSpPr/>
            <p:nvPr/>
          </p:nvSpPr>
          <p:spPr>
            <a:xfrm>
              <a:off x="10981170" y="5749"/>
              <a:ext cx="1219200" cy="208267"/>
            </a:xfrm>
            <a:prstGeom prst="flowChartProcess">
              <a:avLst/>
            </a:prstGeom>
            <a:no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i="0" u="none" strike="noStrike" kern="0" cap="none" spc="0" normalizeH="0" baseline="0" noProof="0" dirty="0">
                  <a:ln>
                    <a:noFill/>
                  </a:ln>
                  <a:effectLst/>
                  <a:uLnTx/>
                  <a:uFillTx/>
                  <a:latin typeface="Calibri"/>
                  <a:ea typeface="等线" charset="-122"/>
                  <a:cs typeface=""/>
                </a:rPr>
                <a:t>Cost Effective</a:t>
              </a:r>
              <a:endParaRPr kumimoji="1" lang="zh-CN" altLang="en-US" sz="900" i="0" u="none" strike="noStrike" kern="0" cap="none" spc="0" normalizeH="0" baseline="0" noProof="0" dirty="0">
                <a:ln>
                  <a:noFill/>
                </a:ln>
                <a:effectLst/>
                <a:uLnTx/>
                <a:uFillTx/>
                <a:latin typeface="Calibri"/>
                <a:ea typeface="等线" charset="-122"/>
                <a:cs typeface=""/>
              </a:endParaRPr>
            </a:p>
          </p:txBody>
        </p:sp>
      </p:grpSp>
      <p:sp>
        <p:nvSpPr>
          <p:cNvPr id="2295" name="云形 74"/>
          <p:cNvSpPr/>
          <p:nvPr/>
        </p:nvSpPr>
        <p:spPr bwMode="auto">
          <a:xfrm>
            <a:off x="1606190" y="4800232"/>
            <a:ext cx="2546502" cy="294079"/>
          </a:xfrm>
          <a:prstGeom prst="cloud">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44" tIns="34267" rIns="68544" bIns="34267" anchor="ctr"/>
          <a:lstStyle/>
          <a:p>
            <a:pPr algn="ctr" defTabSz="910958" fontAlgn="auto">
              <a:spcBef>
                <a:spcPts val="0"/>
              </a:spcBef>
              <a:spcAft>
                <a:spcPts val="0"/>
              </a:spcAft>
              <a:defRPr/>
            </a:pPr>
            <a:r>
              <a:rPr lang="en-US" altLang="zh-CN" sz="1100" dirty="0">
                <a:solidFill>
                  <a:schemeClr val="tx1"/>
                </a:solidFill>
                <a:latin typeface="Times New Roman" pitchFamily="18" charset="0"/>
                <a:cs typeface="Times New Roman" pitchFamily="18" charset="0"/>
              </a:rPr>
              <a:t>100G/</a:t>
            </a:r>
            <a:r>
              <a:rPr lang="en-US" altLang="zh-CN" sz="1100" dirty="0" err="1">
                <a:solidFill>
                  <a:schemeClr val="tx1"/>
                </a:solidFill>
                <a:latin typeface="Times New Roman" pitchFamily="18" charset="0"/>
                <a:cs typeface="Times New Roman" pitchFamily="18" charset="0"/>
              </a:rPr>
              <a:t>RoCE</a:t>
            </a:r>
            <a:endParaRPr lang="zh-CN" altLang="en-US" sz="1100" dirty="0">
              <a:solidFill>
                <a:schemeClr val="tx1"/>
              </a:solidFill>
              <a:latin typeface="Times New Roman" pitchFamily="18" charset="0"/>
              <a:cs typeface="Times New Roman" pitchFamily="18" charset="0"/>
            </a:endParaRPr>
          </a:p>
        </p:txBody>
      </p:sp>
      <p:sp>
        <p:nvSpPr>
          <p:cNvPr id="2312" name="云形 100"/>
          <p:cNvSpPr/>
          <p:nvPr/>
        </p:nvSpPr>
        <p:spPr bwMode="auto">
          <a:xfrm>
            <a:off x="1659719" y="2061123"/>
            <a:ext cx="2656154" cy="327092"/>
          </a:xfrm>
          <a:prstGeom prst="cloud">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44" tIns="34267" rIns="68544" bIns="34267" anchor="ctr"/>
          <a:lstStyle/>
          <a:p>
            <a:pPr algn="ctr" defTabSz="910958" fontAlgn="auto">
              <a:spcBef>
                <a:spcPts val="0"/>
              </a:spcBef>
              <a:spcAft>
                <a:spcPts val="0"/>
              </a:spcAft>
              <a:defRPr/>
            </a:pPr>
            <a:r>
              <a:rPr lang="en-US" altLang="zh-CN" sz="1100" dirty="0">
                <a:solidFill>
                  <a:schemeClr val="tx1"/>
                </a:solidFill>
                <a:latin typeface="Times New Roman" pitchFamily="18" charset="0"/>
                <a:cs typeface="Times New Roman" pitchFamily="18" charset="0"/>
              </a:rPr>
              <a:t>32G/FC</a:t>
            </a:r>
            <a:r>
              <a:rPr lang="zh-CN" altLang="en-US" sz="1100" dirty="0">
                <a:solidFill>
                  <a:schemeClr val="tx1"/>
                </a:solidFill>
                <a:latin typeface="Times New Roman" pitchFamily="18" charset="0"/>
                <a:cs typeface="Times New Roman" pitchFamily="18" charset="0"/>
              </a:rPr>
              <a:t> </a:t>
            </a:r>
            <a:r>
              <a:rPr lang="en-US" altLang="zh-CN" sz="1100" dirty="0">
                <a:solidFill>
                  <a:schemeClr val="tx1"/>
                </a:solidFill>
                <a:latin typeface="Times New Roman" pitchFamily="18" charset="0"/>
                <a:cs typeface="Times New Roman" pitchFamily="18" charset="0"/>
              </a:rPr>
              <a:t>100G/</a:t>
            </a:r>
            <a:r>
              <a:rPr lang="en-US" altLang="zh-CN" sz="1100" dirty="0" err="1">
                <a:solidFill>
                  <a:schemeClr val="tx1"/>
                </a:solidFill>
                <a:latin typeface="Times New Roman" pitchFamily="18" charset="0"/>
                <a:cs typeface="Times New Roman" pitchFamily="18" charset="0"/>
              </a:rPr>
              <a:t>RoCE</a:t>
            </a:r>
            <a:endParaRPr lang="zh-CN" altLang="en-US" sz="1100" dirty="0">
              <a:solidFill>
                <a:schemeClr val="tx1"/>
              </a:solidFill>
              <a:latin typeface="Times New Roman" pitchFamily="18" charset="0"/>
              <a:cs typeface="Times New Roman" pitchFamily="18" charset="0"/>
            </a:endParaRPr>
          </a:p>
        </p:txBody>
      </p:sp>
      <p:sp>
        <p:nvSpPr>
          <p:cNvPr id="2397" name="文本框 188"/>
          <p:cNvSpPr txBox="1"/>
          <p:nvPr/>
        </p:nvSpPr>
        <p:spPr>
          <a:xfrm>
            <a:off x="190633" y="3549761"/>
            <a:ext cx="609710" cy="438535"/>
          </a:xfrm>
          <a:prstGeom prst="rect">
            <a:avLst/>
          </a:prstGeom>
          <a:noFill/>
          <a:ln>
            <a:noFill/>
          </a:ln>
        </p:spPr>
        <p:txBody>
          <a:bodyPr wrap="none" lIns="68544" tIns="34267" rIns="68544" bIns="34267" rtlCol="0">
            <a:spAutoFit/>
          </a:bodyPr>
          <a:lstStyle/>
          <a:p>
            <a:pPr algn="ctr" defTabSz="910958" fontAlgn="auto">
              <a:spcBef>
                <a:spcPts val="0"/>
              </a:spcBef>
              <a:spcAft>
                <a:spcPts val="0"/>
              </a:spcAft>
            </a:pPr>
            <a:r>
              <a:rPr lang="en-US" altLang="zh-CN" sz="1200">
                <a:latin typeface="Times New Roman" pitchFamily="18" charset="0"/>
                <a:ea typeface="宋体"/>
                <a:cs typeface="Times New Roman" pitchFamily="18" charset="0"/>
              </a:rPr>
              <a:t>Storage</a:t>
            </a:r>
          </a:p>
          <a:p>
            <a:pPr algn="ctr" defTabSz="910958" fontAlgn="auto">
              <a:spcBef>
                <a:spcPts val="0"/>
              </a:spcBef>
              <a:spcAft>
                <a:spcPts val="0"/>
              </a:spcAft>
            </a:pPr>
            <a:r>
              <a:rPr lang="en-US" altLang="zh-CN" sz="1200" dirty="0">
                <a:latin typeface="Times New Roman" pitchFamily="18" charset="0"/>
                <a:ea typeface="宋体"/>
                <a:cs typeface="Times New Roman" pitchFamily="18" charset="0"/>
              </a:rPr>
              <a:t>Engine</a:t>
            </a:r>
            <a:endParaRPr lang="zh-CN" altLang="en-US" sz="1200" dirty="0">
              <a:latin typeface="Times New Roman" pitchFamily="18" charset="0"/>
              <a:ea typeface="宋体"/>
              <a:cs typeface="Times New Roman" pitchFamily="18" charset="0"/>
            </a:endParaRPr>
          </a:p>
        </p:txBody>
      </p:sp>
      <p:cxnSp>
        <p:nvCxnSpPr>
          <p:cNvPr id="2411" name="直接连接符 215"/>
          <p:cNvCxnSpPr>
            <a:stCxn id="2483" idx="0"/>
          </p:cNvCxnSpPr>
          <p:nvPr/>
        </p:nvCxnSpPr>
        <p:spPr>
          <a:xfrm>
            <a:off x="1868209" y="1826641"/>
            <a:ext cx="338867" cy="250802"/>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12" name="直接连接符 216"/>
          <p:cNvCxnSpPr>
            <a:endCxn id="2319" idx="0"/>
          </p:cNvCxnSpPr>
          <p:nvPr/>
        </p:nvCxnSpPr>
        <p:spPr>
          <a:xfrm flipH="1">
            <a:off x="2535128" y="2360458"/>
            <a:ext cx="220098" cy="415449"/>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sp>
        <p:nvSpPr>
          <p:cNvPr id="2313" name="圆角矩形 101"/>
          <p:cNvSpPr/>
          <p:nvPr/>
        </p:nvSpPr>
        <p:spPr>
          <a:xfrm>
            <a:off x="820032" y="2691029"/>
            <a:ext cx="4520829" cy="1953213"/>
          </a:xfrm>
          <a:prstGeom prst="roundRect">
            <a:avLst>
              <a:gd name="adj" fmla="val 7061"/>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8544" tIns="34267" rIns="68544" bIns="34267" rtlCol="0" anchor="ctr"/>
          <a:lstStyle/>
          <a:p>
            <a:pPr algn="ctr" defTabSz="910958" fontAlgn="auto">
              <a:spcBef>
                <a:spcPts val="0"/>
              </a:spcBef>
              <a:spcAft>
                <a:spcPts val="0"/>
              </a:spcAft>
            </a:pPr>
            <a:endParaRPr lang="zh-CN" altLang="en-US" sz="900" dirty="0">
              <a:solidFill>
                <a:schemeClr val="tx1"/>
              </a:solidFill>
              <a:latin typeface="Times New Roman" pitchFamily="18" charset="0"/>
              <a:cs typeface="Times New Roman" pitchFamily="18" charset="0"/>
            </a:endParaRPr>
          </a:p>
        </p:txBody>
      </p:sp>
      <p:sp>
        <p:nvSpPr>
          <p:cNvPr id="2314" name="圆角矩形 103"/>
          <p:cNvSpPr/>
          <p:nvPr/>
        </p:nvSpPr>
        <p:spPr bwMode="auto">
          <a:xfrm>
            <a:off x="958047" y="3373634"/>
            <a:ext cx="916501" cy="596728"/>
          </a:xfrm>
          <a:prstGeom prst="roundRect">
            <a:avLst/>
          </a:prstGeom>
          <a:solidFill>
            <a:schemeClr val="tx2">
              <a:lumMod val="40000"/>
              <a:lumOff val="60000"/>
            </a:schemeClr>
          </a:solidFill>
          <a:ln w="12700">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1200" dirty="0">
                <a:latin typeface="Times New Roman" pitchFamily="18" charset="0"/>
                <a:ea typeface="宋体"/>
                <a:cs typeface="Times New Roman" pitchFamily="18" charset="0"/>
              </a:rPr>
              <a:t>Storage Controller</a:t>
            </a:r>
          </a:p>
        </p:txBody>
      </p:sp>
      <p:sp>
        <p:nvSpPr>
          <p:cNvPr id="2315" name="圆角矩形 104"/>
          <p:cNvSpPr/>
          <p:nvPr/>
        </p:nvSpPr>
        <p:spPr bwMode="auto">
          <a:xfrm>
            <a:off x="2076877" y="3373634"/>
            <a:ext cx="916501" cy="596728"/>
          </a:xfrm>
          <a:prstGeom prst="roundRect">
            <a:avLst/>
          </a:prstGeom>
          <a:solidFill>
            <a:schemeClr val="tx2">
              <a:lumMod val="40000"/>
              <a:lumOff val="60000"/>
            </a:schemeClr>
          </a:solidFill>
          <a:ln w="12700">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1200" dirty="0">
                <a:latin typeface="Times New Roman" pitchFamily="18" charset="0"/>
                <a:ea typeface="宋体"/>
                <a:cs typeface="Times New Roman" pitchFamily="18" charset="0"/>
              </a:rPr>
              <a:t>Storage Controller</a:t>
            </a:r>
          </a:p>
        </p:txBody>
      </p:sp>
      <p:sp>
        <p:nvSpPr>
          <p:cNvPr id="2316" name="圆角矩形 106"/>
          <p:cNvSpPr/>
          <p:nvPr/>
        </p:nvSpPr>
        <p:spPr bwMode="auto">
          <a:xfrm>
            <a:off x="3197046" y="3373634"/>
            <a:ext cx="916501" cy="596728"/>
          </a:xfrm>
          <a:prstGeom prst="roundRect">
            <a:avLst/>
          </a:prstGeom>
          <a:solidFill>
            <a:schemeClr val="tx2">
              <a:lumMod val="40000"/>
              <a:lumOff val="60000"/>
            </a:schemeClr>
          </a:solidFill>
          <a:ln w="12700">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1200" dirty="0">
                <a:latin typeface="Times New Roman" pitchFamily="18" charset="0"/>
                <a:ea typeface="宋体"/>
                <a:cs typeface="Times New Roman" pitchFamily="18" charset="0"/>
              </a:rPr>
              <a:t>Storage Controller</a:t>
            </a:r>
          </a:p>
        </p:txBody>
      </p:sp>
      <p:sp>
        <p:nvSpPr>
          <p:cNvPr id="2317" name="圆角矩形 107"/>
          <p:cNvSpPr/>
          <p:nvPr/>
        </p:nvSpPr>
        <p:spPr bwMode="auto">
          <a:xfrm>
            <a:off x="4315873" y="3373634"/>
            <a:ext cx="916501" cy="596728"/>
          </a:xfrm>
          <a:prstGeom prst="roundRect">
            <a:avLst/>
          </a:prstGeom>
          <a:solidFill>
            <a:schemeClr val="tx2">
              <a:lumMod val="40000"/>
              <a:lumOff val="60000"/>
            </a:schemeClr>
          </a:solidFill>
          <a:ln w="12700">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1200" dirty="0">
                <a:latin typeface="Times New Roman" pitchFamily="18" charset="0"/>
                <a:ea typeface="宋体"/>
                <a:cs typeface="Times New Roman" pitchFamily="18" charset="0"/>
              </a:rPr>
              <a:t>Storage Controller</a:t>
            </a:r>
          </a:p>
        </p:txBody>
      </p:sp>
      <p:sp>
        <p:nvSpPr>
          <p:cNvPr id="2318" name="圆角矩形 109"/>
          <p:cNvSpPr/>
          <p:nvPr/>
        </p:nvSpPr>
        <p:spPr bwMode="auto">
          <a:xfrm>
            <a:off x="958047" y="2775907"/>
            <a:ext cx="916501" cy="202409"/>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800" dirty="0">
                <a:latin typeface="Times New Roman" pitchFamily="18" charset="0"/>
                <a:ea typeface="宋体"/>
                <a:cs typeface="Times New Roman" pitchFamily="18" charset="0"/>
              </a:rPr>
              <a:t>Shared Frontend</a:t>
            </a:r>
          </a:p>
        </p:txBody>
      </p:sp>
      <p:sp>
        <p:nvSpPr>
          <p:cNvPr id="2319" name="圆角矩形 110"/>
          <p:cNvSpPr/>
          <p:nvPr/>
        </p:nvSpPr>
        <p:spPr bwMode="auto">
          <a:xfrm>
            <a:off x="2076877" y="2775907"/>
            <a:ext cx="916501" cy="202409"/>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800" dirty="0">
                <a:latin typeface="Times New Roman" pitchFamily="18" charset="0"/>
                <a:ea typeface="宋体"/>
                <a:cs typeface="Times New Roman" pitchFamily="18" charset="0"/>
              </a:rPr>
              <a:t>Shared Frontend</a:t>
            </a:r>
          </a:p>
        </p:txBody>
      </p:sp>
      <p:sp>
        <p:nvSpPr>
          <p:cNvPr id="2320" name="圆角矩形 112"/>
          <p:cNvSpPr/>
          <p:nvPr/>
        </p:nvSpPr>
        <p:spPr bwMode="auto">
          <a:xfrm>
            <a:off x="3197046" y="2775907"/>
            <a:ext cx="916501" cy="202409"/>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800" dirty="0">
                <a:latin typeface="Times New Roman" pitchFamily="18" charset="0"/>
                <a:ea typeface="宋体"/>
                <a:cs typeface="Times New Roman" pitchFamily="18" charset="0"/>
              </a:rPr>
              <a:t>Shared Frontend</a:t>
            </a:r>
          </a:p>
        </p:txBody>
      </p:sp>
      <p:sp>
        <p:nvSpPr>
          <p:cNvPr id="2321" name="圆角矩形 113"/>
          <p:cNvSpPr/>
          <p:nvPr/>
        </p:nvSpPr>
        <p:spPr bwMode="auto">
          <a:xfrm>
            <a:off x="4315873" y="2775907"/>
            <a:ext cx="916501" cy="202409"/>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800" dirty="0">
                <a:latin typeface="Times New Roman" pitchFamily="18" charset="0"/>
                <a:ea typeface="宋体"/>
                <a:cs typeface="Times New Roman" pitchFamily="18" charset="0"/>
              </a:rPr>
              <a:t>Shared Frontend</a:t>
            </a:r>
          </a:p>
        </p:txBody>
      </p:sp>
      <p:sp>
        <p:nvSpPr>
          <p:cNvPr id="2322" name="圆角矩形 115"/>
          <p:cNvSpPr/>
          <p:nvPr/>
        </p:nvSpPr>
        <p:spPr bwMode="auto">
          <a:xfrm>
            <a:off x="958047" y="4330932"/>
            <a:ext cx="916501" cy="230478"/>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Backend</a:t>
            </a:r>
          </a:p>
        </p:txBody>
      </p:sp>
      <p:sp>
        <p:nvSpPr>
          <p:cNvPr id="2323" name="圆角矩形 116"/>
          <p:cNvSpPr/>
          <p:nvPr/>
        </p:nvSpPr>
        <p:spPr bwMode="auto">
          <a:xfrm>
            <a:off x="2076876" y="4330932"/>
            <a:ext cx="916501" cy="230478"/>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Backend</a:t>
            </a:r>
          </a:p>
        </p:txBody>
      </p:sp>
      <p:sp>
        <p:nvSpPr>
          <p:cNvPr id="2324" name="圆角矩形 118"/>
          <p:cNvSpPr/>
          <p:nvPr/>
        </p:nvSpPr>
        <p:spPr bwMode="auto">
          <a:xfrm>
            <a:off x="3197046" y="4330932"/>
            <a:ext cx="916501" cy="230478"/>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Backend</a:t>
            </a:r>
          </a:p>
        </p:txBody>
      </p:sp>
      <p:sp>
        <p:nvSpPr>
          <p:cNvPr id="2325" name="圆角矩形 119"/>
          <p:cNvSpPr/>
          <p:nvPr/>
        </p:nvSpPr>
        <p:spPr bwMode="auto">
          <a:xfrm>
            <a:off x="4315873" y="4330932"/>
            <a:ext cx="916501" cy="230478"/>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dirty="0">
                <a:latin typeface="Times New Roman" pitchFamily="18" charset="0"/>
                <a:ea typeface="宋体"/>
                <a:cs typeface="Times New Roman" pitchFamily="18" charset="0"/>
              </a:rPr>
              <a:t>Shared Backend</a:t>
            </a:r>
          </a:p>
        </p:txBody>
      </p:sp>
      <p:cxnSp>
        <p:nvCxnSpPr>
          <p:cNvPr id="2326" name="直接连接符 121"/>
          <p:cNvCxnSpPr>
            <a:stCxn id="2322" idx="0"/>
            <a:endCxn id="2314" idx="2"/>
          </p:cNvCxnSpPr>
          <p:nvPr/>
        </p:nvCxnSpPr>
        <p:spPr>
          <a:xfrm flipV="1">
            <a:off x="1416298" y="3970362"/>
            <a:ext cx="0"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27" name="直接连接符 122"/>
          <p:cNvCxnSpPr>
            <a:stCxn id="2322" idx="0"/>
            <a:endCxn id="2315" idx="2"/>
          </p:cNvCxnSpPr>
          <p:nvPr/>
        </p:nvCxnSpPr>
        <p:spPr>
          <a:xfrm flipV="1">
            <a:off x="1416298" y="3970362"/>
            <a:ext cx="1118830"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28" name="直接连接符 124"/>
          <p:cNvCxnSpPr>
            <a:stCxn id="2322" idx="0"/>
            <a:endCxn id="2316" idx="2"/>
          </p:cNvCxnSpPr>
          <p:nvPr/>
        </p:nvCxnSpPr>
        <p:spPr>
          <a:xfrm flipV="1">
            <a:off x="1416298" y="3970362"/>
            <a:ext cx="2238999"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29" name="直接连接符 125"/>
          <p:cNvCxnSpPr>
            <a:stCxn id="2322" idx="0"/>
            <a:endCxn id="2317" idx="2"/>
          </p:cNvCxnSpPr>
          <p:nvPr/>
        </p:nvCxnSpPr>
        <p:spPr>
          <a:xfrm flipV="1">
            <a:off x="1416298" y="3970362"/>
            <a:ext cx="3357826"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30" name="直接连接符 127"/>
          <p:cNvCxnSpPr>
            <a:stCxn id="2323" idx="0"/>
            <a:endCxn id="2314" idx="2"/>
          </p:cNvCxnSpPr>
          <p:nvPr/>
        </p:nvCxnSpPr>
        <p:spPr>
          <a:xfrm flipH="1" flipV="1">
            <a:off x="1416298" y="3970362"/>
            <a:ext cx="1118829"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31" name="直接连接符 128"/>
          <p:cNvCxnSpPr>
            <a:stCxn id="2323" idx="0"/>
            <a:endCxn id="2315" idx="2"/>
          </p:cNvCxnSpPr>
          <p:nvPr/>
        </p:nvCxnSpPr>
        <p:spPr>
          <a:xfrm flipV="1">
            <a:off x="2535127" y="3970362"/>
            <a:ext cx="1"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32" name="直接连接符 130"/>
          <p:cNvCxnSpPr>
            <a:stCxn id="2323" idx="0"/>
            <a:endCxn id="2316" idx="2"/>
          </p:cNvCxnSpPr>
          <p:nvPr/>
        </p:nvCxnSpPr>
        <p:spPr>
          <a:xfrm flipV="1">
            <a:off x="2535127" y="3970362"/>
            <a:ext cx="1120170"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33" name="直接连接符 131"/>
          <p:cNvCxnSpPr>
            <a:stCxn id="2323" idx="0"/>
            <a:endCxn id="2317" idx="2"/>
          </p:cNvCxnSpPr>
          <p:nvPr/>
        </p:nvCxnSpPr>
        <p:spPr>
          <a:xfrm flipV="1">
            <a:off x="2535127" y="3970362"/>
            <a:ext cx="2238997"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34" name="直接连接符 132"/>
          <p:cNvCxnSpPr>
            <a:stCxn id="2324" idx="0"/>
            <a:endCxn id="2316" idx="2"/>
          </p:cNvCxnSpPr>
          <p:nvPr/>
        </p:nvCxnSpPr>
        <p:spPr>
          <a:xfrm flipV="1">
            <a:off x="3655297" y="3970362"/>
            <a:ext cx="0"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35" name="直接连接符 133"/>
          <p:cNvCxnSpPr>
            <a:stCxn id="2324" idx="0"/>
            <a:endCxn id="2317" idx="2"/>
          </p:cNvCxnSpPr>
          <p:nvPr/>
        </p:nvCxnSpPr>
        <p:spPr>
          <a:xfrm flipV="1">
            <a:off x="3655297" y="3970362"/>
            <a:ext cx="1118827"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36" name="直接连接符 134"/>
          <p:cNvCxnSpPr>
            <a:stCxn id="2325" idx="0"/>
            <a:endCxn id="2316" idx="2"/>
          </p:cNvCxnSpPr>
          <p:nvPr/>
        </p:nvCxnSpPr>
        <p:spPr>
          <a:xfrm flipH="1" flipV="1">
            <a:off x="3655297" y="3970362"/>
            <a:ext cx="1118827"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37" name="直接连接符 135"/>
          <p:cNvCxnSpPr>
            <a:stCxn id="2325" idx="0"/>
            <a:endCxn id="2317" idx="2"/>
          </p:cNvCxnSpPr>
          <p:nvPr/>
        </p:nvCxnSpPr>
        <p:spPr>
          <a:xfrm flipV="1">
            <a:off x="4774124" y="3970362"/>
            <a:ext cx="0"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38" name="直接连接符 136"/>
          <p:cNvCxnSpPr>
            <a:stCxn id="2318" idx="2"/>
            <a:endCxn id="2314" idx="0"/>
          </p:cNvCxnSpPr>
          <p:nvPr/>
        </p:nvCxnSpPr>
        <p:spPr>
          <a:xfrm>
            <a:off x="1416298" y="2978316"/>
            <a:ext cx="0"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39" name="直接连接符 137"/>
          <p:cNvCxnSpPr>
            <a:stCxn id="2318" idx="2"/>
            <a:endCxn id="2315" idx="0"/>
          </p:cNvCxnSpPr>
          <p:nvPr/>
        </p:nvCxnSpPr>
        <p:spPr>
          <a:xfrm>
            <a:off x="1416298" y="2978316"/>
            <a:ext cx="1118830"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40" name="直接连接符 138"/>
          <p:cNvCxnSpPr>
            <a:stCxn id="2318" idx="2"/>
            <a:endCxn id="2316" idx="0"/>
          </p:cNvCxnSpPr>
          <p:nvPr/>
        </p:nvCxnSpPr>
        <p:spPr>
          <a:xfrm>
            <a:off x="1416298" y="2978316"/>
            <a:ext cx="2238999"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41" name="直接连接符 139"/>
          <p:cNvCxnSpPr>
            <a:stCxn id="2318" idx="2"/>
            <a:endCxn id="2317" idx="0"/>
          </p:cNvCxnSpPr>
          <p:nvPr/>
        </p:nvCxnSpPr>
        <p:spPr>
          <a:xfrm>
            <a:off x="1416298" y="2978316"/>
            <a:ext cx="3357826"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42" name="直接连接符 140"/>
          <p:cNvCxnSpPr>
            <a:stCxn id="2319" idx="2"/>
            <a:endCxn id="2314" idx="0"/>
          </p:cNvCxnSpPr>
          <p:nvPr/>
        </p:nvCxnSpPr>
        <p:spPr>
          <a:xfrm flipH="1">
            <a:off x="1416298" y="2978316"/>
            <a:ext cx="1118830"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43" name="直接连接符 141"/>
          <p:cNvCxnSpPr>
            <a:stCxn id="2319" idx="2"/>
            <a:endCxn id="2315" idx="0"/>
          </p:cNvCxnSpPr>
          <p:nvPr/>
        </p:nvCxnSpPr>
        <p:spPr>
          <a:xfrm>
            <a:off x="2535128" y="2978316"/>
            <a:ext cx="0"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44" name="直接连接符 142"/>
          <p:cNvCxnSpPr>
            <a:stCxn id="2319" idx="2"/>
            <a:endCxn id="2316" idx="0"/>
          </p:cNvCxnSpPr>
          <p:nvPr/>
        </p:nvCxnSpPr>
        <p:spPr>
          <a:xfrm>
            <a:off x="2535128" y="2978316"/>
            <a:ext cx="1120169"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45" name="直接连接符 143"/>
          <p:cNvCxnSpPr>
            <a:stCxn id="2319" idx="2"/>
            <a:endCxn id="2317" idx="0"/>
          </p:cNvCxnSpPr>
          <p:nvPr/>
        </p:nvCxnSpPr>
        <p:spPr>
          <a:xfrm>
            <a:off x="2535128" y="2978316"/>
            <a:ext cx="2238996"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46" name="直接连接符 144"/>
          <p:cNvCxnSpPr>
            <a:endCxn id="2314" idx="0"/>
          </p:cNvCxnSpPr>
          <p:nvPr/>
        </p:nvCxnSpPr>
        <p:spPr>
          <a:xfrm flipH="1">
            <a:off x="1416298" y="3171229"/>
            <a:ext cx="2239007" cy="202405"/>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47" name="直接连接符 145"/>
          <p:cNvCxnSpPr>
            <a:stCxn id="2320" idx="2"/>
            <a:endCxn id="2315" idx="0"/>
          </p:cNvCxnSpPr>
          <p:nvPr/>
        </p:nvCxnSpPr>
        <p:spPr>
          <a:xfrm flipH="1">
            <a:off x="2535128" y="2978316"/>
            <a:ext cx="1120169"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48" name="直接连接符 146"/>
          <p:cNvCxnSpPr>
            <a:stCxn id="2320" idx="2"/>
            <a:endCxn id="2316" idx="0"/>
          </p:cNvCxnSpPr>
          <p:nvPr/>
        </p:nvCxnSpPr>
        <p:spPr>
          <a:xfrm>
            <a:off x="3655297" y="2978316"/>
            <a:ext cx="0"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49" name="直接连接符 147"/>
          <p:cNvCxnSpPr>
            <a:stCxn id="2320" idx="2"/>
            <a:endCxn id="2317" idx="0"/>
          </p:cNvCxnSpPr>
          <p:nvPr/>
        </p:nvCxnSpPr>
        <p:spPr>
          <a:xfrm>
            <a:off x="3655297" y="2978316"/>
            <a:ext cx="1118827"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50" name="直接连接符 148"/>
          <p:cNvCxnSpPr>
            <a:stCxn id="2321" idx="2"/>
            <a:endCxn id="2314" idx="0"/>
          </p:cNvCxnSpPr>
          <p:nvPr/>
        </p:nvCxnSpPr>
        <p:spPr>
          <a:xfrm flipH="1">
            <a:off x="1416298" y="2978316"/>
            <a:ext cx="3357826"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51" name="直接连接符 149"/>
          <p:cNvCxnSpPr>
            <a:stCxn id="2321" idx="2"/>
            <a:endCxn id="2315" idx="0"/>
          </p:cNvCxnSpPr>
          <p:nvPr/>
        </p:nvCxnSpPr>
        <p:spPr>
          <a:xfrm flipH="1">
            <a:off x="2535128" y="2978316"/>
            <a:ext cx="2238996"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52" name="直接连接符 150"/>
          <p:cNvCxnSpPr>
            <a:stCxn id="2321" idx="2"/>
            <a:endCxn id="2316" idx="0"/>
          </p:cNvCxnSpPr>
          <p:nvPr/>
        </p:nvCxnSpPr>
        <p:spPr>
          <a:xfrm flipH="1">
            <a:off x="3655297" y="2978316"/>
            <a:ext cx="1118827"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53" name="直接连接符 151"/>
          <p:cNvCxnSpPr>
            <a:stCxn id="2321" idx="2"/>
            <a:endCxn id="2317" idx="0"/>
          </p:cNvCxnSpPr>
          <p:nvPr/>
        </p:nvCxnSpPr>
        <p:spPr>
          <a:xfrm>
            <a:off x="4774124" y="2978316"/>
            <a:ext cx="0"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27" name="直接连接符 134"/>
          <p:cNvCxnSpPr>
            <a:stCxn id="2325" idx="0"/>
            <a:endCxn id="2315" idx="2"/>
          </p:cNvCxnSpPr>
          <p:nvPr/>
        </p:nvCxnSpPr>
        <p:spPr>
          <a:xfrm flipH="1" flipV="1">
            <a:off x="2535128" y="3970362"/>
            <a:ext cx="2238996"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28" name="直接连接符 134"/>
          <p:cNvCxnSpPr>
            <a:stCxn id="2325" idx="0"/>
            <a:endCxn id="2314" idx="2"/>
          </p:cNvCxnSpPr>
          <p:nvPr/>
        </p:nvCxnSpPr>
        <p:spPr>
          <a:xfrm flipH="1" flipV="1">
            <a:off x="1416298" y="3970362"/>
            <a:ext cx="3357826"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29" name="直接连接符 134"/>
          <p:cNvCxnSpPr>
            <a:stCxn id="2324" idx="0"/>
            <a:endCxn id="2315" idx="2"/>
          </p:cNvCxnSpPr>
          <p:nvPr/>
        </p:nvCxnSpPr>
        <p:spPr>
          <a:xfrm flipH="1" flipV="1">
            <a:off x="2535128" y="3970362"/>
            <a:ext cx="1120169"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30" name="直接连接符 134"/>
          <p:cNvCxnSpPr>
            <a:stCxn id="2324" idx="0"/>
            <a:endCxn id="2314" idx="2"/>
          </p:cNvCxnSpPr>
          <p:nvPr/>
        </p:nvCxnSpPr>
        <p:spPr>
          <a:xfrm flipH="1" flipV="1">
            <a:off x="1416298" y="3970362"/>
            <a:ext cx="2238999"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sp>
        <p:nvSpPr>
          <p:cNvPr id="2439" name="圆角矩形 75"/>
          <p:cNvSpPr/>
          <p:nvPr/>
        </p:nvSpPr>
        <p:spPr bwMode="auto">
          <a:xfrm>
            <a:off x="757272" y="5262100"/>
            <a:ext cx="1084917" cy="965087"/>
          </a:xfrm>
          <a:prstGeom prst="roundRect">
            <a:avLst/>
          </a:prstGeom>
          <a:noFill/>
          <a:ln>
            <a:solidFill>
              <a:srgbClr val="0070C0"/>
            </a:solidFill>
          </a:ln>
          <a:effectLst/>
        </p:spPr>
        <p:txBody>
          <a:bodyPr lIns="68557" tIns="34276" rIns="68557" bIns="34276" anchor="t"/>
          <a:lstStyle/>
          <a:p>
            <a:pPr algn="ctr" defTabSz="910958">
              <a:buClr>
                <a:srgbClr val="CC9900"/>
              </a:buClr>
              <a:defRPr/>
            </a:pPr>
            <a:r>
              <a:rPr lang="en-US" altLang="zh-CN" sz="1200" dirty="0">
                <a:ea typeface="Microsoft YaHei" panose="020B0503020204020204" pitchFamily="34" charset="-122"/>
              </a:rPr>
              <a:t>Intelligent DAE</a:t>
            </a:r>
            <a:endParaRPr lang="zh-CN" altLang="en-US" sz="1200" dirty="0">
              <a:ea typeface="Microsoft YaHei" panose="020B0503020204020204" pitchFamily="34" charset="-122"/>
            </a:endParaRPr>
          </a:p>
        </p:txBody>
      </p:sp>
      <p:sp>
        <p:nvSpPr>
          <p:cNvPr id="2440" name="圆角矩形 79"/>
          <p:cNvSpPr/>
          <p:nvPr/>
        </p:nvSpPr>
        <p:spPr bwMode="auto">
          <a:xfrm>
            <a:off x="1972555" y="5262100"/>
            <a:ext cx="1084917" cy="965087"/>
          </a:xfrm>
          <a:prstGeom prst="roundRect">
            <a:avLst/>
          </a:prstGeom>
          <a:noFill/>
          <a:ln>
            <a:solidFill>
              <a:srgbClr val="0070C0"/>
            </a:solidFill>
          </a:ln>
          <a:effectLst/>
        </p:spPr>
        <p:txBody>
          <a:bodyPr lIns="68557" tIns="34276" rIns="68557" bIns="34276" anchor="t"/>
          <a:lstStyle/>
          <a:p>
            <a:pPr algn="ctr" defTabSz="910958">
              <a:buClr>
                <a:srgbClr val="CC9900"/>
              </a:buClr>
              <a:defRPr/>
            </a:pPr>
            <a:r>
              <a:rPr lang="en-US" altLang="zh-CN" sz="1200" dirty="0">
                <a:ea typeface="Microsoft YaHei" panose="020B0503020204020204" pitchFamily="34" charset="-122"/>
              </a:rPr>
              <a:t>Intelligent DAE</a:t>
            </a:r>
            <a:endParaRPr lang="zh-CN" altLang="en-US" sz="1200" dirty="0">
              <a:ea typeface="Microsoft YaHei" panose="020B0503020204020204" pitchFamily="34" charset="-122"/>
            </a:endParaRPr>
          </a:p>
        </p:txBody>
      </p:sp>
      <p:sp>
        <p:nvSpPr>
          <p:cNvPr id="2441" name="圆角矩形 80"/>
          <p:cNvSpPr/>
          <p:nvPr/>
        </p:nvSpPr>
        <p:spPr bwMode="auto">
          <a:xfrm>
            <a:off x="3187838" y="5262100"/>
            <a:ext cx="1084917" cy="965087"/>
          </a:xfrm>
          <a:prstGeom prst="roundRect">
            <a:avLst/>
          </a:prstGeom>
          <a:noFill/>
          <a:ln>
            <a:solidFill>
              <a:srgbClr val="0070C0"/>
            </a:solidFill>
          </a:ln>
          <a:effectLst/>
        </p:spPr>
        <p:txBody>
          <a:bodyPr lIns="68557" tIns="34276" rIns="68557" bIns="34276" anchor="t"/>
          <a:lstStyle/>
          <a:p>
            <a:pPr algn="ctr" defTabSz="910958">
              <a:buClr>
                <a:srgbClr val="CC9900"/>
              </a:buClr>
              <a:defRPr/>
            </a:pPr>
            <a:r>
              <a:rPr lang="en-US" altLang="zh-CN" sz="1200" dirty="0">
                <a:ea typeface="Microsoft YaHei" panose="020B0503020204020204" pitchFamily="34" charset="-122"/>
              </a:rPr>
              <a:t>Intelligent DAE</a:t>
            </a:r>
            <a:endParaRPr lang="zh-CN" altLang="en-US" sz="1200" dirty="0">
              <a:ea typeface="Microsoft YaHei" panose="020B0503020204020204" pitchFamily="34" charset="-122"/>
            </a:endParaRPr>
          </a:p>
        </p:txBody>
      </p:sp>
      <p:sp>
        <p:nvSpPr>
          <p:cNvPr id="2450" name="圆角矩形 198"/>
          <p:cNvSpPr/>
          <p:nvPr/>
        </p:nvSpPr>
        <p:spPr bwMode="auto">
          <a:xfrm>
            <a:off x="4403121" y="5269457"/>
            <a:ext cx="1084917" cy="965087"/>
          </a:xfrm>
          <a:prstGeom prst="roundRect">
            <a:avLst/>
          </a:prstGeom>
          <a:noFill/>
          <a:ln>
            <a:solidFill>
              <a:srgbClr val="0070C0"/>
            </a:solidFill>
          </a:ln>
          <a:effectLst/>
        </p:spPr>
        <p:txBody>
          <a:bodyPr lIns="68557" tIns="34276" rIns="68557" bIns="34276" anchor="t"/>
          <a:lstStyle/>
          <a:p>
            <a:pPr algn="ctr" defTabSz="910958">
              <a:buClr>
                <a:srgbClr val="CC9900"/>
              </a:buClr>
              <a:defRPr/>
            </a:pPr>
            <a:r>
              <a:rPr lang="en-US" altLang="zh-CN" sz="1200" dirty="0">
                <a:ea typeface="Microsoft YaHei" panose="020B0503020204020204" pitchFamily="34" charset="-122"/>
              </a:rPr>
              <a:t>Intelligent DAE</a:t>
            </a:r>
            <a:endParaRPr lang="zh-CN" altLang="en-US" sz="1200" dirty="0">
              <a:ea typeface="Microsoft YaHei" panose="020B0503020204020204" pitchFamily="34" charset="-122"/>
            </a:endParaRPr>
          </a:p>
        </p:txBody>
      </p:sp>
      <p:grpSp>
        <p:nvGrpSpPr>
          <p:cNvPr id="2470" name="Group 1446"/>
          <p:cNvGrpSpPr/>
          <p:nvPr/>
        </p:nvGrpSpPr>
        <p:grpSpPr>
          <a:xfrm>
            <a:off x="3182992" y="1364906"/>
            <a:ext cx="1750104" cy="258994"/>
            <a:chOff x="2140260" y="2024056"/>
            <a:chExt cx="1589999" cy="326192"/>
          </a:xfrm>
        </p:grpSpPr>
        <p:sp>
          <p:nvSpPr>
            <p:cNvPr id="2471" name="Rectangle 1447"/>
            <p:cNvSpPr/>
            <p:nvPr/>
          </p:nvSpPr>
          <p:spPr>
            <a:xfrm>
              <a:off x="2140260" y="2024056"/>
              <a:ext cx="1589999" cy="326192"/>
            </a:xfrm>
            <a:prstGeom prst="rect">
              <a:avLst/>
            </a:prstGeom>
            <a:noFill/>
            <a:ln w="25400" cap="flat" cmpd="sng" algn="ctr">
              <a:solidFill>
                <a:srgbClr val="00B0F0"/>
              </a:solidFill>
              <a:prstDash val="solid"/>
            </a:ln>
            <a:effectLst/>
          </p:spPr>
          <p:txBody>
            <a:bodyPr rtlCol="0" anchor="ctr"/>
            <a:lstStyle/>
            <a:p>
              <a:pPr algn="ctr" defTabSz="1219272"/>
              <a:endParaRPr lang="en-US" sz="2400" kern="0" dirty="0">
                <a:solidFill>
                  <a:prstClr val="white"/>
                </a:solidFill>
                <a:ea typeface="微软雅黑"/>
              </a:endParaRPr>
            </a:p>
          </p:txBody>
        </p:sp>
        <p:cxnSp>
          <p:nvCxnSpPr>
            <p:cNvPr id="2472" name="Straight Connector 1448"/>
            <p:cNvCxnSpPr/>
            <p:nvPr/>
          </p:nvCxnSpPr>
          <p:spPr>
            <a:xfrm>
              <a:off x="2283248" y="2269375"/>
              <a:ext cx="1285466"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73" name="Straight Connector 1449"/>
            <p:cNvCxnSpPr/>
            <p:nvPr/>
          </p:nvCxnSpPr>
          <p:spPr>
            <a:xfrm>
              <a:off x="2283248" y="2195352"/>
              <a:ext cx="947424"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474" name="矩形 2"/>
            <p:cNvSpPr/>
            <p:nvPr/>
          </p:nvSpPr>
          <p:spPr>
            <a:xfrm>
              <a:off x="3340254" y="2111540"/>
              <a:ext cx="188545" cy="111332"/>
            </a:xfrm>
            <a:prstGeom prst="rect">
              <a:avLst/>
            </a:prstGeom>
            <a:noFill/>
            <a:ln w="6350" cap="flat" cmpd="sng" algn="ctr">
              <a:solidFill>
                <a:srgbClr val="00B0F0"/>
              </a:solidFill>
              <a:prstDash val="solid"/>
            </a:ln>
            <a:effectLst/>
          </p:spPr>
          <p:txBody>
            <a:bodyPr rtlCol="0" anchor="ctr"/>
            <a:lstStyle/>
            <a:p>
              <a:pPr algn="ctr" defTabSz="1219272">
                <a:defRPr/>
              </a:pPr>
              <a:endParaRPr lang="en-US" sz="2400" kern="0" dirty="0">
                <a:solidFill>
                  <a:prstClr val="white"/>
                </a:solidFill>
                <a:ea typeface="微软雅黑"/>
              </a:endParaRPr>
            </a:p>
          </p:txBody>
        </p:sp>
        <p:cxnSp>
          <p:nvCxnSpPr>
            <p:cNvPr id="2475" name="Straight Connector 1451"/>
            <p:cNvCxnSpPr/>
            <p:nvPr/>
          </p:nvCxnSpPr>
          <p:spPr>
            <a:xfrm>
              <a:off x="2276954" y="2115523"/>
              <a:ext cx="947424"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476" name="Group 1440"/>
          <p:cNvGrpSpPr/>
          <p:nvPr/>
        </p:nvGrpSpPr>
        <p:grpSpPr>
          <a:xfrm>
            <a:off x="1193416" y="1359704"/>
            <a:ext cx="1798177" cy="258994"/>
            <a:chOff x="2140260" y="2024056"/>
            <a:chExt cx="1589999" cy="326192"/>
          </a:xfrm>
        </p:grpSpPr>
        <p:sp>
          <p:nvSpPr>
            <p:cNvPr id="2477" name="Rectangle 1441"/>
            <p:cNvSpPr/>
            <p:nvPr/>
          </p:nvSpPr>
          <p:spPr>
            <a:xfrm>
              <a:off x="2140260" y="2024056"/>
              <a:ext cx="1589999" cy="326192"/>
            </a:xfrm>
            <a:prstGeom prst="rect">
              <a:avLst/>
            </a:prstGeom>
            <a:noFill/>
            <a:ln w="25400" cap="flat" cmpd="sng" algn="ctr">
              <a:solidFill>
                <a:srgbClr val="00B0F0"/>
              </a:solidFill>
              <a:prstDash val="solid"/>
            </a:ln>
            <a:effectLst/>
          </p:spPr>
          <p:txBody>
            <a:bodyPr rtlCol="0" anchor="ctr"/>
            <a:lstStyle/>
            <a:p>
              <a:pPr algn="ctr" defTabSz="1219272"/>
              <a:endParaRPr lang="en-US" sz="2400" kern="0" dirty="0">
                <a:solidFill>
                  <a:prstClr val="white"/>
                </a:solidFill>
                <a:ea typeface="微软雅黑"/>
              </a:endParaRPr>
            </a:p>
          </p:txBody>
        </p:sp>
        <p:cxnSp>
          <p:nvCxnSpPr>
            <p:cNvPr id="2478" name="Straight Connector 1442"/>
            <p:cNvCxnSpPr/>
            <p:nvPr/>
          </p:nvCxnSpPr>
          <p:spPr>
            <a:xfrm>
              <a:off x="2283248" y="2269375"/>
              <a:ext cx="1285466"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79" name="Straight Connector 1443"/>
            <p:cNvCxnSpPr/>
            <p:nvPr/>
          </p:nvCxnSpPr>
          <p:spPr>
            <a:xfrm>
              <a:off x="2283248" y="2195352"/>
              <a:ext cx="947424"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480" name="矩形 2"/>
            <p:cNvSpPr/>
            <p:nvPr/>
          </p:nvSpPr>
          <p:spPr>
            <a:xfrm>
              <a:off x="3340254" y="2111540"/>
              <a:ext cx="188545" cy="111332"/>
            </a:xfrm>
            <a:prstGeom prst="rect">
              <a:avLst/>
            </a:prstGeom>
            <a:noFill/>
            <a:ln w="6350" cap="flat" cmpd="sng" algn="ctr">
              <a:solidFill>
                <a:srgbClr val="00B0F0"/>
              </a:solidFill>
              <a:prstDash val="solid"/>
            </a:ln>
            <a:effectLst/>
          </p:spPr>
          <p:txBody>
            <a:bodyPr rtlCol="0" anchor="ctr"/>
            <a:lstStyle/>
            <a:p>
              <a:pPr algn="ctr" defTabSz="1219272">
                <a:defRPr/>
              </a:pPr>
              <a:endParaRPr lang="en-US" sz="2400" kern="0" dirty="0">
                <a:solidFill>
                  <a:prstClr val="white"/>
                </a:solidFill>
                <a:ea typeface="微软雅黑"/>
              </a:endParaRPr>
            </a:p>
          </p:txBody>
        </p:sp>
        <p:cxnSp>
          <p:nvCxnSpPr>
            <p:cNvPr id="2481" name="Straight Connector 1445"/>
            <p:cNvCxnSpPr/>
            <p:nvPr/>
          </p:nvCxnSpPr>
          <p:spPr>
            <a:xfrm>
              <a:off x="2276954" y="2115523"/>
              <a:ext cx="947424"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482" name="Group 1357"/>
          <p:cNvGrpSpPr/>
          <p:nvPr/>
        </p:nvGrpSpPr>
        <p:grpSpPr>
          <a:xfrm rot="10800000">
            <a:off x="1698890" y="1583834"/>
            <a:ext cx="338638" cy="242807"/>
            <a:chOff x="4777975" y="1174384"/>
            <a:chExt cx="280043" cy="356738"/>
          </a:xfrm>
        </p:grpSpPr>
        <p:sp>
          <p:nvSpPr>
            <p:cNvPr id="2483" name="Rectangle 1360"/>
            <p:cNvSpPr/>
            <p:nvPr/>
          </p:nvSpPr>
          <p:spPr>
            <a:xfrm>
              <a:off x="4777975" y="1174384"/>
              <a:ext cx="280043" cy="356738"/>
            </a:xfrm>
            <a:prstGeom prst="rect">
              <a:avLst/>
            </a:prstGeom>
            <a:solidFill>
              <a:schemeClr val="tx2"/>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66666"/>
                </a:solidFill>
              </a:endParaRPr>
            </a:p>
          </p:txBody>
        </p:sp>
        <p:grpSp>
          <p:nvGrpSpPr>
            <p:cNvPr id="2484" name="Group 1358"/>
            <p:cNvGrpSpPr/>
            <p:nvPr/>
          </p:nvGrpSpPr>
          <p:grpSpPr>
            <a:xfrm rot="5400000">
              <a:off x="4882557" y="1284183"/>
              <a:ext cx="166971" cy="49489"/>
              <a:chOff x="1849115" y="4715405"/>
              <a:chExt cx="2024228" cy="450055"/>
            </a:xfrm>
            <a:solidFill>
              <a:srgbClr val="33CCFF"/>
            </a:solidFill>
          </p:grpSpPr>
          <p:sp>
            <p:nvSpPr>
              <p:cNvPr id="2490" name="Rectangle 1365"/>
              <p:cNvSpPr/>
              <p:nvPr/>
            </p:nvSpPr>
            <p:spPr bwMode="auto">
              <a:xfrm>
                <a:off x="1849115" y="4715405"/>
                <a:ext cx="1152128"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491" name="Rectangle 1366"/>
              <p:cNvSpPr/>
              <p:nvPr/>
            </p:nvSpPr>
            <p:spPr bwMode="auto">
              <a:xfrm>
                <a:off x="30082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492" name="Rectangle 1367"/>
              <p:cNvSpPr/>
              <p:nvPr/>
            </p:nvSpPr>
            <p:spPr bwMode="auto">
              <a:xfrm>
                <a:off x="32989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493" name="Rectangle 1368"/>
              <p:cNvSpPr/>
              <p:nvPr/>
            </p:nvSpPr>
            <p:spPr bwMode="auto">
              <a:xfrm>
                <a:off x="35896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grpSp>
        <p:grpSp>
          <p:nvGrpSpPr>
            <p:cNvPr id="2485" name="Group 1359"/>
            <p:cNvGrpSpPr/>
            <p:nvPr/>
          </p:nvGrpSpPr>
          <p:grpSpPr>
            <a:xfrm rot="16200000">
              <a:off x="4794432" y="1284183"/>
              <a:ext cx="166971" cy="49489"/>
              <a:chOff x="1849115" y="4715405"/>
              <a:chExt cx="2024228" cy="450055"/>
            </a:xfrm>
            <a:solidFill>
              <a:srgbClr val="92D050"/>
            </a:solidFill>
          </p:grpSpPr>
          <p:sp>
            <p:nvSpPr>
              <p:cNvPr id="2486" name="Rectangle 1361"/>
              <p:cNvSpPr/>
              <p:nvPr/>
            </p:nvSpPr>
            <p:spPr bwMode="auto">
              <a:xfrm>
                <a:off x="1849115" y="4715405"/>
                <a:ext cx="1152128"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487" name="Rectangle 1362"/>
              <p:cNvSpPr/>
              <p:nvPr/>
            </p:nvSpPr>
            <p:spPr bwMode="auto">
              <a:xfrm>
                <a:off x="30082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488" name="Rectangle 1363"/>
              <p:cNvSpPr/>
              <p:nvPr/>
            </p:nvSpPr>
            <p:spPr bwMode="auto">
              <a:xfrm>
                <a:off x="32989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489" name="Rectangle 1364"/>
              <p:cNvSpPr/>
              <p:nvPr/>
            </p:nvSpPr>
            <p:spPr bwMode="auto">
              <a:xfrm>
                <a:off x="35896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grpSp>
      </p:grpSp>
      <p:grpSp>
        <p:nvGrpSpPr>
          <p:cNvPr id="2494" name="Group 1369"/>
          <p:cNvGrpSpPr/>
          <p:nvPr/>
        </p:nvGrpSpPr>
        <p:grpSpPr>
          <a:xfrm rot="10800000">
            <a:off x="2284449" y="1583834"/>
            <a:ext cx="338638" cy="242807"/>
            <a:chOff x="4777975" y="1174384"/>
            <a:chExt cx="280043" cy="356738"/>
          </a:xfrm>
        </p:grpSpPr>
        <p:sp>
          <p:nvSpPr>
            <p:cNvPr id="2495" name="Rectangle 1372"/>
            <p:cNvSpPr/>
            <p:nvPr/>
          </p:nvSpPr>
          <p:spPr>
            <a:xfrm>
              <a:off x="4777975" y="1174384"/>
              <a:ext cx="280043" cy="356738"/>
            </a:xfrm>
            <a:prstGeom prst="rect">
              <a:avLst/>
            </a:prstGeom>
            <a:solidFill>
              <a:schemeClr val="tx2"/>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66666"/>
                </a:solidFill>
              </a:endParaRPr>
            </a:p>
          </p:txBody>
        </p:sp>
        <p:grpSp>
          <p:nvGrpSpPr>
            <p:cNvPr id="2496" name="Group 1370"/>
            <p:cNvGrpSpPr/>
            <p:nvPr/>
          </p:nvGrpSpPr>
          <p:grpSpPr>
            <a:xfrm rot="5400000">
              <a:off x="4882557" y="1284183"/>
              <a:ext cx="166971" cy="49489"/>
              <a:chOff x="1849115" y="4715405"/>
              <a:chExt cx="2024228" cy="450055"/>
            </a:xfrm>
            <a:solidFill>
              <a:srgbClr val="33CCFF"/>
            </a:solidFill>
          </p:grpSpPr>
          <p:sp>
            <p:nvSpPr>
              <p:cNvPr id="2502" name="Rectangle 1377"/>
              <p:cNvSpPr/>
              <p:nvPr/>
            </p:nvSpPr>
            <p:spPr bwMode="auto">
              <a:xfrm>
                <a:off x="1849115" y="4715405"/>
                <a:ext cx="1152128"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03" name="Rectangle 1378"/>
              <p:cNvSpPr/>
              <p:nvPr/>
            </p:nvSpPr>
            <p:spPr bwMode="auto">
              <a:xfrm>
                <a:off x="30082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04" name="Rectangle 1379"/>
              <p:cNvSpPr/>
              <p:nvPr/>
            </p:nvSpPr>
            <p:spPr bwMode="auto">
              <a:xfrm>
                <a:off x="32989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05" name="Rectangle 1380"/>
              <p:cNvSpPr/>
              <p:nvPr/>
            </p:nvSpPr>
            <p:spPr bwMode="auto">
              <a:xfrm>
                <a:off x="35896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grpSp>
        <p:grpSp>
          <p:nvGrpSpPr>
            <p:cNvPr id="2497" name="Group 1371"/>
            <p:cNvGrpSpPr/>
            <p:nvPr/>
          </p:nvGrpSpPr>
          <p:grpSpPr>
            <a:xfrm rot="16200000">
              <a:off x="4794432" y="1284183"/>
              <a:ext cx="166971" cy="49489"/>
              <a:chOff x="1849115" y="4715405"/>
              <a:chExt cx="2024228" cy="450055"/>
            </a:xfrm>
            <a:solidFill>
              <a:srgbClr val="92D050"/>
            </a:solidFill>
          </p:grpSpPr>
          <p:sp>
            <p:nvSpPr>
              <p:cNvPr id="2498" name="Rectangle 1373"/>
              <p:cNvSpPr/>
              <p:nvPr/>
            </p:nvSpPr>
            <p:spPr bwMode="auto">
              <a:xfrm>
                <a:off x="1849115" y="4715405"/>
                <a:ext cx="1152128"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499" name="Rectangle 1374"/>
              <p:cNvSpPr/>
              <p:nvPr/>
            </p:nvSpPr>
            <p:spPr bwMode="auto">
              <a:xfrm>
                <a:off x="30082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00" name="Rectangle 1375"/>
              <p:cNvSpPr/>
              <p:nvPr/>
            </p:nvSpPr>
            <p:spPr bwMode="auto">
              <a:xfrm>
                <a:off x="32989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01" name="Rectangle 1376"/>
              <p:cNvSpPr/>
              <p:nvPr/>
            </p:nvSpPr>
            <p:spPr bwMode="auto">
              <a:xfrm>
                <a:off x="35896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grpSp>
      </p:grpSp>
      <p:grpSp>
        <p:nvGrpSpPr>
          <p:cNvPr id="2506" name="Group 1381"/>
          <p:cNvGrpSpPr/>
          <p:nvPr/>
        </p:nvGrpSpPr>
        <p:grpSpPr>
          <a:xfrm rot="10800000">
            <a:off x="3485835" y="1590312"/>
            <a:ext cx="338638" cy="242807"/>
            <a:chOff x="4777975" y="1174384"/>
            <a:chExt cx="280043" cy="356738"/>
          </a:xfrm>
        </p:grpSpPr>
        <p:sp>
          <p:nvSpPr>
            <p:cNvPr id="2507" name="Rectangle 1384"/>
            <p:cNvSpPr/>
            <p:nvPr/>
          </p:nvSpPr>
          <p:spPr>
            <a:xfrm>
              <a:off x="4777975" y="1174384"/>
              <a:ext cx="280043" cy="356738"/>
            </a:xfrm>
            <a:prstGeom prst="rect">
              <a:avLst/>
            </a:prstGeom>
            <a:solidFill>
              <a:schemeClr val="tx2"/>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66666"/>
                </a:solidFill>
              </a:endParaRPr>
            </a:p>
          </p:txBody>
        </p:sp>
        <p:grpSp>
          <p:nvGrpSpPr>
            <p:cNvPr id="2508" name="Group 1382"/>
            <p:cNvGrpSpPr/>
            <p:nvPr/>
          </p:nvGrpSpPr>
          <p:grpSpPr>
            <a:xfrm rot="5400000">
              <a:off x="4882557" y="1284183"/>
              <a:ext cx="166971" cy="49489"/>
              <a:chOff x="1849115" y="4715405"/>
              <a:chExt cx="2024228" cy="450055"/>
            </a:xfrm>
            <a:solidFill>
              <a:srgbClr val="33CCFF"/>
            </a:solidFill>
          </p:grpSpPr>
          <p:sp>
            <p:nvSpPr>
              <p:cNvPr id="2514" name="Rectangle 1389"/>
              <p:cNvSpPr/>
              <p:nvPr/>
            </p:nvSpPr>
            <p:spPr bwMode="auto">
              <a:xfrm>
                <a:off x="1849115" y="4715405"/>
                <a:ext cx="1152128"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15" name="Rectangle 1390"/>
              <p:cNvSpPr/>
              <p:nvPr/>
            </p:nvSpPr>
            <p:spPr bwMode="auto">
              <a:xfrm>
                <a:off x="30082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16" name="Rectangle 1391"/>
              <p:cNvSpPr/>
              <p:nvPr/>
            </p:nvSpPr>
            <p:spPr bwMode="auto">
              <a:xfrm>
                <a:off x="32989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17" name="Rectangle 1392"/>
              <p:cNvSpPr/>
              <p:nvPr/>
            </p:nvSpPr>
            <p:spPr bwMode="auto">
              <a:xfrm>
                <a:off x="35896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grpSp>
        <p:grpSp>
          <p:nvGrpSpPr>
            <p:cNvPr id="2509" name="Group 1383"/>
            <p:cNvGrpSpPr/>
            <p:nvPr/>
          </p:nvGrpSpPr>
          <p:grpSpPr>
            <a:xfrm rot="16200000">
              <a:off x="4794432" y="1284183"/>
              <a:ext cx="166971" cy="49489"/>
              <a:chOff x="1849115" y="4715405"/>
              <a:chExt cx="2024228" cy="450055"/>
            </a:xfrm>
            <a:solidFill>
              <a:srgbClr val="92D050"/>
            </a:solidFill>
          </p:grpSpPr>
          <p:sp>
            <p:nvSpPr>
              <p:cNvPr id="2510" name="Rectangle 1385"/>
              <p:cNvSpPr/>
              <p:nvPr/>
            </p:nvSpPr>
            <p:spPr bwMode="auto">
              <a:xfrm>
                <a:off x="1849115" y="4715405"/>
                <a:ext cx="1152128"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11" name="Rectangle 1386"/>
              <p:cNvSpPr/>
              <p:nvPr/>
            </p:nvSpPr>
            <p:spPr bwMode="auto">
              <a:xfrm>
                <a:off x="30082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12" name="Rectangle 1387"/>
              <p:cNvSpPr/>
              <p:nvPr/>
            </p:nvSpPr>
            <p:spPr bwMode="auto">
              <a:xfrm>
                <a:off x="32989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13" name="Rectangle 1388"/>
              <p:cNvSpPr/>
              <p:nvPr/>
            </p:nvSpPr>
            <p:spPr bwMode="auto">
              <a:xfrm>
                <a:off x="35896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grpSp>
      </p:grpSp>
      <p:grpSp>
        <p:nvGrpSpPr>
          <p:cNvPr id="2518" name="Group 1393"/>
          <p:cNvGrpSpPr/>
          <p:nvPr/>
        </p:nvGrpSpPr>
        <p:grpSpPr>
          <a:xfrm rot="10800000">
            <a:off x="4071394" y="1590312"/>
            <a:ext cx="338638" cy="242807"/>
            <a:chOff x="4777975" y="1174384"/>
            <a:chExt cx="280043" cy="356738"/>
          </a:xfrm>
        </p:grpSpPr>
        <p:sp>
          <p:nvSpPr>
            <p:cNvPr id="2519" name="Rectangle 1396"/>
            <p:cNvSpPr/>
            <p:nvPr/>
          </p:nvSpPr>
          <p:spPr>
            <a:xfrm>
              <a:off x="4777975" y="1174384"/>
              <a:ext cx="280043" cy="356738"/>
            </a:xfrm>
            <a:prstGeom prst="rect">
              <a:avLst/>
            </a:prstGeom>
            <a:solidFill>
              <a:schemeClr val="tx2"/>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66666"/>
                </a:solidFill>
              </a:endParaRPr>
            </a:p>
          </p:txBody>
        </p:sp>
        <p:grpSp>
          <p:nvGrpSpPr>
            <p:cNvPr id="2520" name="Group 1394"/>
            <p:cNvGrpSpPr/>
            <p:nvPr/>
          </p:nvGrpSpPr>
          <p:grpSpPr>
            <a:xfrm rot="5400000">
              <a:off x="4882557" y="1284183"/>
              <a:ext cx="166971" cy="49489"/>
              <a:chOff x="1849115" y="4715405"/>
              <a:chExt cx="2024228" cy="450055"/>
            </a:xfrm>
            <a:solidFill>
              <a:srgbClr val="33CCFF"/>
            </a:solidFill>
          </p:grpSpPr>
          <p:sp>
            <p:nvSpPr>
              <p:cNvPr id="2526" name="Rectangle 1401"/>
              <p:cNvSpPr/>
              <p:nvPr/>
            </p:nvSpPr>
            <p:spPr bwMode="auto">
              <a:xfrm>
                <a:off x="1849115" y="4715405"/>
                <a:ext cx="1152128"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27" name="Rectangle 1402"/>
              <p:cNvSpPr/>
              <p:nvPr/>
            </p:nvSpPr>
            <p:spPr bwMode="auto">
              <a:xfrm>
                <a:off x="30082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28" name="Rectangle 1403"/>
              <p:cNvSpPr/>
              <p:nvPr/>
            </p:nvSpPr>
            <p:spPr bwMode="auto">
              <a:xfrm>
                <a:off x="32989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29" name="Rectangle 1404"/>
              <p:cNvSpPr/>
              <p:nvPr/>
            </p:nvSpPr>
            <p:spPr bwMode="auto">
              <a:xfrm>
                <a:off x="35896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grpSp>
        <p:grpSp>
          <p:nvGrpSpPr>
            <p:cNvPr id="2521" name="Group 1395"/>
            <p:cNvGrpSpPr/>
            <p:nvPr/>
          </p:nvGrpSpPr>
          <p:grpSpPr>
            <a:xfrm rot="16200000">
              <a:off x="4794432" y="1284183"/>
              <a:ext cx="166971" cy="49489"/>
              <a:chOff x="1849115" y="4715405"/>
              <a:chExt cx="2024228" cy="450055"/>
            </a:xfrm>
            <a:solidFill>
              <a:srgbClr val="92D050"/>
            </a:solidFill>
          </p:grpSpPr>
          <p:sp>
            <p:nvSpPr>
              <p:cNvPr id="2522" name="Rectangle 1397"/>
              <p:cNvSpPr/>
              <p:nvPr/>
            </p:nvSpPr>
            <p:spPr bwMode="auto">
              <a:xfrm>
                <a:off x="1849115" y="4715405"/>
                <a:ext cx="1152128"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23" name="Rectangle 1398"/>
              <p:cNvSpPr/>
              <p:nvPr/>
            </p:nvSpPr>
            <p:spPr bwMode="auto">
              <a:xfrm>
                <a:off x="30082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24" name="Rectangle 1399"/>
              <p:cNvSpPr/>
              <p:nvPr/>
            </p:nvSpPr>
            <p:spPr bwMode="auto">
              <a:xfrm>
                <a:off x="32989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sp>
            <p:nvSpPr>
              <p:cNvPr id="2525" name="Rectangle 1400"/>
              <p:cNvSpPr/>
              <p:nvPr/>
            </p:nvSpPr>
            <p:spPr bwMode="auto">
              <a:xfrm>
                <a:off x="35896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dirty="0">
                  <a:solidFill>
                    <a:srgbClr val="1D1D1A"/>
                  </a:solidFill>
                  <a:ea typeface="宋体" charset="-122"/>
                </a:endParaRPr>
              </a:p>
            </p:txBody>
          </p:sp>
        </p:grpSp>
      </p:grpSp>
      <p:sp>
        <p:nvSpPr>
          <p:cNvPr id="2530" name="TextBox 2529"/>
          <p:cNvSpPr txBox="1"/>
          <p:nvPr/>
        </p:nvSpPr>
        <p:spPr>
          <a:xfrm>
            <a:off x="190633" y="1376596"/>
            <a:ext cx="528414" cy="276999"/>
          </a:xfrm>
          <a:prstGeom prst="rect">
            <a:avLst/>
          </a:prstGeom>
          <a:noFill/>
        </p:spPr>
        <p:txBody>
          <a:bodyPr wrap="none" rtlCol="0">
            <a:spAutoFit/>
          </a:bodyPr>
          <a:lstStyle/>
          <a:p>
            <a:r>
              <a:rPr lang="en-US" altLang="zh-CN" sz="1200">
                <a:solidFill>
                  <a:srgbClr val="1D1D1A"/>
                </a:solidFill>
                <a:ea typeface="Microsoft YaHei" panose="020B0503020204020204" pitchFamily="34" charset="-122"/>
                <a:cs typeface="Arial" panose="020B0604020202020204" pitchFamily="34" charset="0"/>
              </a:rPr>
              <a:t>HOST</a:t>
            </a:r>
            <a:endParaRPr lang="en-US" sz="1200" dirty="0">
              <a:solidFill>
                <a:srgbClr val="1D1D1A"/>
              </a:solidFill>
              <a:ea typeface="Microsoft YaHei" panose="020B0503020204020204" pitchFamily="34" charset="-122"/>
              <a:cs typeface="Arial" panose="020B0604020202020204" pitchFamily="34" charset="0"/>
            </a:endParaRPr>
          </a:p>
        </p:txBody>
      </p:sp>
      <p:cxnSp>
        <p:nvCxnSpPr>
          <p:cNvPr id="2531" name="直接连接符 215"/>
          <p:cNvCxnSpPr>
            <a:stCxn id="2507" idx="0"/>
          </p:cNvCxnSpPr>
          <p:nvPr/>
        </p:nvCxnSpPr>
        <p:spPr>
          <a:xfrm flipH="1">
            <a:off x="3374827" y="1833119"/>
            <a:ext cx="280327" cy="244324"/>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32" name="直接连接符 215"/>
          <p:cNvCxnSpPr>
            <a:stCxn id="2519" idx="0"/>
          </p:cNvCxnSpPr>
          <p:nvPr/>
        </p:nvCxnSpPr>
        <p:spPr>
          <a:xfrm flipH="1">
            <a:off x="3790838" y="1833119"/>
            <a:ext cx="449875" cy="232695"/>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33" name="直接连接符 215"/>
          <p:cNvCxnSpPr>
            <a:endCxn id="2318" idx="0"/>
          </p:cNvCxnSpPr>
          <p:nvPr/>
        </p:nvCxnSpPr>
        <p:spPr>
          <a:xfrm flipH="1">
            <a:off x="1416298" y="2360458"/>
            <a:ext cx="972632" cy="415449"/>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34" name="直接连接符 215"/>
          <p:cNvCxnSpPr>
            <a:stCxn id="2495" idx="0"/>
          </p:cNvCxnSpPr>
          <p:nvPr/>
        </p:nvCxnSpPr>
        <p:spPr>
          <a:xfrm>
            <a:off x="2453768" y="1826641"/>
            <a:ext cx="169319" cy="234482"/>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54" name="直接连接符 216"/>
          <p:cNvCxnSpPr>
            <a:endCxn id="2320" idx="0"/>
          </p:cNvCxnSpPr>
          <p:nvPr/>
        </p:nvCxnSpPr>
        <p:spPr>
          <a:xfrm>
            <a:off x="3273386" y="2372297"/>
            <a:ext cx="381911" cy="403610"/>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55" name="直接连接符 215"/>
          <p:cNvCxnSpPr>
            <a:endCxn id="2321" idx="0"/>
          </p:cNvCxnSpPr>
          <p:nvPr/>
        </p:nvCxnSpPr>
        <p:spPr>
          <a:xfrm>
            <a:off x="3664809" y="2355977"/>
            <a:ext cx="1109315" cy="419930"/>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60" name="直接连接符 216"/>
          <p:cNvCxnSpPr>
            <a:stCxn id="2322" idx="2"/>
          </p:cNvCxnSpPr>
          <p:nvPr/>
        </p:nvCxnSpPr>
        <p:spPr>
          <a:xfrm>
            <a:off x="1416298" y="4561410"/>
            <a:ext cx="621230" cy="261003"/>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61" name="直接连接符 215"/>
          <p:cNvCxnSpPr>
            <a:stCxn id="2323" idx="2"/>
          </p:cNvCxnSpPr>
          <p:nvPr/>
        </p:nvCxnSpPr>
        <p:spPr>
          <a:xfrm>
            <a:off x="2535127" y="4561410"/>
            <a:ext cx="87960" cy="238822"/>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62" name="直接连接符 216"/>
          <p:cNvCxnSpPr>
            <a:endCxn id="2440" idx="0"/>
          </p:cNvCxnSpPr>
          <p:nvPr/>
        </p:nvCxnSpPr>
        <p:spPr>
          <a:xfrm flipH="1">
            <a:off x="2515014" y="5086686"/>
            <a:ext cx="160795" cy="175414"/>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63" name="直接连接符 215"/>
          <p:cNvCxnSpPr>
            <a:stCxn id="2325" idx="2"/>
          </p:cNvCxnSpPr>
          <p:nvPr/>
        </p:nvCxnSpPr>
        <p:spPr>
          <a:xfrm flipH="1">
            <a:off x="3857623" y="4561410"/>
            <a:ext cx="916501" cy="261003"/>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64" name="直接连接符 216"/>
          <p:cNvCxnSpPr>
            <a:endCxn id="2439" idx="0"/>
          </p:cNvCxnSpPr>
          <p:nvPr/>
        </p:nvCxnSpPr>
        <p:spPr>
          <a:xfrm flipH="1">
            <a:off x="1299731" y="5057050"/>
            <a:ext cx="794524" cy="205050"/>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65" name="直接连接符 215"/>
          <p:cNvCxnSpPr>
            <a:stCxn id="2324" idx="2"/>
          </p:cNvCxnSpPr>
          <p:nvPr/>
        </p:nvCxnSpPr>
        <p:spPr>
          <a:xfrm flipH="1">
            <a:off x="3466140" y="4561410"/>
            <a:ext cx="189157" cy="231465"/>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66" name="直接连接符 216"/>
          <p:cNvCxnSpPr>
            <a:endCxn id="2441" idx="0"/>
          </p:cNvCxnSpPr>
          <p:nvPr/>
        </p:nvCxnSpPr>
        <p:spPr>
          <a:xfrm>
            <a:off x="3479378" y="5057050"/>
            <a:ext cx="250919" cy="205050"/>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67" name="直接连接符 215"/>
          <p:cNvCxnSpPr>
            <a:endCxn id="2450" idx="0"/>
          </p:cNvCxnSpPr>
          <p:nvPr/>
        </p:nvCxnSpPr>
        <p:spPr>
          <a:xfrm>
            <a:off x="3693635" y="5057050"/>
            <a:ext cx="1251945" cy="212407"/>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pic>
        <p:nvPicPr>
          <p:cNvPr id="178" name="图片 10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14882" y="5805949"/>
            <a:ext cx="334503" cy="304160"/>
          </a:xfrm>
          <a:prstGeom prst="rect">
            <a:avLst/>
          </a:prstGeom>
        </p:spPr>
      </p:pic>
      <p:pic>
        <p:nvPicPr>
          <p:cNvPr id="179" name="图片 10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02007" y="5842600"/>
            <a:ext cx="334503" cy="304160"/>
          </a:xfrm>
          <a:prstGeom prst="rect">
            <a:avLst/>
          </a:prstGeom>
        </p:spPr>
      </p:pic>
      <p:pic>
        <p:nvPicPr>
          <p:cNvPr id="180" name="图片 10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12280" y="5867677"/>
            <a:ext cx="334503" cy="304160"/>
          </a:xfrm>
          <a:prstGeom prst="rect">
            <a:avLst/>
          </a:prstGeom>
        </p:spPr>
      </p:pic>
      <p:pic>
        <p:nvPicPr>
          <p:cNvPr id="181" name="图片 10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47876" y="5805956"/>
            <a:ext cx="334503" cy="304160"/>
          </a:xfrm>
          <a:prstGeom prst="rect">
            <a:avLst/>
          </a:prstGeom>
        </p:spPr>
      </p:pic>
      <p:pic>
        <p:nvPicPr>
          <p:cNvPr id="182" name="图片 10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35001" y="5842607"/>
            <a:ext cx="334503" cy="304160"/>
          </a:xfrm>
          <a:prstGeom prst="rect">
            <a:avLst/>
          </a:prstGeom>
        </p:spPr>
      </p:pic>
      <p:pic>
        <p:nvPicPr>
          <p:cNvPr id="183" name="图片 10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45274" y="5867684"/>
            <a:ext cx="334503" cy="304160"/>
          </a:xfrm>
          <a:prstGeom prst="rect">
            <a:avLst/>
          </a:prstGeom>
        </p:spPr>
      </p:pic>
      <p:pic>
        <p:nvPicPr>
          <p:cNvPr id="190" name="图片 10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17615" y="5815426"/>
            <a:ext cx="334503" cy="304160"/>
          </a:xfrm>
          <a:prstGeom prst="rect">
            <a:avLst/>
          </a:prstGeom>
        </p:spPr>
      </p:pic>
      <p:pic>
        <p:nvPicPr>
          <p:cNvPr id="191" name="图片 10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04740" y="5852077"/>
            <a:ext cx="334503" cy="304160"/>
          </a:xfrm>
          <a:prstGeom prst="rect">
            <a:avLst/>
          </a:prstGeom>
        </p:spPr>
      </p:pic>
      <p:pic>
        <p:nvPicPr>
          <p:cNvPr id="192" name="图片 10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15013" y="5877154"/>
            <a:ext cx="334503" cy="304160"/>
          </a:xfrm>
          <a:prstGeom prst="rect">
            <a:avLst/>
          </a:prstGeom>
        </p:spPr>
      </p:pic>
      <p:pic>
        <p:nvPicPr>
          <p:cNvPr id="193" name="图片 10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0609" y="5815433"/>
            <a:ext cx="334503" cy="304160"/>
          </a:xfrm>
          <a:prstGeom prst="rect">
            <a:avLst/>
          </a:prstGeom>
        </p:spPr>
      </p:pic>
      <p:pic>
        <p:nvPicPr>
          <p:cNvPr id="194" name="图片 10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7734" y="5852084"/>
            <a:ext cx="334503" cy="304160"/>
          </a:xfrm>
          <a:prstGeom prst="rect">
            <a:avLst/>
          </a:prstGeom>
        </p:spPr>
      </p:pic>
      <p:pic>
        <p:nvPicPr>
          <p:cNvPr id="195" name="图片 10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48007" y="5877161"/>
            <a:ext cx="334503" cy="304160"/>
          </a:xfrm>
          <a:prstGeom prst="rect">
            <a:avLst/>
          </a:prstGeom>
        </p:spPr>
      </p:pic>
    </p:spTree>
    <p:extLst>
      <p:ext uri="{BB962C8B-B14F-4D97-AF65-F5344CB8AC3E}">
        <p14:creationId xmlns:p14="http://schemas.microsoft.com/office/powerpoint/2010/main" val="269836013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标题 1"/>
          <p:cNvSpPr txBox="1">
            <a:spLocks/>
          </p:cNvSpPr>
          <p:nvPr/>
        </p:nvSpPr>
        <p:spPr>
          <a:xfrm>
            <a:off x="548091" y="189697"/>
            <a:ext cx="10515600" cy="10347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rgbClr val="000000"/>
                </a:solidFill>
                <a:latin typeface="微软雅黑" panose="020B0503020204020204" pitchFamily="34" charset="-122"/>
                <a:ea typeface="微软雅黑" panose="020B0503020204020204" pitchFamily="34" charset="-122"/>
              </a:rPr>
              <a:t>Nearly</a:t>
            </a:r>
            <a:r>
              <a:rPr lang="zh-CN" altLang="en-US" sz="2800" dirty="0">
                <a:solidFill>
                  <a:srgbClr val="000000"/>
                </a:solidFill>
                <a:latin typeface="微软雅黑" panose="020B0503020204020204" pitchFamily="34" charset="-122"/>
                <a:ea typeface="微软雅黑" panose="020B0503020204020204" pitchFamily="34" charset="-122"/>
              </a:rPr>
              <a:t> </a:t>
            </a:r>
            <a:r>
              <a:rPr lang="en-US" altLang="zh-CN" sz="2800" dirty="0">
                <a:solidFill>
                  <a:srgbClr val="000000"/>
                </a:solidFill>
                <a:latin typeface="微软雅黑" panose="020B0503020204020204" pitchFamily="34" charset="-122"/>
                <a:ea typeface="微软雅黑" panose="020B0503020204020204" pitchFamily="34" charset="-122"/>
              </a:rPr>
              <a:t>all</a:t>
            </a:r>
            <a:r>
              <a:rPr lang="zh-CN" altLang="en-US" sz="2800" dirty="0">
                <a:solidFill>
                  <a:srgbClr val="000000"/>
                </a:solidFill>
                <a:latin typeface="微软雅黑" panose="020B0503020204020204" pitchFamily="34" charset="-122"/>
                <a:ea typeface="微软雅黑" panose="020B0503020204020204" pitchFamily="34" charset="-122"/>
              </a:rPr>
              <a:t> </a:t>
            </a:r>
            <a:r>
              <a:rPr lang="en-US" altLang="zh-CN" sz="2800" dirty="0">
                <a:solidFill>
                  <a:srgbClr val="000000"/>
                </a:solidFill>
                <a:latin typeface="微软雅黑" panose="020B0503020204020204" pitchFamily="34" charset="-122"/>
                <a:ea typeface="微软雅黑" panose="020B0503020204020204" pitchFamily="34" charset="-122"/>
              </a:rPr>
              <a:t>software components are in user-mode</a:t>
            </a:r>
          </a:p>
          <a:p>
            <a:r>
              <a:rPr lang="en-US" altLang="zh-CN" sz="2000" dirty="0">
                <a:solidFill>
                  <a:srgbClr val="000000"/>
                </a:solidFill>
                <a:latin typeface="微软雅黑" panose="020B0503020204020204" pitchFamily="34" charset="-122"/>
                <a:ea typeface="微软雅黑" panose="020B0503020204020204" pitchFamily="34" charset="-122"/>
              </a:rPr>
              <a:t>Reducing latency caused by interactions</a:t>
            </a: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between</a:t>
            </a: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kernel-state and user-mode</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
        <p:nvSpPr>
          <p:cNvPr id="52" name="圆角矩形 4"/>
          <p:cNvSpPr/>
          <p:nvPr/>
        </p:nvSpPr>
        <p:spPr>
          <a:xfrm>
            <a:off x="1663337" y="2632198"/>
            <a:ext cx="3648892" cy="783771"/>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53" name="圆角矩形 5"/>
          <p:cNvSpPr/>
          <p:nvPr/>
        </p:nvSpPr>
        <p:spPr>
          <a:xfrm>
            <a:off x="1663337" y="3829626"/>
            <a:ext cx="3648892" cy="783771"/>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54" name="矩形 6"/>
          <p:cNvSpPr/>
          <p:nvPr/>
        </p:nvSpPr>
        <p:spPr>
          <a:xfrm>
            <a:off x="502734" y="2846488"/>
            <a:ext cx="1115049" cy="307777"/>
          </a:xfrm>
          <a:prstGeom prst="rect">
            <a:avLst/>
          </a:prstGeom>
        </p:spPr>
        <p:txBody>
          <a:bodyPr wrap="none">
            <a:spAutoFit/>
          </a:bodyPr>
          <a:lstStyle/>
          <a:p>
            <a:pPr defTabSz="914400"/>
            <a:r>
              <a:rPr lang="en-US" altLang="zh-CN" sz="1400" dirty="0">
                <a:solidFill>
                  <a:srgbClr val="666666"/>
                </a:solidFill>
                <a:latin typeface="微软雅黑" panose="020B0503020204020204" pitchFamily="34" charset="-122"/>
                <a:ea typeface="微软雅黑" panose="020B0503020204020204" pitchFamily="34" charset="-122"/>
                <a:cs typeface=""/>
              </a:rPr>
              <a:t>User space</a:t>
            </a:r>
            <a:endParaRPr lang="zh-CN" altLang="en-US" sz="1400" dirty="0">
              <a:solidFill>
                <a:prstClr val="black"/>
              </a:solidFill>
              <a:latin typeface="Calibri" panose="020F0502020204030204"/>
              <a:ea typeface="宋体" charset="-122"/>
              <a:cs typeface=""/>
            </a:endParaRPr>
          </a:p>
        </p:txBody>
      </p:sp>
      <p:sp>
        <p:nvSpPr>
          <p:cNvPr id="55" name="矩形 7"/>
          <p:cNvSpPr/>
          <p:nvPr/>
        </p:nvSpPr>
        <p:spPr>
          <a:xfrm>
            <a:off x="404406" y="4043916"/>
            <a:ext cx="1269258" cy="307777"/>
          </a:xfrm>
          <a:prstGeom prst="rect">
            <a:avLst/>
          </a:prstGeom>
        </p:spPr>
        <p:txBody>
          <a:bodyPr wrap="none">
            <a:spAutoFit/>
          </a:bodyPr>
          <a:lstStyle/>
          <a:p>
            <a:pPr defTabSz="914400"/>
            <a:r>
              <a:rPr lang="en-US" altLang="zh-CN" sz="1400" dirty="0">
                <a:solidFill>
                  <a:srgbClr val="666666"/>
                </a:solidFill>
                <a:latin typeface="微软雅黑" panose="020B0503020204020204" pitchFamily="34" charset="-122"/>
                <a:ea typeface="微软雅黑" panose="020B0503020204020204" pitchFamily="34" charset="-122"/>
                <a:cs typeface=""/>
              </a:rPr>
              <a:t>Kernel space</a:t>
            </a:r>
            <a:endParaRPr lang="zh-CN" altLang="en-US" sz="1400" dirty="0">
              <a:solidFill>
                <a:prstClr val="black"/>
              </a:solidFill>
              <a:latin typeface="Calibri" panose="020F0502020204030204"/>
              <a:ea typeface="宋体" charset="-122"/>
              <a:cs typeface=""/>
            </a:endParaRPr>
          </a:p>
        </p:txBody>
      </p:sp>
      <p:sp>
        <p:nvSpPr>
          <p:cNvPr id="56" name="矩形 8"/>
          <p:cNvSpPr/>
          <p:nvPr/>
        </p:nvSpPr>
        <p:spPr>
          <a:xfrm>
            <a:off x="1924595" y="2839417"/>
            <a:ext cx="801188" cy="263044"/>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宋体" charset="-122"/>
                <a:cs typeface=""/>
              </a:rPr>
              <a:t>OMM</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57" name="矩形 9"/>
          <p:cNvSpPr/>
          <p:nvPr/>
        </p:nvSpPr>
        <p:spPr>
          <a:xfrm>
            <a:off x="1924595" y="4089989"/>
            <a:ext cx="801188" cy="263044"/>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宋体" charset="-122"/>
                <a:cs typeface=""/>
              </a:rPr>
              <a:t>Driver</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58" name="矩形 10"/>
          <p:cNvSpPr/>
          <p:nvPr/>
        </p:nvSpPr>
        <p:spPr>
          <a:xfrm>
            <a:off x="3087189" y="2839417"/>
            <a:ext cx="801188" cy="263044"/>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900" kern="0" dirty="0">
                <a:solidFill>
                  <a:prstClr val="black"/>
                </a:solidFill>
                <a:latin typeface="Calibri" panose="020F0502020204030204"/>
                <a:ea typeface="宋体" charset="-122"/>
                <a:cs typeface=""/>
              </a:rPr>
              <a:t>Space</a:t>
            </a:r>
            <a:r>
              <a:rPr lang="zh-CN" altLang="en-US" sz="900" kern="0" dirty="0">
                <a:solidFill>
                  <a:prstClr val="black"/>
                </a:solidFill>
                <a:latin typeface="Calibri" panose="020F0502020204030204"/>
                <a:ea typeface="宋体" charset="-122"/>
                <a:cs typeface=""/>
              </a:rPr>
              <a:t> </a:t>
            </a:r>
            <a:r>
              <a:rPr lang="en-US" altLang="zh-CN" sz="900" kern="0" dirty="0">
                <a:solidFill>
                  <a:prstClr val="black"/>
                </a:solidFill>
                <a:latin typeface="Calibri" panose="020F0502020204030204"/>
                <a:ea typeface="宋体" charset="-122"/>
                <a:cs typeface=""/>
              </a:rPr>
              <a:t>Mgmt.</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59" name="矩形 11"/>
          <p:cNvSpPr/>
          <p:nvPr/>
        </p:nvSpPr>
        <p:spPr>
          <a:xfrm>
            <a:off x="3087189" y="4089989"/>
            <a:ext cx="801188" cy="263044"/>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宋体" charset="-122"/>
                <a:cs typeface=""/>
              </a:rPr>
              <a:t>Disk</a:t>
            </a:r>
            <a:r>
              <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rPr>
              <a:t> </a:t>
            </a:r>
            <a:r>
              <a:rPr kumimoji="0" lang="en-US" altLang="zh-CN" sz="900" b="0" i="0" u="none" strike="noStrike" kern="0" cap="none" spc="0" normalizeH="0" baseline="0" noProof="0" dirty="0">
                <a:ln>
                  <a:noFill/>
                </a:ln>
                <a:solidFill>
                  <a:prstClr val="black"/>
                </a:solidFill>
                <a:effectLst/>
                <a:uLnTx/>
                <a:uFillTx/>
                <a:latin typeface="Calibri" panose="020F0502020204030204"/>
                <a:ea typeface="宋体" charset="-122"/>
                <a:cs typeface=""/>
              </a:rPr>
              <a:t>Mgmt.</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cxnSp>
        <p:nvCxnSpPr>
          <p:cNvPr id="60" name="直接箭头连接符 13"/>
          <p:cNvCxnSpPr/>
          <p:nvPr/>
        </p:nvCxnSpPr>
        <p:spPr>
          <a:xfrm>
            <a:off x="2290356" y="3415969"/>
            <a:ext cx="0" cy="413657"/>
          </a:xfrm>
          <a:prstGeom prst="straightConnector1">
            <a:avLst/>
          </a:prstGeom>
          <a:noFill/>
          <a:ln w="6350" cap="flat" cmpd="sng" algn="ctr">
            <a:solidFill>
              <a:srgbClr val="5B9BD5"/>
            </a:solidFill>
            <a:prstDash val="solid"/>
            <a:miter lim="800000"/>
            <a:headEnd type="triangle"/>
            <a:tailEnd type="triangle"/>
          </a:ln>
          <a:effectLst/>
        </p:spPr>
      </p:cxnSp>
      <p:cxnSp>
        <p:nvCxnSpPr>
          <p:cNvPr id="61" name="直接箭头连接符 14"/>
          <p:cNvCxnSpPr/>
          <p:nvPr/>
        </p:nvCxnSpPr>
        <p:spPr>
          <a:xfrm>
            <a:off x="3101704" y="3415969"/>
            <a:ext cx="0" cy="413657"/>
          </a:xfrm>
          <a:prstGeom prst="straightConnector1">
            <a:avLst/>
          </a:prstGeom>
          <a:noFill/>
          <a:ln w="6350" cap="flat" cmpd="sng" algn="ctr">
            <a:solidFill>
              <a:srgbClr val="5B9BD5"/>
            </a:solidFill>
            <a:prstDash val="solid"/>
            <a:miter lim="800000"/>
            <a:headEnd type="triangle"/>
            <a:tailEnd type="triangle"/>
          </a:ln>
          <a:effectLst/>
        </p:spPr>
      </p:cxnSp>
      <p:cxnSp>
        <p:nvCxnSpPr>
          <p:cNvPr id="62" name="直接箭头连接符 15"/>
          <p:cNvCxnSpPr/>
          <p:nvPr/>
        </p:nvCxnSpPr>
        <p:spPr>
          <a:xfrm>
            <a:off x="3913052" y="3415969"/>
            <a:ext cx="0" cy="413657"/>
          </a:xfrm>
          <a:prstGeom prst="straightConnector1">
            <a:avLst/>
          </a:prstGeom>
          <a:noFill/>
          <a:ln w="6350" cap="flat" cmpd="sng" algn="ctr">
            <a:solidFill>
              <a:srgbClr val="5B9BD5"/>
            </a:solidFill>
            <a:prstDash val="solid"/>
            <a:miter lim="800000"/>
            <a:headEnd type="triangle"/>
            <a:tailEnd type="triangle"/>
          </a:ln>
          <a:effectLst/>
        </p:spPr>
      </p:cxnSp>
      <p:cxnSp>
        <p:nvCxnSpPr>
          <p:cNvPr id="63" name="直接箭头连接符 16"/>
          <p:cNvCxnSpPr/>
          <p:nvPr/>
        </p:nvCxnSpPr>
        <p:spPr>
          <a:xfrm>
            <a:off x="4724401" y="3415969"/>
            <a:ext cx="0" cy="413657"/>
          </a:xfrm>
          <a:prstGeom prst="straightConnector1">
            <a:avLst/>
          </a:prstGeom>
          <a:noFill/>
          <a:ln w="6350" cap="flat" cmpd="sng" algn="ctr">
            <a:solidFill>
              <a:srgbClr val="5B9BD5"/>
            </a:solidFill>
            <a:prstDash val="solid"/>
            <a:miter lim="800000"/>
            <a:headEnd type="triangle"/>
            <a:tailEnd type="triangle"/>
          </a:ln>
          <a:effectLst/>
        </p:spPr>
      </p:cxnSp>
      <p:cxnSp>
        <p:nvCxnSpPr>
          <p:cNvPr id="64" name="直接箭头连接符 17"/>
          <p:cNvCxnSpPr/>
          <p:nvPr/>
        </p:nvCxnSpPr>
        <p:spPr>
          <a:xfrm>
            <a:off x="2696030" y="3415969"/>
            <a:ext cx="0" cy="413657"/>
          </a:xfrm>
          <a:prstGeom prst="straightConnector1">
            <a:avLst/>
          </a:prstGeom>
          <a:noFill/>
          <a:ln w="6350" cap="flat" cmpd="sng" algn="ctr">
            <a:solidFill>
              <a:srgbClr val="5B9BD5"/>
            </a:solidFill>
            <a:prstDash val="solid"/>
            <a:miter lim="800000"/>
            <a:headEnd type="triangle"/>
            <a:tailEnd type="triangle"/>
          </a:ln>
          <a:effectLst/>
        </p:spPr>
      </p:cxnSp>
      <p:cxnSp>
        <p:nvCxnSpPr>
          <p:cNvPr id="65" name="直接箭头连接符 18"/>
          <p:cNvCxnSpPr/>
          <p:nvPr/>
        </p:nvCxnSpPr>
        <p:spPr>
          <a:xfrm>
            <a:off x="3507378" y="3415969"/>
            <a:ext cx="0" cy="413657"/>
          </a:xfrm>
          <a:prstGeom prst="straightConnector1">
            <a:avLst/>
          </a:prstGeom>
          <a:noFill/>
          <a:ln w="6350" cap="flat" cmpd="sng" algn="ctr">
            <a:solidFill>
              <a:srgbClr val="5B9BD5"/>
            </a:solidFill>
            <a:prstDash val="solid"/>
            <a:miter lim="800000"/>
            <a:headEnd type="triangle"/>
            <a:tailEnd type="triangle"/>
          </a:ln>
          <a:effectLst/>
        </p:spPr>
      </p:cxnSp>
      <p:cxnSp>
        <p:nvCxnSpPr>
          <p:cNvPr id="66" name="直接箭头连接符 19"/>
          <p:cNvCxnSpPr/>
          <p:nvPr/>
        </p:nvCxnSpPr>
        <p:spPr>
          <a:xfrm>
            <a:off x="4318726" y="3415969"/>
            <a:ext cx="0" cy="413657"/>
          </a:xfrm>
          <a:prstGeom prst="straightConnector1">
            <a:avLst/>
          </a:prstGeom>
          <a:noFill/>
          <a:ln w="6350" cap="flat" cmpd="sng" algn="ctr">
            <a:solidFill>
              <a:srgbClr val="5B9BD5"/>
            </a:solidFill>
            <a:prstDash val="solid"/>
            <a:miter lim="800000"/>
            <a:headEnd type="triangle"/>
            <a:tailEnd type="triangle"/>
          </a:ln>
          <a:effectLst/>
        </p:spPr>
      </p:cxnSp>
      <p:sp>
        <p:nvSpPr>
          <p:cNvPr id="67" name="矩形 20"/>
          <p:cNvSpPr/>
          <p:nvPr/>
        </p:nvSpPr>
        <p:spPr>
          <a:xfrm>
            <a:off x="4297680" y="2839417"/>
            <a:ext cx="801188" cy="263044"/>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lvl="0" algn="ctr" defTabSz="914400">
              <a:defRPr/>
            </a:pPr>
            <a:r>
              <a:rPr lang="en-US" altLang="zh-CN" sz="900" kern="0" dirty="0">
                <a:solidFill>
                  <a:prstClr val="black"/>
                </a:solidFill>
                <a:latin typeface="Calibri" panose="020F0502020204030204"/>
                <a:ea typeface="宋体" charset="-122"/>
                <a:cs typeface=""/>
              </a:rPr>
              <a:t>Value-added features</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68" name="矩形 21"/>
          <p:cNvSpPr/>
          <p:nvPr/>
        </p:nvSpPr>
        <p:spPr>
          <a:xfrm>
            <a:off x="4283575" y="4088649"/>
            <a:ext cx="801188" cy="263044"/>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900" kern="0" noProof="0" dirty="0">
                <a:solidFill>
                  <a:prstClr val="black"/>
                </a:solidFill>
                <a:latin typeface="Calibri" panose="020F0502020204030204"/>
                <a:ea typeface="宋体" charset="-122"/>
                <a:cs typeface=""/>
              </a:rPr>
              <a:t>Pool</a:t>
            </a:r>
            <a:r>
              <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rPr>
              <a:t> </a:t>
            </a:r>
            <a:r>
              <a:rPr kumimoji="0" lang="en-US" altLang="zh-CN" sz="900" b="0" i="0" u="none" strike="noStrike" kern="0" cap="none" spc="0" normalizeH="0" baseline="0" noProof="0" dirty="0">
                <a:ln>
                  <a:noFill/>
                </a:ln>
                <a:solidFill>
                  <a:prstClr val="black"/>
                </a:solidFill>
                <a:effectLst/>
                <a:uLnTx/>
                <a:uFillTx/>
                <a:latin typeface="Calibri" panose="020F0502020204030204"/>
                <a:ea typeface="宋体" charset="-122"/>
                <a:cs typeface=""/>
              </a:rPr>
              <a:t>Mgmt.</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69" name="圆角矩形 22"/>
          <p:cNvSpPr/>
          <p:nvPr/>
        </p:nvSpPr>
        <p:spPr>
          <a:xfrm>
            <a:off x="7198179" y="2632198"/>
            <a:ext cx="3648892" cy="783771"/>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70" name="圆角矩形 23"/>
          <p:cNvSpPr/>
          <p:nvPr/>
        </p:nvSpPr>
        <p:spPr>
          <a:xfrm>
            <a:off x="7198179" y="3829626"/>
            <a:ext cx="3648892" cy="783771"/>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71" name="矩形 24"/>
          <p:cNvSpPr/>
          <p:nvPr/>
        </p:nvSpPr>
        <p:spPr>
          <a:xfrm>
            <a:off x="6037576" y="2846488"/>
            <a:ext cx="1115049" cy="307777"/>
          </a:xfrm>
          <a:prstGeom prst="rect">
            <a:avLst/>
          </a:prstGeom>
        </p:spPr>
        <p:txBody>
          <a:bodyPr wrap="none">
            <a:spAutoFit/>
          </a:bodyPr>
          <a:lstStyle/>
          <a:p>
            <a:pPr defTabSz="914400"/>
            <a:r>
              <a:rPr lang="en-US" altLang="zh-CN" sz="1400" dirty="0">
                <a:solidFill>
                  <a:srgbClr val="666666"/>
                </a:solidFill>
                <a:latin typeface="微软雅黑" panose="020B0503020204020204" pitchFamily="34" charset="-122"/>
                <a:ea typeface="微软雅黑" panose="020B0503020204020204" pitchFamily="34" charset="-122"/>
                <a:cs typeface=""/>
              </a:rPr>
              <a:t>User space</a:t>
            </a:r>
            <a:endParaRPr lang="zh-CN" altLang="en-US" sz="1400" dirty="0">
              <a:solidFill>
                <a:prstClr val="black"/>
              </a:solidFill>
              <a:latin typeface="Calibri" panose="020F0502020204030204"/>
              <a:ea typeface="宋体" charset="-122"/>
              <a:cs typeface=""/>
            </a:endParaRPr>
          </a:p>
        </p:txBody>
      </p:sp>
      <p:sp>
        <p:nvSpPr>
          <p:cNvPr id="72" name="矩形 25"/>
          <p:cNvSpPr/>
          <p:nvPr/>
        </p:nvSpPr>
        <p:spPr>
          <a:xfrm>
            <a:off x="5939248" y="4043916"/>
            <a:ext cx="1269258" cy="307777"/>
          </a:xfrm>
          <a:prstGeom prst="rect">
            <a:avLst/>
          </a:prstGeom>
        </p:spPr>
        <p:txBody>
          <a:bodyPr wrap="none">
            <a:spAutoFit/>
          </a:bodyPr>
          <a:lstStyle/>
          <a:p>
            <a:pPr defTabSz="914400"/>
            <a:r>
              <a:rPr lang="en-US" altLang="zh-CN" sz="1400" dirty="0">
                <a:solidFill>
                  <a:srgbClr val="666666"/>
                </a:solidFill>
                <a:latin typeface="微软雅黑" panose="020B0503020204020204" pitchFamily="34" charset="-122"/>
                <a:ea typeface="微软雅黑" panose="020B0503020204020204" pitchFamily="34" charset="-122"/>
                <a:cs typeface=""/>
              </a:rPr>
              <a:t>Kernel space</a:t>
            </a:r>
            <a:endParaRPr lang="zh-CN" altLang="en-US" sz="1400" dirty="0">
              <a:solidFill>
                <a:prstClr val="black"/>
              </a:solidFill>
              <a:latin typeface="Calibri" panose="020F0502020204030204"/>
              <a:ea typeface="宋体" charset="-122"/>
              <a:cs typeface=""/>
            </a:endParaRPr>
          </a:p>
        </p:txBody>
      </p:sp>
      <p:sp>
        <p:nvSpPr>
          <p:cNvPr id="73" name="矩形 26"/>
          <p:cNvSpPr/>
          <p:nvPr/>
        </p:nvSpPr>
        <p:spPr>
          <a:xfrm>
            <a:off x="7459437" y="2717491"/>
            <a:ext cx="801188" cy="263044"/>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宋体" charset="-122"/>
                <a:cs typeface=""/>
              </a:rPr>
              <a:t>OMM</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74" name="矩形 27"/>
          <p:cNvSpPr/>
          <p:nvPr/>
        </p:nvSpPr>
        <p:spPr>
          <a:xfrm>
            <a:off x="7468146" y="3067400"/>
            <a:ext cx="801188" cy="263044"/>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err="1">
                <a:ln>
                  <a:noFill/>
                </a:ln>
                <a:solidFill>
                  <a:prstClr val="black"/>
                </a:solidFill>
                <a:effectLst/>
                <a:uLnTx/>
                <a:uFillTx/>
                <a:latin typeface="Calibri" panose="020F0502020204030204"/>
                <a:ea typeface="宋体" charset="-122"/>
                <a:cs typeface=""/>
              </a:rPr>
              <a:t>NVMe</a:t>
            </a:r>
            <a:r>
              <a:rPr kumimoji="0" lang="zh-CN" altLang="en-US" sz="900" b="0" i="0" u="none" strike="noStrike" kern="0" cap="none" spc="0" normalizeH="0" noProof="0" dirty="0">
                <a:ln>
                  <a:noFill/>
                </a:ln>
                <a:solidFill>
                  <a:prstClr val="black"/>
                </a:solidFill>
                <a:effectLst/>
                <a:uLnTx/>
                <a:uFillTx/>
                <a:latin typeface="Calibri" panose="020F0502020204030204"/>
                <a:ea typeface="宋体" charset="-122"/>
                <a:cs typeface=""/>
              </a:rPr>
              <a:t> </a:t>
            </a:r>
            <a:r>
              <a:rPr kumimoji="0" lang="en-US" altLang="zh-CN" sz="900" b="0" i="0" u="none" strike="noStrike" kern="0" cap="none" spc="0" normalizeH="0" baseline="0" noProof="0" dirty="0">
                <a:ln>
                  <a:noFill/>
                </a:ln>
                <a:solidFill>
                  <a:prstClr val="black"/>
                </a:solidFill>
                <a:effectLst/>
                <a:uLnTx/>
                <a:uFillTx/>
                <a:latin typeface="Calibri" panose="020F0502020204030204"/>
                <a:ea typeface="宋体" charset="-122"/>
                <a:cs typeface=""/>
              </a:rPr>
              <a:t>Diver</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75" name="矩形 28"/>
          <p:cNvSpPr/>
          <p:nvPr/>
        </p:nvSpPr>
        <p:spPr>
          <a:xfrm>
            <a:off x="8622031" y="2717491"/>
            <a:ext cx="801188" cy="263044"/>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宋体" charset="-122"/>
                <a:cs typeface=""/>
              </a:rPr>
              <a:t>Space</a:t>
            </a:r>
            <a:r>
              <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rPr>
              <a:t> </a:t>
            </a:r>
            <a:r>
              <a:rPr kumimoji="0" lang="en-US" altLang="zh-CN" sz="900" b="0" i="0" u="none" strike="noStrike" kern="0" cap="none" spc="0" normalizeH="0" baseline="0" noProof="0" dirty="0">
                <a:ln>
                  <a:noFill/>
                </a:ln>
                <a:solidFill>
                  <a:prstClr val="black"/>
                </a:solidFill>
                <a:effectLst/>
                <a:uLnTx/>
                <a:uFillTx/>
                <a:latin typeface="Calibri" panose="020F0502020204030204"/>
                <a:ea typeface="宋体" charset="-122"/>
                <a:cs typeface=""/>
              </a:rPr>
              <a:t>Mgmt.</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76" name="矩形 29"/>
          <p:cNvSpPr/>
          <p:nvPr/>
        </p:nvSpPr>
        <p:spPr>
          <a:xfrm>
            <a:off x="8630740" y="3067400"/>
            <a:ext cx="801188" cy="263044"/>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宋体" charset="-122"/>
                <a:cs typeface=""/>
              </a:rPr>
              <a:t>Disk</a:t>
            </a:r>
            <a:r>
              <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rPr>
              <a:t> </a:t>
            </a:r>
            <a:r>
              <a:rPr kumimoji="0" lang="en-US" altLang="zh-CN" sz="900" b="0" i="0" u="none" strike="noStrike" kern="0" cap="none" spc="0" normalizeH="0" baseline="0" noProof="0" dirty="0">
                <a:ln>
                  <a:noFill/>
                </a:ln>
                <a:solidFill>
                  <a:prstClr val="black"/>
                </a:solidFill>
                <a:effectLst/>
                <a:uLnTx/>
                <a:uFillTx/>
                <a:latin typeface="Calibri" panose="020F0502020204030204"/>
                <a:ea typeface="宋体" charset="-122"/>
                <a:cs typeface=""/>
              </a:rPr>
              <a:t>Mgmt.</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cxnSp>
        <p:nvCxnSpPr>
          <p:cNvPr id="77" name="直接箭头连接符 35"/>
          <p:cNvCxnSpPr/>
          <p:nvPr/>
        </p:nvCxnSpPr>
        <p:spPr>
          <a:xfrm>
            <a:off x="9042220" y="3415969"/>
            <a:ext cx="0" cy="413657"/>
          </a:xfrm>
          <a:prstGeom prst="straightConnector1">
            <a:avLst/>
          </a:prstGeom>
          <a:noFill/>
          <a:ln w="6350" cap="flat" cmpd="sng" algn="ctr">
            <a:solidFill>
              <a:srgbClr val="5B9BD5"/>
            </a:solidFill>
            <a:prstDash val="solid"/>
            <a:miter lim="800000"/>
            <a:headEnd type="triangle"/>
            <a:tailEnd type="triangle"/>
          </a:ln>
          <a:effectLst/>
        </p:spPr>
      </p:cxnSp>
      <p:sp>
        <p:nvSpPr>
          <p:cNvPr id="78" name="矩形 37"/>
          <p:cNvSpPr/>
          <p:nvPr/>
        </p:nvSpPr>
        <p:spPr>
          <a:xfrm>
            <a:off x="9832522" y="2717491"/>
            <a:ext cx="801188" cy="263044"/>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lvl="0" algn="ctr" defTabSz="914400">
              <a:defRPr/>
            </a:pPr>
            <a:r>
              <a:rPr lang="en-US" altLang="zh-CN" sz="900" kern="0" dirty="0">
                <a:solidFill>
                  <a:prstClr val="black"/>
                </a:solidFill>
                <a:latin typeface="Calibri" panose="020F0502020204030204"/>
                <a:ea typeface="宋体" charset="-122"/>
                <a:cs typeface=""/>
              </a:rPr>
              <a:t>Value-added features</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79" name="矩形 38"/>
          <p:cNvSpPr/>
          <p:nvPr/>
        </p:nvSpPr>
        <p:spPr>
          <a:xfrm>
            <a:off x="9827126" y="3066060"/>
            <a:ext cx="801188" cy="263044"/>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宋体" charset="-122"/>
                <a:cs typeface=""/>
              </a:rPr>
              <a:t>Pool</a:t>
            </a:r>
            <a:r>
              <a:rPr kumimoji="0" lang="zh-CN" altLang="en-US" sz="900" b="0" i="0" u="none" strike="noStrike" kern="0" cap="none" spc="0" normalizeH="0" noProof="0" dirty="0">
                <a:ln>
                  <a:noFill/>
                </a:ln>
                <a:solidFill>
                  <a:prstClr val="black"/>
                </a:solidFill>
                <a:effectLst/>
                <a:uLnTx/>
                <a:uFillTx/>
                <a:latin typeface="Calibri" panose="020F0502020204030204"/>
                <a:ea typeface="宋体" charset="-122"/>
                <a:cs typeface=""/>
              </a:rPr>
              <a:t> </a:t>
            </a:r>
            <a:r>
              <a:rPr kumimoji="0" lang="en-US" altLang="zh-CN" sz="900" b="0" i="0" u="none" strike="noStrike" kern="0" cap="none" spc="0" normalizeH="0" noProof="0" dirty="0">
                <a:ln>
                  <a:noFill/>
                </a:ln>
                <a:solidFill>
                  <a:prstClr val="black"/>
                </a:solidFill>
                <a:effectLst/>
                <a:uLnTx/>
                <a:uFillTx/>
                <a:latin typeface="Calibri" panose="020F0502020204030204"/>
                <a:ea typeface="宋体" charset="-122"/>
                <a:cs typeface=""/>
              </a:rPr>
              <a:t>Mgmt.</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cxnSp>
        <p:nvCxnSpPr>
          <p:cNvPr id="80" name="直接箭头连接符 39"/>
          <p:cNvCxnSpPr>
            <a:endCxn id="60" idx="1"/>
          </p:cNvCxnSpPr>
          <p:nvPr/>
        </p:nvCxnSpPr>
        <p:spPr>
          <a:xfrm flipV="1">
            <a:off x="2725783" y="2970939"/>
            <a:ext cx="361406" cy="0"/>
          </a:xfrm>
          <a:prstGeom prst="straightConnector1">
            <a:avLst/>
          </a:prstGeom>
          <a:noFill/>
          <a:ln w="6350" cap="flat" cmpd="sng" algn="ctr">
            <a:solidFill>
              <a:srgbClr val="FFC000"/>
            </a:solidFill>
            <a:prstDash val="solid"/>
            <a:miter lim="800000"/>
            <a:headEnd type="triangle"/>
            <a:tailEnd type="triangle"/>
          </a:ln>
          <a:effectLst/>
        </p:spPr>
      </p:cxnSp>
      <p:cxnSp>
        <p:nvCxnSpPr>
          <p:cNvPr id="81" name="直接箭头连接符 42"/>
          <p:cNvCxnSpPr/>
          <p:nvPr/>
        </p:nvCxnSpPr>
        <p:spPr>
          <a:xfrm flipV="1">
            <a:off x="3913052" y="2965692"/>
            <a:ext cx="361406" cy="0"/>
          </a:xfrm>
          <a:prstGeom prst="straightConnector1">
            <a:avLst/>
          </a:prstGeom>
          <a:noFill/>
          <a:ln w="6350" cap="flat" cmpd="sng" algn="ctr">
            <a:solidFill>
              <a:srgbClr val="FFC000"/>
            </a:solidFill>
            <a:prstDash val="solid"/>
            <a:miter lim="800000"/>
            <a:headEnd type="triangle"/>
            <a:tailEnd type="triangle"/>
          </a:ln>
          <a:effectLst/>
        </p:spPr>
      </p:cxnSp>
      <p:cxnSp>
        <p:nvCxnSpPr>
          <p:cNvPr id="82" name="直接箭头连接符 43"/>
          <p:cNvCxnSpPr/>
          <p:nvPr/>
        </p:nvCxnSpPr>
        <p:spPr>
          <a:xfrm flipV="1">
            <a:off x="2725783" y="4211911"/>
            <a:ext cx="361406" cy="0"/>
          </a:xfrm>
          <a:prstGeom prst="straightConnector1">
            <a:avLst/>
          </a:prstGeom>
          <a:noFill/>
          <a:ln w="6350" cap="flat" cmpd="sng" algn="ctr">
            <a:solidFill>
              <a:srgbClr val="FFC000"/>
            </a:solidFill>
            <a:prstDash val="solid"/>
            <a:miter lim="800000"/>
            <a:headEnd type="triangle"/>
            <a:tailEnd type="triangle"/>
          </a:ln>
          <a:effectLst/>
        </p:spPr>
      </p:cxnSp>
      <p:cxnSp>
        <p:nvCxnSpPr>
          <p:cNvPr id="83" name="直接箭头连接符 44"/>
          <p:cNvCxnSpPr/>
          <p:nvPr/>
        </p:nvCxnSpPr>
        <p:spPr>
          <a:xfrm flipV="1">
            <a:off x="3888377" y="4232789"/>
            <a:ext cx="361406" cy="0"/>
          </a:xfrm>
          <a:prstGeom prst="straightConnector1">
            <a:avLst/>
          </a:prstGeom>
          <a:noFill/>
          <a:ln w="6350" cap="flat" cmpd="sng" algn="ctr">
            <a:solidFill>
              <a:srgbClr val="FFC000"/>
            </a:solidFill>
            <a:prstDash val="solid"/>
            <a:miter lim="800000"/>
            <a:headEnd type="triangle"/>
            <a:tailEnd type="triangle"/>
          </a:ln>
          <a:effectLst/>
        </p:spPr>
      </p:cxnSp>
      <p:cxnSp>
        <p:nvCxnSpPr>
          <p:cNvPr id="84" name="直接箭头连接符 45"/>
          <p:cNvCxnSpPr/>
          <p:nvPr/>
        </p:nvCxnSpPr>
        <p:spPr>
          <a:xfrm flipV="1">
            <a:off x="8269334" y="2846488"/>
            <a:ext cx="361406" cy="0"/>
          </a:xfrm>
          <a:prstGeom prst="straightConnector1">
            <a:avLst/>
          </a:prstGeom>
          <a:noFill/>
          <a:ln w="6350" cap="flat" cmpd="sng" algn="ctr">
            <a:solidFill>
              <a:srgbClr val="FFC000"/>
            </a:solidFill>
            <a:prstDash val="solid"/>
            <a:miter lim="800000"/>
            <a:headEnd type="triangle"/>
            <a:tailEnd type="triangle"/>
          </a:ln>
          <a:effectLst/>
        </p:spPr>
      </p:cxnSp>
      <p:cxnSp>
        <p:nvCxnSpPr>
          <p:cNvPr id="85" name="直接箭头连接符 46"/>
          <p:cNvCxnSpPr/>
          <p:nvPr/>
        </p:nvCxnSpPr>
        <p:spPr>
          <a:xfrm flipV="1">
            <a:off x="9431928" y="2853411"/>
            <a:ext cx="361406" cy="0"/>
          </a:xfrm>
          <a:prstGeom prst="straightConnector1">
            <a:avLst/>
          </a:prstGeom>
          <a:noFill/>
          <a:ln w="6350" cap="flat" cmpd="sng" algn="ctr">
            <a:solidFill>
              <a:srgbClr val="FFC000"/>
            </a:solidFill>
            <a:prstDash val="solid"/>
            <a:miter lim="800000"/>
            <a:headEnd type="triangle"/>
            <a:tailEnd type="triangle"/>
          </a:ln>
          <a:effectLst/>
        </p:spPr>
      </p:cxnSp>
      <p:cxnSp>
        <p:nvCxnSpPr>
          <p:cNvPr id="86" name="直接箭头连接符 47"/>
          <p:cNvCxnSpPr/>
          <p:nvPr/>
        </p:nvCxnSpPr>
        <p:spPr>
          <a:xfrm flipV="1">
            <a:off x="8269334" y="3154265"/>
            <a:ext cx="361406" cy="0"/>
          </a:xfrm>
          <a:prstGeom prst="straightConnector1">
            <a:avLst/>
          </a:prstGeom>
          <a:noFill/>
          <a:ln w="6350" cap="flat" cmpd="sng" algn="ctr">
            <a:solidFill>
              <a:srgbClr val="FFC000"/>
            </a:solidFill>
            <a:prstDash val="solid"/>
            <a:miter lim="800000"/>
            <a:headEnd type="triangle"/>
            <a:tailEnd type="triangle"/>
          </a:ln>
          <a:effectLst/>
        </p:spPr>
      </p:cxnSp>
      <p:cxnSp>
        <p:nvCxnSpPr>
          <p:cNvPr id="87" name="直接箭头连接符 48"/>
          <p:cNvCxnSpPr/>
          <p:nvPr/>
        </p:nvCxnSpPr>
        <p:spPr>
          <a:xfrm flipV="1">
            <a:off x="9431928" y="3154265"/>
            <a:ext cx="361406" cy="0"/>
          </a:xfrm>
          <a:prstGeom prst="straightConnector1">
            <a:avLst/>
          </a:prstGeom>
          <a:noFill/>
          <a:ln w="6350" cap="flat" cmpd="sng" algn="ctr">
            <a:solidFill>
              <a:srgbClr val="FFC000"/>
            </a:solidFill>
            <a:prstDash val="solid"/>
            <a:miter lim="800000"/>
            <a:headEnd type="triangle"/>
            <a:tailEnd type="triangle"/>
          </a:ln>
          <a:effectLst/>
        </p:spPr>
      </p:cxnSp>
      <p:cxnSp>
        <p:nvCxnSpPr>
          <p:cNvPr id="88" name="直接箭头连接符 49"/>
          <p:cNvCxnSpPr>
            <a:stCxn id="78" idx="3"/>
          </p:cNvCxnSpPr>
          <p:nvPr/>
        </p:nvCxnSpPr>
        <p:spPr>
          <a:xfrm>
            <a:off x="9423219" y="2849013"/>
            <a:ext cx="352697" cy="253448"/>
          </a:xfrm>
          <a:prstGeom prst="straightConnector1">
            <a:avLst/>
          </a:prstGeom>
          <a:noFill/>
          <a:ln w="6350" cap="flat" cmpd="sng" algn="ctr">
            <a:solidFill>
              <a:srgbClr val="FFC000"/>
            </a:solidFill>
            <a:prstDash val="solid"/>
            <a:miter lim="800000"/>
            <a:headEnd type="triangle"/>
            <a:tailEnd type="triangle"/>
          </a:ln>
          <a:effectLst/>
        </p:spPr>
      </p:cxnSp>
      <p:cxnSp>
        <p:nvCxnSpPr>
          <p:cNvPr id="89" name="直接箭头连接符 52"/>
          <p:cNvCxnSpPr/>
          <p:nvPr/>
        </p:nvCxnSpPr>
        <p:spPr>
          <a:xfrm>
            <a:off x="8277639" y="2873996"/>
            <a:ext cx="352697" cy="253448"/>
          </a:xfrm>
          <a:prstGeom prst="straightConnector1">
            <a:avLst/>
          </a:prstGeom>
          <a:noFill/>
          <a:ln w="6350" cap="flat" cmpd="sng" algn="ctr">
            <a:solidFill>
              <a:srgbClr val="FFC000"/>
            </a:solidFill>
            <a:prstDash val="solid"/>
            <a:miter lim="800000"/>
            <a:headEnd type="triangle"/>
            <a:tailEnd type="triangle"/>
          </a:ln>
          <a:effectLst/>
        </p:spPr>
      </p:cxnSp>
      <p:cxnSp>
        <p:nvCxnSpPr>
          <p:cNvPr id="90" name="直接箭头连接符 53"/>
          <p:cNvCxnSpPr/>
          <p:nvPr/>
        </p:nvCxnSpPr>
        <p:spPr>
          <a:xfrm flipH="1">
            <a:off x="9457011" y="2846488"/>
            <a:ext cx="334146" cy="255973"/>
          </a:xfrm>
          <a:prstGeom prst="straightConnector1">
            <a:avLst/>
          </a:prstGeom>
          <a:noFill/>
          <a:ln w="6350" cap="flat" cmpd="sng" algn="ctr">
            <a:solidFill>
              <a:srgbClr val="FFC000"/>
            </a:solidFill>
            <a:prstDash val="solid"/>
            <a:miter lim="800000"/>
            <a:headEnd type="triangle"/>
            <a:tailEnd type="triangle"/>
          </a:ln>
          <a:effectLst/>
        </p:spPr>
      </p:cxnSp>
      <p:cxnSp>
        <p:nvCxnSpPr>
          <p:cNvPr id="91" name="直接箭头连接符 56"/>
          <p:cNvCxnSpPr/>
          <p:nvPr/>
        </p:nvCxnSpPr>
        <p:spPr>
          <a:xfrm flipH="1">
            <a:off x="8283128" y="2869984"/>
            <a:ext cx="334146" cy="255973"/>
          </a:xfrm>
          <a:prstGeom prst="straightConnector1">
            <a:avLst/>
          </a:prstGeom>
          <a:noFill/>
          <a:ln w="6350" cap="flat" cmpd="sng" algn="ctr">
            <a:solidFill>
              <a:srgbClr val="FFC000"/>
            </a:solidFill>
            <a:prstDash val="solid"/>
            <a:miter lim="800000"/>
            <a:headEnd type="triangle"/>
            <a:tailEnd type="triangle"/>
          </a:ln>
          <a:effectLst/>
        </p:spPr>
      </p:cxnSp>
      <p:sp>
        <p:nvSpPr>
          <p:cNvPr id="92" name="右箭头 57"/>
          <p:cNvSpPr/>
          <p:nvPr/>
        </p:nvSpPr>
        <p:spPr>
          <a:xfrm>
            <a:off x="5572131" y="3415969"/>
            <a:ext cx="455382" cy="500522"/>
          </a:xfrm>
          <a:prstGeom prst="rightArrow">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93" name="矩形 58"/>
          <p:cNvSpPr/>
          <p:nvPr/>
        </p:nvSpPr>
        <p:spPr>
          <a:xfrm>
            <a:off x="1361718" y="5195533"/>
            <a:ext cx="4074257" cy="461665"/>
          </a:xfrm>
          <a:prstGeom prst="rect">
            <a:avLst/>
          </a:prstGeom>
        </p:spPr>
        <p:txBody>
          <a:bodyPr wrap="none">
            <a:spAutoFit/>
          </a:bodyPr>
          <a:lstStyle/>
          <a:p>
            <a:pPr algn="ctr" defTabSz="914400"/>
            <a:r>
              <a:rPr lang="en-US" altLang="zh-CN" sz="1200" dirty="0">
                <a:solidFill>
                  <a:srgbClr val="666666"/>
                </a:solidFill>
                <a:latin typeface="微软雅黑" panose="020B0503020204020204" pitchFamily="34" charset="-122"/>
                <a:ea typeface="微软雅黑" panose="020B0503020204020204" pitchFamily="34" charset="-122"/>
                <a:cs typeface=""/>
              </a:rPr>
              <a:t>Call each other between user mode and kernel mode</a:t>
            </a:r>
          </a:p>
          <a:p>
            <a:pPr algn="ctr" defTabSz="914400"/>
            <a:r>
              <a:rPr lang="en-US" altLang="zh-CN" sz="1200" dirty="0">
                <a:solidFill>
                  <a:srgbClr val="666666"/>
                </a:solidFill>
                <a:latin typeface="微软雅黑" panose="020B0503020204020204" pitchFamily="34" charset="-122"/>
                <a:ea typeface="微软雅黑" panose="020B0503020204020204" pitchFamily="34" charset="-122"/>
                <a:cs typeface=""/>
              </a:rPr>
              <a:t>High Latency</a:t>
            </a:r>
            <a:endParaRPr lang="zh-CN" altLang="en-US" sz="1200" dirty="0">
              <a:solidFill>
                <a:prstClr val="black"/>
              </a:solidFill>
              <a:latin typeface="Calibri" panose="020F0502020204030204"/>
              <a:ea typeface="宋体" charset="-122"/>
              <a:cs typeface=""/>
            </a:endParaRPr>
          </a:p>
        </p:txBody>
      </p:sp>
      <p:sp>
        <p:nvSpPr>
          <p:cNvPr id="94" name="矩形 59"/>
          <p:cNvSpPr/>
          <p:nvPr/>
        </p:nvSpPr>
        <p:spPr>
          <a:xfrm>
            <a:off x="7375144" y="5195533"/>
            <a:ext cx="3170547" cy="461665"/>
          </a:xfrm>
          <a:prstGeom prst="rect">
            <a:avLst/>
          </a:prstGeom>
        </p:spPr>
        <p:txBody>
          <a:bodyPr wrap="none">
            <a:spAutoFit/>
          </a:bodyPr>
          <a:lstStyle/>
          <a:p>
            <a:pPr algn="ctr" defTabSz="914400"/>
            <a:r>
              <a:rPr lang="en-US" altLang="zh-CN" sz="1200" dirty="0">
                <a:solidFill>
                  <a:srgbClr val="666666"/>
                </a:solidFill>
                <a:latin typeface="微软雅黑" panose="020B0503020204020204" pitchFamily="34" charset="-122"/>
                <a:ea typeface="微软雅黑" panose="020B0503020204020204" pitchFamily="34" charset="-122"/>
                <a:cs typeface=""/>
              </a:rPr>
              <a:t>Reduce</a:t>
            </a:r>
            <a:r>
              <a:rPr lang="zh-CN" altLang="en-US" sz="1200" dirty="0">
                <a:solidFill>
                  <a:srgbClr val="666666"/>
                </a:solidFill>
                <a:latin typeface="微软雅黑" panose="020B0503020204020204" pitchFamily="34" charset="-122"/>
                <a:ea typeface="微软雅黑" panose="020B0503020204020204" pitchFamily="34" charset="-122"/>
                <a:cs typeface=""/>
              </a:rPr>
              <a:t> </a:t>
            </a:r>
            <a:r>
              <a:rPr lang="en-US" altLang="zh-CN" sz="1200" dirty="0">
                <a:solidFill>
                  <a:srgbClr val="666666"/>
                </a:solidFill>
                <a:latin typeface="微软雅黑" panose="020B0503020204020204" pitchFamily="34" charset="-122"/>
                <a:ea typeface="微软雅黑" panose="020B0503020204020204" pitchFamily="34" charset="-122"/>
                <a:cs typeface=""/>
              </a:rPr>
              <a:t>interactions</a:t>
            </a:r>
            <a:r>
              <a:rPr lang="zh-CN" altLang="en-US" sz="1200" dirty="0">
                <a:solidFill>
                  <a:srgbClr val="666666"/>
                </a:solidFill>
                <a:latin typeface="微软雅黑" panose="020B0503020204020204" pitchFamily="34" charset="-122"/>
                <a:ea typeface="微软雅黑" panose="020B0503020204020204" pitchFamily="34" charset="-122"/>
                <a:cs typeface=""/>
              </a:rPr>
              <a:t> </a:t>
            </a:r>
            <a:r>
              <a:rPr lang="en-US" altLang="zh-CN" sz="1200" dirty="0">
                <a:solidFill>
                  <a:srgbClr val="666666"/>
                </a:solidFill>
                <a:latin typeface="微软雅黑" panose="020B0503020204020204" pitchFamily="34" charset="-122"/>
                <a:ea typeface="微软雅黑" panose="020B0503020204020204" pitchFamily="34" charset="-122"/>
                <a:cs typeface=""/>
              </a:rPr>
              <a:t>between</a:t>
            </a:r>
            <a:r>
              <a:rPr lang="zh-CN" altLang="en-US" sz="1200" dirty="0">
                <a:solidFill>
                  <a:srgbClr val="666666"/>
                </a:solidFill>
                <a:latin typeface="微软雅黑" panose="020B0503020204020204" pitchFamily="34" charset="-122"/>
                <a:ea typeface="微软雅黑" panose="020B0503020204020204" pitchFamily="34" charset="-122"/>
                <a:cs typeface=""/>
              </a:rPr>
              <a:t> </a:t>
            </a:r>
            <a:r>
              <a:rPr lang="en-US" altLang="zh-CN" sz="1200" dirty="0">
                <a:solidFill>
                  <a:srgbClr val="666666"/>
                </a:solidFill>
                <a:latin typeface="微软雅黑" panose="020B0503020204020204" pitchFamily="34" charset="-122"/>
                <a:ea typeface="微软雅黑" panose="020B0503020204020204" pitchFamily="34" charset="-122"/>
                <a:cs typeface=""/>
              </a:rPr>
              <a:t>two</a:t>
            </a:r>
            <a:r>
              <a:rPr lang="zh-CN" altLang="en-US" sz="1200" dirty="0">
                <a:solidFill>
                  <a:srgbClr val="666666"/>
                </a:solidFill>
                <a:latin typeface="微软雅黑" panose="020B0503020204020204" pitchFamily="34" charset="-122"/>
                <a:ea typeface="微软雅黑" panose="020B0503020204020204" pitchFamily="34" charset="-122"/>
                <a:cs typeface=""/>
              </a:rPr>
              <a:t> </a:t>
            </a:r>
            <a:r>
              <a:rPr lang="en-US" altLang="zh-CN" sz="1200" dirty="0">
                <a:solidFill>
                  <a:srgbClr val="666666"/>
                </a:solidFill>
                <a:latin typeface="微软雅黑" panose="020B0503020204020204" pitchFamily="34" charset="-122"/>
                <a:ea typeface="微软雅黑" panose="020B0503020204020204" pitchFamily="34" charset="-122"/>
                <a:cs typeface=""/>
              </a:rPr>
              <a:t>modes</a:t>
            </a:r>
          </a:p>
          <a:p>
            <a:pPr algn="ctr" defTabSz="914400"/>
            <a:r>
              <a:rPr lang="en-US" altLang="zh-CN" sz="1200" dirty="0">
                <a:solidFill>
                  <a:srgbClr val="666666"/>
                </a:solidFill>
                <a:latin typeface="微软雅黑" panose="020B0503020204020204" pitchFamily="34" charset="-122"/>
                <a:ea typeface="微软雅黑" panose="020B0503020204020204" pitchFamily="34" charset="-122"/>
                <a:cs typeface=""/>
              </a:rPr>
              <a:t>Low</a:t>
            </a:r>
            <a:r>
              <a:rPr lang="zh-CN" altLang="en-US" sz="1200" dirty="0">
                <a:solidFill>
                  <a:srgbClr val="666666"/>
                </a:solidFill>
                <a:latin typeface="微软雅黑" panose="020B0503020204020204" pitchFamily="34" charset="-122"/>
                <a:ea typeface="微软雅黑" panose="020B0503020204020204" pitchFamily="34" charset="-122"/>
                <a:cs typeface=""/>
              </a:rPr>
              <a:t> </a:t>
            </a:r>
            <a:r>
              <a:rPr lang="en-US" altLang="zh-CN" sz="1200" dirty="0">
                <a:solidFill>
                  <a:srgbClr val="666666"/>
                </a:solidFill>
                <a:latin typeface="微软雅黑" panose="020B0503020204020204" pitchFamily="34" charset="-122"/>
                <a:ea typeface="微软雅黑" panose="020B0503020204020204" pitchFamily="34" charset="-122"/>
                <a:cs typeface=""/>
              </a:rPr>
              <a:t>Latency</a:t>
            </a:r>
            <a:endParaRPr lang="zh-CN" altLang="en-US" sz="1200" dirty="0">
              <a:solidFill>
                <a:srgbClr val="666666"/>
              </a:solidFill>
              <a:latin typeface="微软雅黑" panose="020B0503020204020204" pitchFamily="34" charset="-122"/>
              <a:ea typeface="微软雅黑" panose="020B0503020204020204" pitchFamily="34" charset="-122"/>
              <a:cs typeface=""/>
            </a:endParaRPr>
          </a:p>
        </p:txBody>
      </p:sp>
      <p:sp>
        <p:nvSpPr>
          <p:cNvPr id="95" name="文本框 60"/>
          <p:cNvSpPr txBox="1"/>
          <p:nvPr/>
        </p:nvSpPr>
        <p:spPr>
          <a:xfrm>
            <a:off x="1506998" y="1586598"/>
            <a:ext cx="4012799" cy="584775"/>
          </a:xfrm>
          <a:prstGeom prst="rect">
            <a:avLst/>
          </a:prstGeom>
        </p:spPr>
        <p:txBody>
          <a:bodyPr wrap="square">
            <a:spAutoFit/>
          </a:bodyPr>
          <a:lstStyle>
            <a:defPPr>
              <a:defRPr lang="zh-CN"/>
            </a:defPPr>
            <a:lvl1pPr>
              <a:defRPr>
                <a:latin typeface="微软雅黑" panose="020B0503020204020204" pitchFamily="34" charset="-122"/>
                <a:ea typeface="微软雅黑" panose="020B0503020204020204" pitchFamily="34" charset="-122"/>
              </a:defRPr>
            </a:lvl1pPr>
          </a:lstStyle>
          <a:p>
            <a:pPr algn="ctr" defTabSz="914400"/>
            <a:r>
              <a:rPr lang="en-US" altLang="zh-CN" dirty="0">
                <a:solidFill>
                  <a:prstClr val="black"/>
                </a:solidFill>
                <a:cs typeface=""/>
              </a:rPr>
              <a:t>Traditional design</a:t>
            </a:r>
          </a:p>
          <a:p>
            <a:pPr algn="ctr" defTabSz="914400"/>
            <a:r>
              <a:rPr lang="en-US" altLang="zh-CN" sz="1400" dirty="0">
                <a:solidFill>
                  <a:prstClr val="black"/>
                </a:solidFill>
                <a:cs typeface=""/>
              </a:rPr>
              <a:t>less user-level components, more interaction</a:t>
            </a:r>
            <a:endParaRPr lang="en-US" altLang="zh-CN" dirty="0">
              <a:solidFill>
                <a:prstClr val="black"/>
              </a:solidFill>
              <a:cs typeface=""/>
            </a:endParaRPr>
          </a:p>
        </p:txBody>
      </p:sp>
      <p:sp>
        <p:nvSpPr>
          <p:cNvPr id="96" name="文本框 61"/>
          <p:cNvSpPr txBox="1"/>
          <p:nvPr/>
        </p:nvSpPr>
        <p:spPr>
          <a:xfrm>
            <a:off x="7442508" y="1586598"/>
            <a:ext cx="3052591" cy="584775"/>
          </a:xfrm>
          <a:prstGeom prst="rect">
            <a:avLst/>
          </a:prstGeom>
        </p:spPr>
        <p:txBody>
          <a:bodyPr wrap="square">
            <a:spAutoFit/>
          </a:bodyPr>
          <a:lstStyle>
            <a:defPPr>
              <a:defRPr lang="zh-CN"/>
            </a:defPPr>
            <a:lvl1pPr>
              <a:defRPr>
                <a:latin typeface="微软雅黑" panose="020B0503020204020204" pitchFamily="34" charset="-122"/>
                <a:ea typeface="微软雅黑" panose="020B0503020204020204" pitchFamily="34" charset="-122"/>
              </a:defRPr>
            </a:lvl1pPr>
          </a:lstStyle>
          <a:p>
            <a:pPr algn="ctr" defTabSz="914400"/>
            <a:r>
              <a:rPr lang="en-US" altLang="zh-CN" dirty="0">
                <a:solidFill>
                  <a:prstClr val="black"/>
                </a:solidFill>
                <a:cs typeface=""/>
              </a:rPr>
              <a:t>Dorado</a:t>
            </a:r>
            <a:r>
              <a:rPr lang="zh-CN" altLang="en-US" dirty="0">
                <a:solidFill>
                  <a:prstClr val="black"/>
                </a:solidFill>
                <a:cs typeface=""/>
              </a:rPr>
              <a:t> </a:t>
            </a:r>
            <a:r>
              <a:rPr lang="en-US" altLang="zh-CN" dirty="0">
                <a:solidFill>
                  <a:prstClr val="black"/>
                </a:solidFill>
                <a:cs typeface=""/>
              </a:rPr>
              <a:t>V6</a:t>
            </a:r>
          </a:p>
          <a:p>
            <a:pPr algn="ctr" defTabSz="914400"/>
            <a:r>
              <a:rPr lang="en-US" altLang="zh-CN" sz="1400" dirty="0">
                <a:solidFill>
                  <a:prstClr val="black"/>
                </a:solidFill>
                <a:cs typeface=""/>
              </a:rPr>
              <a:t>full user mode, less interaction</a:t>
            </a:r>
            <a:endParaRPr lang="en-US" altLang="zh-CN" dirty="0">
              <a:solidFill>
                <a:prstClr val="black"/>
              </a:solidFill>
              <a:cs typeface=""/>
            </a:endParaRPr>
          </a:p>
        </p:txBody>
      </p:sp>
      <p:grpSp>
        <p:nvGrpSpPr>
          <p:cNvPr id="98" name="Group 97"/>
          <p:cNvGrpSpPr/>
          <p:nvPr/>
        </p:nvGrpSpPr>
        <p:grpSpPr>
          <a:xfrm>
            <a:off x="8450037" y="3858"/>
            <a:ext cx="3750333" cy="210158"/>
            <a:chOff x="8450037" y="3858"/>
            <a:chExt cx="3750333" cy="210158"/>
          </a:xfrm>
        </p:grpSpPr>
        <p:sp>
          <p:nvSpPr>
            <p:cNvPr id="99" name="Process 98"/>
            <p:cNvSpPr/>
            <p:nvPr/>
          </p:nvSpPr>
          <p:spPr>
            <a:xfrm>
              <a:off x="9668544" y="3858"/>
              <a:ext cx="1311563" cy="208281"/>
            </a:xfrm>
            <a:prstGeom prst="flowChartProcess">
              <a:avLst/>
            </a:prstGeom>
            <a:solidFill>
              <a:srgbClr val="00B0F0"/>
            </a:solid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b="1" i="0" u="none" strike="noStrike" kern="0" cap="none" spc="0" normalizeH="0" baseline="0" noProof="0" dirty="0">
                  <a:ln>
                    <a:noFill/>
                  </a:ln>
                  <a:solidFill>
                    <a:srgbClr val="FFFFFF"/>
                  </a:solidFill>
                  <a:effectLst/>
                  <a:uLnTx/>
                  <a:uFillTx/>
                  <a:latin typeface="Calibri"/>
                  <a:ea typeface="等线" charset="-122"/>
                  <a:cs typeface=""/>
                </a:rPr>
                <a:t>Extreme Performance</a:t>
              </a:r>
              <a:endParaRPr kumimoji="1" lang="zh-CN" altLang="en-US" sz="900" b="1" i="0" u="none" strike="noStrike" kern="0" cap="none" spc="0" normalizeH="0" baseline="0" noProof="0" dirty="0">
                <a:ln>
                  <a:noFill/>
                </a:ln>
                <a:solidFill>
                  <a:srgbClr val="FFFFFF"/>
                </a:solidFill>
                <a:effectLst/>
                <a:uLnTx/>
                <a:uFillTx/>
                <a:latin typeface="Calibri"/>
                <a:ea typeface="等线" charset="-122"/>
                <a:cs typeface=""/>
              </a:endParaRPr>
            </a:p>
          </p:txBody>
        </p:sp>
        <p:sp>
          <p:nvSpPr>
            <p:cNvPr id="100" name="Process 99"/>
            <p:cNvSpPr/>
            <p:nvPr/>
          </p:nvSpPr>
          <p:spPr>
            <a:xfrm>
              <a:off x="8450037" y="3859"/>
              <a:ext cx="1219200" cy="209918"/>
            </a:xfrm>
            <a:prstGeom prst="flowChartProcess">
              <a:avLst/>
            </a:prstGeom>
            <a:no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i="0" u="none" strike="noStrike" kern="0" cap="none" spc="0" normalizeH="0" baseline="0" noProof="0" dirty="0">
                  <a:ln>
                    <a:noFill/>
                  </a:ln>
                  <a:effectLst/>
                  <a:uLnTx/>
                  <a:uFillTx/>
                  <a:latin typeface="Calibri"/>
                  <a:ea typeface="等线" charset="-122"/>
                  <a:cs typeface=""/>
                </a:rPr>
                <a:t>Extremely Reliable</a:t>
              </a:r>
              <a:endParaRPr kumimoji="1" lang="zh-CN" altLang="en-US" sz="900" i="0" u="none" strike="noStrike" kern="0" cap="none" spc="0" normalizeH="0" baseline="0" noProof="0" dirty="0">
                <a:ln>
                  <a:noFill/>
                </a:ln>
                <a:effectLst/>
                <a:uLnTx/>
                <a:uFillTx/>
                <a:latin typeface="Calibri"/>
                <a:ea typeface="等线" charset="-122"/>
                <a:cs typeface=""/>
              </a:endParaRPr>
            </a:p>
          </p:txBody>
        </p:sp>
        <p:sp>
          <p:nvSpPr>
            <p:cNvPr id="101" name="Process 100"/>
            <p:cNvSpPr/>
            <p:nvPr/>
          </p:nvSpPr>
          <p:spPr>
            <a:xfrm>
              <a:off x="10981170" y="5749"/>
              <a:ext cx="1219200" cy="208267"/>
            </a:xfrm>
            <a:prstGeom prst="flowChartProcess">
              <a:avLst/>
            </a:prstGeom>
            <a:no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i="0" u="none" strike="noStrike" kern="0" cap="none" spc="0" normalizeH="0" baseline="0" noProof="0" dirty="0">
                  <a:ln>
                    <a:noFill/>
                  </a:ln>
                  <a:effectLst/>
                  <a:uLnTx/>
                  <a:uFillTx/>
                  <a:latin typeface="Calibri"/>
                  <a:ea typeface="等线" charset="-122"/>
                  <a:cs typeface=""/>
                </a:rPr>
                <a:t>Cost Effective</a:t>
              </a:r>
              <a:endParaRPr kumimoji="1" lang="zh-CN" altLang="en-US" sz="900" i="0" u="none" strike="noStrike" kern="0" cap="none" spc="0" normalizeH="0" baseline="0" noProof="0" dirty="0">
                <a:ln>
                  <a:noFill/>
                </a:ln>
                <a:effectLst/>
                <a:uLnTx/>
                <a:uFillTx/>
                <a:latin typeface="Calibri"/>
                <a:ea typeface="等线" charset="-122"/>
                <a:cs typeface=""/>
              </a:endParaRPr>
            </a:p>
          </p:txBody>
        </p:sp>
      </p:grpSp>
      <p:sp>
        <p:nvSpPr>
          <p:cNvPr id="97" name="矩形 27"/>
          <p:cNvSpPr/>
          <p:nvPr/>
        </p:nvSpPr>
        <p:spPr>
          <a:xfrm>
            <a:off x="7476451" y="4080389"/>
            <a:ext cx="801188" cy="263044"/>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Calibri" panose="020F0502020204030204"/>
                <a:ea typeface="宋体" charset="-122"/>
                <a:cs typeface=""/>
              </a:rPr>
              <a:t>SAS</a:t>
            </a:r>
            <a:r>
              <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rPr>
              <a:t> </a:t>
            </a:r>
            <a:r>
              <a:rPr kumimoji="0" lang="en-US" altLang="zh-CN" sz="900" b="0" i="0" u="none" strike="noStrike" kern="0" cap="none" spc="0" normalizeH="0" baseline="0" noProof="0" dirty="0">
                <a:ln>
                  <a:noFill/>
                </a:ln>
                <a:solidFill>
                  <a:prstClr val="black"/>
                </a:solidFill>
                <a:effectLst/>
                <a:uLnTx/>
                <a:uFillTx/>
                <a:latin typeface="Calibri" panose="020F0502020204030204"/>
                <a:ea typeface="宋体" charset="-122"/>
                <a:cs typeface=""/>
              </a:rPr>
              <a:t>Diver</a:t>
            </a:r>
            <a:endParaRPr kumimoji="0" lang="zh-CN" altLang="en-US" sz="9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Tree>
    <p:extLst>
      <p:ext uri="{BB962C8B-B14F-4D97-AF65-F5344CB8AC3E}">
        <p14:creationId xmlns:p14="http://schemas.microsoft.com/office/powerpoint/2010/main" val="1115667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圆角矩形 3"/>
          <p:cNvSpPr/>
          <p:nvPr/>
        </p:nvSpPr>
        <p:spPr>
          <a:xfrm>
            <a:off x="1148483" y="1820484"/>
            <a:ext cx="2859991" cy="1206627"/>
          </a:xfrm>
          <a:prstGeom prst="roundRect">
            <a:avLst/>
          </a:prstGeom>
          <a:solidFill>
            <a:srgbClr val="4472C4"/>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175" name="圆角矩形 4"/>
          <p:cNvSpPr/>
          <p:nvPr/>
        </p:nvSpPr>
        <p:spPr>
          <a:xfrm>
            <a:off x="4889810" y="1820484"/>
            <a:ext cx="2859991" cy="1206627"/>
          </a:xfrm>
          <a:prstGeom prst="roundRect">
            <a:avLst/>
          </a:prstGeom>
          <a:solidFill>
            <a:srgbClr val="4472C4"/>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176" name="圆角矩形 5"/>
          <p:cNvSpPr/>
          <p:nvPr/>
        </p:nvSpPr>
        <p:spPr>
          <a:xfrm>
            <a:off x="8631136" y="1820485"/>
            <a:ext cx="2859991" cy="1575852"/>
          </a:xfrm>
          <a:prstGeom prst="roundRect">
            <a:avLst/>
          </a:prstGeom>
          <a:solidFill>
            <a:srgbClr val="4472C4"/>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177" name="圆角矩形 6"/>
          <p:cNvSpPr/>
          <p:nvPr/>
        </p:nvSpPr>
        <p:spPr>
          <a:xfrm>
            <a:off x="1148483" y="3208471"/>
            <a:ext cx="2859991" cy="814105"/>
          </a:xfrm>
          <a:prstGeom prst="roundRect">
            <a:avLst/>
          </a:prstGeom>
          <a:solidFill>
            <a:srgbClr val="ED7D31"/>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178" name="圆角矩形 8"/>
          <p:cNvSpPr/>
          <p:nvPr/>
        </p:nvSpPr>
        <p:spPr>
          <a:xfrm>
            <a:off x="4879086" y="3208471"/>
            <a:ext cx="2859991" cy="814105"/>
          </a:xfrm>
          <a:prstGeom prst="roundRect">
            <a:avLst/>
          </a:prstGeom>
          <a:solidFill>
            <a:srgbClr val="ED7D31"/>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179" name="矩形 13"/>
          <p:cNvSpPr/>
          <p:nvPr/>
        </p:nvSpPr>
        <p:spPr>
          <a:xfrm>
            <a:off x="2661791" y="3333727"/>
            <a:ext cx="1269258" cy="307777"/>
          </a:xfrm>
          <a:prstGeom prst="rect">
            <a:avLst/>
          </a:prstGeom>
        </p:spPr>
        <p:txBody>
          <a:bodyPr wrap="none">
            <a:spAutoFit/>
          </a:bodyPr>
          <a:lstStyle/>
          <a:p>
            <a:pPr defTabSz="914400"/>
            <a:r>
              <a:rPr lang="en-US" altLang="zh-CN" sz="1400" dirty="0">
                <a:solidFill>
                  <a:prstClr val="white"/>
                </a:solidFill>
                <a:latin typeface="微软雅黑" panose="020B0503020204020204" pitchFamily="34" charset="-122"/>
                <a:ea typeface="微软雅黑" panose="020B0503020204020204" pitchFamily="34" charset="-122"/>
              </a:rPr>
              <a:t>Kernel space</a:t>
            </a:r>
            <a:endParaRPr lang="zh-CN" altLang="en-US" sz="1400" dirty="0">
              <a:solidFill>
                <a:prstClr val="white"/>
              </a:solidFill>
              <a:ea typeface="宋体" charset="-122"/>
            </a:endParaRPr>
          </a:p>
        </p:txBody>
      </p:sp>
      <p:cxnSp>
        <p:nvCxnSpPr>
          <p:cNvPr id="180" name="直接箭头连接符 14"/>
          <p:cNvCxnSpPr/>
          <p:nvPr/>
        </p:nvCxnSpPr>
        <p:spPr>
          <a:xfrm flipH="1">
            <a:off x="2360224" y="1417359"/>
            <a:ext cx="0" cy="360000"/>
          </a:xfrm>
          <a:prstGeom prst="straightConnector1">
            <a:avLst/>
          </a:prstGeom>
          <a:noFill/>
          <a:ln w="6350" cap="flat" cmpd="sng" algn="ctr">
            <a:solidFill>
              <a:srgbClr val="FFC000"/>
            </a:solidFill>
            <a:prstDash val="solid"/>
            <a:miter lim="800000"/>
            <a:tailEnd type="triangle"/>
          </a:ln>
          <a:effectLst/>
        </p:spPr>
      </p:cxnSp>
      <p:cxnSp>
        <p:nvCxnSpPr>
          <p:cNvPr id="181" name="直接箭头连接符 15"/>
          <p:cNvCxnSpPr/>
          <p:nvPr/>
        </p:nvCxnSpPr>
        <p:spPr>
          <a:xfrm flipH="1">
            <a:off x="6074680" y="1417359"/>
            <a:ext cx="0" cy="360000"/>
          </a:xfrm>
          <a:prstGeom prst="straightConnector1">
            <a:avLst/>
          </a:prstGeom>
          <a:noFill/>
          <a:ln w="6350" cap="flat" cmpd="sng" algn="ctr">
            <a:solidFill>
              <a:srgbClr val="FFC000"/>
            </a:solidFill>
            <a:prstDash val="solid"/>
            <a:miter lim="800000"/>
            <a:tailEnd type="triangle"/>
          </a:ln>
          <a:effectLst/>
        </p:spPr>
      </p:cxnSp>
      <p:cxnSp>
        <p:nvCxnSpPr>
          <p:cNvPr id="182" name="直接箭头连接符 16"/>
          <p:cNvCxnSpPr/>
          <p:nvPr/>
        </p:nvCxnSpPr>
        <p:spPr>
          <a:xfrm flipH="1">
            <a:off x="9810249" y="1417359"/>
            <a:ext cx="0" cy="360000"/>
          </a:xfrm>
          <a:prstGeom prst="straightConnector1">
            <a:avLst/>
          </a:prstGeom>
          <a:noFill/>
          <a:ln w="6350" cap="flat" cmpd="sng" algn="ctr">
            <a:solidFill>
              <a:srgbClr val="FFC000"/>
            </a:solidFill>
            <a:prstDash val="solid"/>
            <a:miter lim="800000"/>
            <a:tailEnd type="triangle"/>
          </a:ln>
          <a:effectLst/>
        </p:spPr>
      </p:cxnSp>
      <p:sp>
        <p:nvSpPr>
          <p:cNvPr id="183" name="矩形 17"/>
          <p:cNvSpPr/>
          <p:nvPr/>
        </p:nvSpPr>
        <p:spPr>
          <a:xfrm>
            <a:off x="1340812" y="2329688"/>
            <a:ext cx="801188"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MAC</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84" name="矩形 18"/>
          <p:cNvSpPr/>
          <p:nvPr/>
        </p:nvSpPr>
        <p:spPr>
          <a:xfrm>
            <a:off x="1340812" y="2043462"/>
            <a:ext cx="801188"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PHY</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85" name="矩形 19"/>
          <p:cNvSpPr/>
          <p:nvPr/>
        </p:nvSpPr>
        <p:spPr>
          <a:xfrm>
            <a:off x="1340812" y="3555509"/>
            <a:ext cx="801188" cy="144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TCP</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86" name="矩形 20"/>
          <p:cNvSpPr/>
          <p:nvPr/>
        </p:nvSpPr>
        <p:spPr>
          <a:xfrm>
            <a:off x="1340812" y="3406804"/>
            <a:ext cx="801188" cy="144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IP</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87" name="矩形 21"/>
          <p:cNvSpPr/>
          <p:nvPr/>
        </p:nvSpPr>
        <p:spPr>
          <a:xfrm>
            <a:off x="1340812" y="3704214"/>
            <a:ext cx="801188" cy="144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Driver</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88" name="矩形 22"/>
          <p:cNvSpPr/>
          <p:nvPr/>
        </p:nvSpPr>
        <p:spPr>
          <a:xfrm>
            <a:off x="2959826" y="2265799"/>
            <a:ext cx="503664" cy="307777"/>
          </a:xfrm>
          <a:prstGeom prst="rect">
            <a:avLst/>
          </a:prstGeom>
        </p:spPr>
        <p:txBody>
          <a:bodyPr wrap="none">
            <a:spAutoFit/>
          </a:bodyPr>
          <a:lstStyle/>
          <a:p>
            <a:pPr defTabSz="914400"/>
            <a:r>
              <a:rPr lang="en-US" altLang="zh-CN" sz="1400" dirty="0">
                <a:solidFill>
                  <a:prstClr val="white"/>
                </a:solidFill>
                <a:latin typeface="微软雅黑" panose="020B0503020204020204" pitchFamily="34" charset="-122"/>
                <a:ea typeface="微软雅黑" panose="020B0503020204020204" pitchFamily="34" charset="-122"/>
              </a:rPr>
              <a:t>NIC</a:t>
            </a:r>
            <a:endParaRPr lang="zh-CN" altLang="en-US" sz="1400" dirty="0">
              <a:solidFill>
                <a:prstClr val="white"/>
              </a:solidFill>
              <a:ea typeface="宋体" charset="-122"/>
            </a:endParaRPr>
          </a:p>
        </p:txBody>
      </p:sp>
      <p:sp>
        <p:nvSpPr>
          <p:cNvPr id="189" name="矩形 23"/>
          <p:cNvSpPr/>
          <p:nvPr/>
        </p:nvSpPr>
        <p:spPr>
          <a:xfrm>
            <a:off x="6574096" y="2265799"/>
            <a:ext cx="895758" cy="307777"/>
          </a:xfrm>
          <a:prstGeom prst="rect">
            <a:avLst/>
          </a:prstGeom>
        </p:spPr>
        <p:txBody>
          <a:bodyPr wrap="none">
            <a:spAutoFit/>
          </a:bodyPr>
          <a:lstStyle/>
          <a:p>
            <a:pPr defTabSz="914400"/>
            <a:r>
              <a:rPr lang="en-US" altLang="zh-CN" sz="1400" dirty="0">
                <a:solidFill>
                  <a:prstClr val="white"/>
                </a:solidFill>
                <a:latin typeface="微软雅黑" panose="020B0503020204020204" pitchFamily="34" charset="-122"/>
                <a:ea typeface="微软雅黑" panose="020B0503020204020204" pitchFamily="34" charset="-122"/>
              </a:rPr>
              <a:t>TOE NIC</a:t>
            </a:r>
            <a:endParaRPr lang="zh-CN" altLang="en-US" sz="1400" dirty="0">
              <a:solidFill>
                <a:prstClr val="white"/>
              </a:solidFill>
              <a:ea typeface="宋体" charset="-122"/>
            </a:endParaRPr>
          </a:p>
        </p:txBody>
      </p:sp>
      <p:sp>
        <p:nvSpPr>
          <p:cNvPr id="190" name="矩形 26"/>
          <p:cNvSpPr/>
          <p:nvPr/>
        </p:nvSpPr>
        <p:spPr>
          <a:xfrm>
            <a:off x="10201907" y="2265799"/>
            <a:ext cx="1023357" cy="307777"/>
          </a:xfrm>
          <a:prstGeom prst="rect">
            <a:avLst/>
          </a:prstGeom>
        </p:spPr>
        <p:txBody>
          <a:bodyPr wrap="none">
            <a:spAutoFit/>
          </a:bodyPr>
          <a:lstStyle/>
          <a:p>
            <a:pPr defTabSz="914400"/>
            <a:r>
              <a:rPr lang="en-US" altLang="zh-CN" sz="1400" dirty="0">
                <a:solidFill>
                  <a:prstClr val="white"/>
                </a:solidFill>
                <a:latin typeface="微软雅黑" panose="020B0503020204020204" pitchFamily="34" charset="-122"/>
                <a:ea typeface="微软雅黑" panose="020B0503020204020204" pitchFamily="34" charset="-122"/>
              </a:rPr>
              <a:t>DTOE NIC</a:t>
            </a:r>
            <a:endParaRPr lang="zh-CN" altLang="en-US" sz="1400" dirty="0">
              <a:solidFill>
                <a:prstClr val="white"/>
              </a:solidFill>
              <a:ea typeface="宋体" charset="-122"/>
            </a:endParaRPr>
          </a:p>
        </p:txBody>
      </p:sp>
      <p:sp>
        <p:nvSpPr>
          <p:cNvPr id="191" name="矩形 27"/>
          <p:cNvSpPr/>
          <p:nvPr/>
        </p:nvSpPr>
        <p:spPr>
          <a:xfrm>
            <a:off x="5113022" y="2731863"/>
            <a:ext cx="801188"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TCP</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92" name="矩形 28"/>
          <p:cNvSpPr/>
          <p:nvPr/>
        </p:nvSpPr>
        <p:spPr>
          <a:xfrm>
            <a:off x="5113022" y="2487975"/>
            <a:ext cx="801188"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IP</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93" name="矩形 29"/>
          <p:cNvSpPr/>
          <p:nvPr/>
        </p:nvSpPr>
        <p:spPr>
          <a:xfrm>
            <a:off x="5115564" y="2239688"/>
            <a:ext cx="801188"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MAC</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94" name="矩形 30"/>
          <p:cNvSpPr/>
          <p:nvPr/>
        </p:nvSpPr>
        <p:spPr>
          <a:xfrm>
            <a:off x="5115564" y="1985361"/>
            <a:ext cx="801188"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PHY</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95" name="矩形 31"/>
          <p:cNvSpPr/>
          <p:nvPr/>
        </p:nvSpPr>
        <p:spPr>
          <a:xfrm>
            <a:off x="5111788" y="3551070"/>
            <a:ext cx="801188"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Driver</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96" name="矩形 39"/>
          <p:cNvSpPr/>
          <p:nvPr/>
        </p:nvSpPr>
        <p:spPr>
          <a:xfrm>
            <a:off x="8830100" y="2541735"/>
            <a:ext cx="801188"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TCP</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97" name="矩形 40"/>
          <p:cNvSpPr/>
          <p:nvPr/>
        </p:nvSpPr>
        <p:spPr>
          <a:xfrm>
            <a:off x="8830100" y="2326277"/>
            <a:ext cx="801188"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IP</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98" name="矩形 41"/>
          <p:cNvSpPr/>
          <p:nvPr/>
        </p:nvSpPr>
        <p:spPr>
          <a:xfrm>
            <a:off x="8830100" y="2110819"/>
            <a:ext cx="801188"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MAC</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99" name="矩形 42"/>
          <p:cNvSpPr/>
          <p:nvPr/>
        </p:nvSpPr>
        <p:spPr>
          <a:xfrm>
            <a:off x="8830100" y="1895361"/>
            <a:ext cx="801188"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PHY</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200" name="矩形 43"/>
          <p:cNvSpPr/>
          <p:nvPr/>
        </p:nvSpPr>
        <p:spPr>
          <a:xfrm>
            <a:off x="8830100" y="2949106"/>
            <a:ext cx="801188"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Driver</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201" name="矩形 47"/>
          <p:cNvSpPr/>
          <p:nvPr/>
        </p:nvSpPr>
        <p:spPr>
          <a:xfrm>
            <a:off x="2491528" y="1460195"/>
            <a:ext cx="385042" cy="276999"/>
          </a:xfrm>
          <a:prstGeom prst="rect">
            <a:avLst/>
          </a:prstGeom>
        </p:spPr>
        <p:txBody>
          <a:bodyPr wrap="none">
            <a:spAutoFit/>
          </a:bodyPr>
          <a:lstStyle/>
          <a:p>
            <a:pPr defTabSz="914400"/>
            <a:r>
              <a:rPr lang="en-US" altLang="zh-CN" sz="1200" dirty="0">
                <a:solidFill>
                  <a:prstClr val="black"/>
                </a:solidFill>
                <a:ea typeface="宋体" charset="-122"/>
              </a:rPr>
              <a:t>I/O</a:t>
            </a:r>
            <a:endParaRPr lang="zh-CN" altLang="en-US" sz="1200" dirty="0">
              <a:solidFill>
                <a:prstClr val="black"/>
              </a:solidFill>
              <a:ea typeface="宋体" charset="-122"/>
            </a:endParaRPr>
          </a:p>
        </p:txBody>
      </p:sp>
      <p:sp>
        <p:nvSpPr>
          <p:cNvPr id="202" name="矩形 48"/>
          <p:cNvSpPr/>
          <p:nvPr/>
        </p:nvSpPr>
        <p:spPr>
          <a:xfrm>
            <a:off x="6176690" y="1461994"/>
            <a:ext cx="385042" cy="276999"/>
          </a:xfrm>
          <a:prstGeom prst="rect">
            <a:avLst/>
          </a:prstGeom>
        </p:spPr>
        <p:txBody>
          <a:bodyPr wrap="none">
            <a:spAutoFit/>
          </a:bodyPr>
          <a:lstStyle/>
          <a:p>
            <a:pPr defTabSz="914400"/>
            <a:r>
              <a:rPr lang="en-US" altLang="zh-CN" sz="1200" dirty="0">
                <a:solidFill>
                  <a:prstClr val="black"/>
                </a:solidFill>
                <a:ea typeface="宋体" charset="-122"/>
              </a:rPr>
              <a:t>I/O</a:t>
            </a:r>
            <a:endParaRPr lang="zh-CN" altLang="en-US" sz="1200" dirty="0">
              <a:solidFill>
                <a:prstClr val="black"/>
              </a:solidFill>
              <a:ea typeface="宋体" charset="-122"/>
            </a:endParaRPr>
          </a:p>
        </p:txBody>
      </p:sp>
      <p:sp>
        <p:nvSpPr>
          <p:cNvPr id="203" name="矩形 49"/>
          <p:cNvSpPr/>
          <p:nvPr/>
        </p:nvSpPr>
        <p:spPr>
          <a:xfrm>
            <a:off x="9912562" y="1460195"/>
            <a:ext cx="385042" cy="276999"/>
          </a:xfrm>
          <a:prstGeom prst="rect">
            <a:avLst/>
          </a:prstGeom>
        </p:spPr>
        <p:txBody>
          <a:bodyPr wrap="none">
            <a:spAutoFit/>
          </a:bodyPr>
          <a:lstStyle/>
          <a:p>
            <a:pPr defTabSz="914400"/>
            <a:r>
              <a:rPr lang="en-US" altLang="zh-CN" sz="1200" dirty="0">
                <a:solidFill>
                  <a:prstClr val="black"/>
                </a:solidFill>
                <a:ea typeface="宋体" charset="-122"/>
              </a:rPr>
              <a:t>I/O</a:t>
            </a:r>
            <a:endParaRPr lang="zh-CN" altLang="en-US" sz="1200" dirty="0">
              <a:solidFill>
                <a:prstClr val="black"/>
              </a:solidFill>
              <a:ea typeface="宋体" charset="-122"/>
            </a:endParaRPr>
          </a:p>
        </p:txBody>
      </p:sp>
      <p:sp>
        <p:nvSpPr>
          <p:cNvPr id="204" name="文本框 50"/>
          <p:cNvSpPr txBox="1"/>
          <p:nvPr/>
        </p:nvSpPr>
        <p:spPr bwMode="white">
          <a:xfrm>
            <a:off x="1073117" y="4785669"/>
            <a:ext cx="2945990" cy="877181"/>
          </a:xfrm>
          <a:prstGeom prst="rect">
            <a:avLst/>
          </a:prstGeom>
          <a:noFill/>
          <a:ln w="9525">
            <a:noFill/>
            <a:miter lim="800000"/>
            <a:headEnd/>
            <a:tailEnd/>
          </a:ln>
        </p:spPr>
        <p:txBody>
          <a:bodyPr wrap="square" lIns="112793" tIns="56397" rIns="112793" bIns="56397" rtlCol="0">
            <a:spAutoFit/>
          </a:bodyPr>
          <a:lstStyle/>
          <a:p>
            <a:pPr defTabSz="914400">
              <a:lnSpc>
                <a:spcPct val="80000"/>
              </a:lnSpc>
            </a:pPr>
            <a:r>
              <a:rPr lang="en-US" altLang="zh-CN" sz="1400" b="1" dirty="0">
                <a:solidFill>
                  <a:srgbClr val="666666"/>
                </a:solidFill>
                <a:latin typeface="Times New Roman" charset="0"/>
                <a:ea typeface="Times New Roman" charset="0"/>
                <a:cs typeface="Times New Roman" charset="0"/>
              </a:rPr>
              <a:t>Challenge:</a:t>
            </a:r>
          </a:p>
          <a:p>
            <a:pPr defTabSz="914400">
              <a:lnSpc>
                <a:spcPct val="80000"/>
              </a:lnSpc>
            </a:pPr>
            <a:r>
              <a:rPr lang="en-US" altLang="zh-CN" sz="1200" dirty="0">
                <a:solidFill>
                  <a:srgbClr val="666666"/>
                </a:solidFill>
                <a:latin typeface="Times New Roman" charset="0"/>
                <a:ea typeface="Times New Roman" charset="0"/>
                <a:cs typeface="Times New Roman" charset="0"/>
              </a:rPr>
              <a:t>A traditional network card needs to trigger an interruption for processing each data packet, and CPU resource consumption is severe.</a:t>
            </a:r>
            <a:endParaRPr lang="en-US" sz="1200" dirty="0">
              <a:solidFill>
                <a:srgbClr val="666666"/>
              </a:solidFill>
              <a:latin typeface="Times New Roman" charset="0"/>
              <a:ea typeface="Times New Roman" charset="0"/>
              <a:cs typeface="Times New Roman" charset="0"/>
            </a:endParaRPr>
          </a:p>
        </p:txBody>
      </p:sp>
      <p:sp>
        <p:nvSpPr>
          <p:cNvPr id="205" name="文本框 51"/>
          <p:cNvSpPr txBox="1"/>
          <p:nvPr/>
        </p:nvSpPr>
        <p:spPr bwMode="white">
          <a:xfrm>
            <a:off x="4675511" y="4759775"/>
            <a:ext cx="3132923" cy="1492735"/>
          </a:xfrm>
          <a:prstGeom prst="rect">
            <a:avLst/>
          </a:prstGeom>
          <a:noFill/>
          <a:ln w="9525">
            <a:noFill/>
            <a:miter lim="800000"/>
            <a:headEnd/>
            <a:tailEnd/>
          </a:ln>
        </p:spPr>
        <p:txBody>
          <a:bodyPr wrap="square" lIns="112793" tIns="56397" rIns="112793" bIns="56397" rtlCol="0">
            <a:spAutoFit/>
          </a:bodyPr>
          <a:lstStyle/>
          <a:p>
            <a:pPr defTabSz="914400">
              <a:lnSpc>
                <a:spcPct val="80000"/>
              </a:lnSpc>
            </a:pPr>
            <a:r>
              <a:rPr lang="en-US" altLang="zh-CN" sz="1400" b="1" dirty="0">
                <a:solidFill>
                  <a:srgbClr val="666666"/>
                </a:solidFill>
                <a:latin typeface="Times New Roman" charset="0"/>
                <a:ea typeface="Times New Roman" charset="0"/>
                <a:cs typeface="Times New Roman" charset="0"/>
              </a:rPr>
              <a:t>Advantage:</a:t>
            </a:r>
          </a:p>
          <a:p>
            <a:pPr defTabSz="914400">
              <a:lnSpc>
                <a:spcPct val="80000"/>
              </a:lnSpc>
            </a:pPr>
            <a:r>
              <a:rPr lang="en-US" altLang="zh-CN" sz="1200" dirty="0">
                <a:solidFill>
                  <a:srgbClr val="666666"/>
                </a:solidFill>
                <a:latin typeface="Times New Roman" charset="0"/>
                <a:ea typeface="Times New Roman" charset="0"/>
                <a:cs typeface="Times New Roman" charset="0"/>
              </a:rPr>
              <a:t>Each application can</a:t>
            </a:r>
            <a:r>
              <a:rPr lang="zh-CN" altLang="en-US" sz="1200" dirty="0">
                <a:solidFill>
                  <a:srgbClr val="666666"/>
                </a:solidFill>
                <a:latin typeface="Times New Roman" charset="0"/>
                <a:ea typeface="Times New Roman" charset="0"/>
                <a:cs typeface="Times New Roman" charset="0"/>
              </a:rPr>
              <a:t> </a:t>
            </a:r>
            <a:r>
              <a:rPr lang="en-US" altLang="zh-CN" sz="1200" dirty="0">
                <a:solidFill>
                  <a:srgbClr val="666666"/>
                </a:solidFill>
                <a:latin typeface="Times New Roman" charset="0"/>
                <a:ea typeface="Times New Roman" charset="0"/>
                <a:cs typeface="Times New Roman" charset="0"/>
              </a:rPr>
              <a:t>finish a complete data processing process before triggering an interrupt, significantly reducing the server's response to the interruption.</a:t>
            </a:r>
          </a:p>
          <a:p>
            <a:pPr defTabSz="914400">
              <a:lnSpc>
                <a:spcPct val="80000"/>
              </a:lnSpc>
            </a:pPr>
            <a:r>
              <a:rPr lang="en-US" altLang="zh-CN" sz="1400" b="1" dirty="0">
                <a:solidFill>
                  <a:srgbClr val="666666"/>
                </a:solidFill>
                <a:latin typeface="Times New Roman" charset="0"/>
                <a:ea typeface="Times New Roman" charset="0"/>
                <a:cs typeface="Times New Roman" charset="0"/>
              </a:rPr>
              <a:t>Challenge:</a:t>
            </a:r>
          </a:p>
          <a:p>
            <a:pPr defTabSz="914400">
              <a:lnSpc>
                <a:spcPct val="80000"/>
              </a:lnSpc>
            </a:pPr>
            <a:r>
              <a:rPr lang="en-US" altLang="zh-CN" sz="1200" dirty="0">
                <a:solidFill>
                  <a:srgbClr val="666666"/>
                </a:solidFill>
                <a:latin typeface="Times New Roman" charset="0"/>
                <a:ea typeface="Times New Roman" charset="0"/>
                <a:cs typeface="Times New Roman" charset="0"/>
              </a:rPr>
              <a:t>There are still high latency overheads such as kernel mode interrupts, locks, system calls, and thread switching.</a:t>
            </a:r>
            <a:endParaRPr lang="en-US" altLang="zh-CN" sz="1200" dirty="0">
              <a:solidFill>
                <a:prstClr val="black">
                  <a:lumMod val="50000"/>
                  <a:lumOff val="50000"/>
                </a:prstClr>
              </a:solidFill>
              <a:latin typeface="Times New Roman" charset="0"/>
              <a:ea typeface="Times New Roman" charset="0"/>
              <a:cs typeface="Times New Roman" charset="0"/>
            </a:endParaRPr>
          </a:p>
        </p:txBody>
      </p:sp>
      <p:sp>
        <p:nvSpPr>
          <p:cNvPr id="206" name="矩形 52"/>
          <p:cNvSpPr/>
          <p:nvPr/>
        </p:nvSpPr>
        <p:spPr>
          <a:xfrm>
            <a:off x="6390891" y="3322268"/>
            <a:ext cx="1269258" cy="307777"/>
          </a:xfrm>
          <a:prstGeom prst="rect">
            <a:avLst/>
          </a:prstGeom>
        </p:spPr>
        <p:txBody>
          <a:bodyPr wrap="none">
            <a:spAutoFit/>
          </a:bodyPr>
          <a:lstStyle/>
          <a:p>
            <a:pPr defTabSz="914400"/>
            <a:r>
              <a:rPr lang="en-US" altLang="zh-CN" sz="1400" dirty="0">
                <a:solidFill>
                  <a:prstClr val="white"/>
                </a:solidFill>
                <a:latin typeface="微软雅黑" panose="020B0503020204020204" pitchFamily="34" charset="-122"/>
                <a:ea typeface="微软雅黑" panose="020B0503020204020204" pitchFamily="34" charset="-122"/>
              </a:rPr>
              <a:t>Kernel space</a:t>
            </a:r>
            <a:endParaRPr lang="zh-CN" altLang="en-US" sz="1400" dirty="0">
              <a:solidFill>
                <a:prstClr val="white"/>
              </a:solidFill>
              <a:ea typeface="宋体" charset="-122"/>
            </a:endParaRPr>
          </a:p>
        </p:txBody>
      </p:sp>
      <p:sp>
        <p:nvSpPr>
          <p:cNvPr id="207" name="标题 1"/>
          <p:cNvSpPr txBox="1">
            <a:spLocks/>
          </p:cNvSpPr>
          <p:nvPr/>
        </p:nvSpPr>
        <p:spPr>
          <a:xfrm>
            <a:off x="709664" y="240396"/>
            <a:ext cx="10515600" cy="5228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rgbClr val="000000"/>
                </a:solidFill>
                <a:latin typeface="微软雅黑" panose="020B0503020204020204" pitchFamily="34" charset="-122"/>
                <a:ea typeface="微软雅黑" panose="020B0503020204020204" pitchFamily="34" charset="-122"/>
              </a:rPr>
              <a:t>Intelligent NIC optimization:</a:t>
            </a:r>
            <a:r>
              <a:rPr lang="zh-CN" altLang="en-US" sz="28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Traditional</a:t>
            </a: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NIC</a:t>
            </a: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-&gt; TOE -&gt; DTOE</a:t>
            </a:r>
          </a:p>
        </p:txBody>
      </p:sp>
      <p:sp>
        <p:nvSpPr>
          <p:cNvPr id="208" name="矩形 59"/>
          <p:cNvSpPr/>
          <p:nvPr/>
        </p:nvSpPr>
        <p:spPr>
          <a:xfrm>
            <a:off x="1453484" y="954225"/>
            <a:ext cx="1825500" cy="369332"/>
          </a:xfrm>
          <a:prstGeom prst="rect">
            <a:avLst/>
          </a:prstGeom>
        </p:spPr>
        <p:txBody>
          <a:bodyPr wrap="none">
            <a:spAutoFit/>
          </a:bodyPr>
          <a:lstStyle/>
          <a:p>
            <a:pPr defTabSz="914400"/>
            <a:r>
              <a:rPr lang="en-US" altLang="zh-CN" dirty="0">
                <a:solidFill>
                  <a:srgbClr val="000000"/>
                </a:solidFill>
                <a:latin typeface="微软雅黑" panose="020B0503020204020204" pitchFamily="34" charset="-122"/>
                <a:ea typeface="微软雅黑" panose="020B0503020204020204" pitchFamily="34" charset="-122"/>
              </a:rPr>
              <a:t>Traditional</a:t>
            </a:r>
            <a:r>
              <a:rPr lang="zh-CN" altLang="en-US" dirty="0">
                <a:solidFill>
                  <a:srgbClr val="000000"/>
                </a:solidFill>
                <a:latin typeface="微软雅黑" panose="020B0503020204020204" pitchFamily="34" charset="-122"/>
                <a:ea typeface="微软雅黑" panose="020B0503020204020204" pitchFamily="34" charset="-122"/>
              </a:rPr>
              <a:t> </a:t>
            </a:r>
            <a:r>
              <a:rPr lang="en-US" altLang="zh-CN" dirty="0">
                <a:solidFill>
                  <a:srgbClr val="000000"/>
                </a:solidFill>
                <a:latin typeface="微软雅黑" panose="020B0503020204020204" pitchFamily="34" charset="-122"/>
                <a:ea typeface="微软雅黑" panose="020B0503020204020204" pitchFamily="34" charset="-122"/>
              </a:rPr>
              <a:t>NIC</a:t>
            </a:r>
            <a:endParaRPr lang="zh-CN" altLang="en-US" dirty="0">
              <a:solidFill>
                <a:prstClr val="black"/>
              </a:solidFill>
              <a:ea typeface="宋体" charset="-122"/>
            </a:endParaRPr>
          </a:p>
        </p:txBody>
      </p:sp>
      <p:sp>
        <p:nvSpPr>
          <p:cNvPr id="209" name="矩形 60"/>
          <p:cNvSpPr/>
          <p:nvPr/>
        </p:nvSpPr>
        <p:spPr>
          <a:xfrm>
            <a:off x="8953067" y="861892"/>
            <a:ext cx="1765163" cy="553998"/>
          </a:xfrm>
          <a:prstGeom prst="rect">
            <a:avLst/>
          </a:prstGeom>
        </p:spPr>
        <p:txBody>
          <a:bodyPr wrap="none">
            <a:spAutoFit/>
          </a:bodyPr>
          <a:lstStyle/>
          <a:p>
            <a:pPr algn="ctr" defTabSz="914400"/>
            <a:r>
              <a:rPr lang="en-US" altLang="zh-CN" dirty="0">
                <a:solidFill>
                  <a:srgbClr val="000000"/>
                </a:solidFill>
                <a:latin typeface="微软雅黑" panose="020B0503020204020204" pitchFamily="34" charset="-122"/>
                <a:ea typeface="微软雅黑" panose="020B0503020204020204" pitchFamily="34" charset="-122"/>
              </a:rPr>
              <a:t>DTOE</a:t>
            </a:r>
          </a:p>
          <a:p>
            <a:pPr algn="ctr" defTabSz="914400"/>
            <a:r>
              <a:rPr lang="en-US" altLang="zh-CN" sz="1200" dirty="0">
                <a:solidFill>
                  <a:prstClr val="black"/>
                </a:solidFill>
                <a:ea typeface="宋体" charset="-122"/>
              </a:rPr>
              <a:t>Direct TCP offload engine</a:t>
            </a:r>
            <a:endParaRPr lang="zh-CN" altLang="en-US" dirty="0">
              <a:solidFill>
                <a:prstClr val="black"/>
              </a:solidFill>
              <a:ea typeface="宋体" charset="-122"/>
            </a:endParaRPr>
          </a:p>
        </p:txBody>
      </p:sp>
      <p:sp>
        <p:nvSpPr>
          <p:cNvPr id="210" name="矩形 61"/>
          <p:cNvSpPr/>
          <p:nvPr/>
        </p:nvSpPr>
        <p:spPr>
          <a:xfrm>
            <a:off x="5486088" y="846504"/>
            <a:ext cx="1395254" cy="584775"/>
          </a:xfrm>
          <a:prstGeom prst="rect">
            <a:avLst/>
          </a:prstGeom>
        </p:spPr>
        <p:txBody>
          <a:bodyPr wrap="none">
            <a:spAutoFit/>
          </a:bodyPr>
          <a:lstStyle/>
          <a:p>
            <a:pPr algn="ctr" defTabSz="914400"/>
            <a:r>
              <a:rPr lang="en-US" altLang="zh-CN" dirty="0">
                <a:solidFill>
                  <a:srgbClr val="000000"/>
                </a:solidFill>
                <a:latin typeface="微软雅黑" panose="020B0503020204020204" pitchFamily="34" charset="-122"/>
                <a:ea typeface="微软雅黑" panose="020B0503020204020204" pitchFamily="34" charset="-122"/>
              </a:rPr>
              <a:t>TOE</a:t>
            </a:r>
          </a:p>
          <a:p>
            <a:pPr algn="ctr" defTabSz="914400"/>
            <a:r>
              <a:rPr lang="en-US" altLang="zh-CN" sz="1200" dirty="0">
                <a:solidFill>
                  <a:prstClr val="black"/>
                </a:solidFill>
                <a:ea typeface="宋体" charset="-122"/>
              </a:rPr>
              <a:t>TCP offload engine</a:t>
            </a:r>
            <a:r>
              <a:rPr lang="en-US" altLang="zh-CN" sz="1400" dirty="0">
                <a:solidFill>
                  <a:prstClr val="black"/>
                </a:solidFill>
                <a:ea typeface="宋体" charset="-122"/>
              </a:rPr>
              <a:t> </a:t>
            </a:r>
            <a:endParaRPr lang="zh-CN" altLang="en-US" dirty="0">
              <a:solidFill>
                <a:prstClr val="black"/>
              </a:solidFill>
              <a:ea typeface="宋体" charset="-122"/>
            </a:endParaRPr>
          </a:p>
        </p:txBody>
      </p:sp>
      <p:sp>
        <p:nvSpPr>
          <p:cNvPr id="211" name="文本框 63"/>
          <p:cNvSpPr txBox="1"/>
          <p:nvPr/>
        </p:nvSpPr>
        <p:spPr bwMode="white">
          <a:xfrm>
            <a:off x="8484677" y="4755567"/>
            <a:ext cx="2945990" cy="1615845"/>
          </a:xfrm>
          <a:prstGeom prst="rect">
            <a:avLst/>
          </a:prstGeom>
          <a:noFill/>
          <a:ln w="9525">
            <a:noFill/>
            <a:miter lim="800000"/>
            <a:headEnd/>
            <a:tailEnd/>
          </a:ln>
        </p:spPr>
        <p:txBody>
          <a:bodyPr wrap="square" lIns="112793" tIns="56397" rIns="112793" bIns="56397" rtlCol="0">
            <a:spAutoFit/>
          </a:bodyPr>
          <a:lstStyle/>
          <a:p>
            <a:pPr defTabSz="914400">
              <a:lnSpc>
                <a:spcPct val="80000"/>
              </a:lnSpc>
            </a:pPr>
            <a:r>
              <a:rPr lang="en-US" altLang="zh-CN" sz="1400" b="1" dirty="0">
                <a:solidFill>
                  <a:srgbClr val="666666"/>
                </a:solidFill>
                <a:latin typeface="Times New Roman" charset="0"/>
                <a:ea typeface="Times New Roman" charset="0"/>
                <a:cs typeface="Times New Roman" charset="0"/>
              </a:rPr>
              <a:t>Advantage:</a:t>
            </a:r>
          </a:p>
          <a:p>
            <a:pPr marL="228600" indent="-228600" defTabSz="914400">
              <a:lnSpc>
                <a:spcPct val="80000"/>
              </a:lnSpc>
              <a:buFont typeface="+mj-lt"/>
              <a:buAutoNum type="arabicPeriod"/>
            </a:pPr>
            <a:r>
              <a:rPr lang="en-US" altLang="zh-CN" sz="1200" dirty="0">
                <a:solidFill>
                  <a:srgbClr val="666666"/>
                </a:solidFill>
                <a:latin typeface="Times New Roman" charset="0"/>
                <a:ea typeface="Times New Roman" charset="0"/>
                <a:cs typeface="Times New Roman" charset="0"/>
              </a:rPr>
              <a:t>Move processing</a:t>
            </a:r>
            <a:r>
              <a:rPr lang="zh-CN" altLang="en-US" sz="1200" dirty="0">
                <a:solidFill>
                  <a:srgbClr val="666666"/>
                </a:solidFill>
                <a:latin typeface="Times New Roman" charset="0"/>
                <a:ea typeface="Times New Roman" charset="0"/>
                <a:cs typeface="Times New Roman" charset="0"/>
              </a:rPr>
              <a:t> </a:t>
            </a:r>
            <a:r>
              <a:rPr lang="en-US" altLang="zh-CN" sz="1200" dirty="0">
                <a:solidFill>
                  <a:srgbClr val="666666"/>
                </a:solidFill>
                <a:latin typeface="Times New Roman" charset="0"/>
                <a:ea typeface="Times New Roman" charset="0"/>
                <a:cs typeface="Times New Roman" charset="0"/>
              </a:rPr>
              <a:t>of</a:t>
            </a:r>
            <a:r>
              <a:rPr lang="zh-CN" altLang="en-US" sz="1200" dirty="0">
                <a:solidFill>
                  <a:srgbClr val="666666"/>
                </a:solidFill>
                <a:latin typeface="Times New Roman" charset="0"/>
                <a:ea typeface="Times New Roman" charset="0"/>
                <a:cs typeface="Times New Roman" charset="0"/>
              </a:rPr>
              <a:t> </a:t>
            </a:r>
            <a:r>
              <a:rPr lang="en-US" altLang="zh-CN" sz="1200" dirty="0">
                <a:solidFill>
                  <a:srgbClr val="666666"/>
                </a:solidFill>
                <a:latin typeface="Times New Roman" charset="0"/>
                <a:ea typeface="Times New Roman" charset="0"/>
                <a:cs typeface="Times New Roman" charset="0"/>
              </a:rPr>
              <a:t>the transport layer to the Huawei customized network card 1822's microcode</a:t>
            </a:r>
          </a:p>
          <a:p>
            <a:pPr marL="228600" indent="-228600" defTabSz="914400">
              <a:lnSpc>
                <a:spcPct val="80000"/>
              </a:lnSpc>
              <a:buFont typeface="+mj-lt"/>
              <a:buAutoNum type="arabicPeriod"/>
            </a:pPr>
            <a:r>
              <a:rPr lang="en-US" altLang="zh-CN" sz="1200" dirty="0">
                <a:solidFill>
                  <a:srgbClr val="666666"/>
                </a:solidFill>
                <a:latin typeface="Times New Roman" charset="0"/>
                <a:ea typeface="Times New Roman" charset="0"/>
                <a:cs typeface="Times New Roman" charset="0"/>
              </a:rPr>
              <a:t>Optimize storage application software to adapt</a:t>
            </a:r>
            <a:r>
              <a:rPr lang="zh-CN" altLang="en-US" sz="1200" dirty="0">
                <a:solidFill>
                  <a:srgbClr val="666666"/>
                </a:solidFill>
                <a:latin typeface="Times New Roman" charset="0"/>
                <a:ea typeface="Times New Roman" charset="0"/>
                <a:cs typeface="Times New Roman" charset="0"/>
              </a:rPr>
              <a:t> </a:t>
            </a:r>
            <a:r>
              <a:rPr lang="en-US" altLang="zh-CN" sz="1200" dirty="0">
                <a:solidFill>
                  <a:srgbClr val="666666"/>
                </a:solidFill>
                <a:latin typeface="Times New Roman" charset="0"/>
                <a:ea typeface="Times New Roman" charset="0"/>
                <a:cs typeface="Times New Roman" charset="0"/>
              </a:rPr>
              <a:t>the</a:t>
            </a:r>
            <a:r>
              <a:rPr lang="zh-CN" altLang="en-US" sz="1200" dirty="0">
                <a:solidFill>
                  <a:srgbClr val="666666"/>
                </a:solidFill>
                <a:latin typeface="Times New Roman" charset="0"/>
                <a:ea typeface="Times New Roman" charset="0"/>
                <a:cs typeface="Times New Roman" charset="0"/>
              </a:rPr>
              <a:t> </a:t>
            </a:r>
            <a:r>
              <a:rPr lang="en-US" altLang="zh-CN" sz="1200" dirty="0">
                <a:solidFill>
                  <a:srgbClr val="666666"/>
                </a:solidFill>
                <a:latin typeface="Times New Roman" charset="0"/>
                <a:ea typeface="Times New Roman" charset="0"/>
                <a:cs typeface="Times New Roman" charset="0"/>
              </a:rPr>
              <a:t>new architecture</a:t>
            </a:r>
          </a:p>
          <a:p>
            <a:pPr marL="228600" indent="-228600" defTabSz="914400">
              <a:lnSpc>
                <a:spcPct val="80000"/>
              </a:lnSpc>
              <a:buFont typeface="+mj-lt"/>
              <a:buAutoNum type="arabicPeriod"/>
            </a:pPr>
            <a:r>
              <a:rPr lang="en-US" altLang="zh-CN" sz="1200" dirty="0">
                <a:solidFill>
                  <a:srgbClr val="666666"/>
                </a:solidFill>
                <a:latin typeface="Times New Roman" charset="0"/>
                <a:ea typeface="Times New Roman" charset="0"/>
                <a:cs typeface="Times New Roman" charset="0"/>
              </a:rPr>
              <a:t>Implement data (from the link layer) directly to the application memory</a:t>
            </a:r>
          </a:p>
          <a:p>
            <a:pPr marL="228600" indent="-228600" defTabSz="914400">
              <a:lnSpc>
                <a:spcPct val="80000"/>
              </a:lnSpc>
              <a:buFont typeface="+mj-lt"/>
              <a:buAutoNum type="arabicPeriod"/>
            </a:pPr>
            <a:r>
              <a:rPr lang="en-US" altLang="zh-CN" sz="1200" dirty="0">
                <a:solidFill>
                  <a:srgbClr val="666666"/>
                </a:solidFill>
                <a:latin typeface="Times New Roman" charset="0"/>
                <a:ea typeface="Times New Roman" charset="0"/>
                <a:cs typeface="Times New Roman" charset="0"/>
              </a:rPr>
              <a:t>Bypassing the kernel state, significantly reducing the latency</a:t>
            </a:r>
            <a:endParaRPr lang="en-US" sz="1200" dirty="0">
              <a:solidFill>
                <a:srgbClr val="666666"/>
              </a:solidFill>
              <a:latin typeface="Times New Roman" charset="0"/>
              <a:ea typeface="Times New Roman" charset="0"/>
              <a:cs typeface="Times New Roman" charset="0"/>
            </a:endParaRPr>
          </a:p>
        </p:txBody>
      </p:sp>
      <p:sp>
        <p:nvSpPr>
          <p:cNvPr id="213" name="右箭头 54"/>
          <p:cNvSpPr/>
          <p:nvPr/>
        </p:nvSpPr>
        <p:spPr>
          <a:xfrm>
            <a:off x="4225433" y="2857494"/>
            <a:ext cx="455382" cy="500522"/>
          </a:xfrm>
          <a:prstGeom prst="rightArrow">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214" name="右箭头 55"/>
          <p:cNvSpPr/>
          <p:nvPr/>
        </p:nvSpPr>
        <p:spPr>
          <a:xfrm>
            <a:off x="7939506" y="2866492"/>
            <a:ext cx="455382" cy="500522"/>
          </a:xfrm>
          <a:prstGeom prst="rightArrow">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215" name="圆角矩形 57"/>
          <p:cNvSpPr/>
          <p:nvPr/>
        </p:nvSpPr>
        <p:spPr>
          <a:xfrm>
            <a:off x="853148" y="3152587"/>
            <a:ext cx="3240000" cy="1512000"/>
          </a:xfrm>
          <a:prstGeom prst="roundRect">
            <a:avLst>
              <a:gd name="adj" fmla="val 4962"/>
            </a:avLst>
          </a:prstGeom>
          <a:noFill/>
          <a:ln w="12700" cap="flat" cmpd="sng" algn="ctr">
            <a:solidFill>
              <a:srgbClr val="5B9BD5"/>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216" name="矩形 65"/>
          <p:cNvSpPr/>
          <p:nvPr/>
        </p:nvSpPr>
        <p:spPr>
          <a:xfrm>
            <a:off x="809000" y="3727344"/>
            <a:ext cx="421910" cy="338554"/>
          </a:xfrm>
          <a:prstGeom prst="rect">
            <a:avLst/>
          </a:prstGeom>
        </p:spPr>
        <p:txBody>
          <a:bodyPr wrap="none">
            <a:spAutoFit/>
          </a:bodyPr>
          <a:lstStyle/>
          <a:p>
            <a:pPr defTabSz="914400"/>
            <a:r>
              <a:rPr lang="en-US" altLang="zh-CN" sz="1600" b="1" dirty="0">
                <a:solidFill>
                  <a:prstClr val="black"/>
                </a:solidFill>
                <a:ea typeface="宋体" charset="-122"/>
              </a:rPr>
              <a:t>OS</a:t>
            </a:r>
            <a:endParaRPr lang="zh-CN" altLang="en-US" sz="1600" b="1" dirty="0">
              <a:solidFill>
                <a:prstClr val="black"/>
              </a:solidFill>
              <a:ea typeface="宋体" charset="-122"/>
            </a:endParaRPr>
          </a:p>
        </p:txBody>
      </p:sp>
      <p:grpSp>
        <p:nvGrpSpPr>
          <p:cNvPr id="217" name="组合 2"/>
          <p:cNvGrpSpPr/>
          <p:nvPr/>
        </p:nvGrpSpPr>
        <p:grpSpPr>
          <a:xfrm>
            <a:off x="1135126" y="4191374"/>
            <a:ext cx="2873348" cy="405064"/>
            <a:chOff x="1135126" y="4748864"/>
            <a:chExt cx="2873348" cy="405064"/>
          </a:xfrm>
        </p:grpSpPr>
        <p:sp>
          <p:nvSpPr>
            <p:cNvPr id="218" name="圆角矩形 56"/>
            <p:cNvSpPr/>
            <p:nvPr/>
          </p:nvSpPr>
          <p:spPr>
            <a:xfrm>
              <a:off x="1135126" y="4748864"/>
              <a:ext cx="2873348" cy="405064"/>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219" name="矩形 66"/>
            <p:cNvSpPr/>
            <p:nvPr/>
          </p:nvSpPr>
          <p:spPr>
            <a:xfrm>
              <a:off x="2813544" y="4787972"/>
              <a:ext cx="1115049"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chemeClr val="bg1">
                      <a:lumMod val="95000"/>
                    </a:schemeClr>
                  </a:solidFill>
                  <a:effectLst/>
                  <a:uLnTx/>
                  <a:uFillTx/>
                  <a:latin typeface="微软雅黑" panose="020B0503020204020204" pitchFamily="34" charset="-122"/>
                  <a:ea typeface="微软雅黑" panose="020B0503020204020204" pitchFamily="34" charset="-122"/>
                </a:rPr>
                <a:t>User space</a:t>
              </a:r>
              <a:endParaRPr kumimoji="0" lang="zh-CN" altLang="en-US" sz="1400" b="0" i="0" u="none" strike="noStrike" kern="0" cap="none" spc="0" normalizeH="0" baseline="0" noProof="0" dirty="0">
                <a:ln>
                  <a:noFill/>
                </a:ln>
                <a:solidFill>
                  <a:schemeClr val="bg1">
                    <a:lumMod val="95000"/>
                  </a:schemeClr>
                </a:solidFill>
                <a:effectLst/>
                <a:uLnTx/>
                <a:uFillTx/>
                <a:ea typeface="宋体" charset="-122"/>
              </a:endParaRPr>
            </a:p>
          </p:txBody>
        </p:sp>
      </p:grpSp>
      <p:sp>
        <p:nvSpPr>
          <p:cNvPr id="220" name="圆角矩形 68"/>
          <p:cNvSpPr/>
          <p:nvPr/>
        </p:nvSpPr>
        <p:spPr>
          <a:xfrm>
            <a:off x="4585739" y="3141120"/>
            <a:ext cx="3240000" cy="1512000"/>
          </a:xfrm>
          <a:prstGeom prst="roundRect">
            <a:avLst>
              <a:gd name="adj" fmla="val 9839"/>
            </a:avLst>
          </a:prstGeom>
          <a:noFill/>
          <a:ln w="12700" cap="flat" cmpd="sng" algn="ctr">
            <a:solidFill>
              <a:srgbClr val="5B9BD5"/>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221" name="矩形 69"/>
          <p:cNvSpPr/>
          <p:nvPr/>
        </p:nvSpPr>
        <p:spPr>
          <a:xfrm>
            <a:off x="4541591" y="3715877"/>
            <a:ext cx="421910" cy="338554"/>
          </a:xfrm>
          <a:prstGeom prst="rect">
            <a:avLst/>
          </a:prstGeom>
        </p:spPr>
        <p:txBody>
          <a:bodyPr wrap="none">
            <a:spAutoFit/>
          </a:bodyPr>
          <a:lstStyle/>
          <a:p>
            <a:pPr defTabSz="914400"/>
            <a:r>
              <a:rPr lang="en-US" altLang="zh-CN" sz="1600" b="1" dirty="0">
                <a:solidFill>
                  <a:prstClr val="black"/>
                </a:solidFill>
                <a:ea typeface="宋体" charset="-122"/>
              </a:rPr>
              <a:t>OS</a:t>
            </a:r>
            <a:endParaRPr lang="zh-CN" altLang="en-US" sz="1600" b="1" dirty="0">
              <a:solidFill>
                <a:prstClr val="black"/>
              </a:solidFill>
              <a:ea typeface="宋体" charset="-122"/>
            </a:endParaRPr>
          </a:p>
        </p:txBody>
      </p:sp>
      <p:grpSp>
        <p:nvGrpSpPr>
          <p:cNvPr id="222" name="组合 70"/>
          <p:cNvGrpSpPr/>
          <p:nvPr/>
        </p:nvGrpSpPr>
        <p:grpSpPr>
          <a:xfrm>
            <a:off x="4867717" y="4179907"/>
            <a:ext cx="2873348" cy="405064"/>
            <a:chOff x="1135126" y="4748864"/>
            <a:chExt cx="2873348" cy="405064"/>
          </a:xfrm>
        </p:grpSpPr>
        <p:sp>
          <p:nvSpPr>
            <p:cNvPr id="223" name="圆角矩形 71"/>
            <p:cNvSpPr/>
            <p:nvPr/>
          </p:nvSpPr>
          <p:spPr>
            <a:xfrm>
              <a:off x="1135126" y="4748864"/>
              <a:ext cx="2873348" cy="405064"/>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224" name="矩形 72"/>
            <p:cNvSpPr/>
            <p:nvPr/>
          </p:nvSpPr>
          <p:spPr>
            <a:xfrm>
              <a:off x="2813544" y="4787972"/>
              <a:ext cx="1115049"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chemeClr val="bg1">
                      <a:lumMod val="95000"/>
                    </a:schemeClr>
                  </a:solidFill>
                  <a:effectLst/>
                  <a:uLnTx/>
                  <a:uFillTx/>
                  <a:latin typeface="微软雅黑" panose="020B0503020204020204" pitchFamily="34" charset="-122"/>
                  <a:ea typeface="微软雅黑" panose="020B0503020204020204" pitchFamily="34" charset="-122"/>
                </a:rPr>
                <a:t>User space</a:t>
              </a:r>
              <a:endParaRPr kumimoji="0" lang="zh-CN" altLang="en-US" sz="1400" b="0" i="0" u="none" strike="noStrike" kern="0" cap="none" spc="0" normalizeH="0" baseline="0" noProof="0" dirty="0">
                <a:ln>
                  <a:noFill/>
                </a:ln>
                <a:solidFill>
                  <a:schemeClr val="bg1">
                    <a:lumMod val="95000"/>
                  </a:schemeClr>
                </a:solidFill>
                <a:effectLst/>
                <a:uLnTx/>
                <a:uFillTx/>
                <a:ea typeface="宋体" charset="-122"/>
              </a:endParaRPr>
            </a:p>
          </p:txBody>
        </p:sp>
      </p:grpSp>
      <p:sp>
        <p:nvSpPr>
          <p:cNvPr id="225" name="圆角矩形 73"/>
          <p:cNvSpPr/>
          <p:nvPr/>
        </p:nvSpPr>
        <p:spPr>
          <a:xfrm>
            <a:off x="8318330" y="3669378"/>
            <a:ext cx="3240000" cy="948999"/>
          </a:xfrm>
          <a:prstGeom prst="roundRect">
            <a:avLst>
              <a:gd name="adj" fmla="val 8897"/>
            </a:avLst>
          </a:prstGeom>
          <a:noFill/>
          <a:ln w="12700" cap="flat" cmpd="sng" algn="ctr">
            <a:solidFill>
              <a:srgbClr val="5B9BD5"/>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226" name="矩形 74"/>
          <p:cNvSpPr/>
          <p:nvPr/>
        </p:nvSpPr>
        <p:spPr>
          <a:xfrm>
            <a:off x="8259591" y="3936149"/>
            <a:ext cx="421910" cy="338554"/>
          </a:xfrm>
          <a:prstGeom prst="rect">
            <a:avLst/>
          </a:prstGeom>
        </p:spPr>
        <p:txBody>
          <a:bodyPr wrap="none">
            <a:spAutoFit/>
          </a:bodyPr>
          <a:lstStyle/>
          <a:p>
            <a:pPr defTabSz="914400"/>
            <a:r>
              <a:rPr lang="en-US" altLang="zh-CN" sz="1600" b="1" dirty="0">
                <a:solidFill>
                  <a:prstClr val="black"/>
                </a:solidFill>
                <a:ea typeface="宋体" charset="-122"/>
              </a:rPr>
              <a:t>OS</a:t>
            </a:r>
            <a:endParaRPr lang="zh-CN" altLang="en-US" sz="1600" b="1" dirty="0">
              <a:solidFill>
                <a:prstClr val="black"/>
              </a:solidFill>
              <a:ea typeface="宋体" charset="-122"/>
            </a:endParaRPr>
          </a:p>
        </p:txBody>
      </p:sp>
      <p:grpSp>
        <p:nvGrpSpPr>
          <p:cNvPr id="227" name="组合 75"/>
          <p:cNvGrpSpPr/>
          <p:nvPr/>
        </p:nvGrpSpPr>
        <p:grpSpPr>
          <a:xfrm>
            <a:off x="8600308" y="4145164"/>
            <a:ext cx="2873348" cy="405064"/>
            <a:chOff x="1135126" y="4748864"/>
            <a:chExt cx="2873348" cy="405064"/>
          </a:xfrm>
        </p:grpSpPr>
        <p:sp>
          <p:nvSpPr>
            <p:cNvPr id="228" name="圆角矩形 76"/>
            <p:cNvSpPr/>
            <p:nvPr/>
          </p:nvSpPr>
          <p:spPr>
            <a:xfrm>
              <a:off x="1135126" y="4748864"/>
              <a:ext cx="2873348" cy="405064"/>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229" name="矩形 77"/>
            <p:cNvSpPr/>
            <p:nvPr/>
          </p:nvSpPr>
          <p:spPr>
            <a:xfrm>
              <a:off x="2813544" y="4787972"/>
              <a:ext cx="1115049"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666666"/>
                  </a:solidFill>
                  <a:effectLst/>
                  <a:uLnTx/>
                  <a:uFillTx/>
                  <a:latin typeface="微软雅黑" panose="020B0503020204020204" pitchFamily="34" charset="-122"/>
                  <a:ea typeface="微软雅黑" panose="020B0503020204020204" pitchFamily="34" charset="-122"/>
                </a:rPr>
                <a:t>User space</a:t>
              </a:r>
              <a:endParaRPr kumimoji="0" lang="zh-CN" altLang="en-US" sz="1400" b="0" i="0" u="none" strike="noStrike" kern="0" cap="none" spc="0" normalizeH="0" baseline="0" noProof="0" dirty="0">
                <a:ln>
                  <a:noFill/>
                </a:ln>
                <a:solidFill>
                  <a:prstClr val="black"/>
                </a:solidFill>
                <a:effectLst/>
                <a:uLnTx/>
                <a:uFillTx/>
                <a:ea typeface="宋体" charset="-122"/>
              </a:endParaRPr>
            </a:p>
          </p:txBody>
        </p:sp>
      </p:grpSp>
      <p:sp>
        <p:nvSpPr>
          <p:cNvPr id="230" name="矩形 78"/>
          <p:cNvSpPr/>
          <p:nvPr/>
        </p:nvSpPr>
        <p:spPr>
          <a:xfrm>
            <a:off x="5098058" y="4313392"/>
            <a:ext cx="801188"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DIF</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231" name="矩形 79"/>
          <p:cNvSpPr/>
          <p:nvPr/>
        </p:nvSpPr>
        <p:spPr>
          <a:xfrm>
            <a:off x="1340812" y="4290035"/>
            <a:ext cx="801188"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DIF</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232" name="矩形 80"/>
          <p:cNvSpPr/>
          <p:nvPr/>
        </p:nvSpPr>
        <p:spPr>
          <a:xfrm>
            <a:off x="1340812" y="3852918"/>
            <a:ext cx="801188" cy="144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Socket</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233" name="矩形 81"/>
          <p:cNvSpPr/>
          <p:nvPr/>
        </p:nvSpPr>
        <p:spPr>
          <a:xfrm>
            <a:off x="5111788" y="3760388"/>
            <a:ext cx="801188"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Socket</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234" name="矩形 82"/>
          <p:cNvSpPr/>
          <p:nvPr/>
        </p:nvSpPr>
        <p:spPr>
          <a:xfrm>
            <a:off x="2261197" y="4290035"/>
            <a:ext cx="552347"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App</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235" name="矩形 84"/>
          <p:cNvSpPr/>
          <p:nvPr/>
        </p:nvSpPr>
        <p:spPr>
          <a:xfrm>
            <a:off x="5984457" y="4315963"/>
            <a:ext cx="552347"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App</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236" name="矩形 85"/>
          <p:cNvSpPr/>
          <p:nvPr/>
        </p:nvSpPr>
        <p:spPr>
          <a:xfrm>
            <a:off x="8830100" y="3164564"/>
            <a:ext cx="801188"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Socket</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238" name="矩形 89"/>
          <p:cNvSpPr/>
          <p:nvPr/>
        </p:nvSpPr>
        <p:spPr>
          <a:xfrm>
            <a:off x="8893284" y="4282903"/>
            <a:ext cx="552347"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DIF</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239" name="矩形 91"/>
          <p:cNvSpPr/>
          <p:nvPr/>
        </p:nvSpPr>
        <p:spPr>
          <a:xfrm>
            <a:off x="5111788" y="3297473"/>
            <a:ext cx="801188" cy="221742"/>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buffer</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cxnSp>
        <p:nvCxnSpPr>
          <p:cNvPr id="240" name="直接箭头连接符 83"/>
          <p:cNvCxnSpPr/>
          <p:nvPr/>
        </p:nvCxnSpPr>
        <p:spPr>
          <a:xfrm flipH="1">
            <a:off x="5295314" y="1818467"/>
            <a:ext cx="19971" cy="2432187"/>
          </a:xfrm>
          <a:prstGeom prst="straightConnector1">
            <a:avLst/>
          </a:prstGeom>
          <a:noFill/>
          <a:ln w="22225" cap="flat" cmpd="sng" algn="ctr">
            <a:solidFill>
              <a:srgbClr val="FFC000">
                <a:lumMod val="75000"/>
              </a:srgbClr>
            </a:solidFill>
            <a:prstDash val="solid"/>
            <a:miter lim="800000"/>
            <a:headEnd type="arrow"/>
            <a:tailEnd type="arrow"/>
          </a:ln>
          <a:effectLst/>
        </p:spPr>
      </p:cxnSp>
      <p:sp>
        <p:nvSpPr>
          <p:cNvPr id="241" name="矩形 92"/>
          <p:cNvSpPr/>
          <p:nvPr/>
        </p:nvSpPr>
        <p:spPr>
          <a:xfrm>
            <a:off x="1339478" y="3252336"/>
            <a:ext cx="801188" cy="144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buffer</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cxnSp>
        <p:nvCxnSpPr>
          <p:cNvPr id="242" name="直接箭头连接符 33"/>
          <p:cNvCxnSpPr/>
          <p:nvPr/>
        </p:nvCxnSpPr>
        <p:spPr>
          <a:xfrm flipH="1">
            <a:off x="1524257" y="1827695"/>
            <a:ext cx="19971" cy="2432187"/>
          </a:xfrm>
          <a:prstGeom prst="straightConnector1">
            <a:avLst/>
          </a:prstGeom>
          <a:noFill/>
          <a:ln w="22225" cap="flat" cmpd="sng" algn="ctr">
            <a:solidFill>
              <a:srgbClr val="FFC000">
                <a:lumMod val="75000"/>
              </a:srgbClr>
            </a:solidFill>
            <a:prstDash val="solid"/>
            <a:miter lim="800000"/>
            <a:headEnd type="arrow"/>
            <a:tailEnd type="arrow"/>
          </a:ln>
          <a:effectLst/>
        </p:spPr>
      </p:cxnSp>
      <p:cxnSp>
        <p:nvCxnSpPr>
          <p:cNvPr id="243" name="直接箭头连接符 94"/>
          <p:cNvCxnSpPr/>
          <p:nvPr/>
        </p:nvCxnSpPr>
        <p:spPr>
          <a:xfrm flipV="1">
            <a:off x="2080211" y="4392253"/>
            <a:ext cx="252000" cy="0"/>
          </a:xfrm>
          <a:prstGeom prst="straightConnector1">
            <a:avLst/>
          </a:prstGeom>
          <a:noFill/>
          <a:ln w="6350" cap="flat" cmpd="sng" algn="ctr">
            <a:solidFill>
              <a:srgbClr val="FFC000"/>
            </a:solidFill>
            <a:prstDash val="solid"/>
            <a:miter lim="800000"/>
            <a:headEnd type="triangle"/>
            <a:tailEnd type="triangle"/>
          </a:ln>
          <a:effectLst/>
        </p:spPr>
      </p:cxnSp>
      <p:cxnSp>
        <p:nvCxnSpPr>
          <p:cNvPr id="244" name="直接箭头连接符 95"/>
          <p:cNvCxnSpPr/>
          <p:nvPr/>
        </p:nvCxnSpPr>
        <p:spPr>
          <a:xfrm flipV="1">
            <a:off x="5826558" y="4413518"/>
            <a:ext cx="252000" cy="0"/>
          </a:xfrm>
          <a:prstGeom prst="straightConnector1">
            <a:avLst/>
          </a:prstGeom>
          <a:noFill/>
          <a:ln w="6350" cap="flat" cmpd="sng" algn="ctr">
            <a:solidFill>
              <a:srgbClr val="FFC000"/>
            </a:solidFill>
            <a:prstDash val="solid"/>
            <a:miter lim="800000"/>
            <a:headEnd type="triangle"/>
            <a:tailEnd type="triangle"/>
          </a:ln>
          <a:effectLst/>
        </p:spPr>
      </p:cxnSp>
      <p:sp>
        <p:nvSpPr>
          <p:cNvPr id="245" name="矩形 96"/>
          <p:cNvSpPr/>
          <p:nvPr/>
        </p:nvSpPr>
        <p:spPr>
          <a:xfrm>
            <a:off x="9547701" y="4282616"/>
            <a:ext cx="552347" cy="180000"/>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App</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cxnSp>
        <p:nvCxnSpPr>
          <p:cNvPr id="246" name="直接箭头连接符 97"/>
          <p:cNvCxnSpPr/>
          <p:nvPr/>
        </p:nvCxnSpPr>
        <p:spPr>
          <a:xfrm flipV="1">
            <a:off x="9374426" y="4375417"/>
            <a:ext cx="252000" cy="0"/>
          </a:xfrm>
          <a:prstGeom prst="straightConnector1">
            <a:avLst/>
          </a:prstGeom>
          <a:noFill/>
          <a:ln w="6350" cap="flat" cmpd="sng" algn="ctr">
            <a:solidFill>
              <a:srgbClr val="FFC000"/>
            </a:solidFill>
            <a:prstDash val="solid"/>
            <a:miter lim="800000"/>
            <a:headEnd type="triangle"/>
            <a:tailEnd type="triangle"/>
          </a:ln>
          <a:effectLst/>
        </p:spPr>
      </p:cxnSp>
      <p:grpSp>
        <p:nvGrpSpPr>
          <p:cNvPr id="79" name="Group 78"/>
          <p:cNvGrpSpPr/>
          <p:nvPr/>
        </p:nvGrpSpPr>
        <p:grpSpPr>
          <a:xfrm>
            <a:off x="8450407" y="5170"/>
            <a:ext cx="3749963" cy="208846"/>
            <a:chOff x="8450407" y="5170"/>
            <a:chExt cx="3749963" cy="208846"/>
          </a:xfrm>
        </p:grpSpPr>
        <p:sp>
          <p:nvSpPr>
            <p:cNvPr id="80" name="Process 79"/>
            <p:cNvSpPr/>
            <p:nvPr/>
          </p:nvSpPr>
          <p:spPr>
            <a:xfrm>
              <a:off x="9669607" y="5170"/>
              <a:ext cx="1311563" cy="208281"/>
            </a:xfrm>
            <a:prstGeom prst="flowChartProcess">
              <a:avLst/>
            </a:prstGeom>
            <a:solidFill>
              <a:srgbClr val="00B0F0"/>
            </a:solid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b="1" i="0" u="none" strike="noStrike" kern="0" cap="none" spc="0" normalizeH="0" baseline="0" noProof="0" dirty="0">
                  <a:ln>
                    <a:noFill/>
                  </a:ln>
                  <a:solidFill>
                    <a:srgbClr val="FFFFFF"/>
                  </a:solidFill>
                  <a:effectLst/>
                  <a:uLnTx/>
                  <a:uFillTx/>
                  <a:latin typeface="Calibri"/>
                  <a:ea typeface="等线" charset="-122"/>
                  <a:cs typeface=""/>
                </a:rPr>
                <a:t>Extreme Performance</a:t>
              </a:r>
              <a:endParaRPr kumimoji="1" lang="zh-CN" altLang="en-US" sz="900" b="1" i="0" u="none" strike="noStrike" kern="0" cap="none" spc="0" normalizeH="0" baseline="0" noProof="0" dirty="0">
                <a:ln>
                  <a:noFill/>
                </a:ln>
                <a:solidFill>
                  <a:srgbClr val="FFFFFF"/>
                </a:solidFill>
                <a:effectLst/>
                <a:uLnTx/>
                <a:uFillTx/>
                <a:latin typeface="Calibri"/>
                <a:ea typeface="等线" charset="-122"/>
                <a:cs typeface=""/>
              </a:endParaRPr>
            </a:p>
          </p:txBody>
        </p:sp>
        <p:sp>
          <p:nvSpPr>
            <p:cNvPr id="81" name="Process 80"/>
            <p:cNvSpPr/>
            <p:nvPr/>
          </p:nvSpPr>
          <p:spPr>
            <a:xfrm>
              <a:off x="8450407" y="5689"/>
              <a:ext cx="1219200" cy="206211"/>
            </a:xfrm>
            <a:prstGeom prst="flowChartProcess">
              <a:avLst/>
            </a:prstGeom>
            <a:no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i="0" u="none" strike="noStrike" kern="0" cap="none" spc="0" normalizeH="0" baseline="0" noProof="0" dirty="0">
                  <a:ln>
                    <a:noFill/>
                  </a:ln>
                  <a:effectLst/>
                  <a:uLnTx/>
                  <a:uFillTx/>
                  <a:latin typeface="Calibri"/>
                  <a:ea typeface="等线" charset="-122"/>
                  <a:cs typeface=""/>
                </a:rPr>
                <a:t>Extremely Reliable</a:t>
              </a:r>
              <a:endParaRPr kumimoji="1" lang="zh-CN" altLang="en-US" sz="900" i="0" u="none" strike="noStrike" kern="0" cap="none" spc="0" normalizeH="0" baseline="0" noProof="0" dirty="0">
                <a:ln>
                  <a:noFill/>
                </a:ln>
                <a:effectLst/>
                <a:uLnTx/>
                <a:uFillTx/>
                <a:latin typeface="Calibri"/>
                <a:ea typeface="等线" charset="-122"/>
                <a:cs typeface=""/>
              </a:endParaRPr>
            </a:p>
          </p:txBody>
        </p:sp>
        <p:sp>
          <p:nvSpPr>
            <p:cNvPr id="82" name="Process 81"/>
            <p:cNvSpPr/>
            <p:nvPr/>
          </p:nvSpPr>
          <p:spPr>
            <a:xfrm>
              <a:off x="10981170" y="5749"/>
              <a:ext cx="1219200" cy="208267"/>
            </a:xfrm>
            <a:prstGeom prst="flowChartProcess">
              <a:avLst/>
            </a:prstGeom>
            <a:no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i="0" u="none" strike="noStrike" kern="0" cap="none" spc="0" normalizeH="0" baseline="0" noProof="0" dirty="0">
                  <a:ln>
                    <a:noFill/>
                  </a:ln>
                  <a:effectLst/>
                  <a:uLnTx/>
                  <a:uFillTx/>
                  <a:latin typeface="Calibri"/>
                  <a:ea typeface="等线" charset="-122"/>
                  <a:cs typeface=""/>
                </a:rPr>
                <a:t>Cost Effective</a:t>
              </a:r>
              <a:endParaRPr kumimoji="1" lang="zh-CN" altLang="en-US" sz="900" i="0" u="none" strike="noStrike" kern="0" cap="none" spc="0" normalizeH="0" baseline="0" noProof="0" dirty="0">
                <a:ln>
                  <a:noFill/>
                </a:ln>
                <a:effectLst/>
                <a:uLnTx/>
                <a:uFillTx/>
                <a:latin typeface="Calibri"/>
                <a:ea typeface="等线" charset="-122"/>
                <a:cs typeface=""/>
              </a:endParaRPr>
            </a:p>
          </p:txBody>
        </p:sp>
      </p:grpSp>
      <p:sp>
        <p:nvSpPr>
          <p:cNvPr id="83" name="矩形 91"/>
          <p:cNvSpPr/>
          <p:nvPr/>
        </p:nvSpPr>
        <p:spPr>
          <a:xfrm>
            <a:off x="8825238" y="2743152"/>
            <a:ext cx="801188" cy="179009"/>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Calibri" panose="020F0502020204030204"/>
                <a:ea typeface="宋体" charset="-122"/>
                <a:cs typeface=""/>
              </a:rPr>
              <a:t>buffer</a:t>
            </a:r>
            <a:endParaRPr kumimoji="0" lang="zh-CN" altLang="en-US" sz="11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cxnSp>
        <p:nvCxnSpPr>
          <p:cNvPr id="247" name="直接箭头连接符 90"/>
          <p:cNvCxnSpPr/>
          <p:nvPr/>
        </p:nvCxnSpPr>
        <p:spPr>
          <a:xfrm flipH="1">
            <a:off x="9008612" y="1825798"/>
            <a:ext cx="19971" cy="2432187"/>
          </a:xfrm>
          <a:prstGeom prst="straightConnector1">
            <a:avLst/>
          </a:prstGeom>
          <a:noFill/>
          <a:ln w="22225" cap="flat" cmpd="sng" algn="ctr">
            <a:solidFill>
              <a:srgbClr val="FFC000">
                <a:lumMod val="75000"/>
              </a:srgbClr>
            </a:solidFill>
            <a:prstDash val="solid"/>
            <a:miter lim="800000"/>
            <a:headEnd type="arrow"/>
            <a:tailEnd type="arrow"/>
          </a:ln>
          <a:effectLst/>
        </p:spPr>
      </p:cxnSp>
    </p:spTree>
    <p:extLst>
      <p:ext uri="{BB962C8B-B14F-4D97-AF65-F5344CB8AC3E}">
        <p14:creationId xmlns:p14="http://schemas.microsoft.com/office/powerpoint/2010/main" val="2444536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文本框 183"/>
          <p:cNvSpPr txBox="1"/>
          <p:nvPr/>
        </p:nvSpPr>
        <p:spPr>
          <a:xfrm>
            <a:off x="8142796" y="882225"/>
            <a:ext cx="3501233" cy="1499517"/>
          </a:xfrm>
          <a:prstGeom prst="wedgeRectCallout">
            <a:avLst>
              <a:gd name="adj1" fmla="val -49599"/>
              <a:gd name="adj2" fmla="val -20062"/>
            </a:avLst>
          </a:prstGeom>
          <a:noFill/>
          <a:ln>
            <a:solidFill>
              <a:srgbClr val="00B0F0"/>
            </a:solidFill>
          </a:ln>
        </p:spPr>
        <p:txBody>
          <a:bodyPr wrap="square" rtlCol="0">
            <a:noAutofit/>
          </a:bodyPr>
          <a:lstStyle/>
          <a:p>
            <a:pPr defTabSz="1219444"/>
            <a:endParaRPr lang="en-US" altLang="zh-CN" dirty="0">
              <a:solidFill>
                <a:srgbClr val="FF0000"/>
              </a:solidFill>
              <a:ea typeface="Microsoft YaHei" panose="020B0503020204020204" pitchFamily="34" charset="-122"/>
              <a:cs typeface="Calibri" panose="020F0502020204030204" pitchFamily="34" charset="0"/>
            </a:endParaRPr>
          </a:p>
        </p:txBody>
      </p:sp>
      <p:sp>
        <p:nvSpPr>
          <p:cNvPr id="126" name="梯形 125"/>
          <p:cNvSpPr/>
          <p:nvPr/>
        </p:nvSpPr>
        <p:spPr>
          <a:xfrm rot="5400000">
            <a:off x="6480722" y="4801312"/>
            <a:ext cx="2527443" cy="965544"/>
          </a:xfrm>
          <a:prstGeom prst="trapezoid">
            <a:avLst>
              <a:gd name="adj" fmla="val 853878"/>
            </a:avLst>
          </a:prstGeom>
          <a:gradFill>
            <a:gsLst>
              <a:gs pos="0">
                <a:srgbClr val="00B0F0"/>
              </a:gs>
              <a:gs pos="0">
                <a:srgbClr val="00B0F0"/>
              </a:gs>
              <a:gs pos="100000">
                <a:srgbClr val="00B0F0">
                  <a:alpha val="0"/>
                </a:srgbClr>
              </a:gs>
            </a:gsLst>
            <a:lin ang="5400000" scaled="0"/>
          </a:gradFill>
          <a:ln>
            <a:noFill/>
          </a:ln>
        </p:spPr>
        <p:txBody>
          <a:bodyPr lIns="128018" tIns="64010" rIns="128018" bIns="64010"/>
          <a:lstStyle/>
          <a:p>
            <a:pPr marL="457194" lvl="1" defTabSz="914387"/>
            <a:endParaRPr lang="zh-CN" altLang="en-US" sz="1600" dirty="0">
              <a:solidFill>
                <a:srgbClr val="1D1D1A"/>
              </a:solidFill>
              <a:ea typeface="微软雅黑" pitchFamily="34" charset="-122"/>
              <a:cs typeface="Calibri" panose="020F0502020204030204" pitchFamily="34" charset="0"/>
            </a:endParaRPr>
          </a:p>
        </p:txBody>
      </p:sp>
      <p:sp>
        <p:nvSpPr>
          <p:cNvPr id="4" name="副标题 1"/>
          <p:cNvSpPr txBox="1">
            <a:spLocks/>
          </p:cNvSpPr>
          <p:nvPr/>
        </p:nvSpPr>
        <p:spPr>
          <a:xfrm>
            <a:off x="525373" y="318262"/>
            <a:ext cx="11591472" cy="494879"/>
          </a:xfrm>
          <a:prstGeom prst="rect">
            <a:avLst/>
          </a:prstGeom>
        </p:spPr>
        <p:txBody>
          <a:bodyPr lIns="0" tIns="0" rIns="0" bIns="0" anchor="t">
            <a:normAutofit/>
          </a:bodyPr>
          <a:lstStyle>
            <a:defPPr>
              <a:defRPr lang="en-US"/>
            </a:defPPr>
            <a:lvl1pPr indent="0" defTabSz="1187798">
              <a:lnSpc>
                <a:spcPts val="3430"/>
              </a:lnSpc>
              <a:spcBef>
                <a:spcPts val="0"/>
              </a:spcBef>
              <a:buFont typeface="Arial" panose="020B0604020202020204" pitchFamily="34" charset="0"/>
              <a:buNone/>
              <a:defRPr sz="3200" baseline="0">
                <a:ea typeface="Microsoft YaHei" panose="020B0503020204020204" pitchFamily="34" charset="-122"/>
              </a:defRPr>
            </a:lvl1pPr>
            <a:lvl2pPr marL="593900" indent="0" algn="ctr" defTabSz="1187798">
              <a:lnSpc>
                <a:spcPct val="90000"/>
              </a:lnSpc>
              <a:spcBef>
                <a:spcPts val="650"/>
              </a:spcBef>
              <a:buFont typeface="Arial" panose="020B0604020202020204" pitchFamily="34" charset="0"/>
              <a:buNone/>
              <a:defRPr sz="2598"/>
            </a:lvl2pPr>
            <a:lvl3pPr marL="1187798" indent="0" algn="ctr" defTabSz="1187798">
              <a:lnSpc>
                <a:spcPct val="90000"/>
              </a:lnSpc>
              <a:spcBef>
                <a:spcPts val="650"/>
              </a:spcBef>
              <a:buFont typeface="Arial" panose="020B0604020202020204" pitchFamily="34" charset="0"/>
              <a:buNone/>
              <a:defRPr sz="2338"/>
            </a:lvl3pPr>
            <a:lvl4pPr marL="1781699" indent="0" algn="ctr" defTabSz="1187798">
              <a:lnSpc>
                <a:spcPct val="90000"/>
              </a:lnSpc>
              <a:spcBef>
                <a:spcPts val="650"/>
              </a:spcBef>
              <a:buFont typeface="Arial" panose="020B0604020202020204" pitchFamily="34" charset="0"/>
              <a:buNone/>
              <a:defRPr sz="2079"/>
            </a:lvl4pPr>
            <a:lvl5pPr marL="2375598" indent="0" algn="ctr" defTabSz="1187798">
              <a:lnSpc>
                <a:spcPct val="90000"/>
              </a:lnSpc>
              <a:spcBef>
                <a:spcPts val="650"/>
              </a:spcBef>
              <a:buFont typeface="Arial" panose="020B0604020202020204" pitchFamily="34" charset="0"/>
              <a:buNone/>
              <a:defRPr sz="2079"/>
            </a:lvl5pPr>
            <a:lvl6pPr marL="2969497" indent="0" algn="ctr" defTabSz="1187798">
              <a:lnSpc>
                <a:spcPct val="90000"/>
              </a:lnSpc>
              <a:spcBef>
                <a:spcPts val="650"/>
              </a:spcBef>
              <a:buFont typeface="Arial" panose="020B0604020202020204" pitchFamily="34" charset="0"/>
              <a:buNone/>
              <a:defRPr sz="2079"/>
            </a:lvl6pPr>
            <a:lvl7pPr marL="3563396" indent="0" algn="ctr" defTabSz="1187798">
              <a:lnSpc>
                <a:spcPct val="90000"/>
              </a:lnSpc>
              <a:spcBef>
                <a:spcPts val="650"/>
              </a:spcBef>
              <a:buFont typeface="Arial" panose="020B0604020202020204" pitchFamily="34" charset="0"/>
              <a:buNone/>
              <a:defRPr sz="2079"/>
            </a:lvl7pPr>
            <a:lvl8pPr marL="4157297" indent="0" algn="ctr" defTabSz="1187798">
              <a:lnSpc>
                <a:spcPct val="90000"/>
              </a:lnSpc>
              <a:spcBef>
                <a:spcPts val="650"/>
              </a:spcBef>
              <a:buFont typeface="Arial" panose="020B0604020202020204" pitchFamily="34" charset="0"/>
              <a:buNone/>
              <a:defRPr sz="2079"/>
            </a:lvl8pPr>
            <a:lvl9pPr marL="4751195" indent="0" algn="ctr" defTabSz="1187798">
              <a:lnSpc>
                <a:spcPct val="90000"/>
              </a:lnSpc>
              <a:spcBef>
                <a:spcPts val="650"/>
              </a:spcBef>
              <a:buFont typeface="Arial" panose="020B0604020202020204" pitchFamily="34" charset="0"/>
              <a:buNone/>
              <a:defRPr sz="2079"/>
            </a:lvl9pPr>
          </a:lstStyle>
          <a:p>
            <a:r>
              <a:rPr lang="en-US" altLang="zh-CN" sz="2800" dirty="0" err="1">
                <a:latin typeface="Arial" panose="020B0604020202020204" pitchFamily="34" charset="0"/>
              </a:rPr>
              <a:t>FlashLink</a:t>
            </a:r>
            <a:r>
              <a:rPr lang="en-US" altLang="zh-CN" sz="2800" baseline="30000" dirty="0"/>
              <a:t>®</a:t>
            </a:r>
            <a:r>
              <a:rPr lang="en-US" altLang="zh-CN" sz="2800" dirty="0">
                <a:solidFill>
                  <a:srgbClr val="1D1D1A"/>
                </a:solidFill>
                <a:latin typeface="Arial" panose="020B0604020202020204" pitchFamily="34" charset="0"/>
                <a:ea typeface="微软雅黑" panose="020B0503020204020204" pitchFamily="34" charset="-122"/>
                <a:cs typeface="Arial" panose="020B0604020202020204" pitchFamily="34" charset="0"/>
              </a:rPr>
              <a:t>: Intelligent Disk Enclosure &amp; Collaboration of Chipsets</a:t>
            </a:r>
          </a:p>
        </p:txBody>
      </p:sp>
      <p:sp>
        <p:nvSpPr>
          <p:cNvPr id="7" name="矩形 6"/>
          <p:cNvSpPr/>
          <p:nvPr/>
        </p:nvSpPr>
        <p:spPr>
          <a:xfrm>
            <a:off x="1504298" y="4036794"/>
            <a:ext cx="5603182" cy="233356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2400">
              <a:solidFill>
                <a:prstClr val="white"/>
              </a:solidFill>
              <a:cs typeface="Calibri" panose="020F0502020204030204" pitchFamily="34" charset="0"/>
            </a:endParaRPr>
          </a:p>
        </p:txBody>
      </p:sp>
      <p:sp>
        <p:nvSpPr>
          <p:cNvPr id="15" name="矩形 14"/>
          <p:cNvSpPr/>
          <p:nvPr/>
        </p:nvSpPr>
        <p:spPr>
          <a:xfrm>
            <a:off x="2429503" y="4269408"/>
            <a:ext cx="980715" cy="6504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r>
              <a:rPr lang="en-US" altLang="zh-CN" sz="1600" dirty="0">
                <a:solidFill>
                  <a:prstClr val="black"/>
                </a:solidFill>
                <a:cs typeface="Calibri" panose="020F0502020204030204" pitchFamily="34" charset="0"/>
              </a:rPr>
              <a:t>CPU</a:t>
            </a:r>
            <a:endParaRPr lang="zh-CN" altLang="en-US" sz="1600" dirty="0">
              <a:solidFill>
                <a:prstClr val="black"/>
              </a:solidFill>
              <a:cs typeface="Calibri" panose="020F0502020204030204" pitchFamily="34" charset="0"/>
            </a:endParaRPr>
          </a:p>
        </p:txBody>
      </p:sp>
      <p:sp>
        <p:nvSpPr>
          <p:cNvPr id="16" name="矩形 15"/>
          <p:cNvSpPr/>
          <p:nvPr/>
        </p:nvSpPr>
        <p:spPr>
          <a:xfrm>
            <a:off x="2193836" y="4269408"/>
            <a:ext cx="98134" cy="65044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2400">
              <a:solidFill>
                <a:prstClr val="white"/>
              </a:solidFill>
              <a:cs typeface="Calibri" panose="020F0502020204030204" pitchFamily="34" charset="0"/>
            </a:endParaRPr>
          </a:p>
        </p:txBody>
      </p:sp>
      <p:cxnSp>
        <p:nvCxnSpPr>
          <p:cNvPr id="19" name="直接连接符 18"/>
          <p:cNvCxnSpPr>
            <a:stCxn id="15" idx="1"/>
            <a:endCxn id="16" idx="3"/>
          </p:cNvCxnSpPr>
          <p:nvPr/>
        </p:nvCxnSpPr>
        <p:spPr>
          <a:xfrm flipH="1">
            <a:off x="2291972" y="4594629"/>
            <a:ext cx="137531" cy="0"/>
          </a:xfrm>
          <a:prstGeom prst="line">
            <a:avLst/>
          </a:prstGeom>
          <a:ln>
            <a:solidFill>
              <a:srgbClr val="151515"/>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3547747" y="4269408"/>
            <a:ext cx="93646" cy="65044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2400">
              <a:solidFill>
                <a:prstClr val="white"/>
              </a:solidFill>
              <a:cs typeface="Calibri" panose="020F0502020204030204" pitchFamily="34" charset="0"/>
            </a:endParaRPr>
          </a:p>
        </p:txBody>
      </p:sp>
      <p:cxnSp>
        <p:nvCxnSpPr>
          <p:cNvPr id="24" name="直接连接符 23"/>
          <p:cNvCxnSpPr>
            <a:stCxn id="23" idx="1"/>
            <a:endCxn id="15" idx="3"/>
          </p:cNvCxnSpPr>
          <p:nvPr/>
        </p:nvCxnSpPr>
        <p:spPr>
          <a:xfrm flipH="1">
            <a:off x="3410218" y="4594629"/>
            <a:ext cx="137531" cy="0"/>
          </a:xfrm>
          <a:prstGeom prst="line">
            <a:avLst/>
          </a:prstGeom>
          <a:ln>
            <a:solidFill>
              <a:srgbClr val="151515"/>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718130" y="4431222"/>
            <a:ext cx="775612" cy="299974"/>
          </a:xfrm>
          <a:prstGeom prst="rect">
            <a:avLst/>
          </a:prstGeom>
          <a:noFill/>
        </p:spPr>
        <p:txBody>
          <a:bodyPr wrap="square" rtlCol="0">
            <a:spAutoFit/>
          </a:bodyPr>
          <a:lstStyle/>
          <a:p>
            <a:pPr defTabSz="1219444">
              <a:lnSpc>
                <a:spcPct val="150000"/>
              </a:lnSpc>
            </a:pPr>
            <a:r>
              <a:rPr lang="en-US" altLang="zh-CN" sz="900" dirty="0">
                <a:solidFill>
                  <a:prstClr val="black"/>
                </a:solidFill>
                <a:ea typeface="Microsoft YaHei" panose="020B0503020204020204" pitchFamily="34" charset="-122"/>
                <a:cs typeface="Calibri" panose="020F0502020204030204" pitchFamily="34" charset="0"/>
              </a:rPr>
              <a:t>DIMM</a:t>
            </a:r>
            <a:endParaRPr lang="zh-CN" altLang="en-US" sz="900" dirty="0">
              <a:solidFill>
                <a:prstClr val="black"/>
              </a:solidFill>
              <a:ea typeface="Microsoft YaHei" panose="020B0503020204020204" pitchFamily="34" charset="-122"/>
              <a:cs typeface="Calibri" panose="020F0502020204030204" pitchFamily="34" charset="0"/>
            </a:endParaRPr>
          </a:p>
        </p:txBody>
      </p:sp>
      <p:sp>
        <p:nvSpPr>
          <p:cNvPr id="28" name="文本框 27"/>
          <p:cNvSpPr txBox="1"/>
          <p:nvPr/>
        </p:nvSpPr>
        <p:spPr>
          <a:xfrm>
            <a:off x="3641395" y="4451508"/>
            <a:ext cx="775612" cy="299974"/>
          </a:xfrm>
          <a:prstGeom prst="rect">
            <a:avLst/>
          </a:prstGeom>
          <a:noFill/>
        </p:spPr>
        <p:txBody>
          <a:bodyPr wrap="square" rtlCol="0">
            <a:spAutoFit/>
          </a:bodyPr>
          <a:lstStyle/>
          <a:p>
            <a:pPr defTabSz="1219444">
              <a:lnSpc>
                <a:spcPct val="150000"/>
              </a:lnSpc>
            </a:pPr>
            <a:r>
              <a:rPr lang="en-US" altLang="zh-CN" sz="900" dirty="0">
                <a:solidFill>
                  <a:prstClr val="black"/>
                </a:solidFill>
                <a:ea typeface="Microsoft YaHei" panose="020B0503020204020204" pitchFamily="34" charset="-122"/>
                <a:cs typeface="Calibri" panose="020F0502020204030204" pitchFamily="34" charset="0"/>
              </a:rPr>
              <a:t>DIMM</a:t>
            </a:r>
            <a:endParaRPr lang="zh-CN" altLang="en-US" sz="900" dirty="0">
              <a:solidFill>
                <a:prstClr val="black"/>
              </a:solidFill>
              <a:ea typeface="Microsoft YaHei" panose="020B0503020204020204" pitchFamily="34" charset="-122"/>
              <a:cs typeface="Calibri" panose="020F0502020204030204" pitchFamily="34" charset="0"/>
            </a:endParaRPr>
          </a:p>
        </p:txBody>
      </p:sp>
      <p:sp>
        <p:nvSpPr>
          <p:cNvPr id="39" name="矩形 38"/>
          <p:cNvSpPr/>
          <p:nvPr/>
        </p:nvSpPr>
        <p:spPr>
          <a:xfrm>
            <a:off x="1737291" y="4165000"/>
            <a:ext cx="2468993" cy="107621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2400">
              <a:solidFill>
                <a:prstClr val="white"/>
              </a:solidFill>
              <a:cs typeface="Calibri" panose="020F0502020204030204" pitchFamily="34" charset="0"/>
            </a:endParaRPr>
          </a:p>
        </p:txBody>
      </p:sp>
      <p:sp>
        <p:nvSpPr>
          <p:cNvPr id="49" name="矩形 48"/>
          <p:cNvSpPr/>
          <p:nvPr/>
        </p:nvSpPr>
        <p:spPr>
          <a:xfrm>
            <a:off x="5109219" y="4269408"/>
            <a:ext cx="980715" cy="6504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r>
              <a:rPr lang="en-US" altLang="zh-CN" sz="1600" dirty="0">
                <a:solidFill>
                  <a:prstClr val="black"/>
                </a:solidFill>
                <a:cs typeface="Calibri" panose="020F0502020204030204" pitchFamily="34" charset="0"/>
              </a:rPr>
              <a:t>CPU</a:t>
            </a:r>
            <a:endParaRPr lang="zh-CN" altLang="en-US" sz="1600" dirty="0">
              <a:solidFill>
                <a:prstClr val="black"/>
              </a:solidFill>
              <a:cs typeface="Calibri" panose="020F0502020204030204" pitchFamily="34" charset="0"/>
            </a:endParaRPr>
          </a:p>
        </p:txBody>
      </p:sp>
      <p:sp>
        <p:nvSpPr>
          <p:cNvPr id="50" name="矩形 49"/>
          <p:cNvSpPr/>
          <p:nvPr/>
        </p:nvSpPr>
        <p:spPr>
          <a:xfrm>
            <a:off x="4873553" y="4269408"/>
            <a:ext cx="98134" cy="65044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2400">
              <a:solidFill>
                <a:prstClr val="white"/>
              </a:solidFill>
              <a:cs typeface="Calibri" panose="020F0502020204030204" pitchFamily="34" charset="0"/>
            </a:endParaRPr>
          </a:p>
        </p:txBody>
      </p:sp>
      <p:cxnSp>
        <p:nvCxnSpPr>
          <p:cNvPr id="51" name="直接连接符 50"/>
          <p:cNvCxnSpPr>
            <a:stCxn id="49" idx="1"/>
            <a:endCxn id="50" idx="3"/>
          </p:cNvCxnSpPr>
          <p:nvPr/>
        </p:nvCxnSpPr>
        <p:spPr>
          <a:xfrm flipH="1">
            <a:off x="4971688" y="4594629"/>
            <a:ext cx="137531" cy="0"/>
          </a:xfrm>
          <a:prstGeom prst="line">
            <a:avLst/>
          </a:prstGeom>
          <a:ln>
            <a:solidFill>
              <a:srgbClr val="151515"/>
            </a:soli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6227463" y="4269408"/>
            <a:ext cx="93646" cy="65044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2400">
              <a:solidFill>
                <a:prstClr val="white"/>
              </a:solidFill>
              <a:cs typeface="Calibri" panose="020F0502020204030204" pitchFamily="34" charset="0"/>
            </a:endParaRPr>
          </a:p>
        </p:txBody>
      </p:sp>
      <p:cxnSp>
        <p:nvCxnSpPr>
          <p:cNvPr id="53" name="直接连接符 52"/>
          <p:cNvCxnSpPr>
            <a:stCxn id="52" idx="1"/>
            <a:endCxn id="49" idx="3"/>
          </p:cNvCxnSpPr>
          <p:nvPr/>
        </p:nvCxnSpPr>
        <p:spPr>
          <a:xfrm flipH="1">
            <a:off x="6089934" y="4594629"/>
            <a:ext cx="137531" cy="0"/>
          </a:xfrm>
          <a:prstGeom prst="line">
            <a:avLst/>
          </a:prstGeom>
          <a:ln>
            <a:solidFill>
              <a:srgbClr val="151515"/>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4397846" y="4431222"/>
            <a:ext cx="775612" cy="299974"/>
          </a:xfrm>
          <a:prstGeom prst="rect">
            <a:avLst/>
          </a:prstGeom>
          <a:noFill/>
        </p:spPr>
        <p:txBody>
          <a:bodyPr wrap="square" rtlCol="0">
            <a:spAutoFit/>
          </a:bodyPr>
          <a:lstStyle/>
          <a:p>
            <a:pPr defTabSz="1219444">
              <a:lnSpc>
                <a:spcPct val="150000"/>
              </a:lnSpc>
            </a:pPr>
            <a:r>
              <a:rPr lang="en-US" altLang="zh-CN" sz="900" dirty="0">
                <a:solidFill>
                  <a:prstClr val="black"/>
                </a:solidFill>
                <a:ea typeface="Microsoft YaHei" panose="020B0503020204020204" pitchFamily="34" charset="-122"/>
                <a:cs typeface="Calibri" panose="020F0502020204030204" pitchFamily="34" charset="0"/>
              </a:rPr>
              <a:t>DIMM</a:t>
            </a:r>
            <a:endParaRPr lang="zh-CN" altLang="en-US" sz="900" dirty="0">
              <a:solidFill>
                <a:prstClr val="black"/>
              </a:solidFill>
              <a:ea typeface="Microsoft YaHei" panose="020B0503020204020204" pitchFamily="34" charset="-122"/>
              <a:cs typeface="Calibri" panose="020F0502020204030204" pitchFamily="34" charset="0"/>
            </a:endParaRPr>
          </a:p>
        </p:txBody>
      </p:sp>
      <p:sp>
        <p:nvSpPr>
          <p:cNvPr id="55" name="文本框 54"/>
          <p:cNvSpPr txBox="1"/>
          <p:nvPr/>
        </p:nvSpPr>
        <p:spPr>
          <a:xfrm>
            <a:off x="6321111" y="4451508"/>
            <a:ext cx="775612" cy="299974"/>
          </a:xfrm>
          <a:prstGeom prst="rect">
            <a:avLst/>
          </a:prstGeom>
          <a:noFill/>
        </p:spPr>
        <p:txBody>
          <a:bodyPr wrap="square" rtlCol="0">
            <a:spAutoFit/>
          </a:bodyPr>
          <a:lstStyle/>
          <a:p>
            <a:pPr defTabSz="1219444">
              <a:lnSpc>
                <a:spcPct val="150000"/>
              </a:lnSpc>
            </a:pPr>
            <a:r>
              <a:rPr lang="en-US" altLang="zh-CN" sz="900" dirty="0">
                <a:solidFill>
                  <a:prstClr val="black"/>
                </a:solidFill>
                <a:ea typeface="Microsoft YaHei" panose="020B0503020204020204" pitchFamily="34" charset="-122"/>
                <a:cs typeface="Calibri" panose="020F0502020204030204" pitchFamily="34" charset="0"/>
              </a:rPr>
              <a:t>DIMM</a:t>
            </a:r>
            <a:endParaRPr lang="zh-CN" altLang="en-US" sz="900" dirty="0">
              <a:solidFill>
                <a:prstClr val="black"/>
              </a:solidFill>
              <a:ea typeface="Microsoft YaHei" panose="020B0503020204020204" pitchFamily="34" charset="-122"/>
              <a:cs typeface="Calibri" panose="020F0502020204030204" pitchFamily="34" charset="0"/>
            </a:endParaRPr>
          </a:p>
        </p:txBody>
      </p:sp>
      <p:sp>
        <p:nvSpPr>
          <p:cNvPr id="56" name="矩形 55"/>
          <p:cNvSpPr/>
          <p:nvPr/>
        </p:nvSpPr>
        <p:spPr>
          <a:xfrm>
            <a:off x="4417005" y="4165000"/>
            <a:ext cx="2468993" cy="107621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2400">
              <a:solidFill>
                <a:prstClr val="white"/>
              </a:solidFill>
              <a:cs typeface="Calibri" panose="020F0502020204030204" pitchFamily="34" charset="0"/>
            </a:endParaRPr>
          </a:p>
        </p:txBody>
      </p:sp>
      <p:cxnSp>
        <p:nvCxnSpPr>
          <p:cNvPr id="58" name="直接箭头连接符 57"/>
          <p:cNvCxnSpPr>
            <a:stCxn id="15" idx="2"/>
          </p:cNvCxnSpPr>
          <p:nvPr/>
        </p:nvCxnSpPr>
        <p:spPr>
          <a:xfrm flipH="1">
            <a:off x="2517209" y="4919852"/>
            <a:ext cx="402650" cy="730657"/>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15" idx="2"/>
          </p:cNvCxnSpPr>
          <p:nvPr/>
        </p:nvCxnSpPr>
        <p:spPr>
          <a:xfrm>
            <a:off x="2919861" y="4919854"/>
            <a:ext cx="182879" cy="72846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stCxn id="15" idx="2"/>
          </p:cNvCxnSpPr>
          <p:nvPr/>
        </p:nvCxnSpPr>
        <p:spPr>
          <a:xfrm>
            <a:off x="2919859" y="4919854"/>
            <a:ext cx="779832" cy="72846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15" idx="2"/>
          </p:cNvCxnSpPr>
          <p:nvPr/>
        </p:nvCxnSpPr>
        <p:spPr>
          <a:xfrm>
            <a:off x="2919861" y="4919854"/>
            <a:ext cx="1436434" cy="72846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15" idx="2"/>
          </p:cNvCxnSpPr>
          <p:nvPr/>
        </p:nvCxnSpPr>
        <p:spPr>
          <a:xfrm>
            <a:off x="2919859" y="4919854"/>
            <a:ext cx="2043022" cy="72846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15" idx="2"/>
          </p:cNvCxnSpPr>
          <p:nvPr/>
        </p:nvCxnSpPr>
        <p:spPr>
          <a:xfrm>
            <a:off x="2919859" y="4919854"/>
            <a:ext cx="2613670" cy="72846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15" idx="2"/>
          </p:cNvCxnSpPr>
          <p:nvPr/>
        </p:nvCxnSpPr>
        <p:spPr>
          <a:xfrm>
            <a:off x="2919861" y="4919852"/>
            <a:ext cx="3186946" cy="730657"/>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49" idx="2"/>
          </p:cNvCxnSpPr>
          <p:nvPr/>
        </p:nvCxnSpPr>
        <p:spPr>
          <a:xfrm>
            <a:off x="5599575" y="4919852"/>
            <a:ext cx="507230" cy="730657"/>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49" idx="2"/>
          </p:cNvCxnSpPr>
          <p:nvPr/>
        </p:nvCxnSpPr>
        <p:spPr>
          <a:xfrm flipH="1">
            <a:off x="5533531" y="4919854"/>
            <a:ext cx="66046" cy="72846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49" idx="2"/>
          </p:cNvCxnSpPr>
          <p:nvPr/>
        </p:nvCxnSpPr>
        <p:spPr>
          <a:xfrm flipH="1">
            <a:off x="4962883" y="4919854"/>
            <a:ext cx="636694" cy="72846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49" idx="2"/>
          </p:cNvCxnSpPr>
          <p:nvPr/>
        </p:nvCxnSpPr>
        <p:spPr>
          <a:xfrm flipH="1">
            <a:off x="4356293" y="4919854"/>
            <a:ext cx="1243282" cy="72846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49" idx="2"/>
          </p:cNvCxnSpPr>
          <p:nvPr/>
        </p:nvCxnSpPr>
        <p:spPr>
          <a:xfrm flipH="1">
            <a:off x="3699691" y="4919854"/>
            <a:ext cx="1899884" cy="72846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49" idx="2"/>
          </p:cNvCxnSpPr>
          <p:nvPr/>
        </p:nvCxnSpPr>
        <p:spPr>
          <a:xfrm flipH="1">
            <a:off x="3102738" y="4919854"/>
            <a:ext cx="2496837" cy="72846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49" idx="2"/>
          </p:cNvCxnSpPr>
          <p:nvPr/>
        </p:nvCxnSpPr>
        <p:spPr>
          <a:xfrm flipH="1">
            <a:off x="2517211" y="4919852"/>
            <a:ext cx="3082366" cy="730657"/>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227311" y="3998047"/>
            <a:ext cx="1332401" cy="705258"/>
          </a:xfrm>
          <a:prstGeom prst="rect">
            <a:avLst/>
          </a:prstGeom>
          <a:noFill/>
        </p:spPr>
        <p:txBody>
          <a:bodyPr wrap="square" rtlCol="0">
            <a:spAutoFit/>
          </a:bodyPr>
          <a:lstStyle/>
          <a:p>
            <a:pPr algn="ctr" defTabSz="1219444">
              <a:lnSpc>
                <a:spcPct val="150000"/>
              </a:lnSpc>
            </a:pPr>
            <a:r>
              <a:rPr lang="en-US" altLang="zh-CN" sz="1400" b="1" dirty="0">
                <a:solidFill>
                  <a:srgbClr val="00B0F0"/>
                </a:solidFill>
                <a:ea typeface="Microsoft YaHei" panose="020B0503020204020204" pitchFamily="34" charset="-122"/>
                <a:cs typeface="Calibri" panose="020F0502020204030204" pitchFamily="34" charset="0"/>
              </a:rPr>
              <a:t>Intelligent DAE Chips</a:t>
            </a:r>
            <a:endParaRPr lang="zh-CN" altLang="en-US" sz="1400" b="1" dirty="0">
              <a:solidFill>
                <a:srgbClr val="00B0F0"/>
              </a:solidFill>
              <a:ea typeface="Microsoft YaHei" panose="020B0503020204020204" pitchFamily="34" charset="-122"/>
              <a:cs typeface="Calibri" panose="020F0502020204030204" pitchFamily="34" charset="0"/>
            </a:endParaRPr>
          </a:p>
        </p:txBody>
      </p:sp>
      <p:cxnSp>
        <p:nvCxnSpPr>
          <p:cNvPr id="94" name="直接箭头连接符 93"/>
          <p:cNvCxnSpPr>
            <a:stCxn id="96" idx="0"/>
          </p:cNvCxnSpPr>
          <p:nvPr/>
        </p:nvCxnSpPr>
        <p:spPr>
          <a:xfrm flipV="1">
            <a:off x="2507706" y="883053"/>
            <a:ext cx="0" cy="473463"/>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0" name="矩形 109"/>
          <p:cNvSpPr/>
          <p:nvPr/>
        </p:nvSpPr>
        <p:spPr>
          <a:xfrm>
            <a:off x="1516852" y="1048071"/>
            <a:ext cx="5590628" cy="2650247"/>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1200">
              <a:solidFill>
                <a:prstClr val="white"/>
              </a:solidFill>
              <a:cs typeface="Calibri" panose="020F0502020204030204" pitchFamily="34" charset="0"/>
            </a:endParaRPr>
          </a:p>
        </p:txBody>
      </p:sp>
      <p:grpSp>
        <p:nvGrpSpPr>
          <p:cNvPr id="2" name="组合 153"/>
          <p:cNvGrpSpPr/>
          <p:nvPr/>
        </p:nvGrpSpPr>
        <p:grpSpPr>
          <a:xfrm>
            <a:off x="1742510" y="1175354"/>
            <a:ext cx="2586666" cy="2209198"/>
            <a:chOff x="1596850" y="1002413"/>
            <a:chExt cx="2586666" cy="2209998"/>
          </a:xfrm>
        </p:grpSpPr>
        <p:cxnSp>
          <p:nvCxnSpPr>
            <p:cNvPr id="153" name="直接连接符 152"/>
            <p:cNvCxnSpPr/>
            <p:nvPr/>
          </p:nvCxnSpPr>
          <p:spPr>
            <a:xfrm flipH="1">
              <a:off x="3283560" y="2593377"/>
              <a:ext cx="216000" cy="0"/>
            </a:xfrm>
            <a:prstGeom prst="line">
              <a:avLst/>
            </a:prstGeom>
            <a:ln>
              <a:solidFill>
                <a:srgbClr val="151515"/>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2010130" y="2441877"/>
              <a:ext cx="252000" cy="0"/>
            </a:xfrm>
            <a:prstGeom prst="line">
              <a:avLst/>
            </a:prstGeom>
            <a:ln>
              <a:solidFill>
                <a:srgbClr val="151515"/>
              </a:solidFill>
            </a:ln>
          </p:spPr>
          <p:style>
            <a:lnRef idx="1">
              <a:schemeClr val="accent1"/>
            </a:lnRef>
            <a:fillRef idx="0">
              <a:schemeClr val="accent1"/>
            </a:fillRef>
            <a:effectRef idx="0">
              <a:schemeClr val="accent1"/>
            </a:effectRef>
            <a:fontRef idx="minor">
              <a:schemeClr val="tx1"/>
            </a:fontRef>
          </p:style>
        </p:cxnSp>
        <p:sp>
          <p:nvSpPr>
            <p:cNvPr id="87" name="矩形 86"/>
            <p:cNvSpPr/>
            <p:nvPr/>
          </p:nvSpPr>
          <p:spPr>
            <a:xfrm>
              <a:off x="1596850" y="1002413"/>
              <a:ext cx="2463771" cy="220999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1200">
                <a:solidFill>
                  <a:prstClr val="white"/>
                </a:solidFill>
                <a:cs typeface="Calibri" panose="020F0502020204030204" pitchFamily="34" charset="0"/>
              </a:endParaRPr>
            </a:p>
          </p:txBody>
        </p:sp>
        <p:sp>
          <p:nvSpPr>
            <p:cNvPr id="88" name="矩形 87"/>
            <p:cNvSpPr/>
            <p:nvPr/>
          </p:nvSpPr>
          <p:spPr>
            <a:xfrm>
              <a:off x="2566955" y="2458068"/>
              <a:ext cx="736926" cy="527125"/>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r>
                <a:rPr lang="en-US" altLang="zh-CN" sz="1600" dirty="0">
                  <a:solidFill>
                    <a:prstClr val="black"/>
                  </a:solidFill>
                  <a:cs typeface="Calibri" panose="020F0502020204030204" pitchFamily="34" charset="0"/>
                </a:rPr>
                <a:t>CPU</a:t>
              </a:r>
              <a:endParaRPr lang="zh-CN" altLang="en-US" sz="1600" dirty="0">
                <a:solidFill>
                  <a:prstClr val="black"/>
                </a:solidFill>
                <a:cs typeface="Calibri" panose="020F0502020204030204" pitchFamily="34" charset="0"/>
              </a:endParaRPr>
            </a:p>
          </p:txBody>
        </p:sp>
        <p:sp>
          <p:nvSpPr>
            <p:cNvPr id="89" name="矩形 88"/>
            <p:cNvSpPr/>
            <p:nvPr/>
          </p:nvSpPr>
          <p:spPr>
            <a:xfrm>
              <a:off x="2413053" y="2329815"/>
              <a:ext cx="781250" cy="527125"/>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r>
                <a:rPr lang="en-US" altLang="zh-CN" sz="1600" dirty="0">
                  <a:solidFill>
                    <a:prstClr val="black"/>
                  </a:solidFill>
                  <a:cs typeface="Calibri" panose="020F0502020204030204" pitchFamily="34" charset="0"/>
                </a:rPr>
                <a:t>CPU</a:t>
              </a:r>
              <a:endParaRPr lang="zh-CN" altLang="en-US" sz="1600" dirty="0">
                <a:solidFill>
                  <a:prstClr val="black"/>
                </a:solidFill>
                <a:cs typeface="Calibri" panose="020F0502020204030204" pitchFamily="34" charset="0"/>
              </a:endParaRPr>
            </a:p>
          </p:txBody>
        </p:sp>
        <p:sp>
          <p:nvSpPr>
            <p:cNvPr id="90" name="矩形 89"/>
            <p:cNvSpPr/>
            <p:nvPr/>
          </p:nvSpPr>
          <p:spPr>
            <a:xfrm>
              <a:off x="2261985" y="2199042"/>
              <a:ext cx="804832" cy="527125"/>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r>
                <a:rPr lang="en-US" altLang="zh-CN" sz="1600" dirty="0">
                  <a:solidFill>
                    <a:prstClr val="black"/>
                  </a:solidFill>
                  <a:cs typeface="Calibri" panose="020F0502020204030204" pitchFamily="34" charset="0"/>
                </a:rPr>
                <a:t>CPU</a:t>
              </a:r>
              <a:endParaRPr lang="zh-CN" altLang="en-US" sz="1600" dirty="0">
                <a:solidFill>
                  <a:prstClr val="black"/>
                </a:solidFill>
                <a:cs typeface="Calibri" panose="020F0502020204030204" pitchFamily="34" charset="0"/>
              </a:endParaRPr>
            </a:p>
          </p:txBody>
        </p:sp>
        <p:sp>
          <p:nvSpPr>
            <p:cNvPr id="91" name="矩形 90"/>
            <p:cNvSpPr/>
            <p:nvPr/>
          </p:nvSpPr>
          <p:spPr>
            <a:xfrm>
              <a:off x="2061335" y="1394370"/>
              <a:ext cx="1199745" cy="321575"/>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r>
                <a:rPr lang="zh-CN" altLang="en-US" sz="1200" dirty="0">
                  <a:solidFill>
                    <a:prstClr val="black"/>
                  </a:solidFill>
                  <a:cs typeface="Calibri" panose="020F0502020204030204" pitchFamily="34" charset="0"/>
                </a:rPr>
                <a:t>前端接口</a:t>
              </a:r>
            </a:p>
          </p:txBody>
        </p:sp>
        <p:cxnSp>
          <p:nvCxnSpPr>
            <p:cNvPr id="92" name="直接箭头连接符 91"/>
            <p:cNvCxnSpPr>
              <a:stCxn id="90" idx="0"/>
              <a:endCxn id="91" idx="2"/>
            </p:cNvCxnSpPr>
            <p:nvPr/>
          </p:nvCxnSpPr>
          <p:spPr>
            <a:xfrm flipH="1" flipV="1">
              <a:off x="2661208" y="1715945"/>
              <a:ext cx="3193" cy="483097"/>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5" name="矩形 94"/>
            <p:cNvSpPr/>
            <p:nvPr/>
          </p:nvSpPr>
          <p:spPr>
            <a:xfrm>
              <a:off x="1914019" y="1312535"/>
              <a:ext cx="1213224" cy="321575"/>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1200" dirty="0">
                <a:solidFill>
                  <a:prstClr val="black"/>
                </a:solidFill>
                <a:cs typeface="Calibri" panose="020F0502020204030204" pitchFamily="34" charset="0"/>
              </a:endParaRPr>
            </a:p>
          </p:txBody>
        </p:sp>
        <p:sp>
          <p:nvSpPr>
            <p:cNvPr id="96" name="矩形 95"/>
            <p:cNvSpPr/>
            <p:nvPr/>
          </p:nvSpPr>
          <p:spPr>
            <a:xfrm>
              <a:off x="1767013" y="1183640"/>
              <a:ext cx="1190066" cy="321575"/>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r>
                <a:rPr lang="en-US" altLang="zh-CN" sz="1200" dirty="0">
                  <a:solidFill>
                    <a:prstClr val="black"/>
                  </a:solidFill>
                  <a:cs typeface="Calibri" panose="020F0502020204030204" pitchFamily="34" charset="0"/>
                </a:rPr>
                <a:t>FEI</a:t>
              </a:r>
              <a:endParaRPr lang="zh-CN" altLang="en-US" sz="1200" dirty="0">
                <a:solidFill>
                  <a:prstClr val="black"/>
                </a:solidFill>
                <a:cs typeface="Calibri" panose="020F0502020204030204" pitchFamily="34" charset="0"/>
              </a:endParaRPr>
            </a:p>
          </p:txBody>
        </p:sp>
        <p:sp>
          <p:nvSpPr>
            <p:cNvPr id="108" name="文本框 107"/>
            <p:cNvSpPr txBox="1"/>
            <p:nvPr/>
          </p:nvSpPr>
          <p:spPr>
            <a:xfrm>
              <a:off x="2261985" y="1763005"/>
              <a:ext cx="988301" cy="300082"/>
            </a:xfrm>
            <a:prstGeom prst="rect">
              <a:avLst/>
            </a:prstGeom>
            <a:noFill/>
          </p:spPr>
          <p:txBody>
            <a:bodyPr wrap="square" rtlCol="0">
              <a:spAutoFit/>
            </a:bodyPr>
            <a:lstStyle/>
            <a:p>
              <a:pPr defTabSz="1219444">
                <a:lnSpc>
                  <a:spcPct val="150000"/>
                </a:lnSpc>
              </a:pPr>
              <a:r>
                <a:rPr lang="en-US" altLang="zh-CN" sz="900" dirty="0">
                  <a:solidFill>
                    <a:prstClr val="black"/>
                  </a:solidFill>
                  <a:ea typeface="Microsoft YaHei" panose="020B0503020204020204" pitchFamily="34" charset="-122"/>
                  <a:cs typeface="Calibri" panose="020F0502020204030204" pitchFamily="34" charset="0"/>
                </a:rPr>
                <a:t>PCIE</a:t>
              </a:r>
              <a:endParaRPr lang="zh-CN" altLang="en-US" sz="900" dirty="0">
                <a:solidFill>
                  <a:prstClr val="black"/>
                </a:solidFill>
                <a:ea typeface="Microsoft YaHei" panose="020B0503020204020204" pitchFamily="34" charset="-122"/>
                <a:cs typeface="Calibri" panose="020F0502020204030204" pitchFamily="34" charset="0"/>
              </a:endParaRPr>
            </a:p>
          </p:txBody>
        </p:sp>
        <p:sp>
          <p:nvSpPr>
            <p:cNvPr id="142" name="矩形 141"/>
            <p:cNvSpPr/>
            <p:nvPr/>
          </p:nvSpPr>
          <p:spPr>
            <a:xfrm>
              <a:off x="1716824" y="2148497"/>
              <a:ext cx="98134" cy="65068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2400">
                <a:solidFill>
                  <a:prstClr val="white"/>
                </a:solidFill>
                <a:cs typeface="Calibri" panose="020F0502020204030204" pitchFamily="34" charset="0"/>
              </a:endParaRPr>
            </a:p>
          </p:txBody>
        </p:sp>
        <p:sp>
          <p:nvSpPr>
            <p:cNvPr id="143" name="矩形 142"/>
            <p:cNvSpPr/>
            <p:nvPr/>
          </p:nvSpPr>
          <p:spPr>
            <a:xfrm>
              <a:off x="1918032" y="2152256"/>
              <a:ext cx="98134" cy="65068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2400">
                <a:solidFill>
                  <a:prstClr val="white"/>
                </a:solidFill>
                <a:cs typeface="Calibri" panose="020F0502020204030204" pitchFamily="34" charset="0"/>
              </a:endParaRPr>
            </a:p>
          </p:txBody>
        </p:sp>
        <p:sp>
          <p:nvSpPr>
            <p:cNvPr id="144" name="矩形 143"/>
            <p:cNvSpPr/>
            <p:nvPr/>
          </p:nvSpPr>
          <p:spPr>
            <a:xfrm>
              <a:off x="3499560" y="2148497"/>
              <a:ext cx="98134" cy="65068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2400">
                <a:solidFill>
                  <a:prstClr val="white"/>
                </a:solidFill>
                <a:cs typeface="Calibri" panose="020F0502020204030204" pitchFamily="34" charset="0"/>
              </a:endParaRPr>
            </a:p>
          </p:txBody>
        </p:sp>
        <p:sp>
          <p:nvSpPr>
            <p:cNvPr id="145" name="矩形 144"/>
            <p:cNvSpPr/>
            <p:nvPr/>
          </p:nvSpPr>
          <p:spPr>
            <a:xfrm>
              <a:off x="3700768" y="2152256"/>
              <a:ext cx="98134" cy="65068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2400">
                <a:solidFill>
                  <a:prstClr val="white"/>
                </a:solidFill>
                <a:cs typeface="Calibri" panose="020F0502020204030204" pitchFamily="34" charset="0"/>
              </a:endParaRPr>
            </a:p>
          </p:txBody>
        </p:sp>
        <p:sp>
          <p:nvSpPr>
            <p:cNvPr id="146" name="文本框 145"/>
            <p:cNvSpPr txBox="1"/>
            <p:nvPr/>
          </p:nvSpPr>
          <p:spPr>
            <a:xfrm>
              <a:off x="1601755" y="1899801"/>
              <a:ext cx="775612" cy="300082"/>
            </a:xfrm>
            <a:prstGeom prst="rect">
              <a:avLst/>
            </a:prstGeom>
            <a:noFill/>
          </p:spPr>
          <p:txBody>
            <a:bodyPr wrap="square" rtlCol="0">
              <a:spAutoFit/>
            </a:bodyPr>
            <a:lstStyle/>
            <a:p>
              <a:pPr defTabSz="1219444">
                <a:lnSpc>
                  <a:spcPct val="150000"/>
                </a:lnSpc>
              </a:pPr>
              <a:r>
                <a:rPr lang="en-US" altLang="zh-CN" sz="900" dirty="0">
                  <a:solidFill>
                    <a:prstClr val="black"/>
                  </a:solidFill>
                  <a:ea typeface="Microsoft YaHei" panose="020B0503020204020204" pitchFamily="34" charset="-122"/>
                  <a:cs typeface="Calibri" panose="020F0502020204030204" pitchFamily="34" charset="0"/>
                </a:rPr>
                <a:t>DIMM</a:t>
              </a:r>
              <a:endParaRPr lang="zh-CN" altLang="en-US" sz="900" dirty="0">
                <a:solidFill>
                  <a:prstClr val="black"/>
                </a:solidFill>
                <a:ea typeface="Microsoft YaHei" panose="020B0503020204020204" pitchFamily="34" charset="-122"/>
                <a:cs typeface="Calibri" panose="020F0502020204030204" pitchFamily="34" charset="0"/>
              </a:endParaRPr>
            </a:p>
          </p:txBody>
        </p:sp>
        <p:sp>
          <p:nvSpPr>
            <p:cNvPr id="147" name="文本框 146"/>
            <p:cNvSpPr txBox="1"/>
            <p:nvPr/>
          </p:nvSpPr>
          <p:spPr>
            <a:xfrm>
              <a:off x="3407904" y="1896625"/>
              <a:ext cx="775612" cy="300082"/>
            </a:xfrm>
            <a:prstGeom prst="rect">
              <a:avLst/>
            </a:prstGeom>
            <a:noFill/>
          </p:spPr>
          <p:txBody>
            <a:bodyPr wrap="square" rtlCol="0">
              <a:spAutoFit/>
            </a:bodyPr>
            <a:lstStyle/>
            <a:p>
              <a:pPr defTabSz="1219444">
                <a:lnSpc>
                  <a:spcPct val="150000"/>
                </a:lnSpc>
              </a:pPr>
              <a:r>
                <a:rPr lang="en-US" altLang="zh-CN" sz="900" dirty="0">
                  <a:solidFill>
                    <a:prstClr val="black"/>
                  </a:solidFill>
                  <a:ea typeface="Microsoft YaHei" panose="020B0503020204020204" pitchFamily="34" charset="-122"/>
                  <a:cs typeface="Calibri" panose="020F0502020204030204" pitchFamily="34" charset="0"/>
                </a:rPr>
                <a:t>DIMM</a:t>
              </a:r>
              <a:endParaRPr lang="zh-CN" altLang="en-US" sz="900" dirty="0">
                <a:solidFill>
                  <a:prstClr val="black"/>
                </a:solidFill>
                <a:ea typeface="Microsoft YaHei" panose="020B0503020204020204" pitchFamily="34" charset="-122"/>
                <a:cs typeface="Calibri" panose="020F0502020204030204" pitchFamily="34" charset="0"/>
              </a:endParaRPr>
            </a:p>
          </p:txBody>
        </p:sp>
      </p:grpSp>
      <p:grpSp>
        <p:nvGrpSpPr>
          <p:cNvPr id="3" name="组合 154"/>
          <p:cNvGrpSpPr/>
          <p:nvPr/>
        </p:nvGrpSpPr>
        <p:grpSpPr>
          <a:xfrm>
            <a:off x="4397596" y="1175354"/>
            <a:ext cx="2586666" cy="2209198"/>
            <a:chOff x="1596850" y="1002413"/>
            <a:chExt cx="2586666" cy="2209998"/>
          </a:xfrm>
        </p:grpSpPr>
        <p:cxnSp>
          <p:nvCxnSpPr>
            <p:cNvPr id="156" name="直接连接符 155"/>
            <p:cNvCxnSpPr/>
            <p:nvPr/>
          </p:nvCxnSpPr>
          <p:spPr>
            <a:xfrm flipH="1">
              <a:off x="3283560" y="2593377"/>
              <a:ext cx="216000" cy="0"/>
            </a:xfrm>
            <a:prstGeom prst="line">
              <a:avLst/>
            </a:prstGeom>
            <a:ln>
              <a:solidFill>
                <a:srgbClr val="151515"/>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flipH="1">
              <a:off x="2010130" y="2441877"/>
              <a:ext cx="252000" cy="0"/>
            </a:xfrm>
            <a:prstGeom prst="line">
              <a:avLst/>
            </a:prstGeom>
            <a:ln>
              <a:solidFill>
                <a:srgbClr val="151515"/>
              </a:solidFill>
            </a:ln>
          </p:spPr>
          <p:style>
            <a:lnRef idx="1">
              <a:schemeClr val="accent1"/>
            </a:lnRef>
            <a:fillRef idx="0">
              <a:schemeClr val="accent1"/>
            </a:fillRef>
            <a:effectRef idx="0">
              <a:schemeClr val="accent1"/>
            </a:effectRef>
            <a:fontRef idx="minor">
              <a:schemeClr val="tx1"/>
            </a:fontRef>
          </p:style>
        </p:cxnSp>
        <p:sp>
          <p:nvSpPr>
            <p:cNvPr id="158" name="矩形 157"/>
            <p:cNvSpPr/>
            <p:nvPr/>
          </p:nvSpPr>
          <p:spPr>
            <a:xfrm>
              <a:off x="1596850" y="1002413"/>
              <a:ext cx="2463771" cy="220999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1200">
                <a:solidFill>
                  <a:prstClr val="white"/>
                </a:solidFill>
                <a:cs typeface="Calibri" panose="020F0502020204030204" pitchFamily="34" charset="0"/>
              </a:endParaRPr>
            </a:p>
          </p:txBody>
        </p:sp>
        <p:sp>
          <p:nvSpPr>
            <p:cNvPr id="159" name="矩形 158"/>
            <p:cNvSpPr/>
            <p:nvPr/>
          </p:nvSpPr>
          <p:spPr>
            <a:xfrm>
              <a:off x="2522631" y="2458068"/>
              <a:ext cx="781250" cy="527125"/>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r>
                <a:rPr lang="en-US" altLang="zh-CN" sz="1600" dirty="0">
                  <a:solidFill>
                    <a:prstClr val="black"/>
                  </a:solidFill>
                  <a:cs typeface="Calibri" panose="020F0502020204030204" pitchFamily="34" charset="0"/>
                </a:rPr>
                <a:t>CPU</a:t>
              </a:r>
              <a:endParaRPr lang="zh-CN" altLang="en-US" sz="1600" dirty="0">
                <a:solidFill>
                  <a:prstClr val="black"/>
                </a:solidFill>
                <a:cs typeface="Calibri" panose="020F0502020204030204" pitchFamily="34" charset="0"/>
              </a:endParaRPr>
            </a:p>
          </p:txBody>
        </p:sp>
        <p:sp>
          <p:nvSpPr>
            <p:cNvPr id="160" name="矩形 159"/>
            <p:cNvSpPr/>
            <p:nvPr/>
          </p:nvSpPr>
          <p:spPr>
            <a:xfrm>
              <a:off x="2386096" y="2329815"/>
              <a:ext cx="808207" cy="527125"/>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r>
                <a:rPr lang="en-US" altLang="zh-CN" sz="1600" dirty="0">
                  <a:solidFill>
                    <a:prstClr val="black"/>
                  </a:solidFill>
                  <a:cs typeface="Calibri" panose="020F0502020204030204" pitchFamily="34" charset="0"/>
                </a:rPr>
                <a:t>CPU</a:t>
              </a:r>
              <a:endParaRPr lang="zh-CN" altLang="en-US" sz="1600" dirty="0">
                <a:solidFill>
                  <a:prstClr val="black"/>
                </a:solidFill>
                <a:cs typeface="Calibri" panose="020F0502020204030204" pitchFamily="34" charset="0"/>
              </a:endParaRPr>
            </a:p>
          </p:txBody>
        </p:sp>
        <p:sp>
          <p:nvSpPr>
            <p:cNvPr id="161" name="矩形 160"/>
            <p:cNvSpPr/>
            <p:nvPr/>
          </p:nvSpPr>
          <p:spPr>
            <a:xfrm>
              <a:off x="2261985" y="2199042"/>
              <a:ext cx="804832" cy="527125"/>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r>
                <a:rPr lang="en-US" altLang="zh-CN" sz="1600" dirty="0">
                  <a:solidFill>
                    <a:prstClr val="black"/>
                  </a:solidFill>
                  <a:cs typeface="Calibri" panose="020F0502020204030204" pitchFamily="34" charset="0"/>
                </a:rPr>
                <a:t>CPU</a:t>
              </a:r>
              <a:endParaRPr lang="zh-CN" altLang="en-US" sz="1600" dirty="0">
                <a:solidFill>
                  <a:prstClr val="black"/>
                </a:solidFill>
                <a:cs typeface="Calibri" panose="020F0502020204030204" pitchFamily="34" charset="0"/>
              </a:endParaRPr>
            </a:p>
          </p:txBody>
        </p:sp>
        <p:sp>
          <p:nvSpPr>
            <p:cNvPr id="162" name="矩形 161"/>
            <p:cNvSpPr/>
            <p:nvPr/>
          </p:nvSpPr>
          <p:spPr>
            <a:xfrm>
              <a:off x="2061335" y="1394370"/>
              <a:ext cx="1199745" cy="321575"/>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r>
                <a:rPr lang="zh-CN" altLang="en-US" sz="1200" dirty="0">
                  <a:solidFill>
                    <a:prstClr val="black"/>
                  </a:solidFill>
                  <a:cs typeface="Calibri" panose="020F0502020204030204" pitchFamily="34" charset="0"/>
                </a:rPr>
                <a:t>前端接口</a:t>
              </a:r>
            </a:p>
          </p:txBody>
        </p:sp>
        <p:cxnSp>
          <p:nvCxnSpPr>
            <p:cNvPr id="163" name="直接箭头连接符 162"/>
            <p:cNvCxnSpPr>
              <a:stCxn id="161" idx="0"/>
              <a:endCxn id="162" idx="2"/>
            </p:cNvCxnSpPr>
            <p:nvPr/>
          </p:nvCxnSpPr>
          <p:spPr>
            <a:xfrm flipH="1" flipV="1">
              <a:off x="2661208" y="1715945"/>
              <a:ext cx="3193" cy="483097"/>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a:xfrm>
              <a:off x="1914019" y="1312535"/>
              <a:ext cx="1213224" cy="321575"/>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1200" dirty="0">
                <a:solidFill>
                  <a:prstClr val="black"/>
                </a:solidFill>
                <a:cs typeface="Calibri" panose="020F0502020204030204" pitchFamily="34" charset="0"/>
              </a:endParaRPr>
            </a:p>
          </p:txBody>
        </p:sp>
        <p:sp>
          <p:nvSpPr>
            <p:cNvPr id="165" name="矩形 164"/>
            <p:cNvSpPr/>
            <p:nvPr/>
          </p:nvSpPr>
          <p:spPr>
            <a:xfrm>
              <a:off x="1767013" y="1183640"/>
              <a:ext cx="1190066" cy="321575"/>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r>
                <a:rPr lang="en-US" altLang="zh-CN" sz="1200" dirty="0">
                  <a:solidFill>
                    <a:prstClr val="black"/>
                  </a:solidFill>
                  <a:cs typeface="Calibri" panose="020F0502020204030204" pitchFamily="34" charset="0"/>
                </a:rPr>
                <a:t>FEI</a:t>
              </a:r>
              <a:endParaRPr lang="zh-CN" altLang="en-US" sz="1200" dirty="0">
                <a:solidFill>
                  <a:prstClr val="black"/>
                </a:solidFill>
                <a:cs typeface="Calibri" panose="020F0502020204030204" pitchFamily="34" charset="0"/>
              </a:endParaRPr>
            </a:p>
          </p:txBody>
        </p:sp>
        <p:sp>
          <p:nvSpPr>
            <p:cNvPr id="166" name="文本框 165"/>
            <p:cNvSpPr txBox="1"/>
            <p:nvPr/>
          </p:nvSpPr>
          <p:spPr>
            <a:xfrm>
              <a:off x="2261985" y="1763005"/>
              <a:ext cx="988301" cy="300082"/>
            </a:xfrm>
            <a:prstGeom prst="rect">
              <a:avLst/>
            </a:prstGeom>
            <a:noFill/>
          </p:spPr>
          <p:txBody>
            <a:bodyPr wrap="square" rtlCol="0">
              <a:spAutoFit/>
            </a:bodyPr>
            <a:lstStyle/>
            <a:p>
              <a:pPr defTabSz="1219444">
                <a:lnSpc>
                  <a:spcPct val="150000"/>
                </a:lnSpc>
              </a:pPr>
              <a:r>
                <a:rPr lang="en-US" altLang="zh-CN" sz="900" dirty="0">
                  <a:solidFill>
                    <a:prstClr val="black"/>
                  </a:solidFill>
                  <a:ea typeface="Microsoft YaHei" panose="020B0503020204020204" pitchFamily="34" charset="-122"/>
                  <a:cs typeface="Calibri" panose="020F0502020204030204" pitchFamily="34" charset="0"/>
                </a:rPr>
                <a:t>PCIE</a:t>
              </a:r>
              <a:endParaRPr lang="zh-CN" altLang="en-US" sz="900" dirty="0">
                <a:solidFill>
                  <a:prstClr val="black"/>
                </a:solidFill>
                <a:ea typeface="Microsoft YaHei" panose="020B0503020204020204" pitchFamily="34" charset="-122"/>
                <a:cs typeface="Calibri" panose="020F0502020204030204" pitchFamily="34" charset="0"/>
              </a:endParaRPr>
            </a:p>
          </p:txBody>
        </p:sp>
        <p:sp>
          <p:nvSpPr>
            <p:cNvPr id="167" name="矩形 166"/>
            <p:cNvSpPr/>
            <p:nvPr/>
          </p:nvSpPr>
          <p:spPr>
            <a:xfrm>
              <a:off x="1716824" y="2148497"/>
              <a:ext cx="98134" cy="65068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2400">
                <a:solidFill>
                  <a:prstClr val="white"/>
                </a:solidFill>
                <a:cs typeface="Calibri" panose="020F0502020204030204" pitchFamily="34" charset="0"/>
              </a:endParaRPr>
            </a:p>
          </p:txBody>
        </p:sp>
        <p:sp>
          <p:nvSpPr>
            <p:cNvPr id="168" name="矩形 167"/>
            <p:cNvSpPr/>
            <p:nvPr/>
          </p:nvSpPr>
          <p:spPr>
            <a:xfrm>
              <a:off x="1918032" y="2152256"/>
              <a:ext cx="98134" cy="65068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2400">
                <a:solidFill>
                  <a:prstClr val="white"/>
                </a:solidFill>
                <a:cs typeface="Calibri" panose="020F0502020204030204" pitchFamily="34" charset="0"/>
              </a:endParaRPr>
            </a:p>
          </p:txBody>
        </p:sp>
        <p:sp>
          <p:nvSpPr>
            <p:cNvPr id="169" name="矩形 168"/>
            <p:cNvSpPr/>
            <p:nvPr/>
          </p:nvSpPr>
          <p:spPr>
            <a:xfrm>
              <a:off x="3499560" y="2148497"/>
              <a:ext cx="98134" cy="65068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2400">
                <a:solidFill>
                  <a:prstClr val="white"/>
                </a:solidFill>
                <a:cs typeface="Calibri" panose="020F0502020204030204" pitchFamily="34" charset="0"/>
              </a:endParaRPr>
            </a:p>
          </p:txBody>
        </p:sp>
        <p:sp>
          <p:nvSpPr>
            <p:cNvPr id="170" name="矩形 169"/>
            <p:cNvSpPr/>
            <p:nvPr/>
          </p:nvSpPr>
          <p:spPr>
            <a:xfrm>
              <a:off x="3700768" y="2152256"/>
              <a:ext cx="98134" cy="65068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a:endParaRPr lang="zh-CN" altLang="en-US" sz="2400">
                <a:solidFill>
                  <a:prstClr val="white"/>
                </a:solidFill>
                <a:cs typeface="Calibri" panose="020F0502020204030204" pitchFamily="34" charset="0"/>
              </a:endParaRPr>
            </a:p>
          </p:txBody>
        </p:sp>
        <p:sp>
          <p:nvSpPr>
            <p:cNvPr id="171" name="文本框 170"/>
            <p:cNvSpPr txBox="1"/>
            <p:nvPr/>
          </p:nvSpPr>
          <p:spPr>
            <a:xfrm>
              <a:off x="1601755" y="1899801"/>
              <a:ext cx="775612" cy="300082"/>
            </a:xfrm>
            <a:prstGeom prst="rect">
              <a:avLst/>
            </a:prstGeom>
            <a:noFill/>
          </p:spPr>
          <p:txBody>
            <a:bodyPr wrap="square" rtlCol="0">
              <a:spAutoFit/>
            </a:bodyPr>
            <a:lstStyle/>
            <a:p>
              <a:pPr defTabSz="1219444">
                <a:lnSpc>
                  <a:spcPct val="150000"/>
                </a:lnSpc>
              </a:pPr>
              <a:r>
                <a:rPr lang="en-US" altLang="zh-CN" sz="900" dirty="0">
                  <a:solidFill>
                    <a:prstClr val="black"/>
                  </a:solidFill>
                  <a:ea typeface="Microsoft YaHei" panose="020B0503020204020204" pitchFamily="34" charset="-122"/>
                  <a:cs typeface="Calibri" panose="020F0502020204030204" pitchFamily="34" charset="0"/>
                </a:rPr>
                <a:t>DIMM</a:t>
              </a:r>
              <a:endParaRPr lang="zh-CN" altLang="en-US" sz="900" dirty="0">
                <a:solidFill>
                  <a:prstClr val="black"/>
                </a:solidFill>
                <a:ea typeface="Microsoft YaHei" panose="020B0503020204020204" pitchFamily="34" charset="-122"/>
                <a:cs typeface="Calibri" panose="020F0502020204030204" pitchFamily="34" charset="0"/>
              </a:endParaRPr>
            </a:p>
          </p:txBody>
        </p:sp>
        <p:sp>
          <p:nvSpPr>
            <p:cNvPr id="172" name="文本框 171"/>
            <p:cNvSpPr txBox="1"/>
            <p:nvPr/>
          </p:nvSpPr>
          <p:spPr>
            <a:xfrm>
              <a:off x="3407904" y="1896625"/>
              <a:ext cx="775612" cy="300082"/>
            </a:xfrm>
            <a:prstGeom prst="rect">
              <a:avLst/>
            </a:prstGeom>
            <a:noFill/>
          </p:spPr>
          <p:txBody>
            <a:bodyPr wrap="square" rtlCol="0">
              <a:spAutoFit/>
            </a:bodyPr>
            <a:lstStyle/>
            <a:p>
              <a:pPr defTabSz="1219444">
                <a:lnSpc>
                  <a:spcPct val="150000"/>
                </a:lnSpc>
              </a:pPr>
              <a:r>
                <a:rPr lang="en-US" altLang="zh-CN" sz="900" dirty="0">
                  <a:solidFill>
                    <a:prstClr val="black"/>
                  </a:solidFill>
                  <a:ea typeface="Microsoft YaHei" panose="020B0503020204020204" pitchFamily="34" charset="-122"/>
                  <a:cs typeface="Calibri" panose="020F0502020204030204" pitchFamily="34" charset="0"/>
                </a:rPr>
                <a:t>DIMM</a:t>
              </a:r>
              <a:endParaRPr lang="zh-CN" altLang="en-US" sz="900" dirty="0">
                <a:solidFill>
                  <a:prstClr val="black"/>
                </a:solidFill>
                <a:ea typeface="Microsoft YaHei" panose="020B0503020204020204" pitchFamily="34" charset="-122"/>
                <a:cs typeface="Calibri" panose="020F0502020204030204" pitchFamily="34" charset="0"/>
              </a:endParaRPr>
            </a:p>
          </p:txBody>
        </p:sp>
      </p:grpSp>
      <p:cxnSp>
        <p:nvCxnSpPr>
          <p:cNvPr id="174" name="直接箭头连接符 173"/>
          <p:cNvCxnSpPr/>
          <p:nvPr/>
        </p:nvCxnSpPr>
        <p:spPr>
          <a:xfrm flipV="1">
            <a:off x="5162791" y="893957"/>
            <a:ext cx="0" cy="473463"/>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6" name="直接箭头连接符 175"/>
          <p:cNvCxnSpPr>
            <a:stCxn id="88" idx="2"/>
            <a:endCxn id="15" idx="0"/>
          </p:cNvCxnSpPr>
          <p:nvPr/>
        </p:nvCxnSpPr>
        <p:spPr>
          <a:xfrm flipH="1">
            <a:off x="2919861" y="3157416"/>
            <a:ext cx="161217" cy="1111992"/>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a:stCxn id="159" idx="2"/>
            <a:endCxn id="49" idx="0"/>
          </p:cNvCxnSpPr>
          <p:nvPr/>
        </p:nvCxnSpPr>
        <p:spPr>
          <a:xfrm flipH="1">
            <a:off x="5599577" y="3157416"/>
            <a:ext cx="114425" cy="1111992"/>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0" name="直接箭头连接符 179"/>
          <p:cNvCxnSpPr>
            <a:stCxn id="159" idx="2"/>
            <a:endCxn id="15" idx="0"/>
          </p:cNvCxnSpPr>
          <p:nvPr/>
        </p:nvCxnSpPr>
        <p:spPr>
          <a:xfrm flipH="1">
            <a:off x="2919861" y="3157416"/>
            <a:ext cx="2794141" cy="1111992"/>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直接箭头连接符 181"/>
          <p:cNvCxnSpPr>
            <a:stCxn id="88" idx="2"/>
            <a:endCxn id="49" idx="0"/>
          </p:cNvCxnSpPr>
          <p:nvPr/>
        </p:nvCxnSpPr>
        <p:spPr>
          <a:xfrm>
            <a:off x="3081078" y="3157416"/>
            <a:ext cx="2518499" cy="1111992"/>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3" name="文本框 182"/>
          <p:cNvSpPr txBox="1"/>
          <p:nvPr/>
        </p:nvSpPr>
        <p:spPr>
          <a:xfrm>
            <a:off x="50379" y="1388195"/>
            <a:ext cx="1593861" cy="705258"/>
          </a:xfrm>
          <a:prstGeom prst="rect">
            <a:avLst/>
          </a:prstGeom>
          <a:noFill/>
        </p:spPr>
        <p:txBody>
          <a:bodyPr wrap="square" rtlCol="0">
            <a:spAutoFit/>
          </a:bodyPr>
          <a:lstStyle/>
          <a:p>
            <a:pPr algn="ctr" defTabSz="1219444">
              <a:lnSpc>
                <a:spcPct val="150000"/>
              </a:lnSpc>
            </a:pPr>
            <a:r>
              <a:rPr lang="en-US" altLang="zh-CN" sz="1400" b="1" dirty="0">
                <a:solidFill>
                  <a:srgbClr val="00B0F0"/>
                </a:solidFill>
                <a:ea typeface="Microsoft YaHei" panose="020B0503020204020204" pitchFamily="34" charset="-122"/>
                <a:cs typeface="Calibri" panose="020F0502020204030204" pitchFamily="34" charset="0"/>
              </a:rPr>
              <a:t>System Controller Chips</a:t>
            </a:r>
            <a:endParaRPr lang="zh-CN" altLang="en-US" sz="1400" b="1" dirty="0">
              <a:solidFill>
                <a:srgbClr val="00B0F0"/>
              </a:solidFill>
              <a:ea typeface="Microsoft YaHei" panose="020B0503020204020204" pitchFamily="34" charset="-122"/>
              <a:cs typeface="Calibri" panose="020F0502020204030204" pitchFamily="34" charset="0"/>
            </a:endParaRPr>
          </a:p>
        </p:txBody>
      </p:sp>
      <p:sp>
        <p:nvSpPr>
          <p:cNvPr id="184" name="文本框 183"/>
          <p:cNvSpPr txBox="1"/>
          <p:nvPr/>
        </p:nvSpPr>
        <p:spPr>
          <a:xfrm>
            <a:off x="8220979" y="2593605"/>
            <a:ext cx="3423050" cy="1820139"/>
          </a:xfrm>
          <a:prstGeom prst="wedgeRectCallout">
            <a:avLst>
              <a:gd name="adj1" fmla="val -60384"/>
              <a:gd name="adj2" fmla="val -6238"/>
            </a:avLst>
          </a:prstGeom>
          <a:noFill/>
          <a:ln>
            <a:solidFill>
              <a:srgbClr val="00B0F0"/>
            </a:solidFill>
          </a:ln>
        </p:spPr>
        <p:txBody>
          <a:bodyPr wrap="square" rtlCol="0">
            <a:noAutofit/>
          </a:bodyPr>
          <a:lstStyle/>
          <a:p>
            <a:pPr defTabSz="1219444"/>
            <a:r>
              <a:rPr lang="en-US" altLang="zh-CN" sz="1400" b="1" dirty="0">
                <a:solidFill>
                  <a:prstClr val="black"/>
                </a:solidFill>
                <a:ea typeface="Microsoft YaHei" panose="020B0503020204020204" pitchFamily="34" charset="-122"/>
                <a:cs typeface="Calibri" panose="020F0502020204030204" pitchFamily="34" charset="0"/>
              </a:rPr>
              <a:t>Offloading</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sz="1400" dirty="0">
                <a:solidFill>
                  <a:prstClr val="black"/>
                </a:solidFill>
                <a:ea typeface="Microsoft YaHei" panose="020B0503020204020204" pitchFamily="34" charset="-122"/>
                <a:cs typeface="Calibri" panose="020F0502020204030204" pitchFamily="34" charset="0"/>
              </a:rPr>
              <a:t>workloads</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sz="1400" dirty="0">
                <a:solidFill>
                  <a:prstClr val="black"/>
                </a:solidFill>
                <a:ea typeface="Microsoft YaHei" panose="020B0503020204020204" pitchFamily="34" charset="-122"/>
                <a:cs typeface="Calibri" panose="020F0502020204030204" pitchFamily="34" charset="0"/>
              </a:rPr>
              <a:t>from</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sz="1400" dirty="0">
                <a:solidFill>
                  <a:prstClr val="black"/>
                </a:solidFill>
                <a:ea typeface="Microsoft YaHei" panose="020B0503020204020204" pitchFamily="34" charset="-122"/>
                <a:cs typeface="Calibri" panose="020F0502020204030204" pitchFamily="34" charset="0"/>
              </a:rPr>
              <a:t>controllers</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sz="1400" dirty="0">
                <a:solidFill>
                  <a:prstClr val="black"/>
                </a:solidFill>
                <a:ea typeface="Microsoft YaHei" panose="020B0503020204020204" pitchFamily="34" charset="-122"/>
                <a:cs typeface="Calibri" panose="020F0502020204030204" pitchFamily="34" charset="0"/>
              </a:rPr>
              <a:t>to</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sz="1400" dirty="0">
                <a:solidFill>
                  <a:prstClr val="black"/>
                </a:solidFill>
                <a:ea typeface="Microsoft YaHei" panose="020B0503020204020204" pitchFamily="34" charset="-122"/>
                <a:cs typeface="Calibri" panose="020F0502020204030204" pitchFamily="34" charset="0"/>
              </a:rPr>
              <a:t>Intelligent</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sz="1400" dirty="0">
                <a:solidFill>
                  <a:prstClr val="black"/>
                </a:solidFill>
                <a:ea typeface="Microsoft YaHei" panose="020B0503020204020204" pitchFamily="34" charset="-122"/>
                <a:cs typeface="Calibri" panose="020F0502020204030204" pitchFamily="34" charset="0"/>
              </a:rPr>
              <a:t>DAEs.</a:t>
            </a:r>
          </a:p>
          <a:p>
            <a:pPr marL="285750" indent="-285750" defTabSz="1219444">
              <a:buFont typeface="Arial" panose="020B0604020202020204" pitchFamily="34" charset="0"/>
              <a:buChar char="•"/>
            </a:pPr>
            <a:r>
              <a:rPr lang="en-US" altLang="zh-CN" sz="1400" dirty="0">
                <a:solidFill>
                  <a:prstClr val="black"/>
                </a:solidFill>
                <a:ea typeface="Microsoft YaHei" panose="020B0503020204020204" pitchFamily="34" charset="-122"/>
                <a:cs typeface="Calibri" panose="020F0502020204030204" pitchFamily="34" charset="0"/>
              </a:rPr>
              <a:t>Improve</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sz="1400" dirty="0">
                <a:solidFill>
                  <a:prstClr val="black"/>
                </a:solidFill>
                <a:ea typeface="Microsoft YaHei" panose="020B0503020204020204" pitchFamily="34" charset="-122"/>
                <a:cs typeface="Calibri" panose="020F0502020204030204" pitchFamily="34" charset="0"/>
              </a:rPr>
              <a:t>system performance</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sz="1400" dirty="0">
                <a:solidFill>
                  <a:prstClr val="black"/>
                </a:solidFill>
                <a:ea typeface="Microsoft YaHei" panose="020B0503020204020204" pitchFamily="34" charset="-122"/>
                <a:cs typeface="Calibri" panose="020F0502020204030204" pitchFamily="34" charset="0"/>
              </a:rPr>
              <a:t>by </a:t>
            </a:r>
            <a:r>
              <a:rPr lang="en-US" altLang="zh-CN" dirty="0">
                <a:solidFill>
                  <a:srgbClr val="FF0000"/>
                </a:solidFill>
                <a:ea typeface="Microsoft YaHei" panose="020B0503020204020204" pitchFamily="34" charset="-122"/>
                <a:cs typeface="Calibri" panose="020F0502020204030204" pitchFamily="34" charset="0"/>
              </a:rPr>
              <a:t>30%</a:t>
            </a:r>
            <a:r>
              <a:rPr lang="en-US" altLang="zh-CN" sz="1400" dirty="0">
                <a:solidFill>
                  <a:prstClr val="black"/>
                </a:solidFill>
                <a:ea typeface="Microsoft YaHei" panose="020B0503020204020204" pitchFamily="34" charset="-122"/>
                <a:cs typeface="Calibri" panose="020F0502020204030204" pitchFamily="34" charset="0"/>
              </a:rPr>
              <a:t>. </a:t>
            </a:r>
          </a:p>
          <a:p>
            <a:pPr marL="285750" indent="-285750" defTabSz="1219444">
              <a:buFont typeface="Arial" panose="020B0604020202020204" pitchFamily="34" charset="0"/>
              <a:buChar char="•"/>
            </a:pPr>
            <a:r>
              <a:rPr lang="en-US" altLang="zh-CN" sz="1400" dirty="0">
                <a:solidFill>
                  <a:prstClr val="black"/>
                </a:solidFill>
                <a:ea typeface="Microsoft YaHei" panose="020B0503020204020204" pitchFamily="34" charset="-122"/>
                <a:cs typeface="Calibri" panose="020F0502020204030204" pitchFamily="34" charset="0"/>
              </a:rPr>
              <a:t>Improve</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sz="1400" dirty="0">
                <a:solidFill>
                  <a:prstClr val="black"/>
                </a:solidFill>
                <a:ea typeface="Microsoft YaHei" panose="020B0503020204020204" pitchFamily="34" charset="-122"/>
                <a:cs typeface="Calibri" panose="020F0502020204030204" pitchFamily="34" charset="0"/>
              </a:rPr>
              <a:t>reconstruction</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sz="1400" dirty="0">
                <a:solidFill>
                  <a:prstClr val="black"/>
                </a:solidFill>
                <a:ea typeface="Microsoft YaHei" panose="020B0503020204020204" pitchFamily="34" charset="-122"/>
                <a:cs typeface="Calibri" panose="020F0502020204030204" pitchFamily="34" charset="0"/>
              </a:rPr>
              <a:t>speed by </a:t>
            </a:r>
            <a:r>
              <a:rPr lang="en-US" altLang="zh-CN" dirty="0">
                <a:solidFill>
                  <a:srgbClr val="FF0000"/>
                </a:solidFill>
                <a:ea typeface="Microsoft YaHei" panose="020B0503020204020204" pitchFamily="34" charset="-122"/>
                <a:cs typeface="Calibri" panose="020F0502020204030204" pitchFamily="34" charset="0"/>
              </a:rPr>
              <a:t>100%  </a:t>
            </a:r>
          </a:p>
          <a:p>
            <a:pPr marL="285750" indent="-285750" defTabSz="1219444">
              <a:buFont typeface="Arial" panose="020B0604020202020204" pitchFamily="34" charset="0"/>
              <a:buChar char="•"/>
            </a:pPr>
            <a:r>
              <a:rPr lang="en-US" altLang="zh-CN" sz="1400" dirty="0">
                <a:solidFill>
                  <a:prstClr val="black"/>
                </a:solidFill>
                <a:ea typeface="Microsoft YaHei" panose="020B0503020204020204" pitchFamily="34" charset="-122"/>
                <a:cs typeface="Calibri" panose="020F0502020204030204" pitchFamily="34" charset="0"/>
              </a:rPr>
              <a:t>Lower</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sz="1400" dirty="0">
                <a:solidFill>
                  <a:prstClr val="black"/>
                </a:solidFill>
                <a:ea typeface="Microsoft YaHei" panose="020B0503020204020204" pitchFamily="34" charset="-122"/>
                <a:cs typeface="Calibri" panose="020F0502020204030204" pitchFamily="34" charset="0"/>
              </a:rPr>
              <a:t>performance</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sz="1400" dirty="0">
                <a:solidFill>
                  <a:prstClr val="black"/>
                </a:solidFill>
                <a:ea typeface="Microsoft YaHei" panose="020B0503020204020204" pitchFamily="34" charset="-122"/>
                <a:cs typeface="Calibri" panose="020F0502020204030204" pitchFamily="34" charset="0"/>
              </a:rPr>
              <a:t>impact</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sz="1400" dirty="0">
                <a:solidFill>
                  <a:prstClr val="black"/>
                </a:solidFill>
                <a:ea typeface="Microsoft YaHei" panose="020B0503020204020204" pitchFamily="34" charset="-122"/>
                <a:cs typeface="Calibri" panose="020F0502020204030204" pitchFamily="34" charset="0"/>
              </a:rPr>
              <a:t>of</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sz="1400" dirty="0">
                <a:solidFill>
                  <a:prstClr val="black"/>
                </a:solidFill>
                <a:ea typeface="Microsoft YaHei" panose="020B0503020204020204" pitchFamily="34" charset="-122"/>
                <a:cs typeface="Calibri" panose="020F0502020204030204" pitchFamily="34" charset="0"/>
              </a:rPr>
              <a:t>reconstruction on</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sz="1400" dirty="0">
                <a:solidFill>
                  <a:prstClr val="black"/>
                </a:solidFill>
                <a:ea typeface="Microsoft YaHei" panose="020B0503020204020204" pitchFamily="34" charset="-122"/>
                <a:cs typeface="Calibri" panose="020F0502020204030204" pitchFamily="34" charset="0"/>
              </a:rPr>
              <a:t>business</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sz="1400" dirty="0">
                <a:solidFill>
                  <a:prstClr val="black"/>
                </a:solidFill>
                <a:ea typeface="Microsoft YaHei" panose="020B0503020204020204" pitchFamily="34" charset="-122"/>
                <a:cs typeface="Calibri" panose="020F0502020204030204" pitchFamily="34" charset="0"/>
              </a:rPr>
              <a:t>from</a:t>
            </a:r>
            <a:r>
              <a:rPr lang="zh-CN" altLang="en-US" sz="1400" dirty="0">
                <a:solidFill>
                  <a:prstClr val="black"/>
                </a:solidFill>
                <a:ea typeface="Microsoft YaHei" panose="020B0503020204020204" pitchFamily="34" charset="-122"/>
                <a:cs typeface="Calibri" panose="020F0502020204030204" pitchFamily="34" charset="0"/>
              </a:rPr>
              <a:t> </a:t>
            </a:r>
            <a:r>
              <a:rPr lang="en-US" altLang="zh-CN" dirty="0">
                <a:solidFill>
                  <a:srgbClr val="FF0000"/>
                </a:solidFill>
                <a:ea typeface="Microsoft YaHei" panose="020B0503020204020204" pitchFamily="34" charset="-122"/>
                <a:cs typeface="Calibri" panose="020F0502020204030204" pitchFamily="34" charset="0"/>
              </a:rPr>
              <a:t>15%</a:t>
            </a:r>
            <a:r>
              <a:rPr lang="zh-CN" altLang="en-US" dirty="0">
                <a:solidFill>
                  <a:srgbClr val="FF0000"/>
                </a:solidFill>
                <a:ea typeface="Microsoft YaHei" panose="020B0503020204020204" pitchFamily="34" charset="-122"/>
                <a:cs typeface="Calibri" panose="020F0502020204030204" pitchFamily="34" charset="0"/>
              </a:rPr>
              <a:t> </a:t>
            </a:r>
            <a:r>
              <a:rPr lang="en-US" altLang="zh-CN" sz="1400" dirty="0">
                <a:ea typeface="Microsoft YaHei" panose="020B0503020204020204" pitchFamily="34" charset="-122"/>
                <a:cs typeface="Calibri" panose="020F0502020204030204" pitchFamily="34" charset="0"/>
              </a:rPr>
              <a:t>to</a:t>
            </a:r>
            <a:r>
              <a:rPr lang="zh-CN" altLang="en-US" dirty="0">
                <a:solidFill>
                  <a:srgbClr val="FF0000"/>
                </a:solidFill>
                <a:ea typeface="Microsoft YaHei" panose="020B0503020204020204" pitchFamily="34" charset="-122"/>
                <a:cs typeface="Calibri" panose="020F0502020204030204" pitchFamily="34" charset="0"/>
              </a:rPr>
              <a:t> </a:t>
            </a:r>
            <a:r>
              <a:rPr lang="en-US" altLang="zh-CN" dirty="0">
                <a:solidFill>
                  <a:srgbClr val="FF0000"/>
                </a:solidFill>
                <a:ea typeface="Microsoft YaHei" panose="020B0503020204020204" pitchFamily="34" charset="-122"/>
                <a:cs typeface="Calibri" panose="020F0502020204030204" pitchFamily="34" charset="0"/>
              </a:rPr>
              <a:t>5%</a:t>
            </a:r>
          </a:p>
        </p:txBody>
      </p:sp>
      <p:sp>
        <p:nvSpPr>
          <p:cNvPr id="93" name="文本框 92"/>
          <p:cNvSpPr txBox="1"/>
          <p:nvPr/>
        </p:nvSpPr>
        <p:spPr>
          <a:xfrm>
            <a:off x="171894" y="5415711"/>
            <a:ext cx="1401261" cy="738664"/>
          </a:xfrm>
          <a:prstGeom prst="rect">
            <a:avLst/>
          </a:prstGeom>
          <a:noFill/>
        </p:spPr>
        <p:txBody>
          <a:bodyPr wrap="square" rtlCol="0">
            <a:spAutoFit/>
          </a:bodyPr>
          <a:lstStyle/>
          <a:p>
            <a:pPr algn="ctr" defTabSz="1219444">
              <a:lnSpc>
                <a:spcPct val="150000"/>
              </a:lnSpc>
            </a:pPr>
            <a:r>
              <a:rPr lang="en-US" altLang="zh-CN" sz="1400" b="1" dirty="0">
                <a:solidFill>
                  <a:srgbClr val="00B0F0"/>
                </a:solidFill>
                <a:ea typeface="Microsoft YaHei" panose="020B0503020204020204" pitchFamily="34" charset="-122"/>
                <a:cs typeface="Calibri" panose="020F0502020204030204" pitchFamily="34" charset="0"/>
              </a:rPr>
              <a:t>Proprietary SSD Chips</a:t>
            </a:r>
            <a:endParaRPr lang="zh-CN" altLang="en-US" sz="1400" b="1" dirty="0">
              <a:solidFill>
                <a:srgbClr val="00B0F0"/>
              </a:solidFill>
              <a:ea typeface="Microsoft YaHei" panose="020B0503020204020204" pitchFamily="34" charset="-122"/>
              <a:cs typeface="Calibri" panose="020F0502020204030204" pitchFamily="34" charset="0"/>
            </a:endParaRPr>
          </a:p>
        </p:txBody>
      </p:sp>
      <p:pic>
        <p:nvPicPr>
          <p:cNvPr id="97" name="图片 9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96489" y="5649061"/>
            <a:ext cx="469793" cy="427178"/>
          </a:xfrm>
          <a:prstGeom prst="rect">
            <a:avLst/>
          </a:prstGeom>
        </p:spPr>
      </p:pic>
      <p:pic>
        <p:nvPicPr>
          <p:cNvPr id="98" name="图片 9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67137" y="5649061"/>
            <a:ext cx="469793" cy="427178"/>
          </a:xfrm>
          <a:prstGeom prst="rect">
            <a:avLst/>
          </a:prstGeom>
        </p:spPr>
      </p:pic>
      <p:pic>
        <p:nvPicPr>
          <p:cNvPr id="99" name="图片 9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40413" y="5651259"/>
            <a:ext cx="469793" cy="427178"/>
          </a:xfrm>
          <a:prstGeom prst="rect">
            <a:avLst/>
          </a:prstGeom>
        </p:spPr>
      </p:pic>
      <p:pic>
        <p:nvPicPr>
          <p:cNvPr id="100" name="图片 9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89901" y="5649061"/>
            <a:ext cx="469793" cy="427178"/>
          </a:xfrm>
          <a:prstGeom prst="rect">
            <a:avLst/>
          </a:prstGeom>
        </p:spPr>
      </p:pic>
      <p:pic>
        <p:nvPicPr>
          <p:cNvPr id="101" name="图片 10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33300" y="5649061"/>
            <a:ext cx="469793" cy="427178"/>
          </a:xfrm>
          <a:prstGeom prst="rect">
            <a:avLst/>
          </a:prstGeom>
        </p:spPr>
      </p:pic>
      <p:pic>
        <p:nvPicPr>
          <p:cNvPr id="107" name="图片 10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36347" y="5649061"/>
            <a:ext cx="469793" cy="427178"/>
          </a:xfrm>
          <a:prstGeom prst="rect">
            <a:avLst/>
          </a:prstGeom>
        </p:spPr>
      </p:pic>
      <p:pic>
        <p:nvPicPr>
          <p:cNvPr id="109" name="图片 10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50818" y="5651259"/>
            <a:ext cx="469793" cy="427178"/>
          </a:xfrm>
          <a:prstGeom prst="rect">
            <a:avLst/>
          </a:prstGeom>
        </p:spPr>
      </p:pic>
      <p:sp>
        <p:nvSpPr>
          <p:cNvPr id="128" name="矩形标注 127"/>
          <p:cNvSpPr/>
          <p:nvPr/>
        </p:nvSpPr>
        <p:spPr bwMode="auto">
          <a:xfrm>
            <a:off x="8491591" y="4498428"/>
            <a:ext cx="728081" cy="506107"/>
          </a:xfrm>
          <a:prstGeom prst="wedgeRectCallout">
            <a:avLst>
              <a:gd name="adj1" fmla="val -53506"/>
              <a:gd name="adj2" fmla="val 70131"/>
            </a:avLst>
          </a:prstGeom>
          <a:noFill/>
          <a:ln w="317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801688" fontAlgn="base">
              <a:spcBef>
                <a:spcPct val="0"/>
              </a:spcBef>
              <a:spcAft>
                <a:spcPct val="0"/>
              </a:spcAft>
            </a:pPr>
            <a:endParaRPr lang="zh-CN" altLang="en-US" b="1">
              <a:solidFill>
                <a:srgbClr val="1D1D1A"/>
              </a:solidFill>
              <a:ea typeface="华文细黑" pitchFamily="2" charset="-122"/>
              <a:cs typeface="Calibri" panose="020F0502020204030204" pitchFamily="34" charset="0"/>
            </a:endParaRPr>
          </a:p>
        </p:txBody>
      </p:sp>
      <p:pic>
        <p:nvPicPr>
          <p:cNvPr id="114" name="图片 1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43912" y="4569776"/>
            <a:ext cx="593903" cy="350076"/>
          </a:xfrm>
          <a:prstGeom prst="rect">
            <a:avLst/>
          </a:prstGeom>
        </p:spPr>
      </p:pic>
      <p:sp>
        <p:nvSpPr>
          <p:cNvPr id="13" name="Down Arrow 12"/>
          <p:cNvSpPr/>
          <p:nvPr/>
        </p:nvSpPr>
        <p:spPr>
          <a:xfrm>
            <a:off x="7462187" y="2630483"/>
            <a:ext cx="478164" cy="1492106"/>
          </a:xfrm>
          <a:prstGeom prst="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12" name="Rectangle 11"/>
          <p:cNvSpPr/>
          <p:nvPr/>
        </p:nvSpPr>
        <p:spPr>
          <a:xfrm>
            <a:off x="7130567" y="2313944"/>
            <a:ext cx="1245854" cy="369332"/>
          </a:xfrm>
          <a:prstGeom prst="rect">
            <a:avLst/>
          </a:prstGeom>
        </p:spPr>
        <p:txBody>
          <a:bodyPr wrap="none">
            <a:spAutoFit/>
          </a:bodyPr>
          <a:lstStyle/>
          <a:p>
            <a:r>
              <a:rPr lang="en-US" altLang="zh-CN" b="1" dirty="0">
                <a:solidFill>
                  <a:prstClr val="black"/>
                </a:solidFill>
                <a:ea typeface="Microsoft YaHei" panose="020B0503020204020204" pitchFamily="34" charset="-122"/>
                <a:cs typeface="Calibri" panose="020F0502020204030204" pitchFamily="34" charset="0"/>
              </a:rPr>
              <a:t>Offloading</a:t>
            </a:r>
            <a:r>
              <a:rPr lang="en-US" altLang="zh-CN" dirty="0">
                <a:solidFill>
                  <a:prstClr val="black"/>
                </a:solidFill>
                <a:ea typeface="Microsoft YaHei" panose="020B0503020204020204" pitchFamily="34" charset="-122"/>
                <a:cs typeface="Calibri" panose="020F0502020204030204" pitchFamily="34" charset="0"/>
              </a:rPr>
              <a:t> </a:t>
            </a:r>
            <a:endParaRPr lang="zh-CN" altLang="en-US" dirty="0">
              <a:solidFill>
                <a:srgbClr val="1D1D1A"/>
              </a:solidFill>
            </a:endParaRPr>
          </a:p>
        </p:txBody>
      </p:sp>
      <p:sp>
        <p:nvSpPr>
          <p:cNvPr id="102" name="矩形 342"/>
          <p:cNvSpPr/>
          <p:nvPr/>
        </p:nvSpPr>
        <p:spPr>
          <a:xfrm>
            <a:off x="8227216" y="1811246"/>
            <a:ext cx="3332393" cy="442591"/>
          </a:xfrm>
          <a:prstGeom prst="rect">
            <a:avLst/>
          </a:prstGeom>
          <a:solidFill>
            <a:schemeClr val="tx2"/>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103" name="矩形 334"/>
          <p:cNvSpPr/>
          <p:nvPr/>
        </p:nvSpPr>
        <p:spPr>
          <a:xfrm>
            <a:off x="8227216" y="1148881"/>
            <a:ext cx="3329909" cy="442591"/>
          </a:xfrm>
          <a:prstGeom prst="rect">
            <a:avLst/>
          </a:prstGeom>
          <a:solidFill>
            <a:schemeClr val="tx2"/>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104" name="矩形 335"/>
          <p:cNvSpPr/>
          <p:nvPr/>
        </p:nvSpPr>
        <p:spPr>
          <a:xfrm>
            <a:off x="8282778" y="1286008"/>
            <a:ext cx="1037681" cy="19517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rgbClr val="666666"/>
              </a:solidFill>
              <a:latin typeface="微软雅黑" pitchFamily="34" charset="-122"/>
              <a:ea typeface="微软雅黑" pitchFamily="34" charset="-122"/>
            </a:endParaRPr>
          </a:p>
        </p:txBody>
      </p:sp>
      <p:sp>
        <p:nvSpPr>
          <p:cNvPr id="106" name="矩形 336"/>
          <p:cNvSpPr/>
          <p:nvPr/>
        </p:nvSpPr>
        <p:spPr>
          <a:xfrm>
            <a:off x="9380738" y="1286893"/>
            <a:ext cx="972931" cy="21387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rgbClr val="666666"/>
              </a:solidFill>
              <a:latin typeface="微软雅黑" pitchFamily="34" charset="-122"/>
              <a:ea typeface="微软雅黑" pitchFamily="34" charset="-122"/>
            </a:endParaRPr>
          </a:p>
        </p:txBody>
      </p:sp>
      <p:sp>
        <p:nvSpPr>
          <p:cNvPr id="115" name="矩形 337"/>
          <p:cNvSpPr/>
          <p:nvPr/>
        </p:nvSpPr>
        <p:spPr>
          <a:xfrm>
            <a:off x="10414035" y="1286662"/>
            <a:ext cx="1102233" cy="20151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rgbClr val="666666"/>
              </a:solidFill>
              <a:latin typeface="微软雅黑" pitchFamily="34" charset="-122"/>
              <a:ea typeface="微软雅黑" pitchFamily="34" charset="-122"/>
            </a:endParaRPr>
          </a:p>
        </p:txBody>
      </p:sp>
      <p:sp>
        <p:nvSpPr>
          <p:cNvPr id="116" name="矩形 338"/>
          <p:cNvSpPr/>
          <p:nvPr/>
        </p:nvSpPr>
        <p:spPr>
          <a:xfrm>
            <a:off x="10431481" y="1929845"/>
            <a:ext cx="1102233" cy="20151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rgbClr val="666666"/>
              </a:solidFill>
              <a:latin typeface="微软雅黑" pitchFamily="34" charset="-122"/>
              <a:ea typeface="微软雅黑" pitchFamily="34" charset="-122"/>
            </a:endParaRPr>
          </a:p>
        </p:txBody>
      </p:sp>
      <p:sp>
        <p:nvSpPr>
          <p:cNvPr id="117" name="矩形 339"/>
          <p:cNvSpPr/>
          <p:nvPr/>
        </p:nvSpPr>
        <p:spPr>
          <a:xfrm>
            <a:off x="8279743" y="1937075"/>
            <a:ext cx="1037681" cy="19428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rgbClr val="666666"/>
              </a:solidFill>
              <a:latin typeface="微软雅黑" pitchFamily="34" charset="-122"/>
              <a:ea typeface="微软雅黑" pitchFamily="34" charset="-122"/>
            </a:endParaRPr>
          </a:p>
        </p:txBody>
      </p:sp>
      <p:sp>
        <p:nvSpPr>
          <p:cNvPr id="118" name="矩形 340"/>
          <p:cNvSpPr/>
          <p:nvPr/>
        </p:nvSpPr>
        <p:spPr>
          <a:xfrm>
            <a:off x="9396174" y="1932010"/>
            <a:ext cx="972931" cy="19935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rgbClr val="666666"/>
              </a:solidFill>
              <a:latin typeface="微软雅黑" pitchFamily="34" charset="-122"/>
              <a:ea typeface="微软雅黑" pitchFamily="34" charset="-122"/>
            </a:endParaRPr>
          </a:p>
        </p:txBody>
      </p:sp>
      <p:sp>
        <p:nvSpPr>
          <p:cNvPr id="119" name="TextBox 118"/>
          <p:cNvSpPr txBox="1"/>
          <p:nvPr/>
        </p:nvSpPr>
        <p:spPr>
          <a:xfrm>
            <a:off x="8884318" y="924274"/>
            <a:ext cx="1829357" cy="282834"/>
          </a:xfrm>
          <a:prstGeom prst="rect">
            <a:avLst/>
          </a:prstGeom>
          <a:noFill/>
        </p:spPr>
        <p:txBody>
          <a:bodyPr wrap="square" rtlCol="0">
            <a:spAutoFit/>
          </a:bodyPr>
          <a:lstStyle/>
          <a:p>
            <a:pPr algn="ctr">
              <a:lnSpc>
                <a:spcPts val="1600"/>
              </a:lnSpc>
            </a:pPr>
            <a:r>
              <a:rPr lang="en-US" altLang="zh-CN" sz="1200" dirty="0">
                <a:solidFill>
                  <a:srgbClr val="1D1D1A"/>
                </a:solidFill>
                <a:latin typeface="Microsoft YaHei" panose="020B0503020204020204" pitchFamily="34" charset="-122"/>
                <a:ea typeface="Microsoft YaHei" panose="020B0503020204020204" pitchFamily="34" charset="-122"/>
              </a:rPr>
              <a:t>System Controller</a:t>
            </a:r>
            <a:endParaRPr lang="zh-CN" altLang="en-US" sz="1200" dirty="0">
              <a:solidFill>
                <a:srgbClr val="1D1D1A"/>
              </a:solidFill>
              <a:latin typeface="Microsoft YaHei" panose="020B0503020204020204" pitchFamily="34" charset="-122"/>
              <a:ea typeface="Microsoft YaHei" panose="020B0503020204020204" pitchFamily="34" charset="-122"/>
            </a:endParaRPr>
          </a:p>
        </p:txBody>
      </p:sp>
      <p:sp>
        <p:nvSpPr>
          <p:cNvPr id="120" name="TextBox 119"/>
          <p:cNvSpPr txBox="1"/>
          <p:nvPr/>
        </p:nvSpPr>
        <p:spPr>
          <a:xfrm>
            <a:off x="8878454" y="1577403"/>
            <a:ext cx="1835222" cy="282834"/>
          </a:xfrm>
          <a:prstGeom prst="rect">
            <a:avLst/>
          </a:prstGeom>
          <a:noFill/>
        </p:spPr>
        <p:txBody>
          <a:bodyPr wrap="square" rtlCol="0">
            <a:spAutoFit/>
          </a:bodyPr>
          <a:lstStyle/>
          <a:p>
            <a:pPr algn="ctr">
              <a:lnSpc>
                <a:spcPts val="1600"/>
              </a:lnSpc>
            </a:pPr>
            <a:r>
              <a:rPr lang="en-US" altLang="zh-CN" sz="1200" dirty="0">
                <a:solidFill>
                  <a:srgbClr val="1D1D1A"/>
                </a:solidFill>
                <a:latin typeface="Microsoft YaHei" panose="020B0503020204020204" pitchFamily="34" charset="-122"/>
                <a:ea typeface="Microsoft YaHei" panose="020B0503020204020204" pitchFamily="34" charset="-122"/>
              </a:rPr>
              <a:t>Intelligent DAE</a:t>
            </a:r>
            <a:endParaRPr lang="zh-CN" altLang="en-US" sz="1200" dirty="0">
              <a:solidFill>
                <a:srgbClr val="1D1D1A"/>
              </a:solidFill>
              <a:latin typeface="Microsoft YaHei" panose="020B0503020204020204" pitchFamily="34" charset="-122"/>
              <a:ea typeface="Microsoft YaHei" panose="020B0503020204020204" pitchFamily="34" charset="-122"/>
            </a:endParaRPr>
          </a:p>
        </p:txBody>
      </p:sp>
      <p:sp>
        <p:nvSpPr>
          <p:cNvPr id="121" name="文本框 148"/>
          <p:cNvSpPr txBox="1"/>
          <p:nvPr/>
        </p:nvSpPr>
        <p:spPr>
          <a:xfrm>
            <a:off x="8271243" y="1269941"/>
            <a:ext cx="1116810" cy="230832"/>
          </a:xfrm>
          <a:prstGeom prst="rect">
            <a:avLst/>
          </a:prstGeom>
          <a:noFill/>
        </p:spPr>
        <p:txBody>
          <a:bodyPr wrap="square" rtlCol="0">
            <a:spAutoFit/>
          </a:bodyPr>
          <a:lstStyle/>
          <a:p>
            <a:pPr algn="l"/>
            <a:r>
              <a:rPr lang="en-US" sz="900" dirty="0">
                <a:solidFill>
                  <a:schemeClr val="tx2"/>
                </a:solidFill>
                <a:latin typeface="Microsoft YaHei" panose="020B0503020204020204" pitchFamily="34" charset="-122"/>
                <a:ea typeface="Microsoft YaHei" panose="020B0503020204020204" pitchFamily="34" charset="-122"/>
              </a:rPr>
              <a:t>Data read/write</a:t>
            </a:r>
          </a:p>
        </p:txBody>
      </p:sp>
      <p:sp>
        <p:nvSpPr>
          <p:cNvPr id="122" name="文本框 152"/>
          <p:cNvSpPr txBox="1"/>
          <p:nvPr/>
        </p:nvSpPr>
        <p:spPr>
          <a:xfrm>
            <a:off x="9367828" y="1274559"/>
            <a:ext cx="1030004" cy="230832"/>
          </a:xfrm>
          <a:prstGeom prst="rect">
            <a:avLst/>
          </a:prstGeom>
          <a:noFill/>
        </p:spPr>
        <p:txBody>
          <a:bodyPr wrap="square" rtlCol="0">
            <a:spAutoFit/>
          </a:bodyPr>
          <a:lstStyle/>
          <a:p>
            <a:pPr algn="l"/>
            <a:r>
              <a:rPr lang="en-US" sz="900" dirty="0">
                <a:solidFill>
                  <a:schemeClr val="tx2"/>
                </a:solidFill>
                <a:latin typeface="Microsoft YaHei" panose="020B0503020204020204" pitchFamily="34" charset="-122"/>
                <a:ea typeface="Microsoft YaHei" panose="020B0503020204020204" pitchFamily="34" charset="-122"/>
              </a:rPr>
              <a:t>Cache flushing</a:t>
            </a:r>
          </a:p>
        </p:txBody>
      </p:sp>
      <p:sp>
        <p:nvSpPr>
          <p:cNvPr id="123" name="文本框 155"/>
          <p:cNvSpPr txBox="1"/>
          <p:nvPr/>
        </p:nvSpPr>
        <p:spPr>
          <a:xfrm>
            <a:off x="10363298" y="1274557"/>
            <a:ext cx="1205564" cy="230832"/>
          </a:xfrm>
          <a:prstGeom prst="rect">
            <a:avLst/>
          </a:prstGeom>
          <a:noFill/>
        </p:spPr>
        <p:txBody>
          <a:bodyPr wrap="square" rtlCol="0">
            <a:spAutoFit/>
          </a:bodyPr>
          <a:lstStyle/>
          <a:p>
            <a:pPr algn="l"/>
            <a:r>
              <a:rPr lang="en-US" sz="900" dirty="0">
                <a:solidFill>
                  <a:schemeClr val="tx2"/>
                </a:solidFill>
                <a:latin typeface="Microsoft YaHei" panose="020B0503020204020204" pitchFamily="34" charset="-122"/>
                <a:ea typeface="Microsoft YaHei" panose="020B0503020204020204" pitchFamily="34" charset="-122"/>
              </a:rPr>
              <a:t>Advanced features</a:t>
            </a:r>
          </a:p>
        </p:txBody>
      </p:sp>
      <p:sp>
        <p:nvSpPr>
          <p:cNvPr id="124" name="文本框 156"/>
          <p:cNvSpPr txBox="1"/>
          <p:nvPr/>
        </p:nvSpPr>
        <p:spPr>
          <a:xfrm>
            <a:off x="8224333" y="1925536"/>
            <a:ext cx="1263539" cy="215444"/>
          </a:xfrm>
          <a:prstGeom prst="rect">
            <a:avLst/>
          </a:prstGeom>
          <a:noFill/>
        </p:spPr>
        <p:txBody>
          <a:bodyPr wrap="square" rtlCol="0">
            <a:spAutoFit/>
          </a:bodyPr>
          <a:lstStyle/>
          <a:p>
            <a:pPr algn="l"/>
            <a:r>
              <a:rPr lang="zh-CN" altLang="en-US" sz="800" dirty="0">
                <a:solidFill>
                  <a:schemeClr val="tx2"/>
                </a:solidFill>
                <a:latin typeface="Microsoft YaHei" panose="020B0503020204020204" pitchFamily="34" charset="-122"/>
                <a:ea typeface="Microsoft YaHei" panose="020B0503020204020204" pitchFamily="34" charset="-122"/>
              </a:rPr>
              <a:t>*</a:t>
            </a:r>
            <a:r>
              <a:rPr lang="en-US" sz="800" dirty="0">
                <a:solidFill>
                  <a:schemeClr val="tx2"/>
                </a:solidFill>
                <a:latin typeface="Microsoft YaHei" panose="020B0503020204020204" pitchFamily="34" charset="-122"/>
                <a:ea typeface="Microsoft YaHei" panose="020B0503020204020204" pitchFamily="34" charset="-122"/>
              </a:rPr>
              <a:t>Garbage collection</a:t>
            </a:r>
          </a:p>
        </p:txBody>
      </p:sp>
      <p:sp>
        <p:nvSpPr>
          <p:cNvPr id="125" name="文本框 157"/>
          <p:cNvSpPr txBox="1"/>
          <p:nvPr/>
        </p:nvSpPr>
        <p:spPr>
          <a:xfrm>
            <a:off x="9403253" y="1912049"/>
            <a:ext cx="967420" cy="230832"/>
          </a:xfrm>
          <a:prstGeom prst="rect">
            <a:avLst/>
          </a:prstGeom>
          <a:noFill/>
        </p:spPr>
        <p:txBody>
          <a:bodyPr wrap="square" rtlCol="0">
            <a:spAutoFit/>
          </a:bodyPr>
          <a:lstStyle/>
          <a:p>
            <a:r>
              <a:rPr lang="zh-CN" altLang="en-US" sz="900" dirty="0">
                <a:solidFill>
                  <a:schemeClr val="tx2"/>
                </a:solidFill>
                <a:latin typeface="Microsoft YaHei" panose="020B0503020204020204" pitchFamily="34" charset="-122"/>
                <a:ea typeface="Microsoft YaHei" panose="020B0503020204020204" pitchFamily="34" charset="-122"/>
              </a:rPr>
              <a:t>*</a:t>
            </a:r>
            <a:r>
              <a:rPr lang="en-US" sz="900" dirty="0">
                <a:solidFill>
                  <a:schemeClr val="tx2"/>
                </a:solidFill>
                <a:latin typeface="Microsoft YaHei" panose="020B0503020204020204" pitchFamily="34" charset="-122"/>
                <a:ea typeface="Microsoft YaHei" panose="020B0503020204020204" pitchFamily="34" charset="-122"/>
              </a:rPr>
              <a:t>Compression</a:t>
            </a:r>
          </a:p>
        </p:txBody>
      </p:sp>
      <p:sp>
        <p:nvSpPr>
          <p:cNvPr id="127" name="文本框 158"/>
          <p:cNvSpPr txBox="1"/>
          <p:nvPr/>
        </p:nvSpPr>
        <p:spPr>
          <a:xfrm>
            <a:off x="10358669" y="1925726"/>
            <a:ext cx="1285360" cy="230832"/>
          </a:xfrm>
          <a:prstGeom prst="rect">
            <a:avLst/>
          </a:prstGeom>
          <a:noFill/>
        </p:spPr>
        <p:txBody>
          <a:bodyPr wrap="square" rtlCol="0">
            <a:spAutoFit/>
          </a:bodyPr>
          <a:lstStyle/>
          <a:p>
            <a:pPr algn="ctr"/>
            <a:r>
              <a:rPr lang="en-US" altLang="zh-CN" sz="900" dirty="0">
                <a:solidFill>
                  <a:schemeClr val="tx2"/>
                </a:solidFill>
                <a:latin typeface="Microsoft YaHei" panose="020B0503020204020204" pitchFamily="34" charset="-122"/>
                <a:ea typeface="Microsoft YaHei" panose="020B0503020204020204" pitchFamily="34" charset="-122"/>
              </a:rPr>
              <a:t>Data</a:t>
            </a:r>
            <a:r>
              <a:rPr lang="zh-CN" altLang="en-US" sz="900" dirty="0">
                <a:solidFill>
                  <a:schemeClr val="tx2"/>
                </a:solidFill>
                <a:latin typeface="Microsoft YaHei" panose="020B0503020204020204" pitchFamily="34" charset="-122"/>
                <a:ea typeface="Microsoft YaHei" panose="020B0503020204020204" pitchFamily="34" charset="-122"/>
              </a:rPr>
              <a:t> </a:t>
            </a:r>
            <a:r>
              <a:rPr lang="en-US" altLang="zh-CN" sz="900" dirty="0">
                <a:solidFill>
                  <a:schemeClr val="tx2"/>
                </a:solidFill>
                <a:latin typeface="Microsoft YaHei" panose="020B0503020204020204" pitchFamily="34" charset="-122"/>
                <a:ea typeface="Microsoft YaHei" panose="020B0503020204020204" pitchFamily="34" charset="-122"/>
              </a:rPr>
              <a:t>reconstruction</a:t>
            </a:r>
            <a:endParaRPr lang="en-US" sz="900" dirty="0">
              <a:solidFill>
                <a:schemeClr val="tx2"/>
              </a:solidFill>
              <a:latin typeface="Microsoft YaHei" panose="020B0503020204020204" pitchFamily="34" charset="-122"/>
              <a:ea typeface="Microsoft YaHei" panose="020B0503020204020204" pitchFamily="34" charset="-122"/>
            </a:endParaRPr>
          </a:p>
        </p:txBody>
      </p:sp>
      <p:grpSp>
        <p:nvGrpSpPr>
          <p:cNvPr id="134" name="组合 22"/>
          <p:cNvGrpSpPr/>
          <p:nvPr/>
        </p:nvGrpSpPr>
        <p:grpSpPr>
          <a:xfrm rot="10800000" flipV="1">
            <a:off x="8300668" y="5188270"/>
            <a:ext cx="3410264" cy="585009"/>
            <a:chOff x="614875" y="4268787"/>
            <a:chExt cx="10696575" cy="2000251"/>
          </a:xfrm>
        </p:grpSpPr>
        <p:pic>
          <p:nvPicPr>
            <p:cNvPr id="135" name="Picture 4" descr="C:\Users\c00334535\AppData\Roaming\eSpace_Desktop\UserData\c00334535\imagefiles\BE6562F0-12BB-4060-96AC-FDCD10BA595B.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14875" y="4268787"/>
              <a:ext cx="10696575" cy="2000251"/>
            </a:xfrm>
            <a:prstGeom prst="rect">
              <a:avLst/>
            </a:prstGeom>
            <a:noFill/>
            <a:extLst>
              <a:ext uri="{909E8E84-426E-40DD-AFC4-6F175D3DCCD1}">
                <a14:hiddenFill xmlns:a14="http://schemas.microsoft.com/office/drawing/2010/main">
                  <a:solidFill>
                    <a:srgbClr val="FFFFFF"/>
                  </a:solidFill>
                </a14:hiddenFill>
              </a:ext>
            </a:extLst>
          </p:spPr>
        </p:pic>
        <p:sp>
          <p:nvSpPr>
            <p:cNvPr id="136" name="矩形 24"/>
            <p:cNvSpPr/>
            <p:nvPr/>
          </p:nvSpPr>
          <p:spPr>
            <a:xfrm flipH="1">
              <a:off x="10896598" y="5599633"/>
              <a:ext cx="314325" cy="382067"/>
            </a:xfrm>
            <a:prstGeom prst="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0" name="文本框 107"/>
          <p:cNvSpPr txBox="1"/>
          <p:nvPr/>
        </p:nvSpPr>
        <p:spPr>
          <a:xfrm>
            <a:off x="2658701" y="5216627"/>
            <a:ext cx="988301" cy="299973"/>
          </a:xfrm>
          <a:prstGeom prst="rect">
            <a:avLst/>
          </a:prstGeom>
          <a:noFill/>
        </p:spPr>
        <p:txBody>
          <a:bodyPr wrap="square" rtlCol="0">
            <a:spAutoFit/>
          </a:bodyPr>
          <a:lstStyle/>
          <a:p>
            <a:pPr defTabSz="1219444">
              <a:lnSpc>
                <a:spcPct val="150000"/>
              </a:lnSpc>
            </a:pPr>
            <a:r>
              <a:rPr lang="en-US" altLang="zh-CN" sz="900" dirty="0">
                <a:solidFill>
                  <a:prstClr val="black"/>
                </a:solidFill>
                <a:ea typeface="Microsoft YaHei" panose="020B0503020204020204" pitchFamily="34" charset="-122"/>
                <a:cs typeface="Calibri" panose="020F0502020204030204" pitchFamily="34" charset="0"/>
              </a:rPr>
              <a:t>PCIE</a:t>
            </a:r>
            <a:endParaRPr lang="zh-CN" altLang="en-US" sz="900" dirty="0">
              <a:solidFill>
                <a:prstClr val="black"/>
              </a:solidFill>
              <a:ea typeface="Microsoft YaHei" panose="020B0503020204020204" pitchFamily="34" charset="-122"/>
              <a:cs typeface="Calibri" panose="020F0502020204030204" pitchFamily="34" charset="0"/>
            </a:endParaRPr>
          </a:p>
        </p:txBody>
      </p:sp>
      <p:sp>
        <p:nvSpPr>
          <p:cNvPr id="131" name="文本框 107"/>
          <p:cNvSpPr txBox="1"/>
          <p:nvPr/>
        </p:nvSpPr>
        <p:spPr>
          <a:xfrm>
            <a:off x="3003004" y="3388213"/>
            <a:ext cx="988301" cy="300082"/>
          </a:xfrm>
          <a:prstGeom prst="rect">
            <a:avLst/>
          </a:prstGeom>
          <a:noFill/>
        </p:spPr>
        <p:txBody>
          <a:bodyPr wrap="square" rtlCol="0">
            <a:spAutoFit/>
          </a:bodyPr>
          <a:lstStyle/>
          <a:p>
            <a:pPr defTabSz="1219444">
              <a:lnSpc>
                <a:spcPct val="150000"/>
              </a:lnSpc>
            </a:pPr>
            <a:r>
              <a:rPr lang="en-US" altLang="zh-CN" sz="900" dirty="0" err="1">
                <a:solidFill>
                  <a:prstClr val="black"/>
                </a:solidFill>
                <a:ea typeface="Microsoft YaHei" panose="020B0503020204020204" pitchFamily="34" charset="-122"/>
                <a:cs typeface="Calibri" panose="020F0502020204030204" pitchFamily="34" charset="0"/>
              </a:rPr>
              <a:t>RoCE</a:t>
            </a:r>
            <a:endParaRPr lang="zh-CN" altLang="en-US" sz="900" dirty="0">
              <a:solidFill>
                <a:prstClr val="black"/>
              </a:solidFill>
              <a:ea typeface="Microsoft YaHei" panose="020B0503020204020204" pitchFamily="34" charset="-122"/>
              <a:cs typeface="Calibri" panose="020F0502020204030204" pitchFamily="34" charset="0"/>
            </a:endParaRPr>
          </a:p>
        </p:txBody>
      </p:sp>
      <p:grpSp>
        <p:nvGrpSpPr>
          <p:cNvPr id="154" name="Group 153"/>
          <p:cNvGrpSpPr/>
          <p:nvPr/>
        </p:nvGrpSpPr>
        <p:grpSpPr>
          <a:xfrm>
            <a:off x="8450407" y="5749"/>
            <a:ext cx="3749963" cy="208267"/>
            <a:chOff x="8450407" y="5749"/>
            <a:chExt cx="3749963" cy="208267"/>
          </a:xfrm>
        </p:grpSpPr>
        <p:sp>
          <p:nvSpPr>
            <p:cNvPr id="155" name="Process 148"/>
            <p:cNvSpPr/>
            <p:nvPr/>
          </p:nvSpPr>
          <p:spPr>
            <a:xfrm>
              <a:off x="9669607" y="5749"/>
              <a:ext cx="1311563" cy="208257"/>
            </a:xfrm>
            <a:prstGeom prst="flowChartProcess">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 Performance</a:t>
              </a:r>
              <a:endParaRPr kumimoji="1" lang="zh-CN" altLang="en-US" sz="900" b="1" dirty="0">
                <a:solidFill>
                  <a:schemeClr val="tx2"/>
                </a:solidFill>
              </a:endParaRPr>
            </a:p>
          </p:txBody>
        </p:sp>
        <p:sp>
          <p:nvSpPr>
            <p:cNvPr id="173" name="Process 149"/>
            <p:cNvSpPr/>
            <p:nvPr/>
          </p:nvSpPr>
          <p:spPr>
            <a:xfrm>
              <a:off x="8450407" y="6771"/>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175" name="Process 150"/>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Cost Effective</a:t>
              </a:r>
              <a:endParaRPr kumimoji="1" lang="zh-CN" altLang="en-US" sz="900" dirty="0">
                <a:solidFill>
                  <a:schemeClr val="tx1"/>
                </a:solidFill>
              </a:endParaRPr>
            </a:p>
          </p:txBody>
        </p:sp>
      </p:grpSp>
    </p:spTree>
    <p:extLst>
      <p:ext uri="{BB962C8B-B14F-4D97-AF65-F5344CB8AC3E}">
        <p14:creationId xmlns:p14="http://schemas.microsoft.com/office/powerpoint/2010/main" val="15540904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组合 203"/>
          <p:cNvGrpSpPr/>
          <p:nvPr/>
        </p:nvGrpSpPr>
        <p:grpSpPr>
          <a:xfrm>
            <a:off x="78664" y="1231042"/>
            <a:ext cx="7271125" cy="4755698"/>
            <a:chOff x="898443" y="833236"/>
            <a:chExt cx="7285945" cy="4756798"/>
          </a:xfrm>
        </p:grpSpPr>
        <p:sp>
          <p:nvSpPr>
            <p:cNvPr id="128" name="AutoShape 50"/>
            <p:cNvSpPr>
              <a:spLocks noChangeAspect="1" noChangeArrowheads="1" noTextEdit="1"/>
            </p:cNvSpPr>
            <p:nvPr/>
          </p:nvSpPr>
          <p:spPr bwMode="auto">
            <a:xfrm>
              <a:off x="2994746" y="833236"/>
              <a:ext cx="4743134" cy="3328294"/>
            </a:xfrm>
            <a:prstGeom prst="rect">
              <a:avLst/>
            </a:prstGeom>
            <a:noFill/>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sp>
          <p:nvSpPr>
            <p:cNvPr id="129" name="Oval 37"/>
            <p:cNvSpPr>
              <a:spLocks noChangeArrowheads="1"/>
            </p:cNvSpPr>
            <p:nvPr/>
          </p:nvSpPr>
          <p:spPr bwMode="auto">
            <a:xfrm>
              <a:off x="1911033" y="2242724"/>
              <a:ext cx="2131483" cy="552859"/>
            </a:xfrm>
            <a:prstGeom prst="ellipse">
              <a:avLst/>
            </a:prstGeom>
            <a:solidFill>
              <a:srgbClr val="FFC000"/>
            </a:solidFill>
            <a:ln w="12700">
              <a:solidFill>
                <a:srgbClr val="000000"/>
              </a:solidFill>
              <a:round/>
              <a:headEnd/>
              <a:tailEnd/>
            </a:ln>
          </p:spPr>
          <p:txBody>
            <a:bodyPr vert="horz" wrap="square" lIns="91419" tIns="45709" rIns="91419" bIns="45709" numCol="1" anchor="t" anchorCtr="0" compatLnSpc="1">
              <a:prstTxWarp prst="textNoShape">
                <a:avLst/>
              </a:prstTxWarp>
            </a:bodyPr>
            <a:lstStyle/>
            <a:p>
              <a:pPr indent="199592" defTabSz="912428" fontAlgn="base">
                <a:spcBef>
                  <a:spcPct val="0"/>
                </a:spcBef>
                <a:spcAft>
                  <a:spcPct val="0"/>
                </a:spcAft>
              </a:pPr>
              <a:r>
                <a:rPr lang="en-US" altLang="zh-CN" sz="1700" dirty="0">
                  <a:solidFill>
                    <a:prstClr val="black"/>
                  </a:solidFill>
                  <a:latin typeface="Times New Roman" pitchFamily="18" charset="0"/>
                  <a:cs typeface="Times New Roman" pitchFamily="18" charset="0"/>
                </a:rPr>
                <a:t>Normal</a:t>
              </a:r>
            </a:p>
          </p:txBody>
        </p:sp>
        <p:sp>
          <p:nvSpPr>
            <p:cNvPr id="130" name="AutoShape 36"/>
            <p:cNvSpPr>
              <a:spLocks noChangeArrowheads="1"/>
            </p:cNvSpPr>
            <p:nvPr/>
          </p:nvSpPr>
          <p:spPr bwMode="auto">
            <a:xfrm>
              <a:off x="1841665" y="2927216"/>
              <a:ext cx="2245894" cy="865741"/>
            </a:xfrm>
            <a:prstGeom prst="can">
              <a:avLst>
                <a:gd name="adj" fmla="val 25000"/>
              </a:avLst>
            </a:prstGeom>
            <a:solidFill>
              <a:srgbClr val="FFFFFF"/>
            </a:solidFill>
            <a:ln w="9525">
              <a:solidFill>
                <a:srgbClr val="000000"/>
              </a:solidFill>
              <a:round/>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nvGrpSpPr>
            <p:cNvPr id="131" name="Group 17"/>
            <p:cNvGrpSpPr>
              <a:grpSpLocks/>
            </p:cNvGrpSpPr>
            <p:nvPr/>
          </p:nvGrpSpPr>
          <p:grpSpPr bwMode="auto">
            <a:xfrm>
              <a:off x="2058778" y="2122229"/>
              <a:ext cx="1789148" cy="919406"/>
              <a:chOff x="3661" y="1450"/>
              <a:chExt cx="1986" cy="908"/>
            </a:xfrm>
          </p:grpSpPr>
          <p:sp>
            <p:nvSpPr>
              <p:cNvPr id="274" name="AutoShape 19"/>
              <p:cNvSpPr>
                <a:spLocks noChangeShapeType="1"/>
              </p:cNvSpPr>
              <p:nvPr/>
            </p:nvSpPr>
            <p:spPr bwMode="auto">
              <a:xfrm rot="10800000" flipV="1">
                <a:off x="3661" y="1450"/>
                <a:ext cx="1948" cy="893"/>
              </a:xfrm>
              <a:prstGeom prst="curvedConnector3">
                <a:avLst>
                  <a:gd name="adj1" fmla="val 50000"/>
                </a:avLst>
              </a:prstGeom>
              <a:noFill/>
              <a:ln w="28575" cap="rnd">
                <a:solidFill>
                  <a:srgbClr val="00B050"/>
                </a:solidFill>
                <a:prstDash val="solid"/>
                <a:round/>
                <a:headEnd/>
                <a:tailEnd type="triangle" w="med" len="me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sp>
            <p:nvSpPr>
              <p:cNvPr id="275" name="AutoShape 18"/>
              <p:cNvSpPr>
                <a:spLocks noChangeShapeType="1"/>
              </p:cNvSpPr>
              <p:nvPr/>
            </p:nvSpPr>
            <p:spPr bwMode="auto">
              <a:xfrm rot="10800000" flipH="1" flipV="1">
                <a:off x="3699" y="1465"/>
                <a:ext cx="1948" cy="893"/>
              </a:xfrm>
              <a:prstGeom prst="curvedConnector3">
                <a:avLst>
                  <a:gd name="adj1" fmla="val 50000"/>
                </a:avLst>
              </a:prstGeom>
              <a:noFill/>
              <a:ln w="28575">
                <a:solidFill>
                  <a:srgbClr val="A82308"/>
                </a:solidFill>
                <a:round/>
                <a:headEnd/>
                <a:tailEnd type="triangle" w="med" len="me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sp>
          <p:nvSpPr>
            <p:cNvPr id="132" name="Text Box 16"/>
            <p:cNvSpPr txBox="1">
              <a:spLocks noChangeArrowheads="1"/>
            </p:cNvSpPr>
            <p:nvPr/>
          </p:nvSpPr>
          <p:spPr bwMode="auto">
            <a:xfrm>
              <a:off x="1121420" y="1129799"/>
              <a:ext cx="758943" cy="432244"/>
            </a:xfrm>
            <a:prstGeom prst="rect">
              <a:avLst/>
            </a:prstGeom>
            <a:noFill/>
            <a:ln w="9525">
              <a:noFill/>
              <a:miter lim="800000"/>
              <a:headEnd/>
              <a:tailEnd/>
            </a:ln>
          </p:spPr>
          <p:txBody>
            <a:bodyPr vert="horz" wrap="square" lIns="91419" tIns="45709" rIns="91419" bIns="45709" numCol="1" anchor="t" anchorCtr="0" compatLnSpc="1">
              <a:prstTxWarp prst="textNoShape">
                <a:avLst/>
              </a:prstTxWarp>
            </a:bodyPr>
            <a:lstStyle/>
            <a:p>
              <a:pPr defTabSz="912428" fontAlgn="base">
                <a:spcBef>
                  <a:spcPct val="0"/>
                </a:spcBef>
                <a:spcAft>
                  <a:spcPct val="0"/>
                </a:spcAft>
              </a:pPr>
              <a:r>
                <a:rPr lang="en-US" altLang="zh-CN" sz="1600" b="1" dirty="0">
                  <a:solidFill>
                    <a:prstClr val="black"/>
                  </a:solidFill>
                  <a:latin typeface="Times New Roman" pitchFamily="18" charset="0"/>
                  <a:cs typeface="Times New Roman" pitchFamily="18" charset="0"/>
                </a:rPr>
                <a:t>Array</a:t>
              </a:r>
              <a:endParaRPr lang="en-US" altLang="zh-CN" sz="3599" b="1" dirty="0">
                <a:solidFill>
                  <a:prstClr val="black"/>
                </a:solidFill>
                <a:latin typeface="Times New Roman" pitchFamily="18" charset="0"/>
                <a:cs typeface="Times New Roman" pitchFamily="18" charset="0"/>
              </a:endParaRPr>
            </a:p>
          </p:txBody>
        </p:sp>
        <p:sp>
          <p:nvSpPr>
            <p:cNvPr id="133" name="Text Box 15"/>
            <p:cNvSpPr txBox="1">
              <a:spLocks noChangeArrowheads="1"/>
            </p:cNvSpPr>
            <p:nvPr/>
          </p:nvSpPr>
          <p:spPr bwMode="auto">
            <a:xfrm>
              <a:off x="898443" y="3213770"/>
              <a:ext cx="1194567" cy="575135"/>
            </a:xfrm>
            <a:prstGeom prst="rect">
              <a:avLst/>
            </a:prstGeom>
            <a:noFill/>
            <a:ln w="9525">
              <a:noFill/>
              <a:miter lim="800000"/>
              <a:headEnd/>
              <a:tailEnd/>
            </a:ln>
          </p:spPr>
          <p:txBody>
            <a:bodyPr vert="horz" wrap="square" lIns="91419" tIns="45709" rIns="91419" bIns="45709" numCol="1" anchor="t" anchorCtr="0" compatLnSpc="1">
              <a:prstTxWarp prst="textNoShape">
                <a:avLst/>
              </a:prstTxWarp>
            </a:bodyPr>
            <a:lstStyle/>
            <a:p>
              <a:pPr algn="ctr" defTabSz="912428" fontAlgn="base">
                <a:spcBef>
                  <a:spcPct val="0"/>
                </a:spcBef>
                <a:spcAft>
                  <a:spcPct val="0"/>
                </a:spcAft>
              </a:pPr>
              <a:r>
                <a:rPr lang="en-US" altLang="zh-CN" sz="1300" b="1" dirty="0">
                  <a:solidFill>
                    <a:prstClr val="black"/>
                  </a:solidFill>
                  <a:latin typeface="Times New Roman" pitchFamily="18" charset="0"/>
                  <a:cs typeface="Times New Roman" pitchFamily="18" charset="0"/>
                </a:rPr>
                <a:t>Standard </a:t>
              </a:r>
              <a:endParaRPr lang="en-US" altLang="zh-CN" sz="3199" b="1" dirty="0">
                <a:solidFill>
                  <a:prstClr val="black"/>
                </a:solidFill>
                <a:latin typeface="Times New Roman" pitchFamily="18" charset="0"/>
                <a:cs typeface="Times New Roman" pitchFamily="18" charset="0"/>
              </a:endParaRPr>
            </a:p>
          </p:txBody>
        </p:sp>
        <p:sp>
          <p:nvSpPr>
            <p:cNvPr id="134" name="Oval 37"/>
            <p:cNvSpPr>
              <a:spLocks noChangeArrowheads="1"/>
            </p:cNvSpPr>
            <p:nvPr/>
          </p:nvSpPr>
          <p:spPr bwMode="auto">
            <a:xfrm>
              <a:off x="4904906" y="2180190"/>
              <a:ext cx="2228621" cy="552859"/>
            </a:xfrm>
            <a:prstGeom prst="ellipse">
              <a:avLst/>
            </a:prstGeom>
            <a:solidFill>
              <a:schemeClr val="tx2">
                <a:lumMod val="40000"/>
                <a:lumOff val="60000"/>
              </a:schemeClr>
            </a:solidFill>
            <a:ln w="12700">
              <a:solidFill>
                <a:srgbClr val="000000"/>
              </a:solidFill>
              <a:round/>
              <a:headEnd/>
              <a:tailEnd/>
            </a:ln>
          </p:spPr>
          <p:txBody>
            <a:bodyPr vert="horz" wrap="square" lIns="91419" tIns="45709" rIns="91419" bIns="45709" numCol="1" anchor="t" anchorCtr="0" compatLnSpc="1">
              <a:prstTxWarp prst="textNoShape">
                <a:avLst/>
              </a:prstTxWarp>
            </a:bodyPr>
            <a:lstStyle/>
            <a:p>
              <a:pPr indent="199592" defTabSz="912428" fontAlgn="base">
                <a:spcBef>
                  <a:spcPct val="0"/>
                </a:spcBef>
                <a:spcAft>
                  <a:spcPct val="0"/>
                </a:spcAft>
              </a:pPr>
              <a:endParaRPr lang="en-US" altLang="zh-CN" sz="3599" dirty="0">
                <a:solidFill>
                  <a:prstClr val="black"/>
                </a:solidFill>
                <a:latin typeface="Times New Roman" pitchFamily="18" charset="0"/>
                <a:cs typeface="Times New Roman" pitchFamily="18" charset="0"/>
              </a:endParaRPr>
            </a:p>
          </p:txBody>
        </p:sp>
        <p:sp>
          <p:nvSpPr>
            <p:cNvPr id="135" name="AutoShape 36"/>
            <p:cNvSpPr>
              <a:spLocks noChangeArrowheads="1"/>
            </p:cNvSpPr>
            <p:nvPr/>
          </p:nvSpPr>
          <p:spPr bwMode="auto">
            <a:xfrm>
              <a:off x="4932676" y="2864681"/>
              <a:ext cx="2245894" cy="865741"/>
            </a:xfrm>
            <a:prstGeom prst="can">
              <a:avLst>
                <a:gd name="adj" fmla="val 25000"/>
              </a:avLst>
            </a:prstGeom>
            <a:solidFill>
              <a:srgbClr val="FFFFFF"/>
            </a:solidFill>
            <a:ln w="9525">
              <a:solidFill>
                <a:srgbClr val="000000"/>
              </a:solidFill>
              <a:round/>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nvGrpSpPr>
            <p:cNvPr id="136" name="Group 17"/>
            <p:cNvGrpSpPr>
              <a:grpSpLocks/>
            </p:cNvGrpSpPr>
            <p:nvPr/>
          </p:nvGrpSpPr>
          <p:grpSpPr bwMode="auto">
            <a:xfrm>
              <a:off x="5149789" y="2059695"/>
              <a:ext cx="1789148" cy="919406"/>
              <a:chOff x="3661" y="1450"/>
              <a:chExt cx="1986" cy="908"/>
            </a:xfrm>
          </p:grpSpPr>
          <p:sp>
            <p:nvSpPr>
              <p:cNvPr id="272" name="AutoShape 19"/>
              <p:cNvSpPr>
                <a:spLocks noChangeShapeType="1"/>
              </p:cNvSpPr>
              <p:nvPr/>
            </p:nvSpPr>
            <p:spPr bwMode="auto">
              <a:xfrm rot="10800000" flipV="1">
                <a:off x="3661" y="1450"/>
                <a:ext cx="1948" cy="893"/>
              </a:xfrm>
              <a:prstGeom prst="curvedConnector3">
                <a:avLst>
                  <a:gd name="adj1" fmla="val 50000"/>
                </a:avLst>
              </a:prstGeom>
              <a:noFill/>
              <a:ln w="28575" cap="rnd">
                <a:solidFill>
                  <a:srgbClr val="00B050"/>
                </a:solidFill>
                <a:prstDash val="solid"/>
                <a:round/>
                <a:headEnd/>
                <a:tailEnd type="triangle" w="med" len="me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sp>
            <p:nvSpPr>
              <p:cNvPr id="273" name="AutoShape 18"/>
              <p:cNvSpPr>
                <a:spLocks noChangeShapeType="1"/>
              </p:cNvSpPr>
              <p:nvPr/>
            </p:nvSpPr>
            <p:spPr bwMode="auto">
              <a:xfrm rot="10800000" flipH="1" flipV="1">
                <a:off x="3699" y="1465"/>
                <a:ext cx="1948" cy="893"/>
              </a:xfrm>
              <a:prstGeom prst="curvedConnector3">
                <a:avLst>
                  <a:gd name="adj1" fmla="val 50000"/>
                </a:avLst>
              </a:prstGeom>
              <a:noFill/>
              <a:ln w="28575">
                <a:solidFill>
                  <a:srgbClr val="A82308"/>
                </a:solidFill>
                <a:round/>
                <a:headEnd/>
                <a:tailEnd type="triangle" w="med" len="me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sp>
          <p:nvSpPr>
            <p:cNvPr id="137" name="Text Box 16"/>
            <p:cNvSpPr txBox="1">
              <a:spLocks noChangeArrowheads="1"/>
            </p:cNvSpPr>
            <p:nvPr/>
          </p:nvSpPr>
          <p:spPr bwMode="auto">
            <a:xfrm>
              <a:off x="7177707" y="1125538"/>
              <a:ext cx="989166" cy="489068"/>
            </a:xfrm>
            <a:prstGeom prst="rect">
              <a:avLst/>
            </a:prstGeom>
            <a:noFill/>
            <a:ln w="9525">
              <a:noFill/>
              <a:miter lim="800000"/>
              <a:headEnd/>
              <a:tailEnd/>
            </a:ln>
          </p:spPr>
          <p:txBody>
            <a:bodyPr vert="horz" wrap="square" lIns="91419" tIns="45709" rIns="91419" bIns="45709" numCol="1" anchor="t" anchorCtr="0" compatLnSpc="1">
              <a:prstTxWarp prst="textNoShape">
                <a:avLst/>
              </a:prstTxWarp>
            </a:bodyPr>
            <a:lstStyle/>
            <a:p>
              <a:pPr defTabSz="912428" fontAlgn="base">
                <a:spcBef>
                  <a:spcPct val="0"/>
                </a:spcBef>
                <a:spcAft>
                  <a:spcPct val="0"/>
                </a:spcAft>
              </a:pPr>
              <a:r>
                <a:rPr lang="en-US" altLang="zh-CN" sz="1300" b="1" dirty="0">
                  <a:solidFill>
                    <a:prstClr val="black"/>
                  </a:solidFill>
                  <a:latin typeface="Times New Roman" pitchFamily="18" charset="0"/>
                  <a:cs typeface="Times New Roman" pitchFamily="18" charset="0"/>
                </a:rPr>
                <a:t>Array</a:t>
              </a:r>
              <a:endParaRPr lang="en-US" altLang="zh-CN" sz="3199" b="1" dirty="0">
                <a:solidFill>
                  <a:prstClr val="black"/>
                </a:solidFill>
                <a:latin typeface="Times New Roman" pitchFamily="18" charset="0"/>
                <a:cs typeface="Times New Roman" pitchFamily="18" charset="0"/>
              </a:endParaRPr>
            </a:p>
          </p:txBody>
        </p:sp>
        <p:sp>
          <p:nvSpPr>
            <p:cNvPr id="138" name="Text Box 15"/>
            <p:cNvSpPr txBox="1">
              <a:spLocks noChangeArrowheads="1"/>
            </p:cNvSpPr>
            <p:nvPr/>
          </p:nvSpPr>
          <p:spPr bwMode="auto">
            <a:xfrm>
              <a:off x="7196123" y="3148882"/>
              <a:ext cx="988265" cy="640952"/>
            </a:xfrm>
            <a:prstGeom prst="rect">
              <a:avLst/>
            </a:prstGeom>
            <a:noFill/>
            <a:ln w="9525">
              <a:noFill/>
              <a:miter lim="800000"/>
              <a:headEnd/>
              <a:tailEnd/>
            </a:ln>
          </p:spPr>
          <p:txBody>
            <a:bodyPr vert="horz" wrap="square" lIns="91419" tIns="45709" rIns="91419" bIns="45709" numCol="1" anchor="t" anchorCtr="0" compatLnSpc="1">
              <a:prstTxWarp prst="textNoShape">
                <a:avLst/>
              </a:prstTxWarp>
            </a:bodyPr>
            <a:lstStyle/>
            <a:p>
              <a:pPr defTabSz="912428" fontAlgn="base">
                <a:spcBef>
                  <a:spcPct val="0"/>
                </a:spcBef>
                <a:spcAft>
                  <a:spcPct val="0"/>
                </a:spcAft>
              </a:pPr>
              <a:r>
                <a:rPr lang="en-US" altLang="zh-CN" sz="1300" b="1" dirty="0">
                  <a:solidFill>
                    <a:prstClr val="black"/>
                  </a:solidFill>
                  <a:latin typeface="Times New Roman" pitchFamily="18" charset="0"/>
                  <a:cs typeface="Times New Roman" pitchFamily="18" charset="0"/>
                </a:rPr>
                <a:t>Multi-</a:t>
              </a:r>
              <a:br>
                <a:rPr lang="en-US" altLang="zh-CN" sz="1300" b="1" dirty="0">
                  <a:solidFill>
                    <a:prstClr val="black"/>
                  </a:solidFill>
                  <a:latin typeface="Times New Roman" pitchFamily="18" charset="0"/>
                  <a:cs typeface="Times New Roman" pitchFamily="18" charset="0"/>
                </a:rPr>
              </a:br>
              <a:r>
                <a:rPr lang="en-US" altLang="zh-CN" sz="1300" b="1" dirty="0">
                  <a:solidFill>
                    <a:prstClr val="black"/>
                  </a:solidFill>
                  <a:latin typeface="Times New Roman" pitchFamily="18" charset="0"/>
                  <a:cs typeface="Times New Roman" pitchFamily="18" charset="0"/>
                </a:rPr>
                <a:t>Stream</a:t>
              </a:r>
              <a:br>
                <a:rPr lang="en-US" altLang="zh-CN" sz="1300" b="1" dirty="0">
                  <a:solidFill>
                    <a:prstClr val="black"/>
                  </a:solidFill>
                  <a:latin typeface="Times New Roman" pitchFamily="18" charset="0"/>
                  <a:cs typeface="Times New Roman" pitchFamily="18" charset="0"/>
                </a:rPr>
              </a:br>
              <a:endParaRPr lang="en-US" altLang="zh-CN" sz="3199" b="1" dirty="0">
                <a:solidFill>
                  <a:prstClr val="black"/>
                </a:solidFill>
                <a:latin typeface="Times New Roman" pitchFamily="18" charset="0"/>
                <a:cs typeface="Times New Roman" pitchFamily="18" charset="0"/>
              </a:endParaRPr>
            </a:p>
          </p:txBody>
        </p:sp>
        <p:grpSp>
          <p:nvGrpSpPr>
            <p:cNvPr id="139" name="组合 155"/>
            <p:cNvGrpSpPr/>
            <p:nvPr/>
          </p:nvGrpSpPr>
          <p:grpSpPr>
            <a:xfrm>
              <a:off x="1794954" y="909514"/>
              <a:ext cx="2316051" cy="1191787"/>
              <a:chOff x="1641978" y="1093486"/>
              <a:chExt cx="1758448" cy="884402"/>
            </a:xfrm>
          </p:grpSpPr>
          <p:sp>
            <p:nvSpPr>
              <p:cNvPr id="256" name="Rectangle 49"/>
              <p:cNvSpPr>
                <a:spLocks noChangeArrowheads="1"/>
              </p:cNvSpPr>
              <p:nvPr/>
            </p:nvSpPr>
            <p:spPr bwMode="auto">
              <a:xfrm>
                <a:off x="1641978" y="1093486"/>
                <a:ext cx="1758448" cy="884402"/>
              </a:xfrm>
              <a:prstGeom prst="rect">
                <a:avLst/>
              </a:prstGeom>
              <a:solidFill>
                <a:srgbClr val="FFFFFF"/>
              </a:solidFill>
              <a:ln w="9525">
                <a:solidFill>
                  <a:srgbClr val="000000"/>
                </a:solidFill>
                <a:miter lim="800000"/>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nvGrpSpPr>
              <p:cNvPr id="257" name="组合 106"/>
              <p:cNvGrpSpPr/>
              <p:nvPr/>
            </p:nvGrpSpPr>
            <p:grpSpPr>
              <a:xfrm>
                <a:off x="1857374" y="1225550"/>
                <a:ext cx="1295401" cy="142875"/>
                <a:chOff x="1857374" y="1238250"/>
                <a:chExt cx="1295401" cy="142875"/>
              </a:xfrm>
              <a:solidFill>
                <a:srgbClr val="00B050"/>
              </a:solidFill>
            </p:grpSpPr>
            <p:sp>
              <p:nvSpPr>
                <p:cNvPr id="268" name="圆角矩形 92"/>
                <p:cNvSpPr/>
                <p:nvPr/>
              </p:nvSpPr>
              <p:spPr>
                <a:xfrm>
                  <a:off x="1857374" y="1238250"/>
                  <a:ext cx="171451" cy="142875"/>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69" name="圆角矩形 249"/>
                <p:cNvSpPr/>
                <p:nvPr/>
              </p:nvSpPr>
              <p:spPr>
                <a:xfrm>
                  <a:off x="2232024" y="1238250"/>
                  <a:ext cx="171451" cy="14287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70" name="圆角矩形 250"/>
                <p:cNvSpPr/>
                <p:nvPr/>
              </p:nvSpPr>
              <p:spPr>
                <a:xfrm>
                  <a:off x="2606674" y="1238250"/>
                  <a:ext cx="171451" cy="14287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71" name="圆角矩形 251"/>
                <p:cNvSpPr/>
                <p:nvPr/>
              </p:nvSpPr>
              <p:spPr>
                <a:xfrm>
                  <a:off x="2981324" y="1238250"/>
                  <a:ext cx="171451" cy="14287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nvGrpSpPr>
              <p:cNvPr id="258" name="组合 107"/>
              <p:cNvGrpSpPr/>
              <p:nvPr/>
            </p:nvGrpSpPr>
            <p:grpSpPr>
              <a:xfrm>
                <a:off x="1857374" y="1482725"/>
                <a:ext cx="1295401" cy="142875"/>
                <a:chOff x="1857374" y="1238250"/>
                <a:chExt cx="1295401" cy="142875"/>
              </a:xfrm>
              <a:solidFill>
                <a:srgbClr val="00B050"/>
              </a:solidFill>
            </p:grpSpPr>
            <p:sp>
              <p:nvSpPr>
                <p:cNvPr id="264" name="圆角矩形 244"/>
                <p:cNvSpPr/>
                <p:nvPr/>
              </p:nvSpPr>
              <p:spPr>
                <a:xfrm>
                  <a:off x="1857374" y="1238250"/>
                  <a:ext cx="171451" cy="14287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65" name="圆角矩形 245"/>
                <p:cNvSpPr/>
                <p:nvPr/>
              </p:nvSpPr>
              <p:spPr>
                <a:xfrm>
                  <a:off x="2232024" y="1238250"/>
                  <a:ext cx="171451" cy="14287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66" name="圆角矩形 246"/>
                <p:cNvSpPr/>
                <p:nvPr/>
              </p:nvSpPr>
              <p:spPr>
                <a:xfrm>
                  <a:off x="2606674" y="1238250"/>
                  <a:ext cx="171451" cy="142875"/>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67" name="圆角矩形 247"/>
                <p:cNvSpPr/>
                <p:nvPr/>
              </p:nvSpPr>
              <p:spPr>
                <a:xfrm>
                  <a:off x="2981324" y="1238250"/>
                  <a:ext cx="171451" cy="14287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nvGrpSpPr>
              <p:cNvPr id="259" name="组合 112"/>
              <p:cNvGrpSpPr/>
              <p:nvPr/>
            </p:nvGrpSpPr>
            <p:grpSpPr>
              <a:xfrm>
                <a:off x="1857374" y="1739900"/>
                <a:ext cx="1295401" cy="142875"/>
                <a:chOff x="1857374" y="1238250"/>
                <a:chExt cx="1295401" cy="142875"/>
              </a:xfrm>
              <a:solidFill>
                <a:srgbClr val="00B050"/>
              </a:solidFill>
            </p:grpSpPr>
            <p:sp>
              <p:nvSpPr>
                <p:cNvPr id="260" name="圆角矩形 240"/>
                <p:cNvSpPr/>
                <p:nvPr/>
              </p:nvSpPr>
              <p:spPr>
                <a:xfrm>
                  <a:off x="1857374" y="1238250"/>
                  <a:ext cx="171451" cy="14287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61" name="圆角矩形 114"/>
                <p:cNvSpPr/>
                <p:nvPr/>
              </p:nvSpPr>
              <p:spPr>
                <a:xfrm>
                  <a:off x="2232024" y="1238250"/>
                  <a:ext cx="171451" cy="142875"/>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62" name="圆角矩形 242"/>
                <p:cNvSpPr/>
                <p:nvPr/>
              </p:nvSpPr>
              <p:spPr>
                <a:xfrm>
                  <a:off x="2606674" y="1238250"/>
                  <a:ext cx="171451" cy="14287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63" name="圆角矩形 243"/>
                <p:cNvSpPr/>
                <p:nvPr/>
              </p:nvSpPr>
              <p:spPr>
                <a:xfrm>
                  <a:off x="2981324" y="1238250"/>
                  <a:ext cx="171451" cy="142875"/>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grpSp>
          <p:nvGrpSpPr>
            <p:cNvPr id="140" name="组合 128"/>
            <p:cNvGrpSpPr/>
            <p:nvPr/>
          </p:nvGrpSpPr>
          <p:grpSpPr>
            <a:xfrm>
              <a:off x="1960404" y="3228199"/>
              <a:ext cx="559446" cy="390849"/>
              <a:chOff x="313126" y="3637124"/>
              <a:chExt cx="424756" cy="290042"/>
            </a:xfrm>
          </p:grpSpPr>
          <p:sp>
            <p:nvSpPr>
              <p:cNvPr id="250" name="AutoShape 29"/>
              <p:cNvSpPr>
                <a:spLocks noChangeArrowheads="1"/>
              </p:cNvSpPr>
              <p:nvPr/>
            </p:nvSpPr>
            <p:spPr bwMode="auto">
              <a:xfrm>
                <a:off x="313126" y="3637124"/>
                <a:ext cx="424756" cy="290042"/>
              </a:xfrm>
              <a:prstGeom prst="roundRect">
                <a:avLst>
                  <a:gd name="adj" fmla="val 16667"/>
                </a:avLst>
              </a:prstGeom>
              <a:solidFill>
                <a:schemeClr val="accent5">
                  <a:lumMod val="20000"/>
                  <a:lumOff val="80000"/>
                </a:schemeClr>
              </a:solidFill>
              <a:ln w="9525">
                <a:solidFill>
                  <a:srgbClr val="000000"/>
                </a:solidFill>
                <a:round/>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nvGrpSpPr>
              <p:cNvPr id="251" name="组合 130"/>
              <p:cNvGrpSpPr/>
              <p:nvPr/>
            </p:nvGrpSpPr>
            <p:grpSpPr>
              <a:xfrm>
                <a:off x="392154" y="3686103"/>
                <a:ext cx="266700" cy="192085"/>
                <a:chOff x="393702" y="3698876"/>
                <a:chExt cx="266700" cy="192085"/>
              </a:xfrm>
              <a:solidFill>
                <a:srgbClr val="00B050"/>
              </a:solidFill>
            </p:grpSpPr>
            <p:sp>
              <p:nvSpPr>
                <p:cNvPr id="252" name="圆角矩形 232"/>
                <p:cNvSpPr/>
                <p:nvPr/>
              </p:nvSpPr>
              <p:spPr>
                <a:xfrm>
                  <a:off x="393702" y="3698876"/>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53" name="圆角矩形 233"/>
                <p:cNvSpPr/>
                <p:nvPr/>
              </p:nvSpPr>
              <p:spPr>
                <a:xfrm>
                  <a:off x="558802" y="3698876"/>
                  <a:ext cx="101600" cy="73024"/>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54" name="圆角矩形 234"/>
                <p:cNvSpPr/>
                <p:nvPr/>
              </p:nvSpPr>
              <p:spPr>
                <a:xfrm>
                  <a:off x="393702" y="3817937"/>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55" name="圆角矩形 235"/>
                <p:cNvSpPr/>
                <p:nvPr/>
              </p:nvSpPr>
              <p:spPr>
                <a:xfrm>
                  <a:off x="558802" y="3817937"/>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grpSp>
          <p:nvGrpSpPr>
            <p:cNvPr id="141" name="组合 135"/>
            <p:cNvGrpSpPr/>
            <p:nvPr/>
          </p:nvGrpSpPr>
          <p:grpSpPr>
            <a:xfrm>
              <a:off x="2702462" y="3228199"/>
              <a:ext cx="559446" cy="390849"/>
              <a:chOff x="313126" y="3637124"/>
              <a:chExt cx="424756" cy="290042"/>
            </a:xfrm>
          </p:grpSpPr>
          <p:sp>
            <p:nvSpPr>
              <p:cNvPr id="244" name="AutoShape 29"/>
              <p:cNvSpPr>
                <a:spLocks noChangeArrowheads="1"/>
              </p:cNvSpPr>
              <p:nvPr/>
            </p:nvSpPr>
            <p:spPr bwMode="auto">
              <a:xfrm>
                <a:off x="313126" y="3637124"/>
                <a:ext cx="424756" cy="290042"/>
              </a:xfrm>
              <a:prstGeom prst="roundRect">
                <a:avLst>
                  <a:gd name="adj" fmla="val 16667"/>
                </a:avLst>
              </a:prstGeom>
              <a:solidFill>
                <a:schemeClr val="accent5">
                  <a:lumMod val="20000"/>
                  <a:lumOff val="80000"/>
                </a:schemeClr>
              </a:solidFill>
              <a:ln w="9525">
                <a:solidFill>
                  <a:srgbClr val="000000"/>
                </a:solidFill>
                <a:round/>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nvGrpSpPr>
              <p:cNvPr id="245" name="组合 137"/>
              <p:cNvGrpSpPr/>
              <p:nvPr/>
            </p:nvGrpSpPr>
            <p:grpSpPr>
              <a:xfrm>
                <a:off x="392154" y="3686103"/>
                <a:ext cx="266700" cy="192085"/>
                <a:chOff x="393702" y="3698876"/>
                <a:chExt cx="266700" cy="192085"/>
              </a:xfrm>
              <a:solidFill>
                <a:srgbClr val="00B050"/>
              </a:solidFill>
            </p:grpSpPr>
            <p:sp>
              <p:nvSpPr>
                <p:cNvPr id="246" name="圆角矩形 226"/>
                <p:cNvSpPr/>
                <p:nvPr/>
              </p:nvSpPr>
              <p:spPr>
                <a:xfrm>
                  <a:off x="393702" y="3698876"/>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47" name="圆角矩形 227"/>
                <p:cNvSpPr/>
                <p:nvPr/>
              </p:nvSpPr>
              <p:spPr>
                <a:xfrm>
                  <a:off x="558802" y="3698876"/>
                  <a:ext cx="101600" cy="73024"/>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48" name="圆角矩形 228"/>
                <p:cNvSpPr/>
                <p:nvPr/>
              </p:nvSpPr>
              <p:spPr>
                <a:xfrm>
                  <a:off x="393702" y="3817937"/>
                  <a:ext cx="101600" cy="73024"/>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49" name="圆角矩形 229"/>
                <p:cNvSpPr/>
                <p:nvPr/>
              </p:nvSpPr>
              <p:spPr>
                <a:xfrm>
                  <a:off x="558802" y="3817937"/>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grpSp>
          <p:nvGrpSpPr>
            <p:cNvPr id="142" name="组合 142"/>
            <p:cNvGrpSpPr/>
            <p:nvPr/>
          </p:nvGrpSpPr>
          <p:grpSpPr>
            <a:xfrm>
              <a:off x="5797451" y="3167953"/>
              <a:ext cx="559446" cy="390849"/>
              <a:chOff x="313126" y="3637124"/>
              <a:chExt cx="424756" cy="290042"/>
            </a:xfrm>
          </p:grpSpPr>
          <p:sp>
            <p:nvSpPr>
              <p:cNvPr id="238" name="AutoShape 29"/>
              <p:cNvSpPr>
                <a:spLocks noChangeArrowheads="1"/>
              </p:cNvSpPr>
              <p:nvPr/>
            </p:nvSpPr>
            <p:spPr bwMode="auto">
              <a:xfrm>
                <a:off x="313126" y="3637124"/>
                <a:ext cx="424756" cy="290042"/>
              </a:xfrm>
              <a:prstGeom prst="roundRect">
                <a:avLst>
                  <a:gd name="adj" fmla="val 16667"/>
                </a:avLst>
              </a:prstGeom>
              <a:solidFill>
                <a:schemeClr val="accent5">
                  <a:lumMod val="20000"/>
                  <a:lumOff val="80000"/>
                </a:schemeClr>
              </a:solidFill>
              <a:ln w="9525">
                <a:solidFill>
                  <a:srgbClr val="000000"/>
                </a:solidFill>
                <a:round/>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nvGrpSpPr>
              <p:cNvPr id="239" name="组合 144"/>
              <p:cNvGrpSpPr/>
              <p:nvPr/>
            </p:nvGrpSpPr>
            <p:grpSpPr>
              <a:xfrm>
                <a:off x="392154" y="3686103"/>
                <a:ext cx="266700" cy="192085"/>
                <a:chOff x="393702" y="3698876"/>
                <a:chExt cx="266700" cy="192085"/>
              </a:xfrm>
              <a:solidFill>
                <a:srgbClr val="00B050"/>
              </a:solidFill>
            </p:grpSpPr>
            <p:sp>
              <p:nvSpPr>
                <p:cNvPr id="240" name="圆角矩形 220"/>
                <p:cNvSpPr/>
                <p:nvPr/>
              </p:nvSpPr>
              <p:spPr>
                <a:xfrm>
                  <a:off x="393702" y="3698876"/>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41" name="圆角矩形 221"/>
                <p:cNvSpPr/>
                <p:nvPr/>
              </p:nvSpPr>
              <p:spPr>
                <a:xfrm>
                  <a:off x="558802" y="3698876"/>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42" name="圆角矩形 222"/>
                <p:cNvSpPr/>
                <p:nvPr/>
              </p:nvSpPr>
              <p:spPr>
                <a:xfrm>
                  <a:off x="393702" y="3817937"/>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43" name="圆角矩形 223"/>
                <p:cNvSpPr/>
                <p:nvPr/>
              </p:nvSpPr>
              <p:spPr>
                <a:xfrm>
                  <a:off x="558802" y="3817937"/>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grpSp>
          <p:nvGrpSpPr>
            <p:cNvPr id="143" name="组合 156"/>
            <p:cNvGrpSpPr/>
            <p:nvPr/>
          </p:nvGrpSpPr>
          <p:grpSpPr>
            <a:xfrm>
              <a:off x="4852100" y="897579"/>
              <a:ext cx="2316051" cy="1191787"/>
              <a:chOff x="1641978" y="1093486"/>
              <a:chExt cx="1758448" cy="884402"/>
            </a:xfrm>
          </p:grpSpPr>
          <p:sp>
            <p:nvSpPr>
              <p:cNvPr id="222" name="Rectangle 49"/>
              <p:cNvSpPr>
                <a:spLocks noChangeArrowheads="1"/>
              </p:cNvSpPr>
              <p:nvPr/>
            </p:nvSpPr>
            <p:spPr bwMode="auto">
              <a:xfrm>
                <a:off x="1641978" y="1093486"/>
                <a:ext cx="1758448" cy="884402"/>
              </a:xfrm>
              <a:prstGeom prst="rect">
                <a:avLst/>
              </a:prstGeom>
              <a:solidFill>
                <a:srgbClr val="FFFFFF"/>
              </a:solidFill>
              <a:ln w="9525">
                <a:solidFill>
                  <a:srgbClr val="000000"/>
                </a:solidFill>
                <a:miter lim="800000"/>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nvGrpSpPr>
              <p:cNvPr id="223" name="组合 158"/>
              <p:cNvGrpSpPr/>
              <p:nvPr/>
            </p:nvGrpSpPr>
            <p:grpSpPr>
              <a:xfrm>
                <a:off x="1857374" y="1225550"/>
                <a:ext cx="1295401" cy="142875"/>
                <a:chOff x="1857374" y="1238250"/>
                <a:chExt cx="1295401" cy="142875"/>
              </a:xfrm>
              <a:solidFill>
                <a:srgbClr val="00B050"/>
              </a:solidFill>
            </p:grpSpPr>
            <p:sp>
              <p:nvSpPr>
                <p:cNvPr id="234" name="圆角矩形 214"/>
                <p:cNvSpPr/>
                <p:nvPr/>
              </p:nvSpPr>
              <p:spPr>
                <a:xfrm>
                  <a:off x="1857374" y="1238250"/>
                  <a:ext cx="171451" cy="142875"/>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35" name="圆角矩形 215"/>
                <p:cNvSpPr/>
                <p:nvPr/>
              </p:nvSpPr>
              <p:spPr>
                <a:xfrm>
                  <a:off x="2232024" y="1238250"/>
                  <a:ext cx="171451" cy="14287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36" name="圆角矩形 216"/>
                <p:cNvSpPr/>
                <p:nvPr/>
              </p:nvSpPr>
              <p:spPr>
                <a:xfrm>
                  <a:off x="2606674" y="1238250"/>
                  <a:ext cx="171451" cy="14287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37" name="圆角矩形 217"/>
                <p:cNvSpPr/>
                <p:nvPr/>
              </p:nvSpPr>
              <p:spPr>
                <a:xfrm>
                  <a:off x="2981324" y="1238250"/>
                  <a:ext cx="171451" cy="14287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nvGrpSpPr>
              <p:cNvPr id="224" name="组合 159"/>
              <p:cNvGrpSpPr/>
              <p:nvPr/>
            </p:nvGrpSpPr>
            <p:grpSpPr>
              <a:xfrm>
                <a:off x="1857374" y="1482725"/>
                <a:ext cx="1295401" cy="142875"/>
                <a:chOff x="1857374" y="1238250"/>
                <a:chExt cx="1295401" cy="142875"/>
              </a:xfrm>
              <a:solidFill>
                <a:srgbClr val="00B050"/>
              </a:solidFill>
            </p:grpSpPr>
            <p:sp>
              <p:nvSpPr>
                <p:cNvPr id="230" name="圆角矩形 210"/>
                <p:cNvSpPr/>
                <p:nvPr/>
              </p:nvSpPr>
              <p:spPr>
                <a:xfrm>
                  <a:off x="1857374" y="1238250"/>
                  <a:ext cx="171451" cy="14287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31" name="圆角矩形 211"/>
                <p:cNvSpPr/>
                <p:nvPr/>
              </p:nvSpPr>
              <p:spPr>
                <a:xfrm>
                  <a:off x="2232024" y="1238250"/>
                  <a:ext cx="171451" cy="14287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32" name="圆角矩形 212"/>
                <p:cNvSpPr/>
                <p:nvPr/>
              </p:nvSpPr>
              <p:spPr>
                <a:xfrm>
                  <a:off x="2606674" y="1238250"/>
                  <a:ext cx="171451" cy="142875"/>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33" name="圆角矩形 213"/>
                <p:cNvSpPr/>
                <p:nvPr/>
              </p:nvSpPr>
              <p:spPr>
                <a:xfrm>
                  <a:off x="2981324" y="1238250"/>
                  <a:ext cx="171451" cy="14287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nvGrpSpPr>
              <p:cNvPr id="225" name="组合 160"/>
              <p:cNvGrpSpPr/>
              <p:nvPr/>
            </p:nvGrpSpPr>
            <p:grpSpPr>
              <a:xfrm>
                <a:off x="1857374" y="1739900"/>
                <a:ext cx="1295401" cy="142875"/>
                <a:chOff x="1857374" y="1238250"/>
                <a:chExt cx="1295401" cy="142875"/>
              </a:xfrm>
              <a:solidFill>
                <a:srgbClr val="00B050"/>
              </a:solidFill>
            </p:grpSpPr>
            <p:sp>
              <p:nvSpPr>
                <p:cNvPr id="226" name="圆角矩形 206"/>
                <p:cNvSpPr/>
                <p:nvPr/>
              </p:nvSpPr>
              <p:spPr>
                <a:xfrm>
                  <a:off x="1857374" y="1238250"/>
                  <a:ext cx="171451" cy="14287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27" name="圆角矩形 207"/>
                <p:cNvSpPr/>
                <p:nvPr/>
              </p:nvSpPr>
              <p:spPr>
                <a:xfrm>
                  <a:off x="2232024" y="1238250"/>
                  <a:ext cx="171451" cy="142875"/>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28" name="圆角矩形 208"/>
                <p:cNvSpPr/>
                <p:nvPr/>
              </p:nvSpPr>
              <p:spPr>
                <a:xfrm>
                  <a:off x="2606674" y="1238250"/>
                  <a:ext cx="171451" cy="14287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29" name="圆角矩形 209"/>
                <p:cNvSpPr/>
                <p:nvPr/>
              </p:nvSpPr>
              <p:spPr>
                <a:xfrm>
                  <a:off x="2981324" y="1238250"/>
                  <a:ext cx="171451" cy="142875"/>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grpSp>
          <p:nvGrpSpPr>
            <p:cNvPr id="144" name="组合 173"/>
            <p:cNvGrpSpPr/>
            <p:nvPr/>
          </p:nvGrpSpPr>
          <p:grpSpPr>
            <a:xfrm>
              <a:off x="5089055" y="3167953"/>
              <a:ext cx="559446" cy="390849"/>
              <a:chOff x="313126" y="3637124"/>
              <a:chExt cx="424756" cy="290042"/>
            </a:xfrm>
          </p:grpSpPr>
          <p:sp>
            <p:nvSpPr>
              <p:cNvPr id="216" name="AutoShape 29"/>
              <p:cNvSpPr>
                <a:spLocks noChangeArrowheads="1"/>
              </p:cNvSpPr>
              <p:nvPr/>
            </p:nvSpPr>
            <p:spPr bwMode="auto">
              <a:xfrm>
                <a:off x="313126" y="3637124"/>
                <a:ext cx="424756" cy="290042"/>
              </a:xfrm>
              <a:prstGeom prst="roundRect">
                <a:avLst>
                  <a:gd name="adj" fmla="val 16667"/>
                </a:avLst>
              </a:prstGeom>
              <a:solidFill>
                <a:schemeClr val="accent5">
                  <a:lumMod val="20000"/>
                  <a:lumOff val="80000"/>
                </a:schemeClr>
              </a:solidFill>
              <a:ln w="9525">
                <a:solidFill>
                  <a:srgbClr val="000000"/>
                </a:solidFill>
                <a:round/>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nvGrpSpPr>
              <p:cNvPr id="217" name="组合 175"/>
              <p:cNvGrpSpPr/>
              <p:nvPr/>
            </p:nvGrpSpPr>
            <p:grpSpPr>
              <a:xfrm>
                <a:off x="392154" y="3686103"/>
                <a:ext cx="266700" cy="192085"/>
                <a:chOff x="393702" y="3698876"/>
                <a:chExt cx="266700" cy="192085"/>
              </a:xfrm>
              <a:solidFill>
                <a:srgbClr val="00B050"/>
              </a:solidFill>
            </p:grpSpPr>
            <p:sp>
              <p:nvSpPr>
                <p:cNvPr id="218" name="圆角矩形 198"/>
                <p:cNvSpPr/>
                <p:nvPr/>
              </p:nvSpPr>
              <p:spPr>
                <a:xfrm>
                  <a:off x="393702" y="3698876"/>
                  <a:ext cx="101600" cy="73024"/>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19" name="圆角矩形 199"/>
                <p:cNvSpPr/>
                <p:nvPr/>
              </p:nvSpPr>
              <p:spPr>
                <a:xfrm>
                  <a:off x="558802" y="3698876"/>
                  <a:ext cx="101600" cy="73024"/>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20" name="圆角矩形 200"/>
                <p:cNvSpPr/>
                <p:nvPr/>
              </p:nvSpPr>
              <p:spPr>
                <a:xfrm>
                  <a:off x="393702" y="3817937"/>
                  <a:ext cx="101600" cy="73024"/>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21" name="圆角矩形 201"/>
                <p:cNvSpPr/>
                <p:nvPr/>
              </p:nvSpPr>
              <p:spPr>
                <a:xfrm>
                  <a:off x="558802" y="3817937"/>
                  <a:ext cx="101600" cy="73024"/>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grpSp>
          <p:nvGrpSpPr>
            <p:cNvPr id="145" name="组合 180"/>
            <p:cNvGrpSpPr/>
            <p:nvPr/>
          </p:nvGrpSpPr>
          <p:grpSpPr>
            <a:xfrm>
              <a:off x="6505846" y="3167953"/>
              <a:ext cx="559446" cy="390849"/>
              <a:chOff x="313126" y="3637124"/>
              <a:chExt cx="424756" cy="290042"/>
            </a:xfrm>
          </p:grpSpPr>
          <p:sp>
            <p:nvSpPr>
              <p:cNvPr id="210" name="AutoShape 29"/>
              <p:cNvSpPr>
                <a:spLocks noChangeArrowheads="1"/>
              </p:cNvSpPr>
              <p:nvPr/>
            </p:nvSpPr>
            <p:spPr bwMode="auto">
              <a:xfrm>
                <a:off x="313126" y="3637124"/>
                <a:ext cx="424756" cy="290042"/>
              </a:xfrm>
              <a:prstGeom prst="roundRect">
                <a:avLst>
                  <a:gd name="adj" fmla="val 16667"/>
                </a:avLst>
              </a:prstGeom>
              <a:solidFill>
                <a:schemeClr val="accent5">
                  <a:lumMod val="20000"/>
                  <a:lumOff val="80000"/>
                </a:schemeClr>
              </a:solidFill>
              <a:ln w="9525">
                <a:solidFill>
                  <a:srgbClr val="000000"/>
                </a:solidFill>
                <a:round/>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nvGrpSpPr>
              <p:cNvPr id="211" name="组合 182"/>
              <p:cNvGrpSpPr/>
              <p:nvPr/>
            </p:nvGrpSpPr>
            <p:grpSpPr>
              <a:xfrm>
                <a:off x="392154" y="3686103"/>
                <a:ext cx="266700" cy="192085"/>
                <a:chOff x="393702" y="3698876"/>
                <a:chExt cx="266700" cy="192085"/>
              </a:xfrm>
              <a:solidFill>
                <a:srgbClr val="00B050"/>
              </a:solidFill>
            </p:grpSpPr>
            <p:sp>
              <p:nvSpPr>
                <p:cNvPr id="212" name="圆角矩形 192"/>
                <p:cNvSpPr/>
                <p:nvPr/>
              </p:nvSpPr>
              <p:spPr>
                <a:xfrm>
                  <a:off x="393702" y="3698876"/>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13" name="圆角矩形 193"/>
                <p:cNvSpPr/>
                <p:nvPr/>
              </p:nvSpPr>
              <p:spPr>
                <a:xfrm>
                  <a:off x="558802" y="3698876"/>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14" name="圆角矩形 194"/>
                <p:cNvSpPr/>
                <p:nvPr/>
              </p:nvSpPr>
              <p:spPr>
                <a:xfrm>
                  <a:off x="393702" y="3817937"/>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15" name="圆角矩形 195"/>
                <p:cNvSpPr/>
                <p:nvPr/>
              </p:nvSpPr>
              <p:spPr>
                <a:xfrm>
                  <a:off x="558802" y="3817937"/>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grpSp>
          <p:nvGrpSpPr>
            <p:cNvPr id="146" name="组合 194"/>
            <p:cNvGrpSpPr/>
            <p:nvPr/>
          </p:nvGrpSpPr>
          <p:grpSpPr>
            <a:xfrm>
              <a:off x="3444520" y="3228199"/>
              <a:ext cx="559446" cy="390849"/>
              <a:chOff x="313126" y="3637124"/>
              <a:chExt cx="424756" cy="290042"/>
            </a:xfrm>
          </p:grpSpPr>
          <p:sp>
            <p:nvSpPr>
              <p:cNvPr id="204" name="AutoShape 29"/>
              <p:cNvSpPr>
                <a:spLocks noChangeArrowheads="1"/>
              </p:cNvSpPr>
              <p:nvPr/>
            </p:nvSpPr>
            <p:spPr bwMode="auto">
              <a:xfrm>
                <a:off x="313126" y="3637124"/>
                <a:ext cx="424756" cy="290042"/>
              </a:xfrm>
              <a:prstGeom prst="roundRect">
                <a:avLst>
                  <a:gd name="adj" fmla="val 16667"/>
                </a:avLst>
              </a:prstGeom>
              <a:solidFill>
                <a:schemeClr val="accent5">
                  <a:lumMod val="20000"/>
                  <a:lumOff val="80000"/>
                </a:schemeClr>
              </a:solidFill>
              <a:ln w="9525">
                <a:solidFill>
                  <a:srgbClr val="000000"/>
                </a:solidFill>
                <a:round/>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nvGrpSpPr>
              <p:cNvPr id="205" name="组合 196"/>
              <p:cNvGrpSpPr/>
              <p:nvPr/>
            </p:nvGrpSpPr>
            <p:grpSpPr>
              <a:xfrm>
                <a:off x="392154" y="3686103"/>
                <a:ext cx="266700" cy="192085"/>
                <a:chOff x="393702" y="3698876"/>
                <a:chExt cx="266700" cy="192085"/>
              </a:xfrm>
              <a:solidFill>
                <a:srgbClr val="00B050"/>
              </a:solidFill>
            </p:grpSpPr>
            <p:sp>
              <p:nvSpPr>
                <p:cNvPr id="206" name="圆角矩形 186"/>
                <p:cNvSpPr/>
                <p:nvPr/>
              </p:nvSpPr>
              <p:spPr>
                <a:xfrm>
                  <a:off x="393702" y="3698876"/>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07" name="圆角矩形 187"/>
                <p:cNvSpPr/>
                <p:nvPr/>
              </p:nvSpPr>
              <p:spPr>
                <a:xfrm>
                  <a:off x="558802" y="3698876"/>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08" name="圆角矩形 188"/>
                <p:cNvSpPr/>
                <p:nvPr/>
              </p:nvSpPr>
              <p:spPr>
                <a:xfrm>
                  <a:off x="393702" y="3817937"/>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09" name="圆角矩形 189"/>
                <p:cNvSpPr/>
                <p:nvPr/>
              </p:nvSpPr>
              <p:spPr>
                <a:xfrm>
                  <a:off x="558802" y="3817937"/>
                  <a:ext cx="101600" cy="73024"/>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sp>
          <p:nvSpPr>
            <p:cNvPr id="147" name="下箭头 127"/>
            <p:cNvSpPr/>
            <p:nvPr/>
          </p:nvSpPr>
          <p:spPr>
            <a:xfrm>
              <a:off x="1629528" y="3770496"/>
              <a:ext cx="180652" cy="3696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nvGrpSpPr>
            <p:cNvPr id="148" name="组合 230"/>
            <p:cNvGrpSpPr/>
            <p:nvPr/>
          </p:nvGrpSpPr>
          <p:grpSpPr>
            <a:xfrm>
              <a:off x="1841664" y="4675361"/>
              <a:ext cx="3076669" cy="772871"/>
              <a:chOff x="3990975" y="4159144"/>
              <a:chExt cx="2666690" cy="624493"/>
            </a:xfrm>
          </p:grpSpPr>
          <p:sp>
            <p:nvSpPr>
              <p:cNvPr id="196" name="AutoShape 29"/>
              <p:cNvSpPr>
                <a:spLocks noChangeArrowheads="1"/>
              </p:cNvSpPr>
              <p:nvPr/>
            </p:nvSpPr>
            <p:spPr bwMode="auto">
              <a:xfrm>
                <a:off x="3990975" y="4211963"/>
                <a:ext cx="172912" cy="141123"/>
              </a:xfrm>
              <a:prstGeom prst="roundRect">
                <a:avLst>
                  <a:gd name="adj" fmla="val 16667"/>
                </a:avLst>
              </a:prstGeom>
              <a:solidFill>
                <a:schemeClr val="accent5">
                  <a:lumMod val="20000"/>
                  <a:lumOff val="80000"/>
                </a:schemeClr>
              </a:solidFill>
              <a:ln w="9525">
                <a:solidFill>
                  <a:srgbClr val="000000"/>
                </a:solidFill>
                <a:round/>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sp>
            <p:nvSpPr>
              <p:cNvPr id="197" name="TextBox 15"/>
              <p:cNvSpPr txBox="1"/>
              <p:nvPr/>
            </p:nvSpPr>
            <p:spPr>
              <a:xfrm>
                <a:off x="4184750" y="4159144"/>
                <a:ext cx="1236291" cy="273557"/>
              </a:xfrm>
              <a:prstGeom prst="rect">
                <a:avLst/>
              </a:prstGeom>
              <a:noFill/>
            </p:spPr>
            <p:txBody>
              <a:bodyPr wrap="none" rtlCol="0">
                <a:spAutoFit/>
              </a:bodyPr>
              <a:lstStyle/>
              <a:p>
                <a:pPr defTabSz="912428"/>
                <a:r>
                  <a:rPr lang="en-US" altLang="zh-CN" sz="1600" dirty="0">
                    <a:solidFill>
                      <a:prstClr val="black"/>
                    </a:solidFill>
                    <a:latin typeface="Times New Roman" pitchFamily="18" charset="0"/>
                    <a:cs typeface="Times New Roman" pitchFamily="18" charset="0"/>
                  </a:rPr>
                  <a:t>Physical Block</a:t>
                </a:r>
                <a:endParaRPr lang="zh-CN" altLang="en-US" sz="1600" dirty="0">
                  <a:solidFill>
                    <a:prstClr val="black"/>
                  </a:solidFill>
                  <a:latin typeface="Times New Roman" pitchFamily="18" charset="0"/>
                  <a:cs typeface="Times New Roman" pitchFamily="18" charset="0"/>
                </a:endParaRPr>
              </a:p>
            </p:txBody>
          </p:sp>
          <p:sp>
            <p:nvSpPr>
              <p:cNvPr id="198" name="TextBox 19"/>
              <p:cNvSpPr txBox="1"/>
              <p:nvPr/>
            </p:nvSpPr>
            <p:spPr>
              <a:xfrm>
                <a:off x="5769350" y="4178197"/>
                <a:ext cx="802351" cy="273557"/>
              </a:xfrm>
              <a:prstGeom prst="rect">
                <a:avLst/>
              </a:prstGeom>
              <a:noFill/>
            </p:spPr>
            <p:txBody>
              <a:bodyPr wrap="none" rtlCol="0">
                <a:spAutoFit/>
              </a:bodyPr>
              <a:lstStyle/>
              <a:p>
                <a:pPr defTabSz="912428"/>
                <a:r>
                  <a:rPr lang="en-US" altLang="zh-CN" sz="1600" dirty="0">
                    <a:solidFill>
                      <a:prstClr val="black"/>
                    </a:solidFill>
                    <a:latin typeface="Times New Roman" pitchFamily="18" charset="0"/>
                    <a:cs typeface="Times New Roman" pitchFamily="18" charset="0"/>
                  </a:rPr>
                  <a:t>Hot Data</a:t>
                </a:r>
                <a:endParaRPr lang="zh-CN" altLang="en-US" sz="1600" dirty="0">
                  <a:solidFill>
                    <a:prstClr val="black"/>
                  </a:solidFill>
                  <a:latin typeface="Times New Roman" pitchFamily="18" charset="0"/>
                  <a:cs typeface="Times New Roman" pitchFamily="18" charset="0"/>
                </a:endParaRPr>
              </a:p>
            </p:txBody>
          </p:sp>
          <p:sp>
            <p:nvSpPr>
              <p:cNvPr id="199" name="圆角矩形 179"/>
              <p:cNvSpPr/>
              <p:nvPr/>
            </p:nvSpPr>
            <p:spPr>
              <a:xfrm>
                <a:off x="5564275" y="4261818"/>
                <a:ext cx="115986" cy="79512"/>
              </a:xfrm>
              <a:prstGeom prst="roundRect">
                <a:avLst/>
              </a:prstGeom>
              <a:solidFill>
                <a:srgbClr val="F67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00" name="圆角矩形 180"/>
              <p:cNvSpPr/>
              <p:nvPr/>
            </p:nvSpPr>
            <p:spPr>
              <a:xfrm>
                <a:off x="5564275" y="4593700"/>
                <a:ext cx="115986" cy="7951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01" name="TextBox 200"/>
              <p:cNvSpPr txBox="1"/>
              <p:nvPr/>
            </p:nvSpPr>
            <p:spPr>
              <a:xfrm>
                <a:off x="5769350" y="4510080"/>
                <a:ext cx="888315" cy="273557"/>
              </a:xfrm>
              <a:prstGeom prst="rect">
                <a:avLst/>
              </a:prstGeom>
              <a:noFill/>
            </p:spPr>
            <p:txBody>
              <a:bodyPr wrap="none" rtlCol="0">
                <a:spAutoFit/>
              </a:bodyPr>
              <a:lstStyle/>
              <a:p>
                <a:pPr defTabSz="912428"/>
                <a:r>
                  <a:rPr lang="en-US" altLang="zh-CN" sz="1600" dirty="0">
                    <a:solidFill>
                      <a:prstClr val="black"/>
                    </a:solidFill>
                    <a:latin typeface="Times New Roman" pitchFamily="18" charset="0"/>
                    <a:cs typeface="Times New Roman" pitchFamily="18" charset="0"/>
                  </a:rPr>
                  <a:t>Cold Data</a:t>
                </a:r>
                <a:endParaRPr lang="zh-CN" altLang="en-US" sz="1600" dirty="0">
                  <a:solidFill>
                    <a:prstClr val="black"/>
                  </a:solidFill>
                  <a:latin typeface="Times New Roman" pitchFamily="18" charset="0"/>
                  <a:cs typeface="Times New Roman" pitchFamily="18" charset="0"/>
                </a:endParaRPr>
              </a:p>
            </p:txBody>
          </p:sp>
          <p:sp>
            <p:nvSpPr>
              <p:cNvPr id="202" name="圆角矩形 182"/>
              <p:cNvSpPr/>
              <p:nvPr/>
            </p:nvSpPr>
            <p:spPr>
              <a:xfrm>
                <a:off x="4032828" y="4565125"/>
                <a:ext cx="115986" cy="7951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203" name="TextBox 202"/>
              <p:cNvSpPr txBox="1"/>
              <p:nvPr/>
            </p:nvSpPr>
            <p:spPr>
              <a:xfrm>
                <a:off x="4176052" y="4491031"/>
                <a:ext cx="1104338" cy="273557"/>
              </a:xfrm>
              <a:prstGeom prst="rect">
                <a:avLst/>
              </a:prstGeom>
              <a:noFill/>
            </p:spPr>
            <p:txBody>
              <a:bodyPr wrap="none" rtlCol="0">
                <a:spAutoFit/>
              </a:bodyPr>
              <a:lstStyle/>
              <a:p>
                <a:pPr defTabSz="912428"/>
                <a:r>
                  <a:rPr lang="en-US" altLang="zh-CN" sz="1600" dirty="0">
                    <a:solidFill>
                      <a:prstClr val="black"/>
                    </a:solidFill>
                    <a:latin typeface="Times New Roman" pitchFamily="18" charset="0"/>
                    <a:cs typeface="Times New Roman" pitchFamily="18" charset="0"/>
                  </a:rPr>
                  <a:t>Deleted Data</a:t>
                </a:r>
                <a:endParaRPr lang="zh-CN" altLang="en-US" sz="1600" dirty="0">
                  <a:solidFill>
                    <a:prstClr val="black"/>
                  </a:solidFill>
                  <a:latin typeface="Times New Roman" pitchFamily="18" charset="0"/>
                  <a:cs typeface="Times New Roman" pitchFamily="18" charset="0"/>
                </a:endParaRPr>
              </a:p>
            </p:txBody>
          </p:sp>
        </p:grpSp>
        <p:grpSp>
          <p:nvGrpSpPr>
            <p:cNvPr id="149" name="组合 105"/>
            <p:cNvGrpSpPr/>
            <p:nvPr/>
          </p:nvGrpSpPr>
          <p:grpSpPr>
            <a:xfrm>
              <a:off x="1930294" y="4059941"/>
              <a:ext cx="559446" cy="390849"/>
              <a:chOff x="313126" y="3637124"/>
              <a:chExt cx="424756" cy="290042"/>
            </a:xfrm>
          </p:grpSpPr>
          <p:sp>
            <p:nvSpPr>
              <p:cNvPr id="190" name="AutoShape 29"/>
              <p:cNvSpPr>
                <a:spLocks noChangeArrowheads="1"/>
              </p:cNvSpPr>
              <p:nvPr/>
            </p:nvSpPr>
            <p:spPr bwMode="auto">
              <a:xfrm>
                <a:off x="313126" y="3637124"/>
                <a:ext cx="424756" cy="290042"/>
              </a:xfrm>
              <a:prstGeom prst="roundRect">
                <a:avLst>
                  <a:gd name="adj" fmla="val 16667"/>
                </a:avLst>
              </a:prstGeom>
              <a:solidFill>
                <a:schemeClr val="accent5">
                  <a:lumMod val="20000"/>
                  <a:lumOff val="80000"/>
                </a:schemeClr>
              </a:solidFill>
              <a:ln w="9525">
                <a:solidFill>
                  <a:srgbClr val="000000"/>
                </a:solidFill>
                <a:round/>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nvGrpSpPr>
              <p:cNvPr id="191" name="组合 118"/>
              <p:cNvGrpSpPr/>
              <p:nvPr/>
            </p:nvGrpSpPr>
            <p:grpSpPr>
              <a:xfrm>
                <a:off x="392154" y="3686103"/>
                <a:ext cx="266700" cy="192085"/>
                <a:chOff x="393702" y="3698876"/>
                <a:chExt cx="266700" cy="192085"/>
              </a:xfrm>
              <a:solidFill>
                <a:srgbClr val="00B050"/>
              </a:solidFill>
            </p:grpSpPr>
            <p:sp>
              <p:nvSpPr>
                <p:cNvPr id="192" name="圆角矩形 172"/>
                <p:cNvSpPr/>
                <p:nvPr/>
              </p:nvSpPr>
              <p:spPr>
                <a:xfrm>
                  <a:off x="393702" y="3698876"/>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93" name="圆角矩形 173"/>
                <p:cNvSpPr/>
                <p:nvPr/>
              </p:nvSpPr>
              <p:spPr>
                <a:xfrm>
                  <a:off x="558802" y="3698876"/>
                  <a:ext cx="101600" cy="730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94" name="圆角矩形 174"/>
                <p:cNvSpPr/>
                <p:nvPr/>
              </p:nvSpPr>
              <p:spPr>
                <a:xfrm>
                  <a:off x="393702" y="3817937"/>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95" name="圆角矩形 175"/>
                <p:cNvSpPr/>
                <p:nvPr/>
              </p:nvSpPr>
              <p:spPr>
                <a:xfrm>
                  <a:off x="558802" y="3817937"/>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grpSp>
          <p:nvGrpSpPr>
            <p:cNvPr id="150" name="组合 123"/>
            <p:cNvGrpSpPr/>
            <p:nvPr/>
          </p:nvGrpSpPr>
          <p:grpSpPr>
            <a:xfrm>
              <a:off x="2672354" y="4059941"/>
              <a:ext cx="559446" cy="390849"/>
              <a:chOff x="313126" y="3637124"/>
              <a:chExt cx="424756" cy="290042"/>
            </a:xfrm>
          </p:grpSpPr>
          <p:sp>
            <p:nvSpPr>
              <p:cNvPr id="184" name="AutoShape 29"/>
              <p:cNvSpPr>
                <a:spLocks noChangeArrowheads="1"/>
              </p:cNvSpPr>
              <p:nvPr/>
            </p:nvSpPr>
            <p:spPr bwMode="auto">
              <a:xfrm>
                <a:off x="313126" y="3637124"/>
                <a:ext cx="424756" cy="290042"/>
              </a:xfrm>
              <a:prstGeom prst="roundRect">
                <a:avLst>
                  <a:gd name="adj" fmla="val 16667"/>
                </a:avLst>
              </a:prstGeom>
              <a:solidFill>
                <a:schemeClr val="accent5">
                  <a:lumMod val="20000"/>
                  <a:lumOff val="80000"/>
                </a:schemeClr>
              </a:solidFill>
              <a:ln w="9525">
                <a:solidFill>
                  <a:srgbClr val="000000"/>
                </a:solidFill>
                <a:round/>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nvGrpSpPr>
              <p:cNvPr id="185" name="组合 125"/>
              <p:cNvGrpSpPr/>
              <p:nvPr/>
            </p:nvGrpSpPr>
            <p:grpSpPr>
              <a:xfrm>
                <a:off x="392154" y="3686103"/>
                <a:ext cx="266700" cy="192085"/>
                <a:chOff x="393702" y="3698876"/>
                <a:chExt cx="266700" cy="192085"/>
              </a:xfrm>
              <a:solidFill>
                <a:srgbClr val="00B050"/>
              </a:solidFill>
            </p:grpSpPr>
            <p:sp>
              <p:nvSpPr>
                <p:cNvPr id="186" name="圆角矩形 166"/>
                <p:cNvSpPr/>
                <p:nvPr/>
              </p:nvSpPr>
              <p:spPr>
                <a:xfrm>
                  <a:off x="393702" y="3698876"/>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87" name="圆角矩形 167"/>
                <p:cNvSpPr/>
                <p:nvPr/>
              </p:nvSpPr>
              <p:spPr>
                <a:xfrm>
                  <a:off x="558802" y="3698876"/>
                  <a:ext cx="101600" cy="730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88" name="圆角矩形 168"/>
                <p:cNvSpPr/>
                <p:nvPr/>
              </p:nvSpPr>
              <p:spPr>
                <a:xfrm>
                  <a:off x="393702" y="3817937"/>
                  <a:ext cx="101600" cy="730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89" name="圆角矩形 169"/>
                <p:cNvSpPr/>
                <p:nvPr/>
              </p:nvSpPr>
              <p:spPr>
                <a:xfrm>
                  <a:off x="558802" y="3817937"/>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grpSp>
          <p:nvGrpSpPr>
            <p:cNvPr id="151" name="组合 153"/>
            <p:cNvGrpSpPr/>
            <p:nvPr/>
          </p:nvGrpSpPr>
          <p:grpSpPr>
            <a:xfrm>
              <a:off x="3414412" y="4059941"/>
              <a:ext cx="559446" cy="390849"/>
              <a:chOff x="313126" y="3637124"/>
              <a:chExt cx="424756" cy="290042"/>
            </a:xfrm>
          </p:grpSpPr>
          <p:sp>
            <p:nvSpPr>
              <p:cNvPr id="178" name="AutoShape 29"/>
              <p:cNvSpPr>
                <a:spLocks noChangeArrowheads="1"/>
              </p:cNvSpPr>
              <p:nvPr/>
            </p:nvSpPr>
            <p:spPr bwMode="auto">
              <a:xfrm>
                <a:off x="313126" y="3637124"/>
                <a:ext cx="424756" cy="290042"/>
              </a:xfrm>
              <a:prstGeom prst="roundRect">
                <a:avLst>
                  <a:gd name="adj" fmla="val 16667"/>
                </a:avLst>
              </a:prstGeom>
              <a:solidFill>
                <a:schemeClr val="accent5">
                  <a:lumMod val="20000"/>
                  <a:lumOff val="80000"/>
                </a:schemeClr>
              </a:solidFill>
              <a:ln w="9525">
                <a:solidFill>
                  <a:srgbClr val="000000"/>
                </a:solidFill>
                <a:round/>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nvGrpSpPr>
              <p:cNvPr id="179" name="组合 187"/>
              <p:cNvGrpSpPr/>
              <p:nvPr/>
            </p:nvGrpSpPr>
            <p:grpSpPr>
              <a:xfrm>
                <a:off x="392154" y="3686103"/>
                <a:ext cx="266700" cy="192085"/>
                <a:chOff x="393702" y="3698876"/>
                <a:chExt cx="266700" cy="192085"/>
              </a:xfrm>
              <a:solidFill>
                <a:srgbClr val="00B050"/>
              </a:solidFill>
            </p:grpSpPr>
            <p:sp>
              <p:nvSpPr>
                <p:cNvPr id="180" name="圆角矩形 160"/>
                <p:cNvSpPr/>
                <p:nvPr/>
              </p:nvSpPr>
              <p:spPr>
                <a:xfrm>
                  <a:off x="393702" y="3698876"/>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81" name="圆角矩形 161"/>
                <p:cNvSpPr/>
                <p:nvPr/>
              </p:nvSpPr>
              <p:spPr>
                <a:xfrm>
                  <a:off x="558802" y="3698876"/>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82" name="圆角矩形 162"/>
                <p:cNvSpPr/>
                <p:nvPr/>
              </p:nvSpPr>
              <p:spPr>
                <a:xfrm>
                  <a:off x="393702" y="3817937"/>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83" name="圆角矩形 163"/>
                <p:cNvSpPr/>
                <p:nvPr/>
              </p:nvSpPr>
              <p:spPr>
                <a:xfrm>
                  <a:off x="558802" y="3817937"/>
                  <a:ext cx="101600" cy="730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grpSp>
          <p:nvGrpSpPr>
            <p:cNvPr id="152" name="组合 192"/>
            <p:cNvGrpSpPr/>
            <p:nvPr/>
          </p:nvGrpSpPr>
          <p:grpSpPr>
            <a:xfrm>
              <a:off x="5797451" y="4009964"/>
              <a:ext cx="559446" cy="390849"/>
              <a:chOff x="313126" y="3637124"/>
              <a:chExt cx="424756" cy="290042"/>
            </a:xfrm>
          </p:grpSpPr>
          <p:sp>
            <p:nvSpPr>
              <p:cNvPr id="172" name="AutoShape 29"/>
              <p:cNvSpPr>
                <a:spLocks noChangeArrowheads="1"/>
              </p:cNvSpPr>
              <p:nvPr/>
            </p:nvSpPr>
            <p:spPr bwMode="auto">
              <a:xfrm>
                <a:off x="313126" y="3637124"/>
                <a:ext cx="424756" cy="290042"/>
              </a:xfrm>
              <a:prstGeom prst="roundRect">
                <a:avLst>
                  <a:gd name="adj" fmla="val 16667"/>
                </a:avLst>
              </a:prstGeom>
              <a:solidFill>
                <a:schemeClr val="accent5">
                  <a:lumMod val="20000"/>
                  <a:lumOff val="80000"/>
                </a:schemeClr>
              </a:solidFill>
              <a:ln w="9525">
                <a:solidFill>
                  <a:srgbClr val="000000"/>
                </a:solidFill>
                <a:round/>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nvGrpSpPr>
              <p:cNvPr id="173" name="组合 201"/>
              <p:cNvGrpSpPr/>
              <p:nvPr/>
            </p:nvGrpSpPr>
            <p:grpSpPr>
              <a:xfrm>
                <a:off x="392154" y="3686103"/>
                <a:ext cx="266700" cy="192085"/>
                <a:chOff x="393702" y="3698876"/>
                <a:chExt cx="266700" cy="192085"/>
              </a:xfrm>
              <a:solidFill>
                <a:srgbClr val="00B050"/>
              </a:solidFill>
            </p:grpSpPr>
            <p:sp>
              <p:nvSpPr>
                <p:cNvPr id="174" name="圆角矩形 154"/>
                <p:cNvSpPr/>
                <p:nvPr/>
              </p:nvSpPr>
              <p:spPr>
                <a:xfrm>
                  <a:off x="393702" y="3698876"/>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75" name="圆角矩形 155"/>
                <p:cNvSpPr/>
                <p:nvPr/>
              </p:nvSpPr>
              <p:spPr>
                <a:xfrm>
                  <a:off x="558802" y="3698876"/>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76" name="圆角矩形 156"/>
                <p:cNvSpPr/>
                <p:nvPr/>
              </p:nvSpPr>
              <p:spPr>
                <a:xfrm>
                  <a:off x="393702" y="3817937"/>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77" name="圆角矩形 157"/>
                <p:cNvSpPr/>
                <p:nvPr/>
              </p:nvSpPr>
              <p:spPr>
                <a:xfrm>
                  <a:off x="558802" y="3817937"/>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grpSp>
          <p:nvGrpSpPr>
            <p:cNvPr id="153" name="组合 206"/>
            <p:cNvGrpSpPr/>
            <p:nvPr/>
          </p:nvGrpSpPr>
          <p:grpSpPr>
            <a:xfrm>
              <a:off x="5089055" y="4009964"/>
              <a:ext cx="559446" cy="390849"/>
              <a:chOff x="313126" y="3637124"/>
              <a:chExt cx="424756" cy="290042"/>
            </a:xfrm>
          </p:grpSpPr>
          <p:sp>
            <p:nvSpPr>
              <p:cNvPr id="166" name="AutoShape 29"/>
              <p:cNvSpPr>
                <a:spLocks noChangeArrowheads="1"/>
              </p:cNvSpPr>
              <p:nvPr/>
            </p:nvSpPr>
            <p:spPr bwMode="auto">
              <a:xfrm>
                <a:off x="313126" y="3637124"/>
                <a:ext cx="424756" cy="290042"/>
              </a:xfrm>
              <a:prstGeom prst="roundRect">
                <a:avLst>
                  <a:gd name="adj" fmla="val 16667"/>
                </a:avLst>
              </a:prstGeom>
              <a:solidFill>
                <a:schemeClr val="accent5">
                  <a:lumMod val="20000"/>
                  <a:lumOff val="80000"/>
                </a:schemeClr>
              </a:solidFill>
              <a:ln w="9525">
                <a:solidFill>
                  <a:srgbClr val="000000"/>
                </a:solidFill>
                <a:round/>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nvGrpSpPr>
              <p:cNvPr id="167" name="组合 208"/>
              <p:cNvGrpSpPr/>
              <p:nvPr/>
            </p:nvGrpSpPr>
            <p:grpSpPr>
              <a:xfrm>
                <a:off x="392154" y="3686103"/>
                <a:ext cx="266700" cy="192085"/>
                <a:chOff x="393702" y="3698876"/>
                <a:chExt cx="266700" cy="192085"/>
              </a:xfrm>
              <a:solidFill>
                <a:srgbClr val="00B050"/>
              </a:solidFill>
            </p:grpSpPr>
            <p:sp>
              <p:nvSpPr>
                <p:cNvPr id="168" name="圆角矩形 148"/>
                <p:cNvSpPr/>
                <p:nvPr/>
              </p:nvSpPr>
              <p:spPr>
                <a:xfrm>
                  <a:off x="393702" y="3698876"/>
                  <a:ext cx="101600" cy="730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69" name="圆角矩形 149"/>
                <p:cNvSpPr/>
                <p:nvPr/>
              </p:nvSpPr>
              <p:spPr>
                <a:xfrm>
                  <a:off x="558802" y="3698876"/>
                  <a:ext cx="101600" cy="730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70" name="圆角矩形 150"/>
                <p:cNvSpPr/>
                <p:nvPr/>
              </p:nvSpPr>
              <p:spPr>
                <a:xfrm>
                  <a:off x="393702" y="3817937"/>
                  <a:ext cx="101600" cy="730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71" name="圆角矩形 151"/>
                <p:cNvSpPr/>
                <p:nvPr/>
              </p:nvSpPr>
              <p:spPr>
                <a:xfrm>
                  <a:off x="558802" y="3817937"/>
                  <a:ext cx="101600" cy="730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grpSp>
          <p:nvGrpSpPr>
            <p:cNvPr id="154" name="组合 213"/>
            <p:cNvGrpSpPr/>
            <p:nvPr/>
          </p:nvGrpSpPr>
          <p:grpSpPr>
            <a:xfrm>
              <a:off x="6505846" y="4009964"/>
              <a:ext cx="559446" cy="390849"/>
              <a:chOff x="313126" y="3637124"/>
              <a:chExt cx="424756" cy="290042"/>
            </a:xfrm>
          </p:grpSpPr>
          <p:sp>
            <p:nvSpPr>
              <p:cNvPr id="160" name="AutoShape 29"/>
              <p:cNvSpPr>
                <a:spLocks noChangeArrowheads="1"/>
              </p:cNvSpPr>
              <p:nvPr/>
            </p:nvSpPr>
            <p:spPr bwMode="auto">
              <a:xfrm>
                <a:off x="313126" y="3637124"/>
                <a:ext cx="424756" cy="290042"/>
              </a:xfrm>
              <a:prstGeom prst="roundRect">
                <a:avLst>
                  <a:gd name="adj" fmla="val 16667"/>
                </a:avLst>
              </a:prstGeom>
              <a:solidFill>
                <a:schemeClr val="accent5">
                  <a:lumMod val="20000"/>
                  <a:lumOff val="80000"/>
                </a:schemeClr>
              </a:solidFill>
              <a:ln w="9525">
                <a:solidFill>
                  <a:srgbClr val="000000"/>
                </a:solidFill>
                <a:round/>
                <a:headEnd/>
                <a:tailEnd/>
              </a:ln>
            </p:spPr>
            <p:txBody>
              <a:bodyPr vert="horz" wrap="square" lIns="91419" tIns="45709" rIns="91419" bIns="45709" numCol="1" anchor="t" anchorCtr="0" compatLnSpc="1">
                <a:prstTxWarp prst="textNoShape">
                  <a:avLst/>
                </a:prstTxWarp>
              </a:bodyPr>
              <a:lstStyle/>
              <a:p>
                <a:pPr defTabSz="912428"/>
                <a:endParaRPr lang="zh-CN" altLang="en-US" sz="2400" dirty="0">
                  <a:solidFill>
                    <a:prstClr val="black"/>
                  </a:solidFill>
                  <a:latin typeface="Times New Roman" pitchFamily="18" charset="0"/>
                  <a:cs typeface="Times New Roman" pitchFamily="18" charset="0"/>
                </a:endParaRPr>
              </a:p>
            </p:txBody>
          </p:sp>
          <p:grpSp>
            <p:nvGrpSpPr>
              <p:cNvPr id="161" name="组合 215"/>
              <p:cNvGrpSpPr/>
              <p:nvPr/>
            </p:nvGrpSpPr>
            <p:grpSpPr>
              <a:xfrm>
                <a:off x="392154" y="3686103"/>
                <a:ext cx="266700" cy="192085"/>
                <a:chOff x="393702" y="3698876"/>
                <a:chExt cx="266700" cy="192085"/>
              </a:xfrm>
              <a:solidFill>
                <a:srgbClr val="00B050"/>
              </a:solidFill>
            </p:grpSpPr>
            <p:sp>
              <p:nvSpPr>
                <p:cNvPr id="162" name="圆角矩形 142"/>
                <p:cNvSpPr/>
                <p:nvPr/>
              </p:nvSpPr>
              <p:spPr>
                <a:xfrm>
                  <a:off x="393702" y="3698876"/>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63" name="圆角矩形 143"/>
                <p:cNvSpPr/>
                <p:nvPr/>
              </p:nvSpPr>
              <p:spPr>
                <a:xfrm>
                  <a:off x="558802" y="3698876"/>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64" name="圆角矩形 144"/>
                <p:cNvSpPr/>
                <p:nvPr/>
              </p:nvSpPr>
              <p:spPr>
                <a:xfrm>
                  <a:off x="393702" y="3817937"/>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sp>
              <p:nvSpPr>
                <p:cNvPr id="165" name="圆角矩形 145"/>
                <p:cNvSpPr/>
                <p:nvPr/>
              </p:nvSpPr>
              <p:spPr>
                <a:xfrm>
                  <a:off x="558802" y="3817937"/>
                  <a:ext cx="101600" cy="7302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grpSp>
        </p:grpSp>
        <p:sp>
          <p:nvSpPr>
            <p:cNvPr id="155" name="下箭头 136"/>
            <p:cNvSpPr/>
            <p:nvPr/>
          </p:nvSpPr>
          <p:spPr>
            <a:xfrm>
              <a:off x="4742199" y="3770496"/>
              <a:ext cx="180652" cy="3696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428"/>
              <a:endParaRPr lang="zh-CN" altLang="en-US" sz="2000" dirty="0">
                <a:solidFill>
                  <a:prstClr val="black"/>
                </a:solidFill>
                <a:latin typeface="Times New Roman" pitchFamily="18" charset="0"/>
                <a:cs typeface="Times New Roman" pitchFamily="18" charset="0"/>
              </a:endParaRPr>
            </a:p>
          </p:txBody>
        </p:sp>
        <p:cxnSp>
          <p:nvCxnSpPr>
            <p:cNvPr id="156" name="直接箭头连接符 138"/>
            <p:cNvCxnSpPr>
              <a:stCxn id="272" idx="2"/>
            </p:cNvCxnSpPr>
            <p:nvPr/>
          </p:nvCxnSpPr>
          <p:spPr>
            <a:xfrm>
              <a:off x="5368779" y="4400813"/>
              <a:ext cx="222835" cy="2122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7" name="Text Box 15"/>
            <p:cNvSpPr txBox="1">
              <a:spLocks noChangeArrowheads="1"/>
            </p:cNvSpPr>
            <p:nvPr/>
          </p:nvSpPr>
          <p:spPr bwMode="auto">
            <a:xfrm>
              <a:off x="5564445" y="4493778"/>
              <a:ext cx="2345229" cy="687906"/>
            </a:xfrm>
            <a:prstGeom prst="rect">
              <a:avLst/>
            </a:prstGeom>
            <a:noFill/>
            <a:ln w="9525">
              <a:noFill/>
              <a:miter lim="800000"/>
              <a:headEnd/>
              <a:tailEnd/>
            </a:ln>
          </p:spPr>
          <p:txBody>
            <a:bodyPr vert="horz" wrap="square" lIns="91419" tIns="45709" rIns="91419" bIns="45709" numCol="1" anchor="t" anchorCtr="0" compatLnSpc="1">
              <a:prstTxWarp prst="textNoShape">
                <a:avLst/>
              </a:prstTxWarp>
            </a:bodyPr>
            <a:lstStyle/>
            <a:p>
              <a:pPr defTabSz="912428" fontAlgn="base">
                <a:spcBef>
                  <a:spcPct val="0"/>
                </a:spcBef>
                <a:spcAft>
                  <a:spcPct val="0"/>
                </a:spcAft>
              </a:pPr>
              <a:r>
                <a:rPr lang="en-US" altLang="zh-CN" sz="1700" b="1" dirty="0">
                  <a:solidFill>
                    <a:prstClr val="black"/>
                  </a:solidFill>
                  <a:latin typeface="Times New Roman" pitchFamily="18" charset="0"/>
                  <a:cs typeface="Times New Roman" pitchFamily="18" charset="0"/>
                </a:rPr>
                <a:t>Full Block Reclaim</a:t>
              </a:r>
            </a:p>
            <a:p>
              <a:pPr defTabSz="912428" fontAlgn="base">
                <a:spcBef>
                  <a:spcPct val="0"/>
                </a:spcBef>
                <a:spcAft>
                  <a:spcPct val="0"/>
                </a:spcAft>
              </a:pPr>
              <a:r>
                <a:rPr lang="en-US" altLang="zh-CN" sz="1700" b="1" dirty="0">
                  <a:solidFill>
                    <a:prstClr val="black"/>
                  </a:solidFill>
                  <a:latin typeface="Times New Roman" pitchFamily="18" charset="0"/>
                  <a:cs typeface="Times New Roman" pitchFamily="18" charset="0"/>
                </a:rPr>
                <a:t>No Garbage movement</a:t>
              </a:r>
            </a:p>
          </p:txBody>
        </p:sp>
        <p:sp>
          <p:nvSpPr>
            <p:cNvPr id="158" name="AutoShape 53"/>
            <p:cNvSpPr>
              <a:spLocks noChangeAspect="1" noChangeArrowheads="1"/>
            </p:cNvSpPr>
            <p:nvPr/>
          </p:nvSpPr>
          <p:spPr bwMode="auto">
            <a:xfrm>
              <a:off x="1057027" y="833236"/>
              <a:ext cx="6912769" cy="4756798"/>
            </a:xfrm>
            <a:prstGeom prst="rect">
              <a:avLst/>
            </a:prstGeom>
            <a:noFill/>
            <a:ln>
              <a:solidFill>
                <a:schemeClr val="tx1"/>
              </a:solidFill>
              <a:prstDash val="dash"/>
            </a:ln>
          </p:spPr>
          <p:txBody>
            <a:bodyPr vert="horz" wrap="square" lIns="91419" tIns="45709" rIns="91419" bIns="45709" numCol="1" anchor="t" anchorCtr="0" compatLnSpc="1">
              <a:prstTxWarp prst="textNoShape">
                <a:avLst/>
              </a:prstTxWarp>
            </a:bodyPr>
            <a:lstStyle/>
            <a:p>
              <a:pPr defTabSz="912428"/>
              <a:endParaRPr lang="zh-CN" altLang="en-US" sz="2000" dirty="0">
                <a:solidFill>
                  <a:prstClr val="black"/>
                </a:solidFill>
                <a:latin typeface="Times New Roman" pitchFamily="18" charset="0"/>
                <a:cs typeface="Times New Roman" pitchFamily="18" charset="0"/>
              </a:endParaRPr>
            </a:p>
          </p:txBody>
        </p:sp>
        <p:sp>
          <p:nvSpPr>
            <p:cNvPr id="159" name="TextBox 158"/>
            <p:cNvSpPr txBox="1"/>
            <p:nvPr/>
          </p:nvSpPr>
          <p:spPr>
            <a:xfrm>
              <a:off x="5285390" y="2312868"/>
              <a:ext cx="1660298" cy="353943"/>
            </a:xfrm>
            <a:prstGeom prst="rect">
              <a:avLst/>
            </a:prstGeom>
            <a:noFill/>
          </p:spPr>
          <p:txBody>
            <a:bodyPr wrap="square" rtlCol="0">
              <a:spAutoFit/>
            </a:bodyPr>
            <a:lstStyle/>
            <a:p>
              <a:pPr defTabSz="912428"/>
              <a:r>
                <a:rPr lang="en-US" altLang="zh-CN" sz="1700" dirty="0">
                  <a:solidFill>
                    <a:prstClr val="black"/>
                  </a:solidFill>
                  <a:latin typeface="Times New Roman" pitchFamily="18" charset="0"/>
                  <a:cs typeface="Times New Roman" pitchFamily="18" charset="0"/>
                </a:rPr>
                <a:t>Multi-Stream</a:t>
              </a:r>
              <a:endParaRPr lang="zh-CN" altLang="en-US" sz="1700" dirty="0">
                <a:solidFill>
                  <a:prstClr val="black"/>
                </a:solidFill>
                <a:latin typeface="Times New Roman" pitchFamily="18" charset="0"/>
                <a:cs typeface="Times New Roman" pitchFamily="18" charset="0"/>
              </a:endParaRPr>
            </a:p>
          </p:txBody>
        </p:sp>
      </p:grpSp>
      <p:sp>
        <p:nvSpPr>
          <p:cNvPr id="276" name="TextBox 275"/>
          <p:cNvSpPr txBox="1"/>
          <p:nvPr/>
        </p:nvSpPr>
        <p:spPr>
          <a:xfrm>
            <a:off x="8429652" y="5482796"/>
            <a:ext cx="3239610" cy="625632"/>
          </a:xfrm>
          <a:prstGeom prst="rect">
            <a:avLst/>
          </a:prstGeom>
          <a:noFill/>
        </p:spPr>
        <p:txBody>
          <a:bodyPr wrap="square" lIns="91242" tIns="45610" rIns="91242" bIns="45610" rtlCol="0">
            <a:spAutoFit/>
          </a:bodyPr>
          <a:lstStyle/>
          <a:p>
            <a:pPr algn="ctr" defTabSz="912428"/>
            <a:r>
              <a:rPr lang="en-US" altLang="zh-CN" sz="1700" dirty="0">
                <a:solidFill>
                  <a:prstClr val="black"/>
                </a:solidFill>
                <a:latin typeface="Times New Roman" pitchFamily="18" charset="0"/>
                <a:cs typeface="Times New Roman" pitchFamily="18" charset="0"/>
              </a:rPr>
              <a:t>Write Amplification reduces over 60%, life cycle expands 2 times</a:t>
            </a:r>
            <a:endParaRPr lang="zh-CN" altLang="en-US" sz="1700" dirty="0">
              <a:solidFill>
                <a:prstClr val="black"/>
              </a:solidFill>
              <a:latin typeface="Times New Roman" pitchFamily="18" charset="0"/>
              <a:cs typeface="Times New Roman" pitchFamily="18" charset="0"/>
            </a:endParaRPr>
          </a:p>
        </p:txBody>
      </p:sp>
      <p:sp>
        <p:nvSpPr>
          <p:cNvPr id="277" name="标题 1"/>
          <p:cNvSpPr txBox="1">
            <a:spLocks/>
          </p:cNvSpPr>
          <p:nvPr/>
        </p:nvSpPr>
        <p:spPr>
          <a:xfrm>
            <a:off x="302141" y="300531"/>
            <a:ext cx="11877474" cy="394401"/>
          </a:xfrm>
          <a:prstGeom prst="rect">
            <a:avLst/>
          </a:prstGeom>
        </p:spPr>
        <p:txBody>
          <a:bodyPr lIns="91142" tIns="45554" rIns="91142" bIns="45554"/>
          <a:lstStyle>
            <a:lvl1pPr algn="ctr" defTabSz="1219444" rtl="0" eaLnBrk="1" latinLnBrk="0" hangingPunct="1">
              <a:spcBef>
                <a:spcPct val="0"/>
              </a:spcBef>
              <a:buNone/>
              <a:defRPr sz="5900" kern="1200">
                <a:solidFill>
                  <a:schemeClr val="bg1"/>
                </a:solidFill>
                <a:latin typeface="+mj-lt"/>
                <a:ea typeface="+mj-ea"/>
                <a:cs typeface="+mj-cs"/>
              </a:defRPr>
            </a:lvl1pPr>
          </a:lstStyle>
          <a:p>
            <a:pPr algn="l" defTabSz="1215921" eaLnBrk="0" hangingPunct="0">
              <a:lnSpc>
                <a:spcPct val="90000"/>
              </a:lnSpc>
              <a:buSzPct val="60000"/>
              <a:defRPr/>
            </a:pPr>
            <a:r>
              <a:rPr lang="en-US" altLang="zh-CN" sz="2800" dirty="0" err="1">
                <a:solidFill>
                  <a:schemeClr val="tx1"/>
                </a:solidFill>
                <a:latin typeface="Arial" panose="020B0604020202020204" pitchFamily="34" charset="0"/>
                <a:cs typeface="Arial" panose="020B0604020202020204" pitchFamily="34" charset="0"/>
              </a:rPr>
              <a:t>FlashLink</a:t>
            </a:r>
            <a:r>
              <a:rPr lang="en-US" altLang="zh-CN" sz="2800" baseline="30000" dirty="0">
                <a:solidFill>
                  <a:schemeClr val="tx1"/>
                </a:solidFill>
                <a:latin typeface="Arial" panose="020B0604020202020204" pitchFamily="34" charset="0"/>
                <a:cs typeface="Arial" panose="020B0604020202020204" pitchFamily="34" charset="0"/>
              </a:rPr>
              <a:t>®</a:t>
            </a:r>
            <a:r>
              <a:rPr lang="en-US" altLang="zh-CN" sz="2800" dirty="0">
                <a:solidFill>
                  <a:schemeClr val="tx1"/>
                </a:solidFill>
                <a:latin typeface="Arial" panose="020B0604020202020204" pitchFamily="34" charset="0"/>
                <a:ea typeface="微软雅黑" panose="020B0503020204020204" pitchFamily="34" charset="-122"/>
                <a:cs typeface="Arial" panose="020B0604020202020204" pitchFamily="34" charset="0"/>
              </a:rPr>
              <a:t>: </a:t>
            </a:r>
            <a:r>
              <a:rPr lang="en-US" altLang="zh-CN" sz="2800" dirty="0">
                <a:solidFill>
                  <a:schemeClr val="tx1"/>
                </a:solidFill>
                <a:latin typeface="Arial" panose="020B0604020202020204" pitchFamily="34" charset="0"/>
                <a:ea typeface="微软雅黑" panose="020B0503020204020204" pitchFamily="34" charset="-122"/>
                <a:cs typeface="Arial" panose="020B0604020202020204" pitchFamily="34" charset="0"/>
                <a:sym typeface="+mn-lt"/>
              </a:rPr>
              <a:t>Smooth GC with Multi-stream to reduce WA by 60%</a:t>
            </a:r>
            <a:endParaRPr lang="zh-CN" altLang="en-US" sz="2800" dirty="0">
              <a:solidFill>
                <a:schemeClr val="tx1"/>
              </a:solidFill>
              <a:latin typeface="Arial" panose="020B0604020202020204" pitchFamily="34" charset="0"/>
              <a:ea typeface="微软雅黑" panose="020B0503020204020204" pitchFamily="34" charset="-122"/>
              <a:cs typeface="Arial" panose="020B0604020202020204" pitchFamily="34" charset="0"/>
              <a:sym typeface="+mn-lt"/>
            </a:endParaRPr>
          </a:p>
        </p:txBody>
      </p:sp>
      <p:graphicFrame>
        <p:nvGraphicFramePr>
          <p:cNvPr id="278" name="图表 197"/>
          <p:cNvGraphicFramePr/>
          <p:nvPr>
            <p:extLst>
              <p:ext uri="{D42A27DB-BD31-4B8C-83A1-F6EECF244321}">
                <p14:modId xmlns:p14="http://schemas.microsoft.com/office/powerpoint/2010/main" val="1691503856"/>
              </p:ext>
            </p:extLst>
          </p:nvPr>
        </p:nvGraphicFramePr>
        <p:xfrm>
          <a:off x="7709739" y="1955211"/>
          <a:ext cx="4385700" cy="3311601"/>
        </p:xfrm>
        <a:graphic>
          <a:graphicData uri="http://schemas.openxmlformats.org/drawingml/2006/chart">
            <c:chart xmlns:c="http://schemas.openxmlformats.org/drawingml/2006/chart" xmlns:r="http://schemas.openxmlformats.org/officeDocument/2006/relationships" r:id="rId3"/>
          </a:graphicData>
        </a:graphic>
      </p:graphicFrame>
      <p:sp>
        <p:nvSpPr>
          <p:cNvPr id="279" name="等腰三角形 204"/>
          <p:cNvSpPr/>
          <p:nvPr/>
        </p:nvSpPr>
        <p:spPr>
          <a:xfrm rot="5400000">
            <a:off x="5997186" y="3369362"/>
            <a:ext cx="2923009" cy="358138"/>
          </a:xfrm>
          <a:prstGeom prst="triangle">
            <a:avLst/>
          </a:prstGeom>
          <a:gradFill flip="none" rotWithShape="1">
            <a:gsLst>
              <a:gs pos="100000">
                <a:srgbClr val="1AFBDC">
                  <a:alpha val="0"/>
                </a:srgbClr>
              </a:gs>
              <a:gs pos="33000">
                <a:srgbClr val="1AFBDC">
                  <a:alpha val="35000"/>
                </a:srgbClr>
              </a:gs>
              <a:gs pos="0">
                <a:srgbClr val="1AFBDC">
                  <a:alpha val="90000"/>
                </a:srgbClr>
              </a:gs>
            </a:gsLst>
            <a:lin ang="5400000" scaled="0"/>
            <a:tileRect/>
          </a:gradFill>
          <a:ln w="9525" cap="flat" cmpd="sng" algn="ctr">
            <a:no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wrap="none" lIns="56459" tIns="28241" rIns="56459" bIns="28241" anchor="ctr"/>
          <a:lstStyle>
            <a:defPPr>
              <a:defRPr lang="zh-CN"/>
            </a:defPPr>
            <a:lvl1pPr marL="0" algn="l" defTabSz="1215991" rtl="0" eaLnBrk="1" latinLnBrk="0" hangingPunct="1">
              <a:defRPr sz="2400" kern="1200">
                <a:solidFill>
                  <a:schemeClr val="tx1"/>
                </a:solidFill>
                <a:latin typeface="+mn-lt"/>
                <a:ea typeface="+mn-ea"/>
                <a:cs typeface="+mn-cs"/>
              </a:defRPr>
            </a:lvl1pPr>
            <a:lvl2pPr marL="607999" algn="l" defTabSz="1215991" rtl="0" eaLnBrk="1" latinLnBrk="0" hangingPunct="1">
              <a:defRPr sz="2400" kern="1200">
                <a:solidFill>
                  <a:schemeClr val="tx1"/>
                </a:solidFill>
                <a:latin typeface="+mn-lt"/>
                <a:ea typeface="+mn-ea"/>
                <a:cs typeface="+mn-cs"/>
              </a:defRPr>
            </a:lvl2pPr>
            <a:lvl3pPr marL="1215991" algn="l" defTabSz="1215991" rtl="0" eaLnBrk="1" latinLnBrk="0" hangingPunct="1">
              <a:defRPr sz="2400" kern="1200">
                <a:solidFill>
                  <a:schemeClr val="tx1"/>
                </a:solidFill>
                <a:latin typeface="+mn-lt"/>
                <a:ea typeface="+mn-ea"/>
                <a:cs typeface="+mn-cs"/>
              </a:defRPr>
            </a:lvl3pPr>
            <a:lvl4pPr marL="1823987" algn="l" defTabSz="1215991" rtl="0" eaLnBrk="1" latinLnBrk="0" hangingPunct="1">
              <a:defRPr sz="2400" kern="1200">
                <a:solidFill>
                  <a:schemeClr val="tx1"/>
                </a:solidFill>
                <a:latin typeface="+mn-lt"/>
                <a:ea typeface="+mn-ea"/>
                <a:cs typeface="+mn-cs"/>
              </a:defRPr>
            </a:lvl4pPr>
            <a:lvl5pPr marL="2431982" algn="l" defTabSz="1215991" rtl="0" eaLnBrk="1" latinLnBrk="0" hangingPunct="1">
              <a:defRPr sz="2400" kern="1200">
                <a:solidFill>
                  <a:schemeClr val="tx1"/>
                </a:solidFill>
                <a:latin typeface="+mn-lt"/>
                <a:ea typeface="+mn-ea"/>
                <a:cs typeface="+mn-cs"/>
              </a:defRPr>
            </a:lvl5pPr>
            <a:lvl6pPr marL="3039980" algn="l" defTabSz="1215991" rtl="0" eaLnBrk="1" latinLnBrk="0" hangingPunct="1">
              <a:defRPr sz="2400" kern="1200">
                <a:solidFill>
                  <a:schemeClr val="tx1"/>
                </a:solidFill>
                <a:latin typeface="+mn-lt"/>
                <a:ea typeface="+mn-ea"/>
                <a:cs typeface="+mn-cs"/>
              </a:defRPr>
            </a:lvl6pPr>
            <a:lvl7pPr marL="3647974" algn="l" defTabSz="1215991" rtl="0" eaLnBrk="1" latinLnBrk="0" hangingPunct="1">
              <a:defRPr sz="2400" kern="1200">
                <a:solidFill>
                  <a:schemeClr val="tx1"/>
                </a:solidFill>
                <a:latin typeface="+mn-lt"/>
                <a:ea typeface="+mn-ea"/>
                <a:cs typeface="+mn-cs"/>
              </a:defRPr>
            </a:lvl7pPr>
            <a:lvl8pPr marL="4255970" algn="l" defTabSz="1215991" rtl="0" eaLnBrk="1" latinLnBrk="0" hangingPunct="1">
              <a:defRPr sz="2400" kern="1200">
                <a:solidFill>
                  <a:schemeClr val="tx1"/>
                </a:solidFill>
                <a:latin typeface="+mn-lt"/>
                <a:ea typeface="+mn-ea"/>
                <a:cs typeface="+mn-cs"/>
              </a:defRPr>
            </a:lvl8pPr>
            <a:lvl9pPr marL="4863967" algn="l" defTabSz="1215991" rtl="0" eaLnBrk="1" latinLnBrk="0" hangingPunct="1">
              <a:defRPr sz="2400" kern="1200">
                <a:solidFill>
                  <a:schemeClr val="tx1"/>
                </a:solidFill>
                <a:latin typeface="+mn-lt"/>
                <a:ea typeface="+mn-ea"/>
                <a:cs typeface="+mn-cs"/>
              </a:defRPr>
            </a:lvl9pPr>
          </a:lstStyle>
          <a:p>
            <a:pPr algn="ctr" defTabSz="564661" eaLnBrk="0" hangingPunct="0">
              <a:buSzPct val="60000"/>
            </a:pPr>
            <a:endParaRPr lang="zh-CN" altLang="en-US" sz="500" kern="0" dirty="0">
              <a:solidFill>
                <a:prstClr val="black"/>
              </a:solidFill>
              <a:latin typeface="Times New Roman" pitchFamily="18" charset="0"/>
              <a:ea typeface="微软雅黑" pitchFamily="34" charset="-122"/>
              <a:cs typeface="Times New Roman" pitchFamily="18" charset="0"/>
            </a:endParaRPr>
          </a:p>
        </p:txBody>
      </p:sp>
      <p:grpSp>
        <p:nvGrpSpPr>
          <p:cNvPr id="280" name="Group 129"/>
          <p:cNvGrpSpPr/>
          <p:nvPr/>
        </p:nvGrpSpPr>
        <p:grpSpPr>
          <a:xfrm>
            <a:off x="8429652" y="12354"/>
            <a:ext cx="3749963" cy="211102"/>
            <a:chOff x="8450407" y="2914"/>
            <a:chExt cx="3749963" cy="211102"/>
          </a:xfrm>
        </p:grpSpPr>
        <p:sp>
          <p:nvSpPr>
            <p:cNvPr id="281" name="Process 130"/>
            <p:cNvSpPr/>
            <p:nvPr/>
          </p:nvSpPr>
          <p:spPr>
            <a:xfrm>
              <a:off x="9669607" y="3668"/>
              <a:ext cx="1311563" cy="208281"/>
            </a:xfrm>
            <a:prstGeom prst="flowChartProcess">
              <a:avLst/>
            </a:prstGeom>
            <a:solidFill>
              <a:srgbClr val="00B0F0"/>
            </a:solidFill>
            <a:ln w="12700" cap="flat" cmpd="sng" algn="ctr">
              <a:solidFill>
                <a:srgbClr val="666666"/>
              </a:solidFill>
              <a:prstDash val="solid"/>
              <a:miter lim="800000"/>
            </a:ln>
            <a:effectLst/>
          </p:spPr>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defRPr/>
              </a:pPr>
              <a:r>
                <a:rPr kumimoji="1" lang="en-US" altLang="zh-CN" sz="900" b="1" dirty="0">
                  <a:solidFill>
                    <a:srgbClr val="FFFFFF"/>
                  </a:solidFill>
                </a:rPr>
                <a:t>Extreme Performance</a:t>
              </a:r>
              <a:endParaRPr kumimoji="1" lang="zh-CN" altLang="en-US" sz="900" b="1" dirty="0">
                <a:solidFill>
                  <a:srgbClr val="FFFFFF"/>
                </a:solidFill>
              </a:endParaRPr>
            </a:p>
          </p:txBody>
        </p:sp>
        <p:sp>
          <p:nvSpPr>
            <p:cNvPr id="282" name="Process 131"/>
            <p:cNvSpPr/>
            <p:nvPr/>
          </p:nvSpPr>
          <p:spPr>
            <a:xfrm>
              <a:off x="8450407" y="2914"/>
              <a:ext cx="1219200" cy="209035"/>
            </a:xfrm>
            <a:prstGeom prst="flowChartProcess">
              <a:avLst/>
            </a:prstGeom>
            <a:solidFill>
              <a:srgbClr val="FFFFFF"/>
            </a:solidFill>
            <a:ln w="12700" cap="flat" cmpd="sng" algn="ctr">
              <a:solidFill>
                <a:srgbClr val="666666"/>
              </a:solidFill>
              <a:prstDash val="solid"/>
              <a:miter lim="800000"/>
            </a:ln>
            <a:effectLst/>
          </p:spPr>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defRPr/>
              </a:pPr>
              <a:r>
                <a:rPr kumimoji="1" lang="en-US" altLang="zh-CN" sz="900" dirty="0">
                  <a:solidFill>
                    <a:srgbClr val="1D1D1A"/>
                  </a:solidFill>
                </a:rPr>
                <a:t>Extremely Reliable</a:t>
              </a:r>
              <a:endParaRPr kumimoji="1" lang="zh-CN" altLang="en-US" sz="900" dirty="0">
                <a:solidFill>
                  <a:srgbClr val="1D1D1A"/>
                </a:solidFill>
              </a:endParaRPr>
            </a:p>
          </p:txBody>
        </p:sp>
        <p:sp>
          <p:nvSpPr>
            <p:cNvPr id="283" name="Process 132"/>
            <p:cNvSpPr/>
            <p:nvPr/>
          </p:nvSpPr>
          <p:spPr>
            <a:xfrm>
              <a:off x="10981170" y="5749"/>
              <a:ext cx="1219200" cy="208267"/>
            </a:xfrm>
            <a:prstGeom prst="flowChartProcess">
              <a:avLst/>
            </a:prstGeom>
            <a:noFill/>
            <a:ln w="12700" cap="flat" cmpd="sng" algn="ctr">
              <a:solidFill>
                <a:srgbClr val="666666"/>
              </a:solidFill>
              <a:prstDash val="solid"/>
              <a:miter lim="800000"/>
            </a:ln>
            <a:effectLst/>
          </p:spPr>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defRPr/>
              </a:pPr>
              <a:r>
                <a:rPr kumimoji="1" lang="en-US" altLang="zh-CN" sz="900" dirty="0">
                  <a:solidFill>
                    <a:srgbClr val="1D1D1A"/>
                  </a:solidFill>
                </a:rPr>
                <a:t>Cost Effective</a:t>
              </a:r>
              <a:endParaRPr kumimoji="1" lang="zh-CN" altLang="en-US" sz="900" dirty="0">
                <a:solidFill>
                  <a:srgbClr val="1D1D1A"/>
                </a:solidFill>
              </a:endParaRPr>
            </a:p>
          </p:txBody>
        </p:sp>
      </p:grpSp>
    </p:spTree>
    <p:extLst>
      <p:ext uri="{BB962C8B-B14F-4D97-AF65-F5344CB8AC3E}">
        <p14:creationId xmlns:p14="http://schemas.microsoft.com/office/powerpoint/2010/main" val="796566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0"/>
          <p:cNvPicPr>
            <a:picLocks noChangeAspect="1"/>
          </p:cNvPicPr>
          <p:nvPr/>
        </p:nvPicPr>
        <p:blipFill>
          <a:blip r:embed="rId3"/>
          <a:stretch>
            <a:fillRect/>
          </a:stretch>
        </p:blipFill>
        <p:spPr>
          <a:xfrm>
            <a:off x="3394666" y="2859132"/>
            <a:ext cx="1076431" cy="1212155"/>
          </a:xfrm>
          <a:prstGeom prst="rect">
            <a:avLst/>
          </a:prstGeom>
        </p:spPr>
      </p:pic>
      <p:pic>
        <p:nvPicPr>
          <p:cNvPr id="5" name="图片 3"/>
          <p:cNvPicPr>
            <a:picLocks noChangeAspect="1"/>
          </p:cNvPicPr>
          <p:nvPr/>
        </p:nvPicPr>
        <p:blipFill>
          <a:blip r:embed="rId4"/>
          <a:stretch>
            <a:fillRect/>
          </a:stretch>
        </p:blipFill>
        <p:spPr>
          <a:xfrm>
            <a:off x="3393476" y="1345103"/>
            <a:ext cx="1083579" cy="1213608"/>
          </a:xfrm>
          <a:prstGeom prst="rect">
            <a:avLst/>
          </a:prstGeom>
        </p:spPr>
      </p:pic>
      <p:sp>
        <p:nvSpPr>
          <p:cNvPr id="6" name="TextBox 19"/>
          <p:cNvSpPr txBox="1"/>
          <p:nvPr/>
        </p:nvSpPr>
        <p:spPr>
          <a:xfrm>
            <a:off x="771412" y="1951754"/>
            <a:ext cx="930063" cy="307777"/>
          </a:xfrm>
          <a:prstGeom prst="rect">
            <a:avLst/>
          </a:prstGeom>
          <a:noFill/>
        </p:spPr>
        <p:txBody>
          <a:bodyPr wrap="none" rtlCol="0">
            <a:spAutoFit/>
          </a:bodyPr>
          <a:lstStyle/>
          <a:p>
            <a:pPr defTabSz="684912"/>
            <a:r>
              <a:rPr sz="1400" dirty="0">
                <a:solidFill>
                  <a:prstClr val="black">
                    <a:lumMod val="95000"/>
                    <a:lumOff val="5000"/>
                  </a:prstClr>
                </a:solidFill>
                <a:latin typeface="Arial" pitchFamily="34" charset="0"/>
                <a:cs typeface="Arial" pitchFamily="34" charset="0"/>
              </a:rPr>
              <a:t>Meta</a:t>
            </a:r>
            <a:r>
              <a:rPr lang="en-US" sz="1400" dirty="0">
                <a:solidFill>
                  <a:prstClr val="black">
                    <a:lumMod val="95000"/>
                    <a:lumOff val="5000"/>
                  </a:prstClr>
                </a:solidFill>
                <a:latin typeface="Arial" pitchFamily="34" charset="0"/>
                <a:cs typeface="Arial" pitchFamily="34" charset="0"/>
              </a:rPr>
              <a:t>d</a:t>
            </a:r>
            <a:r>
              <a:rPr sz="1400" dirty="0">
                <a:solidFill>
                  <a:prstClr val="black">
                    <a:lumMod val="95000"/>
                    <a:lumOff val="5000"/>
                  </a:prstClr>
                </a:solidFill>
                <a:latin typeface="Arial" pitchFamily="34" charset="0"/>
                <a:cs typeface="Arial" pitchFamily="34" charset="0"/>
              </a:rPr>
              <a:t>ata</a:t>
            </a:r>
            <a:endParaRPr lang="zh-CN" altLang="en-US" sz="1400" dirty="0">
              <a:solidFill>
                <a:prstClr val="black">
                  <a:lumMod val="95000"/>
                  <a:lumOff val="5000"/>
                </a:prstClr>
              </a:solidFill>
              <a:latin typeface="Arial" pitchFamily="34" charset="0"/>
              <a:cs typeface="Arial" pitchFamily="34" charset="0"/>
            </a:endParaRPr>
          </a:p>
        </p:txBody>
      </p:sp>
      <p:sp>
        <p:nvSpPr>
          <p:cNvPr id="7" name="标题 1"/>
          <p:cNvSpPr txBox="1">
            <a:spLocks/>
          </p:cNvSpPr>
          <p:nvPr/>
        </p:nvSpPr>
        <p:spPr>
          <a:xfrm>
            <a:off x="420006" y="325142"/>
            <a:ext cx="9333287" cy="573477"/>
          </a:xfrm>
          <a:prstGeom prst="rect">
            <a:avLst/>
          </a:prstGeom>
        </p:spPr>
        <p:txBody>
          <a:bodyPr lIns="0" tIns="0" rIns="0" bIns="0" anchor="ctr">
            <a:noAutofit/>
          </a:bodyPr>
          <a:lstStyle>
            <a:defPPr>
              <a:defRPr lang="en-US"/>
            </a:defPPr>
            <a:lvl1pPr indent="0" defTabSz="1187798">
              <a:lnSpc>
                <a:spcPts val="2800"/>
              </a:lnSpc>
              <a:spcBef>
                <a:spcPts val="0"/>
              </a:spcBef>
              <a:buFont typeface="Arial" panose="020B0604020202020204" pitchFamily="34" charset="0"/>
              <a:buNone/>
              <a:defRPr sz="2800" baseline="0">
                <a:solidFill>
                  <a:srgbClr val="1D1D1A"/>
                </a:solidFill>
                <a:latin typeface="微软雅黑" panose="020B0503020204020204" pitchFamily="34" charset="-122"/>
                <a:ea typeface="微软雅黑" panose="020B0503020204020204" pitchFamily="34" charset="-122"/>
              </a:defRPr>
            </a:lvl1pPr>
            <a:lvl2pPr marL="593900" indent="0" algn="ctr" defTabSz="1187798">
              <a:lnSpc>
                <a:spcPct val="90000"/>
              </a:lnSpc>
              <a:spcBef>
                <a:spcPts val="650"/>
              </a:spcBef>
              <a:buFont typeface="Arial" panose="020B0604020202020204" pitchFamily="34" charset="0"/>
              <a:buNone/>
              <a:defRPr sz="2598"/>
            </a:lvl2pPr>
            <a:lvl3pPr marL="1187798" indent="0" algn="ctr" defTabSz="1187798">
              <a:lnSpc>
                <a:spcPct val="90000"/>
              </a:lnSpc>
              <a:spcBef>
                <a:spcPts val="650"/>
              </a:spcBef>
              <a:buFont typeface="Arial" panose="020B0604020202020204" pitchFamily="34" charset="0"/>
              <a:buNone/>
              <a:defRPr sz="2338"/>
            </a:lvl3pPr>
            <a:lvl4pPr marL="1781699" indent="0" algn="ctr" defTabSz="1187798">
              <a:lnSpc>
                <a:spcPct val="90000"/>
              </a:lnSpc>
              <a:spcBef>
                <a:spcPts val="650"/>
              </a:spcBef>
              <a:buFont typeface="Arial" panose="020B0604020202020204" pitchFamily="34" charset="0"/>
              <a:buNone/>
              <a:defRPr sz="2079"/>
            </a:lvl4pPr>
            <a:lvl5pPr marL="2375598" indent="0" algn="ctr" defTabSz="1187798">
              <a:lnSpc>
                <a:spcPct val="90000"/>
              </a:lnSpc>
              <a:spcBef>
                <a:spcPts val="650"/>
              </a:spcBef>
              <a:buFont typeface="Arial" panose="020B0604020202020204" pitchFamily="34" charset="0"/>
              <a:buNone/>
              <a:defRPr sz="2079"/>
            </a:lvl5pPr>
            <a:lvl6pPr marL="2969497" indent="0" algn="ctr" defTabSz="1187798">
              <a:lnSpc>
                <a:spcPct val="90000"/>
              </a:lnSpc>
              <a:spcBef>
                <a:spcPts val="650"/>
              </a:spcBef>
              <a:buFont typeface="Arial" panose="020B0604020202020204" pitchFamily="34" charset="0"/>
              <a:buNone/>
              <a:defRPr sz="2079"/>
            </a:lvl6pPr>
            <a:lvl7pPr marL="3563396" indent="0" algn="ctr" defTabSz="1187798">
              <a:lnSpc>
                <a:spcPct val="90000"/>
              </a:lnSpc>
              <a:spcBef>
                <a:spcPts val="650"/>
              </a:spcBef>
              <a:buFont typeface="Arial" panose="020B0604020202020204" pitchFamily="34" charset="0"/>
              <a:buNone/>
              <a:defRPr sz="2079"/>
            </a:lvl7pPr>
            <a:lvl8pPr marL="4157297" indent="0" algn="ctr" defTabSz="1187798">
              <a:lnSpc>
                <a:spcPct val="90000"/>
              </a:lnSpc>
              <a:spcBef>
                <a:spcPts val="650"/>
              </a:spcBef>
              <a:buFont typeface="Arial" panose="020B0604020202020204" pitchFamily="34" charset="0"/>
              <a:buNone/>
              <a:defRPr sz="2079"/>
            </a:lvl8pPr>
            <a:lvl9pPr marL="4751195" indent="0" algn="ctr" defTabSz="1187798">
              <a:lnSpc>
                <a:spcPct val="90000"/>
              </a:lnSpc>
              <a:spcBef>
                <a:spcPts val="650"/>
              </a:spcBef>
              <a:buFont typeface="Arial" panose="020B0604020202020204" pitchFamily="34" charset="0"/>
              <a:buNone/>
              <a:defRPr sz="2079"/>
            </a:lvl9pPr>
          </a:lstStyle>
          <a:p>
            <a:r>
              <a:rPr lang="en-US" altLang="zh-CN" dirty="0" err="1">
                <a:latin typeface="Arial" panose="020B0604020202020204" pitchFamily="34" charset="0"/>
                <a:cs typeface="Arial" panose="020B0604020202020204" pitchFamily="34" charset="0"/>
              </a:rPr>
              <a:t>FlashLink</a:t>
            </a:r>
            <a:r>
              <a:rPr lang="en-US" altLang="zh-CN" baseline="30000"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sym typeface="+mn-lt"/>
              </a:rPr>
              <a:t>Smooth GC with Multi-stream</a:t>
            </a:r>
            <a:r>
              <a:rPr lang="zh-CN" altLang="en-US" dirty="0">
                <a:latin typeface="Arial" panose="020B0604020202020204" pitchFamily="34" charset="0"/>
                <a:cs typeface="Arial" panose="020B0604020202020204" pitchFamily="34" charset="0"/>
                <a:sym typeface="+mn-lt"/>
              </a:rPr>
              <a:t> </a:t>
            </a:r>
            <a:r>
              <a:rPr lang="en-US" altLang="zh-CN" dirty="0">
                <a:latin typeface="Arial" panose="020B0604020202020204" pitchFamily="34" charset="0"/>
                <a:cs typeface="Arial" panose="020B0604020202020204" pitchFamily="34" charset="0"/>
                <a:sym typeface="+mn-lt"/>
              </a:rPr>
              <a:t>(cont.)</a:t>
            </a:r>
            <a:endParaRPr lang="zh-CN" altLang="en-US" dirty="0">
              <a:latin typeface="Arial" panose="020B0604020202020204" pitchFamily="34" charset="0"/>
              <a:cs typeface="Arial" panose="020B0604020202020204" pitchFamily="34" charset="0"/>
              <a:sym typeface="+mn-lt"/>
            </a:endParaRPr>
          </a:p>
        </p:txBody>
      </p:sp>
      <p:sp>
        <p:nvSpPr>
          <p:cNvPr id="8" name="右箭头 56"/>
          <p:cNvSpPr/>
          <p:nvPr/>
        </p:nvSpPr>
        <p:spPr bwMode="auto">
          <a:xfrm>
            <a:off x="2789623" y="1781981"/>
            <a:ext cx="582238" cy="384649"/>
          </a:xfrm>
          <a:prstGeom prst="right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sz="900">
                <a:solidFill>
                  <a:schemeClr val="tx1"/>
                </a:solidFill>
                <a:latin typeface="Arial" pitchFamily="34" charset="0"/>
                <a:cs typeface="Arial" pitchFamily="34" charset="0"/>
              </a:rPr>
              <a:t>ROW</a:t>
            </a:r>
          </a:p>
        </p:txBody>
      </p:sp>
      <p:sp>
        <p:nvSpPr>
          <p:cNvPr id="9" name="右箭头 561"/>
          <p:cNvSpPr/>
          <p:nvPr/>
        </p:nvSpPr>
        <p:spPr bwMode="auto">
          <a:xfrm>
            <a:off x="4520378" y="1804971"/>
            <a:ext cx="582238" cy="384649"/>
          </a:xfrm>
          <a:prstGeom prst="right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sz="900">
                <a:solidFill>
                  <a:schemeClr val="tx1"/>
                </a:solidFill>
                <a:latin typeface="Arial" pitchFamily="34" charset="0"/>
                <a:cs typeface="Arial" pitchFamily="34" charset="0"/>
              </a:rPr>
              <a:t>ROW</a:t>
            </a:r>
          </a:p>
        </p:txBody>
      </p:sp>
      <p:sp>
        <p:nvSpPr>
          <p:cNvPr id="10" name="右箭头 619"/>
          <p:cNvSpPr/>
          <p:nvPr/>
        </p:nvSpPr>
        <p:spPr bwMode="auto">
          <a:xfrm>
            <a:off x="6250519" y="1797749"/>
            <a:ext cx="582238" cy="384649"/>
          </a:xfrm>
          <a:prstGeom prst="right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sz="900" dirty="0">
                <a:solidFill>
                  <a:schemeClr val="tx1"/>
                </a:solidFill>
                <a:latin typeface="Arial" pitchFamily="34" charset="0"/>
                <a:cs typeface="Arial" pitchFamily="34" charset="0"/>
              </a:rPr>
              <a:t>TRIM</a:t>
            </a:r>
          </a:p>
        </p:txBody>
      </p:sp>
      <p:sp>
        <p:nvSpPr>
          <p:cNvPr id="11" name="TextBox 19"/>
          <p:cNvSpPr txBox="1"/>
          <p:nvPr/>
        </p:nvSpPr>
        <p:spPr>
          <a:xfrm>
            <a:off x="647953" y="3274897"/>
            <a:ext cx="1062589" cy="307777"/>
          </a:xfrm>
          <a:prstGeom prst="rect">
            <a:avLst/>
          </a:prstGeom>
          <a:noFill/>
        </p:spPr>
        <p:txBody>
          <a:bodyPr wrap="square" rtlCol="0">
            <a:spAutoFit/>
          </a:bodyPr>
          <a:lstStyle/>
          <a:p>
            <a:pPr algn="ctr" defTabSz="684912"/>
            <a:r>
              <a:rPr sz="1400" dirty="0">
                <a:solidFill>
                  <a:prstClr val="black">
                    <a:lumMod val="95000"/>
                    <a:lumOff val="5000"/>
                  </a:prstClr>
                </a:solidFill>
                <a:latin typeface="Arial" pitchFamily="34" charset="0"/>
                <a:cs typeface="Arial" pitchFamily="34" charset="0"/>
              </a:rPr>
              <a:t>User</a:t>
            </a:r>
            <a:r>
              <a:rPr lang="en-US" sz="1400" dirty="0">
                <a:solidFill>
                  <a:prstClr val="black">
                    <a:lumMod val="95000"/>
                    <a:lumOff val="5000"/>
                  </a:prstClr>
                </a:solidFill>
                <a:latin typeface="Arial" pitchFamily="34" charset="0"/>
                <a:cs typeface="Arial" pitchFamily="34" charset="0"/>
              </a:rPr>
              <a:t> d</a:t>
            </a:r>
            <a:r>
              <a:rPr sz="1400" dirty="0">
                <a:solidFill>
                  <a:prstClr val="black">
                    <a:lumMod val="95000"/>
                    <a:lumOff val="5000"/>
                  </a:prstClr>
                </a:solidFill>
                <a:latin typeface="Arial" pitchFamily="34" charset="0"/>
                <a:cs typeface="Arial" pitchFamily="34" charset="0"/>
              </a:rPr>
              <a:t>ata</a:t>
            </a:r>
            <a:endParaRPr lang="zh-CN" altLang="en-US" sz="1400" dirty="0">
              <a:solidFill>
                <a:prstClr val="black">
                  <a:lumMod val="95000"/>
                  <a:lumOff val="5000"/>
                </a:prstClr>
              </a:solidFill>
              <a:latin typeface="Arial" pitchFamily="34" charset="0"/>
              <a:cs typeface="Arial" pitchFamily="34" charset="0"/>
            </a:endParaRPr>
          </a:p>
        </p:txBody>
      </p:sp>
      <p:sp>
        <p:nvSpPr>
          <p:cNvPr id="12" name="TextBox 19"/>
          <p:cNvSpPr txBox="1"/>
          <p:nvPr/>
        </p:nvSpPr>
        <p:spPr>
          <a:xfrm>
            <a:off x="3942826" y="4438368"/>
            <a:ext cx="1021433" cy="307777"/>
          </a:xfrm>
          <a:prstGeom prst="rect">
            <a:avLst/>
          </a:prstGeom>
          <a:noFill/>
        </p:spPr>
        <p:txBody>
          <a:bodyPr wrap="none" rtlCol="0">
            <a:spAutoFit/>
          </a:bodyPr>
          <a:lstStyle/>
          <a:p>
            <a:pPr defTabSz="684912"/>
            <a:r>
              <a:rPr sz="1400" dirty="0">
                <a:solidFill>
                  <a:prstClr val="black">
                    <a:lumMod val="95000"/>
                    <a:lumOff val="5000"/>
                  </a:prstClr>
                </a:solidFill>
                <a:latin typeface="Arial" pitchFamily="34" charset="0"/>
                <a:cs typeface="Arial" pitchFamily="34" charset="0"/>
              </a:rPr>
              <a:t>Global GC</a:t>
            </a:r>
            <a:endParaRPr lang="zh-CN" altLang="en-US" sz="1400" dirty="0">
              <a:solidFill>
                <a:prstClr val="black">
                  <a:lumMod val="95000"/>
                  <a:lumOff val="5000"/>
                </a:prstClr>
              </a:solidFill>
              <a:latin typeface="Arial" pitchFamily="34" charset="0"/>
              <a:cs typeface="Arial" pitchFamily="34" charset="0"/>
            </a:endParaRPr>
          </a:p>
        </p:txBody>
      </p:sp>
      <p:sp>
        <p:nvSpPr>
          <p:cNvPr id="13" name="右箭头 793"/>
          <p:cNvSpPr/>
          <p:nvPr/>
        </p:nvSpPr>
        <p:spPr bwMode="auto">
          <a:xfrm>
            <a:off x="2798139" y="3320582"/>
            <a:ext cx="582238" cy="384649"/>
          </a:xfrm>
          <a:prstGeom prst="right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sz="900">
                <a:solidFill>
                  <a:schemeClr val="tx1"/>
                </a:solidFill>
                <a:latin typeface="Arial" pitchFamily="34" charset="0"/>
                <a:cs typeface="Arial" pitchFamily="34" charset="0"/>
              </a:rPr>
              <a:t>ROW</a:t>
            </a:r>
          </a:p>
        </p:txBody>
      </p:sp>
      <p:sp>
        <p:nvSpPr>
          <p:cNvPr id="14" name="右箭头 794"/>
          <p:cNvSpPr/>
          <p:nvPr/>
        </p:nvSpPr>
        <p:spPr bwMode="auto">
          <a:xfrm>
            <a:off x="4515984" y="3321811"/>
            <a:ext cx="582238" cy="384649"/>
          </a:xfrm>
          <a:prstGeom prst="right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sz="900">
                <a:solidFill>
                  <a:schemeClr val="tx1"/>
                </a:solidFill>
                <a:latin typeface="Arial" pitchFamily="34" charset="0"/>
                <a:cs typeface="Arial" pitchFamily="34" charset="0"/>
              </a:rPr>
              <a:t>TRIM</a:t>
            </a:r>
            <a:endParaRPr kumimoji="0" lang="en-US" sz="900" b="0" i="0" u="none" strike="noStrike" cap="none" normalizeH="0" baseline="0" dirty="0">
              <a:ln>
                <a:noFill/>
              </a:ln>
              <a:solidFill>
                <a:schemeClr val="tx1"/>
              </a:solidFill>
              <a:effectLst/>
              <a:latin typeface="Arial" pitchFamily="34" charset="0"/>
              <a:ea typeface="宋体" charset="-122"/>
              <a:cs typeface="Arial" pitchFamily="34" charset="0"/>
            </a:endParaRPr>
          </a:p>
        </p:txBody>
      </p:sp>
      <p:cxnSp>
        <p:nvCxnSpPr>
          <p:cNvPr id="15" name="肘形连接符 671"/>
          <p:cNvCxnSpPr>
            <a:stCxn id="13" idx="2"/>
            <a:endCxn id="19" idx="1"/>
          </p:cNvCxnSpPr>
          <p:nvPr/>
        </p:nvCxnSpPr>
        <p:spPr bwMode="auto">
          <a:xfrm rot="16200000" flipH="1">
            <a:off x="4052270" y="3951898"/>
            <a:ext cx="964684" cy="1203461"/>
          </a:xfrm>
          <a:prstGeom prst="bentConnector2">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6" name="文本框 1"/>
          <p:cNvSpPr txBox="1"/>
          <p:nvPr/>
        </p:nvSpPr>
        <p:spPr>
          <a:xfrm>
            <a:off x="8140005" y="1397253"/>
            <a:ext cx="3226576" cy="1169551"/>
          </a:xfrm>
          <a:prstGeom prst="rect">
            <a:avLst/>
          </a:prstGeom>
          <a:noFill/>
        </p:spPr>
        <p:txBody>
          <a:bodyPr wrap="square" rtlCol="0">
            <a:spAutoFit/>
          </a:bodyPr>
          <a:lstStyle/>
          <a:p>
            <a:r>
              <a:rPr sz="1400" dirty="0">
                <a:latin typeface="Arial" pitchFamily="34" charset="0"/>
                <a:cs typeface="Arial" pitchFamily="34" charset="0"/>
              </a:rPr>
              <a:t>Metadata is changed frequently, so metadata flows are assigned to the same block list to reduce the amount of data moved during GC and improve GC efficiency.</a:t>
            </a:r>
            <a:endParaRPr lang="en-US" sz="1400" dirty="0">
              <a:latin typeface="Arial" pitchFamily="34" charset="0"/>
              <a:ea typeface="微软雅黑" panose="020B0503020204020204" pitchFamily="34" charset="-122"/>
              <a:cs typeface="Arial" pitchFamily="34" charset="0"/>
            </a:endParaRPr>
          </a:p>
        </p:txBody>
      </p:sp>
      <p:sp>
        <p:nvSpPr>
          <p:cNvPr id="17" name="圆角矩形 429"/>
          <p:cNvSpPr/>
          <p:nvPr/>
        </p:nvSpPr>
        <p:spPr>
          <a:xfrm rot="5400000">
            <a:off x="3505886" y="1442147"/>
            <a:ext cx="100156" cy="7378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8" name="圆角矩形 430"/>
          <p:cNvSpPr/>
          <p:nvPr/>
        </p:nvSpPr>
        <p:spPr>
          <a:xfrm rot="5400000">
            <a:off x="3507474" y="1798816"/>
            <a:ext cx="100156" cy="7378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9" name="圆角矩形 431"/>
          <p:cNvSpPr/>
          <p:nvPr/>
        </p:nvSpPr>
        <p:spPr>
          <a:xfrm rot="5400000">
            <a:off x="3624569" y="1439303"/>
            <a:ext cx="100156" cy="7378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20" name="圆角矩形 432"/>
          <p:cNvSpPr/>
          <p:nvPr/>
        </p:nvSpPr>
        <p:spPr>
          <a:xfrm rot="5400000">
            <a:off x="3626157" y="1795972"/>
            <a:ext cx="100156" cy="7378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21" name="圆角矩形 433"/>
          <p:cNvSpPr/>
          <p:nvPr/>
        </p:nvSpPr>
        <p:spPr>
          <a:xfrm rot="5400000">
            <a:off x="3840603" y="1442053"/>
            <a:ext cx="100156" cy="7378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22" name="圆角矩形 434"/>
          <p:cNvSpPr/>
          <p:nvPr/>
        </p:nvSpPr>
        <p:spPr>
          <a:xfrm rot="5400000">
            <a:off x="3837428" y="1798722"/>
            <a:ext cx="100156" cy="7378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23" name="圆角矩形 435"/>
          <p:cNvSpPr/>
          <p:nvPr/>
        </p:nvSpPr>
        <p:spPr>
          <a:xfrm rot="5400000">
            <a:off x="3958235" y="1442053"/>
            <a:ext cx="100156" cy="7378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24" name="圆角矩形 436"/>
          <p:cNvSpPr/>
          <p:nvPr/>
        </p:nvSpPr>
        <p:spPr>
          <a:xfrm rot="5400000">
            <a:off x="3955060" y="1798722"/>
            <a:ext cx="100156" cy="7378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25" name="圆角矩形 437"/>
          <p:cNvSpPr/>
          <p:nvPr/>
        </p:nvSpPr>
        <p:spPr>
          <a:xfrm rot="5400000">
            <a:off x="4146366" y="1439303"/>
            <a:ext cx="100156" cy="7378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26" name="圆角矩形 438"/>
          <p:cNvSpPr/>
          <p:nvPr/>
        </p:nvSpPr>
        <p:spPr>
          <a:xfrm rot="5400000">
            <a:off x="4154304" y="1799147"/>
            <a:ext cx="100156" cy="7378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27" name="圆角矩形 439"/>
          <p:cNvSpPr/>
          <p:nvPr/>
        </p:nvSpPr>
        <p:spPr>
          <a:xfrm rot="5400000">
            <a:off x="4263979" y="1439303"/>
            <a:ext cx="100156" cy="7378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28" name="圆角矩形 440"/>
          <p:cNvSpPr/>
          <p:nvPr/>
        </p:nvSpPr>
        <p:spPr>
          <a:xfrm rot="5400000">
            <a:off x="4275092" y="1799147"/>
            <a:ext cx="100156" cy="7378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pic>
        <p:nvPicPr>
          <p:cNvPr id="29" name="图片 442"/>
          <p:cNvPicPr>
            <a:picLocks noChangeAspect="1"/>
          </p:cNvPicPr>
          <p:nvPr/>
        </p:nvPicPr>
        <p:blipFill>
          <a:blip r:embed="rId4"/>
          <a:stretch>
            <a:fillRect/>
          </a:stretch>
        </p:blipFill>
        <p:spPr>
          <a:xfrm>
            <a:off x="1689383" y="1337930"/>
            <a:ext cx="1083579" cy="1213608"/>
          </a:xfrm>
          <a:prstGeom prst="rect">
            <a:avLst/>
          </a:prstGeom>
        </p:spPr>
      </p:pic>
      <p:pic>
        <p:nvPicPr>
          <p:cNvPr id="30" name="图片 4"/>
          <p:cNvPicPr>
            <a:picLocks noChangeAspect="1"/>
          </p:cNvPicPr>
          <p:nvPr/>
        </p:nvPicPr>
        <p:blipFill>
          <a:blip r:embed="rId5"/>
          <a:stretch>
            <a:fillRect/>
          </a:stretch>
        </p:blipFill>
        <p:spPr>
          <a:xfrm>
            <a:off x="5123003" y="1334542"/>
            <a:ext cx="1083286" cy="1207748"/>
          </a:xfrm>
          <a:prstGeom prst="rect">
            <a:avLst/>
          </a:prstGeom>
        </p:spPr>
      </p:pic>
      <p:sp>
        <p:nvSpPr>
          <p:cNvPr id="31" name="圆角矩形 444"/>
          <p:cNvSpPr/>
          <p:nvPr/>
        </p:nvSpPr>
        <p:spPr>
          <a:xfrm rot="5400000">
            <a:off x="5238985" y="1594458"/>
            <a:ext cx="100156" cy="7378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32" name="圆角矩形 445"/>
          <p:cNvSpPr/>
          <p:nvPr/>
        </p:nvSpPr>
        <p:spPr>
          <a:xfrm rot="5400000">
            <a:off x="5240573" y="1951127"/>
            <a:ext cx="100156" cy="7378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33" name="圆角矩形 446"/>
          <p:cNvSpPr/>
          <p:nvPr/>
        </p:nvSpPr>
        <p:spPr>
          <a:xfrm rot="5400000">
            <a:off x="5357668" y="1591614"/>
            <a:ext cx="100156" cy="7378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34" name="圆角矩形 447"/>
          <p:cNvSpPr/>
          <p:nvPr/>
        </p:nvSpPr>
        <p:spPr>
          <a:xfrm rot="5400000">
            <a:off x="5359256" y="1948283"/>
            <a:ext cx="100156" cy="7378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35" name="圆角矩形 448"/>
          <p:cNvSpPr/>
          <p:nvPr/>
        </p:nvSpPr>
        <p:spPr>
          <a:xfrm rot="5400000">
            <a:off x="5573702" y="1594364"/>
            <a:ext cx="100156" cy="7378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36" name="圆角矩形 449"/>
          <p:cNvSpPr/>
          <p:nvPr/>
        </p:nvSpPr>
        <p:spPr>
          <a:xfrm rot="5400000">
            <a:off x="5570527" y="1951033"/>
            <a:ext cx="100156" cy="7378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37" name="圆角矩形 450"/>
          <p:cNvSpPr/>
          <p:nvPr/>
        </p:nvSpPr>
        <p:spPr>
          <a:xfrm rot="5400000">
            <a:off x="5691334" y="1594364"/>
            <a:ext cx="100156" cy="7378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38" name="圆角矩形 451"/>
          <p:cNvSpPr/>
          <p:nvPr/>
        </p:nvSpPr>
        <p:spPr>
          <a:xfrm rot="5400000">
            <a:off x="5688159" y="1951033"/>
            <a:ext cx="100156" cy="7378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39" name="圆角矩形 452"/>
          <p:cNvSpPr/>
          <p:nvPr/>
        </p:nvSpPr>
        <p:spPr>
          <a:xfrm rot="5400000">
            <a:off x="5879465" y="1591614"/>
            <a:ext cx="100156" cy="7378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40" name="圆角矩形 453"/>
          <p:cNvSpPr/>
          <p:nvPr/>
        </p:nvSpPr>
        <p:spPr>
          <a:xfrm rot="5400000">
            <a:off x="5887403" y="1951458"/>
            <a:ext cx="100156" cy="7378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41" name="圆角矩形 454"/>
          <p:cNvSpPr/>
          <p:nvPr/>
        </p:nvSpPr>
        <p:spPr>
          <a:xfrm rot="5400000">
            <a:off x="5997078" y="1591614"/>
            <a:ext cx="100156" cy="73784"/>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42" name="圆角矩形 455"/>
          <p:cNvSpPr/>
          <p:nvPr/>
        </p:nvSpPr>
        <p:spPr>
          <a:xfrm rot="5400000">
            <a:off x="6008191" y="1951458"/>
            <a:ext cx="100156" cy="7378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pic>
        <p:nvPicPr>
          <p:cNvPr id="43" name="图片 6"/>
          <p:cNvPicPr>
            <a:picLocks noChangeAspect="1"/>
          </p:cNvPicPr>
          <p:nvPr/>
        </p:nvPicPr>
        <p:blipFill>
          <a:blip r:embed="rId6"/>
          <a:stretch>
            <a:fillRect/>
          </a:stretch>
        </p:blipFill>
        <p:spPr>
          <a:xfrm>
            <a:off x="6856149" y="1330355"/>
            <a:ext cx="1095336" cy="1221183"/>
          </a:xfrm>
          <a:prstGeom prst="rect">
            <a:avLst/>
          </a:prstGeom>
        </p:spPr>
      </p:pic>
      <p:sp>
        <p:nvSpPr>
          <p:cNvPr id="44" name="圆角矩形 481"/>
          <p:cNvSpPr/>
          <p:nvPr/>
        </p:nvSpPr>
        <p:spPr>
          <a:xfrm rot="5400000">
            <a:off x="7749961" y="1429777"/>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500" dirty="0">
              <a:solidFill>
                <a:prstClr val="white"/>
              </a:solidFill>
              <a:latin typeface="Arial" pitchFamily="34" charset="0"/>
              <a:cs typeface="Arial" pitchFamily="34" charset="0"/>
            </a:endParaRPr>
          </a:p>
        </p:txBody>
      </p:sp>
      <p:sp>
        <p:nvSpPr>
          <p:cNvPr id="45" name="圆角矩形 482"/>
          <p:cNvSpPr/>
          <p:nvPr/>
        </p:nvSpPr>
        <p:spPr>
          <a:xfrm rot="5400000">
            <a:off x="7749961" y="1592530"/>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500" dirty="0">
              <a:solidFill>
                <a:prstClr val="white"/>
              </a:solidFill>
              <a:latin typeface="Arial" pitchFamily="34" charset="0"/>
              <a:cs typeface="Arial" pitchFamily="34" charset="0"/>
            </a:endParaRPr>
          </a:p>
        </p:txBody>
      </p:sp>
      <p:sp>
        <p:nvSpPr>
          <p:cNvPr id="46" name="圆角矩形 483"/>
          <p:cNvSpPr/>
          <p:nvPr/>
        </p:nvSpPr>
        <p:spPr>
          <a:xfrm rot="5400000">
            <a:off x="7629661" y="1429777"/>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47" name="圆角矩形 484"/>
          <p:cNvSpPr/>
          <p:nvPr/>
        </p:nvSpPr>
        <p:spPr>
          <a:xfrm rot="5400000">
            <a:off x="7629661" y="1592530"/>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48" name="圆角矩形 485"/>
          <p:cNvSpPr/>
          <p:nvPr/>
        </p:nvSpPr>
        <p:spPr>
          <a:xfrm rot="5400000">
            <a:off x="7440360" y="1425014"/>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49" name="圆角矩形 486"/>
          <p:cNvSpPr/>
          <p:nvPr/>
        </p:nvSpPr>
        <p:spPr>
          <a:xfrm rot="5400000">
            <a:off x="7440360" y="1587767"/>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50" name="圆角矩形 487"/>
          <p:cNvSpPr/>
          <p:nvPr/>
        </p:nvSpPr>
        <p:spPr>
          <a:xfrm rot="5400000">
            <a:off x="7320060" y="1425014"/>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51" name="圆角矩形 488"/>
          <p:cNvSpPr/>
          <p:nvPr/>
        </p:nvSpPr>
        <p:spPr>
          <a:xfrm rot="5400000">
            <a:off x="7320060" y="1587767"/>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52" name="圆角矩形 489"/>
          <p:cNvSpPr/>
          <p:nvPr/>
        </p:nvSpPr>
        <p:spPr>
          <a:xfrm rot="5400000">
            <a:off x="7106164" y="1429777"/>
            <a:ext cx="100156" cy="73784"/>
          </a:xfrm>
          <a:prstGeom prst="roundRect">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53" name="圆角矩形 490"/>
          <p:cNvSpPr/>
          <p:nvPr/>
        </p:nvSpPr>
        <p:spPr>
          <a:xfrm rot="5400000">
            <a:off x="7106164" y="1592530"/>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54" name="圆角矩形 491"/>
          <p:cNvSpPr/>
          <p:nvPr/>
        </p:nvSpPr>
        <p:spPr>
          <a:xfrm rot="5400000">
            <a:off x="6985864" y="1429777"/>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55" name="圆角矩形 492"/>
          <p:cNvSpPr/>
          <p:nvPr/>
        </p:nvSpPr>
        <p:spPr>
          <a:xfrm rot="5400000">
            <a:off x="6985864" y="1592530"/>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pic>
        <p:nvPicPr>
          <p:cNvPr id="56" name="图片 7"/>
          <p:cNvPicPr>
            <a:picLocks noChangeAspect="1"/>
          </p:cNvPicPr>
          <p:nvPr/>
        </p:nvPicPr>
        <p:blipFill>
          <a:blip r:embed="rId7"/>
          <a:stretch>
            <a:fillRect/>
          </a:stretch>
        </p:blipFill>
        <p:spPr>
          <a:xfrm>
            <a:off x="1679010" y="2850498"/>
            <a:ext cx="1097541" cy="1234145"/>
          </a:xfrm>
          <a:prstGeom prst="rect">
            <a:avLst/>
          </a:prstGeom>
        </p:spPr>
      </p:pic>
      <p:sp>
        <p:nvSpPr>
          <p:cNvPr id="57" name="圆角矩形 494"/>
          <p:cNvSpPr/>
          <p:nvPr/>
        </p:nvSpPr>
        <p:spPr>
          <a:xfrm rot="5400000">
            <a:off x="2573727" y="3307273"/>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58" name="圆角矩形 495"/>
          <p:cNvSpPr/>
          <p:nvPr/>
        </p:nvSpPr>
        <p:spPr>
          <a:xfrm rot="5400000">
            <a:off x="2453427" y="3307273"/>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59" name="圆角矩形 496"/>
          <p:cNvSpPr/>
          <p:nvPr/>
        </p:nvSpPr>
        <p:spPr>
          <a:xfrm rot="5400000">
            <a:off x="2249125" y="3307273"/>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60" name="圆角矩形 497"/>
          <p:cNvSpPr/>
          <p:nvPr/>
        </p:nvSpPr>
        <p:spPr>
          <a:xfrm rot="5400000">
            <a:off x="2128825" y="3307273"/>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61" name="圆角矩形 498"/>
          <p:cNvSpPr/>
          <p:nvPr/>
        </p:nvSpPr>
        <p:spPr>
          <a:xfrm rot="5400000">
            <a:off x="1916776" y="3307273"/>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62" name="圆角矩形 499"/>
          <p:cNvSpPr/>
          <p:nvPr/>
        </p:nvSpPr>
        <p:spPr>
          <a:xfrm rot="5400000">
            <a:off x="1796476" y="3307273"/>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63" name="圆角矩形 500"/>
          <p:cNvSpPr/>
          <p:nvPr/>
        </p:nvSpPr>
        <p:spPr>
          <a:xfrm rot="5400000">
            <a:off x="1916776" y="3109874"/>
            <a:ext cx="100156" cy="7378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64" name="圆角矩形 501"/>
          <p:cNvSpPr/>
          <p:nvPr/>
        </p:nvSpPr>
        <p:spPr>
          <a:xfrm rot="5400000">
            <a:off x="1796476" y="2947121"/>
            <a:ext cx="100156" cy="7378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65" name="圆角矩形 502"/>
          <p:cNvSpPr/>
          <p:nvPr/>
        </p:nvSpPr>
        <p:spPr>
          <a:xfrm rot="5400000">
            <a:off x="2249499" y="2947121"/>
            <a:ext cx="100156" cy="7378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66" name="圆角矩形 503"/>
          <p:cNvSpPr/>
          <p:nvPr/>
        </p:nvSpPr>
        <p:spPr>
          <a:xfrm rot="5400000">
            <a:off x="2139399" y="3106074"/>
            <a:ext cx="100156" cy="7378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67" name="圆角矩形 504"/>
          <p:cNvSpPr/>
          <p:nvPr/>
        </p:nvSpPr>
        <p:spPr>
          <a:xfrm rot="5400000">
            <a:off x="2266159" y="3105099"/>
            <a:ext cx="100156" cy="7378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68" name="圆角矩形 523"/>
          <p:cNvSpPr/>
          <p:nvPr/>
        </p:nvSpPr>
        <p:spPr>
          <a:xfrm rot="5400000">
            <a:off x="2578511" y="3472397"/>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69" name="圆角矩形 524"/>
          <p:cNvSpPr/>
          <p:nvPr/>
        </p:nvSpPr>
        <p:spPr>
          <a:xfrm rot="5400000">
            <a:off x="2458211" y="3472397"/>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70" name="圆角矩形 525"/>
          <p:cNvSpPr/>
          <p:nvPr/>
        </p:nvSpPr>
        <p:spPr>
          <a:xfrm rot="5400000">
            <a:off x="2253909" y="3472397"/>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71" name="圆角矩形 526"/>
          <p:cNvSpPr/>
          <p:nvPr/>
        </p:nvSpPr>
        <p:spPr>
          <a:xfrm rot="5400000">
            <a:off x="2133609" y="3472397"/>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72" name="圆角矩形 527"/>
          <p:cNvSpPr/>
          <p:nvPr/>
        </p:nvSpPr>
        <p:spPr>
          <a:xfrm rot="5400000">
            <a:off x="1916797" y="3472397"/>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73" name="圆角矩形 528"/>
          <p:cNvSpPr/>
          <p:nvPr/>
        </p:nvSpPr>
        <p:spPr>
          <a:xfrm rot="5400000">
            <a:off x="1796497" y="3472397"/>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74" name="圆角矩形 529"/>
          <p:cNvSpPr/>
          <p:nvPr/>
        </p:nvSpPr>
        <p:spPr>
          <a:xfrm rot="5400000">
            <a:off x="2442278" y="3105099"/>
            <a:ext cx="100156" cy="7378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75" name="圆角矩形 530"/>
          <p:cNvSpPr/>
          <p:nvPr/>
        </p:nvSpPr>
        <p:spPr>
          <a:xfrm rot="5400000">
            <a:off x="2133588" y="3309095"/>
            <a:ext cx="100156" cy="7378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76" name="圆角矩形 531"/>
          <p:cNvSpPr/>
          <p:nvPr/>
        </p:nvSpPr>
        <p:spPr>
          <a:xfrm rot="5400000">
            <a:off x="1800702" y="3105099"/>
            <a:ext cx="100156" cy="7378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77" name="圆角矩形 532"/>
          <p:cNvSpPr/>
          <p:nvPr/>
        </p:nvSpPr>
        <p:spPr>
          <a:xfrm rot="5400000">
            <a:off x="2257367" y="3309478"/>
            <a:ext cx="100156" cy="7378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78" name="圆角矩形 533"/>
          <p:cNvSpPr/>
          <p:nvPr/>
        </p:nvSpPr>
        <p:spPr>
          <a:xfrm rot="5400000">
            <a:off x="2133154" y="3472397"/>
            <a:ext cx="100156" cy="7378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79" name="矩形 9"/>
          <p:cNvSpPr/>
          <p:nvPr/>
        </p:nvSpPr>
        <p:spPr bwMode="auto">
          <a:xfrm>
            <a:off x="3494627" y="2915903"/>
            <a:ext cx="258889" cy="326352"/>
          </a:xfrm>
          <a:prstGeom prst="rect">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2000" b="0" i="0" u="none" strike="noStrike" cap="none" normalizeH="0" baseline="0">
              <a:ln>
                <a:noFill/>
              </a:ln>
              <a:solidFill>
                <a:schemeClr val="tx1"/>
              </a:solidFill>
              <a:effectLst/>
              <a:latin typeface="Arial" pitchFamily="34" charset="0"/>
              <a:ea typeface="宋体" charset="-122"/>
              <a:cs typeface="Arial" pitchFamily="34" charset="0"/>
            </a:endParaRPr>
          </a:p>
        </p:txBody>
      </p:sp>
      <p:sp>
        <p:nvSpPr>
          <p:cNvPr id="80" name="矩形 536"/>
          <p:cNvSpPr/>
          <p:nvPr/>
        </p:nvSpPr>
        <p:spPr bwMode="auto">
          <a:xfrm>
            <a:off x="3826940" y="2915819"/>
            <a:ext cx="258889" cy="326352"/>
          </a:xfrm>
          <a:prstGeom prst="rect">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2000" b="0" i="0" u="none" strike="noStrike" cap="none" normalizeH="0" baseline="0">
              <a:ln>
                <a:noFill/>
              </a:ln>
              <a:solidFill>
                <a:schemeClr val="tx1"/>
              </a:solidFill>
              <a:effectLst/>
              <a:latin typeface="Arial" pitchFamily="34" charset="0"/>
              <a:ea typeface="宋体" charset="-122"/>
              <a:cs typeface="Arial" pitchFamily="34" charset="0"/>
            </a:endParaRPr>
          </a:p>
        </p:txBody>
      </p:sp>
      <p:sp>
        <p:nvSpPr>
          <p:cNvPr id="81" name="矩形 537"/>
          <p:cNvSpPr/>
          <p:nvPr/>
        </p:nvSpPr>
        <p:spPr bwMode="auto">
          <a:xfrm>
            <a:off x="3826940" y="3279953"/>
            <a:ext cx="258889" cy="326352"/>
          </a:xfrm>
          <a:prstGeom prst="rect">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2000" b="0" i="0" u="none" strike="noStrike" cap="none" normalizeH="0" baseline="0">
              <a:ln>
                <a:noFill/>
              </a:ln>
              <a:solidFill>
                <a:schemeClr val="tx1"/>
              </a:solidFill>
              <a:effectLst/>
              <a:latin typeface="Arial" pitchFamily="34" charset="0"/>
              <a:ea typeface="宋体" charset="-122"/>
              <a:cs typeface="Arial" pitchFamily="34" charset="0"/>
            </a:endParaRPr>
          </a:p>
        </p:txBody>
      </p:sp>
      <p:sp>
        <p:nvSpPr>
          <p:cNvPr id="82" name="圆角矩形 538"/>
          <p:cNvSpPr/>
          <p:nvPr/>
        </p:nvSpPr>
        <p:spPr>
          <a:xfrm rot="5400000">
            <a:off x="2573727" y="3707958"/>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83" name="圆角矩形 539"/>
          <p:cNvSpPr/>
          <p:nvPr/>
        </p:nvSpPr>
        <p:spPr>
          <a:xfrm rot="5400000">
            <a:off x="2453427" y="3707958"/>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84" name="圆角矩形 540"/>
          <p:cNvSpPr/>
          <p:nvPr/>
        </p:nvSpPr>
        <p:spPr>
          <a:xfrm rot="5400000">
            <a:off x="2253888" y="3707958"/>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85" name="圆角矩形 541"/>
          <p:cNvSpPr/>
          <p:nvPr/>
        </p:nvSpPr>
        <p:spPr>
          <a:xfrm rot="5400000">
            <a:off x="1921539" y="3707958"/>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86" name="圆角矩形 542"/>
          <p:cNvSpPr/>
          <p:nvPr/>
        </p:nvSpPr>
        <p:spPr>
          <a:xfrm rot="5400000">
            <a:off x="1801239" y="3707958"/>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87" name="圆角矩形 543"/>
          <p:cNvSpPr/>
          <p:nvPr/>
        </p:nvSpPr>
        <p:spPr>
          <a:xfrm rot="5400000">
            <a:off x="2134217" y="3709916"/>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88" name="圆角矩形 544"/>
          <p:cNvSpPr/>
          <p:nvPr/>
        </p:nvSpPr>
        <p:spPr>
          <a:xfrm rot="5400000">
            <a:off x="2576410" y="3304539"/>
            <a:ext cx="100156" cy="7378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89" name="圆角矩形 545"/>
          <p:cNvSpPr/>
          <p:nvPr/>
        </p:nvSpPr>
        <p:spPr>
          <a:xfrm rot="5400000">
            <a:off x="2458211" y="3472397"/>
            <a:ext cx="100156" cy="7378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90" name="圆角矩形 546"/>
          <p:cNvSpPr/>
          <p:nvPr/>
        </p:nvSpPr>
        <p:spPr>
          <a:xfrm rot="5400000">
            <a:off x="2575780" y="3477284"/>
            <a:ext cx="100156" cy="7378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91" name="圆角矩形 547"/>
          <p:cNvSpPr/>
          <p:nvPr/>
        </p:nvSpPr>
        <p:spPr>
          <a:xfrm rot="5400000">
            <a:off x="2578511" y="3867189"/>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92" name="圆角矩形 548"/>
          <p:cNvSpPr/>
          <p:nvPr/>
        </p:nvSpPr>
        <p:spPr>
          <a:xfrm rot="5400000">
            <a:off x="2458211" y="3867189"/>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93" name="圆角矩形 549"/>
          <p:cNvSpPr/>
          <p:nvPr/>
        </p:nvSpPr>
        <p:spPr>
          <a:xfrm rot="5400000">
            <a:off x="2258672" y="3867189"/>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94" name="圆角矩形 550"/>
          <p:cNvSpPr/>
          <p:nvPr/>
        </p:nvSpPr>
        <p:spPr>
          <a:xfrm rot="5400000">
            <a:off x="1926323" y="3867189"/>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95" name="圆角矩形 551"/>
          <p:cNvSpPr/>
          <p:nvPr/>
        </p:nvSpPr>
        <p:spPr>
          <a:xfrm rot="5400000">
            <a:off x="1806023" y="3867189"/>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96" name="圆角矩形 552"/>
          <p:cNvSpPr/>
          <p:nvPr/>
        </p:nvSpPr>
        <p:spPr>
          <a:xfrm rot="5400000">
            <a:off x="2139001" y="3869147"/>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97" name="矩形 554"/>
          <p:cNvSpPr/>
          <p:nvPr/>
        </p:nvSpPr>
        <p:spPr bwMode="auto">
          <a:xfrm>
            <a:off x="4147721" y="3270427"/>
            <a:ext cx="239618" cy="326352"/>
          </a:xfrm>
          <a:prstGeom prst="rect">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2000" b="0" i="0" u="none" strike="noStrike" cap="none" normalizeH="0" baseline="0">
              <a:ln>
                <a:noFill/>
              </a:ln>
              <a:solidFill>
                <a:schemeClr val="tx1"/>
              </a:solidFill>
              <a:effectLst/>
              <a:latin typeface="Arial" pitchFamily="34" charset="0"/>
              <a:ea typeface="宋体" charset="-122"/>
              <a:cs typeface="Arial" pitchFamily="34" charset="0"/>
            </a:endParaRPr>
          </a:p>
        </p:txBody>
      </p:sp>
      <p:sp>
        <p:nvSpPr>
          <p:cNvPr id="98" name="文本框 11"/>
          <p:cNvSpPr txBox="1"/>
          <p:nvPr/>
        </p:nvSpPr>
        <p:spPr>
          <a:xfrm>
            <a:off x="1664674" y="1113850"/>
            <a:ext cx="949299" cy="253916"/>
          </a:xfrm>
          <a:prstGeom prst="rect">
            <a:avLst/>
          </a:prstGeom>
          <a:noFill/>
        </p:spPr>
        <p:txBody>
          <a:bodyPr wrap="none" rtlCol="0">
            <a:spAutoFit/>
          </a:bodyPr>
          <a:lstStyle/>
          <a:p>
            <a:r>
              <a:rPr sz="1050" dirty="0">
                <a:latin typeface="Arial" pitchFamily="34" charset="0"/>
                <a:cs typeface="Arial" pitchFamily="34" charset="0"/>
              </a:rPr>
              <a:t>Hot </a:t>
            </a:r>
            <a:r>
              <a:rPr lang="en-US" sz="1050" dirty="0">
                <a:latin typeface="Arial" pitchFamily="34" charset="0"/>
                <a:cs typeface="Arial" pitchFamily="34" charset="0"/>
              </a:rPr>
              <a:t>block list</a:t>
            </a:r>
          </a:p>
        </p:txBody>
      </p:sp>
      <p:sp>
        <p:nvSpPr>
          <p:cNvPr id="99" name="文本框 556"/>
          <p:cNvSpPr txBox="1"/>
          <p:nvPr/>
        </p:nvSpPr>
        <p:spPr>
          <a:xfrm>
            <a:off x="1661549" y="2636364"/>
            <a:ext cx="1098378" cy="253916"/>
          </a:xfrm>
          <a:prstGeom prst="rect">
            <a:avLst/>
          </a:prstGeom>
          <a:noFill/>
        </p:spPr>
        <p:txBody>
          <a:bodyPr wrap="none" rtlCol="0">
            <a:spAutoFit/>
          </a:bodyPr>
          <a:lstStyle/>
          <a:p>
            <a:r>
              <a:rPr sz="1050" dirty="0">
                <a:latin typeface="Arial" pitchFamily="34" charset="0"/>
                <a:cs typeface="Arial" pitchFamily="34" charset="0"/>
              </a:rPr>
              <a:t>Warm </a:t>
            </a:r>
            <a:r>
              <a:rPr lang="en-US" sz="1050" dirty="0">
                <a:latin typeface="Arial" pitchFamily="34" charset="0"/>
                <a:cs typeface="Arial" pitchFamily="34" charset="0"/>
              </a:rPr>
              <a:t>block list</a:t>
            </a:r>
          </a:p>
        </p:txBody>
      </p:sp>
      <p:sp>
        <p:nvSpPr>
          <p:cNvPr id="100" name="文本框 557"/>
          <p:cNvSpPr txBox="1"/>
          <p:nvPr/>
        </p:nvSpPr>
        <p:spPr>
          <a:xfrm>
            <a:off x="5081035" y="4215572"/>
            <a:ext cx="1018227" cy="253916"/>
          </a:xfrm>
          <a:prstGeom prst="rect">
            <a:avLst/>
          </a:prstGeom>
          <a:noFill/>
        </p:spPr>
        <p:txBody>
          <a:bodyPr wrap="none" rtlCol="0">
            <a:spAutoFit/>
          </a:bodyPr>
          <a:lstStyle/>
          <a:p>
            <a:r>
              <a:rPr sz="1050" dirty="0">
                <a:latin typeface="Arial" pitchFamily="34" charset="0"/>
                <a:cs typeface="Arial" pitchFamily="34" charset="0"/>
              </a:rPr>
              <a:t>Cold </a:t>
            </a:r>
            <a:r>
              <a:rPr lang="en-US" sz="1050" dirty="0">
                <a:latin typeface="Arial" pitchFamily="34" charset="0"/>
                <a:cs typeface="Arial" pitchFamily="34" charset="0"/>
              </a:rPr>
              <a:t>block list</a:t>
            </a:r>
          </a:p>
        </p:txBody>
      </p:sp>
      <p:pic>
        <p:nvPicPr>
          <p:cNvPr id="101" name="图片 16"/>
          <p:cNvPicPr>
            <a:picLocks noChangeAspect="1"/>
          </p:cNvPicPr>
          <p:nvPr/>
        </p:nvPicPr>
        <p:blipFill>
          <a:blip r:embed="rId8"/>
          <a:stretch>
            <a:fillRect/>
          </a:stretch>
        </p:blipFill>
        <p:spPr>
          <a:xfrm>
            <a:off x="5136343" y="4447531"/>
            <a:ext cx="1048658" cy="1176879"/>
          </a:xfrm>
          <a:prstGeom prst="rect">
            <a:avLst/>
          </a:prstGeom>
        </p:spPr>
      </p:pic>
      <p:sp>
        <p:nvSpPr>
          <p:cNvPr id="102" name="圆角矩形 564"/>
          <p:cNvSpPr/>
          <p:nvPr/>
        </p:nvSpPr>
        <p:spPr>
          <a:xfrm rot="5400000">
            <a:off x="3631568" y="2952847"/>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03" name="圆角矩形 565"/>
          <p:cNvSpPr/>
          <p:nvPr/>
        </p:nvSpPr>
        <p:spPr>
          <a:xfrm rot="5400000">
            <a:off x="3845911" y="2952847"/>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04" name="圆角矩形 566"/>
          <p:cNvSpPr/>
          <p:nvPr/>
        </p:nvSpPr>
        <p:spPr>
          <a:xfrm rot="5400000">
            <a:off x="3955060" y="3465938"/>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05" name="圆角矩形 567"/>
          <p:cNvSpPr/>
          <p:nvPr/>
        </p:nvSpPr>
        <p:spPr>
          <a:xfrm rot="5400000">
            <a:off x="4154304" y="3309478"/>
            <a:ext cx="100156" cy="7378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06" name="圆角矩形 568"/>
          <p:cNvSpPr/>
          <p:nvPr/>
        </p:nvSpPr>
        <p:spPr>
          <a:xfrm rot="5400000">
            <a:off x="3635239" y="2952847"/>
            <a:ext cx="100156" cy="73784"/>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07" name="圆角矩形 569"/>
          <p:cNvSpPr/>
          <p:nvPr/>
        </p:nvSpPr>
        <p:spPr>
          <a:xfrm rot="5400000">
            <a:off x="3849314" y="2952847"/>
            <a:ext cx="100156" cy="73784"/>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08" name="圆角矩形 570"/>
          <p:cNvSpPr/>
          <p:nvPr/>
        </p:nvSpPr>
        <p:spPr>
          <a:xfrm rot="5400000">
            <a:off x="4154304" y="3310026"/>
            <a:ext cx="100156" cy="73784"/>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09" name="圆角矩形 571"/>
          <p:cNvSpPr/>
          <p:nvPr/>
        </p:nvSpPr>
        <p:spPr>
          <a:xfrm rot="5400000">
            <a:off x="3958235" y="3472397"/>
            <a:ext cx="100156" cy="73784"/>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pic>
        <p:nvPicPr>
          <p:cNvPr id="110" name="图片 19"/>
          <p:cNvPicPr>
            <a:picLocks noChangeAspect="1"/>
          </p:cNvPicPr>
          <p:nvPr/>
        </p:nvPicPr>
        <p:blipFill>
          <a:blip r:embed="rId9"/>
          <a:stretch>
            <a:fillRect/>
          </a:stretch>
        </p:blipFill>
        <p:spPr>
          <a:xfrm>
            <a:off x="5126170" y="2879546"/>
            <a:ext cx="1043343" cy="1169104"/>
          </a:xfrm>
          <a:prstGeom prst="rect">
            <a:avLst/>
          </a:prstGeom>
        </p:spPr>
      </p:pic>
      <p:sp>
        <p:nvSpPr>
          <p:cNvPr id="111" name="圆角矩形 1211"/>
          <p:cNvSpPr/>
          <p:nvPr/>
        </p:nvSpPr>
        <p:spPr>
          <a:xfrm rot="5400000">
            <a:off x="5350014" y="2963537"/>
            <a:ext cx="100156" cy="73784"/>
          </a:xfrm>
          <a:prstGeom prst="roundRect">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12" name="圆角矩形 1212"/>
          <p:cNvSpPr/>
          <p:nvPr/>
        </p:nvSpPr>
        <p:spPr>
          <a:xfrm rot="5400000">
            <a:off x="5350014" y="3121527"/>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13" name="圆角矩形 1213"/>
          <p:cNvSpPr/>
          <p:nvPr/>
        </p:nvSpPr>
        <p:spPr>
          <a:xfrm rot="5400000">
            <a:off x="5229714" y="2963537"/>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14" name="圆角矩形 1214"/>
          <p:cNvSpPr/>
          <p:nvPr/>
        </p:nvSpPr>
        <p:spPr>
          <a:xfrm rot="5400000">
            <a:off x="5229714" y="3121527"/>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15" name="圆角矩形 574"/>
          <p:cNvSpPr/>
          <p:nvPr/>
        </p:nvSpPr>
        <p:spPr>
          <a:xfrm rot="5400000">
            <a:off x="5671316" y="2963537"/>
            <a:ext cx="100156" cy="73784"/>
          </a:xfrm>
          <a:prstGeom prst="roundRect">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16" name="圆角矩形 575"/>
          <p:cNvSpPr/>
          <p:nvPr/>
        </p:nvSpPr>
        <p:spPr>
          <a:xfrm rot="5400000">
            <a:off x="5676079" y="3121527"/>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17" name="圆角矩形 576"/>
          <p:cNvSpPr/>
          <p:nvPr/>
        </p:nvSpPr>
        <p:spPr>
          <a:xfrm rot="5400000">
            <a:off x="5555779" y="2963537"/>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18" name="圆角矩形 577"/>
          <p:cNvSpPr/>
          <p:nvPr/>
        </p:nvSpPr>
        <p:spPr>
          <a:xfrm rot="5400000">
            <a:off x="5555779" y="3121527"/>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19" name="圆角矩形 578"/>
          <p:cNvSpPr/>
          <p:nvPr/>
        </p:nvSpPr>
        <p:spPr>
          <a:xfrm rot="5400000">
            <a:off x="5671316" y="3310026"/>
            <a:ext cx="100156" cy="73784"/>
          </a:xfrm>
          <a:prstGeom prst="roundRect">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20" name="圆角矩形 579"/>
          <p:cNvSpPr/>
          <p:nvPr/>
        </p:nvSpPr>
        <p:spPr>
          <a:xfrm rot="5400000">
            <a:off x="5676079" y="3472779"/>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21" name="圆角矩形 580"/>
          <p:cNvSpPr/>
          <p:nvPr/>
        </p:nvSpPr>
        <p:spPr>
          <a:xfrm rot="5400000">
            <a:off x="5551016" y="3310026"/>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22" name="圆角矩形 581"/>
          <p:cNvSpPr/>
          <p:nvPr/>
        </p:nvSpPr>
        <p:spPr>
          <a:xfrm rot="5400000">
            <a:off x="5555779" y="3472779"/>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23" name="圆角矩形 582"/>
          <p:cNvSpPr/>
          <p:nvPr/>
        </p:nvSpPr>
        <p:spPr>
          <a:xfrm rot="5400000">
            <a:off x="5979709" y="3311305"/>
            <a:ext cx="100156" cy="73784"/>
          </a:xfrm>
          <a:prstGeom prst="roundRect">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24" name="圆角矩形 583"/>
          <p:cNvSpPr/>
          <p:nvPr/>
        </p:nvSpPr>
        <p:spPr>
          <a:xfrm rot="5400000">
            <a:off x="5984472" y="3474058"/>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25" name="圆角矩形 584"/>
          <p:cNvSpPr/>
          <p:nvPr/>
        </p:nvSpPr>
        <p:spPr>
          <a:xfrm rot="5400000">
            <a:off x="5859409" y="3311305"/>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26" name="圆角矩形 585"/>
          <p:cNvSpPr/>
          <p:nvPr/>
        </p:nvSpPr>
        <p:spPr>
          <a:xfrm rot="5400000">
            <a:off x="5864172" y="3474058"/>
            <a:ext cx="100156" cy="737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12"/>
            <a:endParaRPr lang="zh-CN" altLang="en-US" sz="1600" dirty="0">
              <a:solidFill>
                <a:prstClr val="white"/>
              </a:solidFill>
              <a:latin typeface="Arial" pitchFamily="34" charset="0"/>
              <a:cs typeface="Arial" pitchFamily="34" charset="0"/>
            </a:endParaRPr>
          </a:p>
        </p:txBody>
      </p:sp>
      <p:sp>
        <p:nvSpPr>
          <p:cNvPr id="127" name="文本框 586"/>
          <p:cNvSpPr txBox="1"/>
          <p:nvPr/>
        </p:nvSpPr>
        <p:spPr>
          <a:xfrm>
            <a:off x="8140005" y="2790112"/>
            <a:ext cx="3263637" cy="1384995"/>
          </a:xfrm>
          <a:prstGeom prst="rect">
            <a:avLst/>
          </a:prstGeom>
          <a:noFill/>
        </p:spPr>
        <p:txBody>
          <a:bodyPr wrap="square" rtlCol="0">
            <a:spAutoFit/>
          </a:bodyPr>
          <a:lstStyle/>
          <a:p>
            <a:r>
              <a:rPr sz="1400" dirty="0">
                <a:latin typeface="Arial" pitchFamily="34" charset="0"/>
                <a:cs typeface="Arial" pitchFamily="34" charset="0"/>
              </a:rPr>
              <a:t>User data is changed less frequently, and user data flows are also assigned to the same block list. Data to be moved can then be located sooner during GC and GC efficiency can be improved.</a:t>
            </a:r>
            <a:endParaRPr lang="en-US" sz="1400" dirty="0">
              <a:latin typeface="Arial" pitchFamily="34" charset="0"/>
              <a:ea typeface="微软雅黑" panose="020B0503020204020204" pitchFamily="34" charset="-122"/>
              <a:cs typeface="Arial" pitchFamily="34" charset="0"/>
            </a:endParaRPr>
          </a:p>
        </p:txBody>
      </p:sp>
      <p:sp>
        <p:nvSpPr>
          <p:cNvPr id="128" name="文本框 587"/>
          <p:cNvSpPr txBox="1"/>
          <p:nvPr/>
        </p:nvSpPr>
        <p:spPr>
          <a:xfrm>
            <a:off x="8140005" y="4418117"/>
            <a:ext cx="3166094" cy="1600438"/>
          </a:xfrm>
          <a:prstGeom prst="rect">
            <a:avLst/>
          </a:prstGeom>
          <a:noFill/>
        </p:spPr>
        <p:txBody>
          <a:bodyPr wrap="square" rtlCol="0">
            <a:spAutoFit/>
          </a:bodyPr>
          <a:lstStyle/>
          <a:p>
            <a:r>
              <a:rPr sz="1400" dirty="0">
                <a:latin typeface="Arial" pitchFamily="34" charset="0"/>
                <a:cs typeface="Arial" pitchFamily="34" charset="0"/>
              </a:rPr>
              <a:t>User data that </a:t>
            </a:r>
            <a:r>
              <a:rPr lang="en-US" sz="1400" dirty="0">
                <a:latin typeface="Arial" pitchFamily="34" charset="0"/>
                <a:cs typeface="Arial" pitchFamily="34" charset="0"/>
              </a:rPr>
              <a:t>has </a:t>
            </a:r>
            <a:r>
              <a:rPr sz="1400" dirty="0">
                <a:latin typeface="Arial" pitchFamily="34" charset="0"/>
                <a:cs typeface="Arial" pitchFamily="34" charset="0"/>
              </a:rPr>
              <a:t>remained</a:t>
            </a:r>
            <a:r>
              <a:rPr lang="en-US" sz="1400" dirty="0">
                <a:latin typeface="Arial" pitchFamily="34" charset="0"/>
                <a:cs typeface="Arial" pitchFamily="34" charset="0"/>
              </a:rPr>
              <a:t> unchanged </a:t>
            </a:r>
            <a:r>
              <a:rPr sz="1400" dirty="0">
                <a:latin typeface="Arial" pitchFamily="34" charset="0"/>
                <a:cs typeface="Arial" pitchFamily="34" charset="0"/>
              </a:rPr>
              <a:t>for a long time is also less likely to be changed in the future. Such data flows are assigned to the same block list as well so that fewer blocks need to be scanned during GC and GC efficiency can be improved.</a:t>
            </a:r>
            <a:endParaRPr lang="en-US" sz="1400" dirty="0">
              <a:latin typeface="Arial" pitchFamily="34" charset="0"/>
              <a:ea typeface="微软雅黑" panose="020B0503020204020204" pitchFamily="34" charset="-122"/>
              <a:cs typeface="Arial" pitchFamily="34" charset="0"/>
            </a:endParaRPr>
          </a:p>
        </p:txBody>
      </p:sp>
      <p:grpSp>
        <p:nvGrpSpPr>
          <p:cNvPr id="129" name="Group 129"/>
          <p:cNvGrpSpPr/>
          <p:nvPr/>
        </p:nvGrpSpPr>
        <p:grpSpPr>
          <a:xfrm>
            <a:off x="8429652" y="12354"/>
            <a:ext cx="3749963" cy="211102"/>
            <a:chOff x="8450407" y="2914"/>
            <a:chExt cx="3749963" cy="211102"/>
          </a:xfrm>
        </p:grpSpPr>
        <p:sp>
          <p:nvSpPr>
            <p:cNvPr id="130" name="Process 130"/>
            <p:cNvSpPr/>
            <p:nvPr/>
          </p:nvSpPr>
          <p:spPr>
            <a:xfrm>
              <a:off x="9669607" y="3668"/>
              <a:ext cx="1311563" cy="208281"/>
            </a:xfrm>
            <a:prstGeom prst="flowChartProcess">
              <a:avLst/>
            </a:prstGeom>
            <a:solidFill>
              <a:srgbClr val="00B0F0"/>
            </a:solidFill>
            <a:ln w="12700" cap="flat" cmpd="sng" algn="ctr">
              <a:solidFill>
                <a:srgbClr val="666666"/>
              </a:solidFill>
              <a:prstDash val="solid"/>
              <a:miter lim="800000"/>
            </a:ln>
            <a:effectLst/>
          </p:spPr>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defRPr/>
              </a:pPr>
              <a:r>
                <a:rPr kumimoji="1" lang="en-US" altLang="zh-CN" sz="900" b="1" dirty="0">
                  <a:solidFill>
                    <a:srgbClr val="FFFFFF"/>
                  </a:solidFill>
                </a:rPr>
                <a:t>Extreme Performance</a:t>
              </a:r>
              <a:endParaRPr kumimoji="1" lang="zh-CN" altLang="en-US" sz="900" b="1" dirty="0">
                <a:solidFill>
                  <a:srgbClr val="FFFFFF"/>
                </a:solidFill>
              </a:endParaRPr>
            </a:p>
          </p:txBody>
        </p:sp>
        <p:sp>
          <p:nvSpPr>
            <p:cNvPr id="131" name="Process 131"/>
            <p:cNvSpPr/>
            <p:nvPr/>
          </p:nvSpPr>
          <p:spPr>
            <a:xfrm>
              <a:off x="8450407" y="2914"/>
              <a:ext cx="1219200" cy="209035"/>
            </a:xfrm>
            <a:prstGeom prst="flowChartProcess">
              <a:avLst/>
            </a:prstGeom>
            <a:solidFill>
              <a:srgbClr val="FFFFFF"/>
            </a:solidFill>
            <a:ln w="12700" cap="flat" cmpd="sng" algn="ctr">
              <a:solidFill>
                <a:srgbClr val="666666"/>
              </a:solidFill>
              <a:prstDash val="solid"/>
              <a:miter lim="800000"/>
            </a:ln>
            <a:effectLst/>
          </p:spPr>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defRPr/>
              </a:pPr>
              <a:r>
                <a:rPr kumimoji="1" lang="en-US" altLang="zh-CN" sz="900" dirty="0">
                  <a:solidFill>
                    <a:srgbClr val="1D1D1A"/>
                  </a:solidFill>
                </a:rPr>
                <a:t>Extremely Reliable</a:t>
              </a:r>
              <a:endParaRPr kumimoji="1" lang="zh-CN" altLang="en-US" sz="900" dirty="0">
                <a:solidFill>
                  <a:srgbClr val="1D1D1A"/>
                </a:solidFill>
              </a:endParaRPr>
            </a:p>
          </p:txBody>
        </p:sp>
        <p:sp>
          <p:nvSpPr>
            <p:cNvPr id="132" name="Process 132"/>
            <p:cNvSpPr/>
            <p:nvPr/>
          </p:nvSpPr>
          <p:spPr>
            <a:xfrm>
              <a:off x="10981170" y="5749"/>
              <a:ext cx="1219200" cy="208267"/>
            </a:xfrm>
            <a:prstGeom prst="flowChartProcess">
              <a:avLst/>
            </a:prstGeom>
            <a:noFill/>
            <a:ln w="12700" cap="flat" cmpd="sng" algn="ctr">
              <a:solidFill>
                <a:srgbClr val="666666"/>
              </a:solidFill>
              <a:prstDash val="solid"/>
              <a:miter lim="800000"/>
            </a:ln>
            <a:effectLst/>
          </p:spPr>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defRPr/>
              </a:pPr>
              <a:r>
                <a:rPr kumimoji="1" lang="en-US" altLang="zh-CN" sz="900" dirty="0">
                  <a:solidFill>
                    <a:srgbClr val="1D1D1A"/>
                  </a:solidFill>
                </a:rPr>
                <a:t>Cost Effective</a:t>
              </a:r>
              <a:endParaRPr kumimoji="1" lang="zh-CN" altLang="en-US" sz="900" dirty="0">
                <a:solidFill>
                  <a:srgbClr val="1D1D1A"/>
                </a:solidFill>
              </a:endParaRPr>
            </a:p>
          </p:txBody>
        </p:sp>
      </p:grpSp>
    </p:spTree>
    <p:extLst>
      <p:ext uri="{BB962C8B-B14F-4D97-AF65-F5344CB8AC3E}">
        <p14:creationId xmlns:p14="http://schemas.microsoft.com/office/powerpoint/2010/main" val="146125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heel(1)">
                                      <p:cBhvr>
                                        <p:cTn id="15" dur="2000"/>
                                        <p:tgtEl>
                                          <p:spTgt spid="17"/>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heel(1)">
                                      <p:cBhvr>
                                        <p:cTn id="18" dur="2000"/>
                                        <p:tgtEl>
                                          <p:spTgt spid="18"/>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2000"/>
                                        <p:tgtEl>
                                          <p:spTgt spid="19"/>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heel(1)">
                                      <p:cBhvr>
                                        <p:cTn id="24" dur="2000"/>
                                        <p:tgtEl>
                                          <p:spTgt spid="20"/>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heel(1)">
                                      <p:cBhvr>
                                        <p:cTn id="27" dur="2000"/>
                                        <p:tgtEl>
                                          <p:spTgt spid="21"/>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heel(1)">
                                      <p:cBhvr>
                                        <p:cTn id="30" dur="2000"/>
                                        <p:tgtEl>
                                          <p:spTgt spid="22"/>
                                        </p:tgtEl>
                                      </p:cBhvr>
                                    </p:animEffect>
                                  </p:childTnLst>
                                </p:cTn>
                              </p:par>
                              <p:par>
                                <p:cTn id="31" presetID="21" presetClass="entr" presetSubtype="1"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heel(1)">
                                      <p:cBhvr>
                                        <p:cTn id="33" dur="2000"/>
                                        <p:tgtEl>
                                          <p:spTgt spid="23"/>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heel(1)">
                                      <p:cBhvr>
                                        <p:cTn id="36" dur="2000"/>
                                        <p:tgtEl>
                                          <p:spTgt spid="24"/>
                                        </p:tgtEl>
                                      </p:cBhvr>
                                    </p:animEffect>
                                  </p:childTnLst>
                                </p:cTn>
                              </p:par>
                              <p:par>
                                <p:cTn id="37" presetID="21" presetClass="entr" presetSubtype="1"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heel(1)">
                                      <p:cBhvr>
                                        <p:cTn id="39" dur="2000"/>
                                        <p:tgtEl>
                                          <p:spTgt spid="25"/>
                                        </p:tgtEl>
                                      </p:cBhvr>
                                    </p:animEffect>
                                  </p:childTnLst>
                                </p:cTn>
                              </p:par>
                              <p:par>
                                <p:cTn id="40" presetID="21" presetClass="entr" presetSubtype="1"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heel(1)">
                                      <p:cBhvr>
                                        <p:cTn id="42" dur="2000"/>
                                        <p:tgtEl>
                                          <p:spTgt spid="26"/>
                                        </p:tgtEl>
                                      </p:cBhvr>
                                    </p:animEffect>
                                  </p:childTnLst>
                                </p:cTn>
                              </p:par>
                              <p:par>
                                <p:cTn id="43" presetID="21" presetClass="entr" presetSubtype="1"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heel(1)">
                                      <p:cBhvr>
                                        <p:cTn id="45" dur="2000"/>
                                        <p:tgtEl>
                                          <p:spTgt spid="27"/>
                                        </p:tgtEl>
                                      </p:cBhvr>
                                    </p:animEffect>
                                  </p:childTnLst>
                                </p:cTn>
                              </p:par>
                              <p:par>
                                <p:cTn id="46" presetID="21" presetClass="entr" presetSubtype="1"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heel(1)">
                                      <p:cBhvr>
                                        <p:cTn id="48" dur="20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par>
                                <p:cTn id="54" presetID="10" presetClass="entr" presetSubtype="0" fill="hold"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childTnLst>
                          </p:cTn>
                        </p:par>
                      </p:childTnLst>
                    </p:cTn>
                  </p:par>
                  <p:par>
                    <p:cTn id="57" fill="hold">
                      <p:stCondLst>
                        <p:cond delay="indefinite"/>
                      </p:stCondLst>
                      <p:childTnLst>
                        <p:par>
                          <p:cTn id="58" fill="hold">
                            <p:stCondLst>
                              <p:cond delay="0"/>
                            </p:stCondLst>
                            <p:childTnLst>
                              <p:par>
                                <p:cTn id="59" presetID="21" presetClass="entr" presetSubtype="1"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heel(1)">
                                      <p:cBhvr>
                                        <p:cTn id="61" dur="2000"/>
                                        <p:tgtEl>
                                          <p:spTgt spid="31"/>
                                        </p:tgtEl>
                                      </p:cBhvr>
                                    </p:animEffect>
                                  </p:childTnLst>
                                </p:cTn>
                              </p:par>
                              <p:par>
                                <p:cTn id="62" presetID="21" presetClass="entr" presetSubtype="1"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wheel(1)">
                                      <p:cBhvr>
                                        <p:cTn id="64" dur="2000"/>
                                        <p:tgtEl>
                                          <p:spTgt spid="32"/>
                                        </p:tgtEl>
                                      </p:cBhvr>
                                    </p:animEffect>
                                  </p:childTnLst>
                                </p:cTn>
                              </p:par>
                              <p:par>
                                <p:cTn id="65" presetID="21" presetClass="entr" presetSubtype="1"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heel(1)">
                                      <p:cBhvr>
                                        <p:cTn id="67" dur="2000"/>
                                        <p:tgtEl>
                                          <p:spTgt spid="33"/>
                                        </p:tgtEl>
                                      </p:cBhvr>
                                    </p:animEffect>
                                  </p:childTnLst>
                                </p:cTn>
                              </p:par>
                              <p:par>
                                <p:cTn id="68" presetID="21" presetClass="entr" presetSubtype="1"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wheel(1)">
                                      <p:cBhvr>
                                        <p:cTn id="70" dur="2000"/>
                                        <p:tgtEl>
                                          <p:spTgt spid="34"/>
                                        </p:tgtEl>
                                      </p:cBhvr>
                                    </p:animEffect>
                                  </p:childTnLst>
                                </p:cTn>
                              </p:par>
                              <p:par>
                                <p:cTn id="71" presetID="21" presetClass="entr" presetSubtype="1"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wheel(1)">
                                      <p:cBhvr>
                                        <p:cTn id="73" dur="2000"/>
                                        <p:tgtEl>
                                          <p:spTgt spid="35"/>
                                        </p:tgtEl>
                                      </p:cBhvr>
                                    </p:animEffect>
                                  </p:childTnLst>
                                </p:cTn>
                              </p:par>
                              <p:par>
                                <p:cTn id="74" presetID="21" presetClass="entr" presetSubtype="1"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wheel(1)">
                                      <p:cBhvr>
                                        <p:cTn id="76" dur="2000"/>
                                        <p:tgtEl>
                                          <p:spTgt spid="36"/>
                                        </p:tgtEl>
                                      </p:cBhvr>
                                    </p:animEffect>
                                  </p:childTnLst>
                                </p:cTn>
                              </p:par>
                              <p:par>
                                <p:cTn id="77" presetID="21" presetClass="entr" presetSubtype="1"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wheel(1)">
                                      <p:cBhvr>
                                        <p:cTn id="79" dur="2000"/>
                                        <p:tgtEl>
                                          <p:spTgt spid="37"/>
                                        </p:tgtEl>
                                      </p:cBhvr>
                                    </p:animEffect>
                                  </p:childTnLst>
                                </p:cTn>
                              </p:par>
                              <p:par>
                                <p:cTn id="80" presetID="21" presetClass="entr" presetSubtype="1"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wheel(1)">
                                      <p:cBhvr>
                                        <p:cTn id="82" dur="2000"/>
                                        <p:tgtEl>
                                          <p:spTgt spid="38"/>
                                        </p:tgtEl>
                                      </p:cBhvr>
                                    </p:animEffect>
                                  </p:childTnLst>
                                </p:cTn>
                              </p:par>
                              <p:par>
                                <p:cTn id="83" presetID="21" presetClass="entr" presetSubtype="1"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wheel(1)">
                                      <p:cBhvr>
                                        <p:cTn id="85" dur="2000"/>
                                        <p:tgtEl>
                                          <p:spTgt spid="39"/>
                                        </p:tgtEl>
                                      </p:cBhvr>
                                    </p:animEffect>
                                  </p:childTnLst>
                                </p:cTn>
                              </p:par>
                              <p:par>
                                <p:cTn id="86" presetID="21" presetClass="entr" presetSubtype="1" fill="hold" grpId="0" nodeType="with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wheel(1)">
                                      <p:cBhvr>
                                        <p:cTn id="88" dur="2000"/>
                                        <p:tgtEl>
                                          <p:spTgt spid="40"/>
                                        </p:tgtEl>
                                      </p:cBhvr>
                                    </p:animEffect>
                                  </p:childTnLst>
                                </p:cTn>
                              </p:par>
                              <p:par>
                                <p:cTn id="89" presetID="21" presetClass="entr" presetSubtype="1" fill="hold" grpId="0" nodeType="with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wheel(1)">
                                      <p:cBhvr>
                                        <p:cTn id="91" dur="2000"/>
                                        <p:tgtEl>
                                          <p:spTgt spid="41"/>
                                        </p:tgtEl>
                                      </p:cBhvr>
                                    </p:animEffect>
                                  </p:childTnLst>
                                </p:cTn>
                              </p:par>
                              <p:par>
                                <p:cTn id="92" presetID="21" presetClass="entr" presetSubtype="1"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wheel(1)">
                                      <p:cBhvr>
                                        <p:cTn id="94" dur="2000"/>
                                        <p:tgtEl>
                                          <p:spTgt spid="42"/>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43"/>
                                        </p:tgtEl>
                                        <p:attrNameLst>
                                          <p:attrName>style.visibility</p:attrName>
                                        </p:attrNameLst>
                                      </p:cBhvr>
                                      <p:to>
                                        <p:strVal val="visible"/>
                                      </p:to>
                                    </p:set>
                                    <p:animEffect transition="in" filter="fade">
                                      <p:cBhvr>
                                        <p:cTn id="99" dur="500"/>
                                        <p:tgtEl>
                                          <p:spTgt spid="4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fade">
                                      <p:cBhvr>
                                        <p:cTn id="102" dur="500"/>
                                        <p:tgtEl>
                                          <p:spTgt spid="1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fade">
                                      <p:cBhvr>
                                        <p:cTn id="107" dur="500"/>
                                        <p:tgtEl>
                                          <p:spTgt spid="44"/>
                                        </p:tgtEl>
                                      </p:cBhvr>
                                    </p:animEffect>
                                  </p:childTnLst>
                                </p:cTn>
                              </p:par>
                              <p:par>
                                <p:cTn id="108" presetID="21" presetClass="entr" presetSubtype="1" fill="hold" grpId="0" nodeType="withEffect">
                                  <p:stCondLst>
                                    <p:cond delay="0"/>
                                  </p:stCondLst>
                                  <p:childTnLst>
                                    <p:set>
                                      <p:cBhvr>
                                        <p:cTn id="109" dur="1" fill="hold">
                                          <p:stCondLst>
                                            <p:cond delay="0"/>
                                          </p:stCondLst>
                                        </p:cTn>
                                        <p:tgtEl>
                                          <p:spTgt spid="45"/>
                                        </p:tgtEl>
                                        <p:attrNameLst>
                                          <p:attrName>style.visibility</p:attrName>
                                        </p:attrNameLst>
                                      </p:cBhvr>
                                      <p:to>
                                        <p:strVal val="visible"/>
                                      </p:to>
                                    </p:set>
                                    <p:animEffect transition="in" filter="wheel(1)">
                                      <p:cBhvr>
                                        <p:cTn id="110" dur="2000"/>
                                        <p:tgtEl>
                                          <p:spTgt spid="45"/>
                                        </p:tgtEl>
                                      </p:cBhvr>
                                    </p:animEffect>
                                  </p:childTnLst>
                                </p:cTn>
                              </p:par>
                              <p:par>
                                <p:cTn id="111" presetID="21" presetClass="entr" presetSubtype="1" fill="hold" grpId="0" nodeType="with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wheel(1)">
                                      <p:cBhvr>
                                        <p:cTn id="113" dur="2000"/>
                                        <p:tgtEl>
                                          <p:spTgt spid="46"/>
                                        </p:tgtEl>
                                      </p:cBhvr>
                                    </p:animEffect>
                                  </p:childTnLst>
                                </p:cTn>
                              </p:par>
                              <p:par>
                                <p:cTn id="114" presetID="21" presetClass="entr" presetSubtype="1" fill="hold" grpId="0" nodeType="withEffect">
                                  <p:stCondLst>
                                    <p:cond delay="0"/>
                                  </p:stCondLst>
                                  <p:childTnLst>
                                    <p:set>
                                      <p:cBhvr>
                                        <p:cTn id="115" dur="1" fill="hold">
                                          <p:stCondLst>
                                            <p:cond delay="0"/>
                                          </p:stCondLst>
                                        </p:cTn>
                                        <p:tgtEl>
                                          <p:spTgt spid="47"/>
                                        </p:tgtEl>
                                        <p:attrNameLst>
                                          <p:attrName>style.visibility</p:attrName>
                                        </p:attrNameLst>
                                      </p:cBhvr>
                                      <p:to>
                                        <p:strVal val="visible"/>
                                      </p:to>
                                    </p:set>
                                    <p:animEffect transition="in" filter="wheel(1)">
                                      <p:cBhvr>
                                        <p:cTn id="116" dur="2000"/>
                                        <p:tgtEl>
                                          <p:spTgt spid="47"/>
                                        </p:tgtEl>
                                      </p:cBhvr>
                                    </p:animEffect>
                                  </p:childTnLst>
                                </p:cTn>
                              </p:par>
                              <p:par>
                                <p:cTn id="117" presetID="21" presetClass="entr" presetSubtype="1" fill="hold" grpId="0" nodeType="withEffect">
                                  <p:stCondLst>
                                    <p:cond delay="0"/>
                                  </p:stCondLst>
                                  <p:childTnLst>
                                    <p:set>
                                      <p:cBhvr>
                                        <p:cTn id="118" dur="1" fill="hold">
                                          <p:stCondLst>
                                            <p:cond delay="0"/>
                                          </p:stCondLst>
                                        </p:cTn>
                                        <p:tgtEl>
                                          <p:spTgt spid="48"/>
                                        </p:tgtEl>
                                        <p:attrNameLst>
                                          <p:attrName>style.visibility</p:attrName>
                                        </p:attrNameLst>
                                      </p:cBhvr>
                                      <p:to>
                                        <p:strVal val="visible"/>
                                      </p:to>
                                    </p:set>
                                    <p:animEffect transition="in" filter="wheel(1)">
                                      <p:cBhvr>
                                        <p:cTn id="119" dur="2000"/>
                                        <p:tgtEl>
                                          <p:spTgt spid="48"/>
                                        </p:tgtEl>
                                      </p:cBhvr>
                                    </p:animEffect>
                                  </p:childTnLst>
                                </p:cTn>
                              </p:par>
                              <p:par>
                                <p:cTn id="120" presetID="21" presetClass="entr" presetSubtype="1" fill="hold" grpId="0" nodeType="withEffect">
                                  <p:stCondLst>
                                    <p:cond delay="0"/>
                                  </p:stCondLst>
                                  <p:childTnLst>
                                    <p:set>
                                      <p:cBhvr>
                                        <p:cTn id="121" dur="1" fill="hold">
                                          <p:stCondLst>
                                            <p:cond delay="0"/>
                                          </p:stCondLst>
                                        </p:cTn>
                                        <p:tgtEl>
                                          <p:spTgt spid="49"/>
                                        </p:tgtEl>
                                        <p:attrNameLst>
                                          <p:attrName>style.visibility</p:attrName>
                                        </p:attrNameLst>
                                      </p:cBhvr>
                                      <p:to>
                                        <p:strVal val="visible"/>
                                      </p:to>
                                    </p:set>
                                    <p:animEffect transition="in" filter="wheel(1)">
                                      <p:cBhvr>
                                        <p:cTn id="122" dur="2000"/>
                                        <p:tgtEl>
                                          <p:spTgt spid="49"/>
                                        </p:tgtEl>
                                      </p:cBhvr>
                                    </p:animEffect>
                                  </p:childTnLst>
                                </p:cTn>
                              </p:par>
                              <p:par>
                                <p:cTn id="123" presetID="21" presetClass="entr" presetSubtype="1" fill="hold" grpId="0" nodeType="withEffect">
                                  <p:stCondLst>
                                    <p:cond delay="0"/>
                                  </p:stCondLst>
                                  <p:childTnLst>
                                    <p:set>
                                      <p:cBhvr>
                                        <p:cTn id="124" dur="1" fill="hold">
                                          <p:stCondLst>
                                            <p:cond delay="0"/>
                                          </p:stCondLst>
                                        </p:cTn>
                                        <p:tgtEl>
                                          <p:spTgt spid="50"/>
                                        </p:tgtEl>
                                        <p:attrNameLst>
                                          <p:attrName>style.visibility</p:attrName>
                                        </p:attrNameLst>
                                      </p:cBhvr>
                                      <p:to>
                                        <p:strVal val="visible"/>
                                      </p:to>
                                    </p:set>
                                    <p:animEffect transition="in" filter="wheel(1)">
                                      <p:cBhvr>
                                        <p:cTn id="125" dur="2000"/>
                                        <p:tgtEl>
                                          <p:spTgt spid="50"/>
                                        </p:tgtEl>
                                      </p:cBhvr>
                                    </p:animEffect>
                                  </p:childTnLst>
                                </p:cTn>
                              </p:par>
                              <p:par>
                                <p:cTn id="126" presetID="21" presetClass="entr" presetSubtype="1" fill="hold" grpId="0" nodeType="withEffect">
                                  <p:stCondLst>
                                    <p:cond delay="0"/>
                                  </p:stCondLst>
                                  <p:childTnLst>
                                    <p:set>
                                      <p:cBhvr>
                                        <p:cTn id="127" dur="1" fill="hold">
                                          <p:stCondLst>
                                            <p:cond delay="0"/>
                                          </p:stCondLst>
                                        </p:cTn>
                                        <p:tgtEl>
                                          <p:spTgt spid="51"/>
                                        </p:tgtEl>
                                        <p:attrNameLst>
                                          <p:attrName>style.visibility</p:attrName>
                                        </p:attrNameLst>
                                      </p:cBhvr>
                                      <p:to>
                                        <p:strVal val="visible"/>
                                      </p:to>
                                    </p:set>
                                    <p:animEffect transition="in" filter="wheel(1)">
                                      <p:cBhvr>
                                        <p:cTn id="128" dur="2000"/>
                                        <p:tgtEl>
                                          <p:spTgt spid="51"/>
                                        </p:tgtEl>
                                      </p:cBhvr>
                                    </p:animEffect>
                                  </p:childTnLst>
                                </p:cTn>
                              </p:par>
                              <p:par>
                                <p:cTn id="129" presetID="21" presetClass="entr" presetSubtype="1" fill="hold" grpId="0" nodeType="withEffect">
                                  <p:stCondLst>
                                    <p:cond delay="0"/>
                                  </p:stCondLst>
                                  <p:childTnLst>
                                    <p:set>
                                      <p:cBhvr>
                                        <p:cTn id="130" dur="1" fill="hold">
                                          <p:stCondLst>
                                            <p:cond delay="0"/>
                                          </p:stCondLst>
                                        </p:cTn>
                                        <p:tgtEl>
                                          <p:spTgt spid="52"/>
                                        </p:tgtEl>
                                        <p:attrNameLst>
                                          <p:attrName>style.visibility</p:attrName>
                                        </p:attrNameLst>
                                      </p:cBhvr>
                                      <p:to>
                                        <p:strVal val="visible"/>
                                      </p:to>
                                    </p:set>
                                    <p:animEffect transition="in" filter="wheel(1)">
                                      <p:cBhvr>
                                        <p:cTn id="131" dur="2000"/>
                                        <p:tgtEl>
                                          <p:spTgt spid="52"/>
                                        </p:tgtEl>
                                      </p:cBhvr>
                                    </p:animEffect>
                                  </p:childTnLst>
                                </p:cTn>
                              </p:par>
                              <p:par>
                                <p:cTn id="132" presetID="21" presetClass="entr" presetSubtype="1" fill="hold" grpId="0" nodeType="withEffect">
                                  <p:stCondLst>
                                    <p:cond delay="0"/>
                                  </p:stCondLst>
                                  <p:childTnLst>
                                    <p:set>
                                      <p:cBhvr>
                                        <p:cTn id="133" dur="1" fill="hold">
                                          <p:stCondLst>
                                            <p:cond delay="0"/>
                                          </p:stCondLst>
                                        </p:cTn>
                                        <p:tgtEl>
                                          <p:spTgt spid="53"/>
                                        </p:tgtEl>
                                        <p:attrNameLst>
                                          <p:attrName>style.visibility</p:attrName>
                                        </p:attrNameLst>
                                      </p:cBhvr>
                                      <p:to>
                                        <p:strVal val="visible"/>
                                      </p:to>
                                    </p:set>
                                    <p:animEffect transition="in" filter="wheel(1)">
                                      <p:cBhvr>
                                        <p:cTn id="134" dur="2000"/>
                                        <p:tgtEl>
                                          <p:spTgt spid="53"/>
                                        </p:tgtEl>
                                      </p:cBhvr>
                                    </p:animEffect>
                                  </p:childTnLst>
                                </p:cTn>
                              </p:par>
                              <p:par>
                                <p:cTn id="135" presetID="21" presetClass="entr" presetSubtype="1" fill="hold" grpId="0" nodeType="withEffect">
                                  <p:stCondLst>
                                    <p:cond delay="0"/>
                                  </p:stCondLst>
                                  <p:childTnLst>
                                    <p:set>
                                      <p:cBhvr>
                                        <p:cTn id="136" dur="1" fill="hold">
                                          <p:stCondLst>
                                            <p:cond delay="0"/>
                                          </p:stCondLst>
                                        </p:cTn>
                                        <p:tgtEl>
                                          <p:spTgt spid="54"/>
                                        </p:tgtEl>
                                        <p:attrNameLst>
                                          <p:attrName>style.visibility</p:attrName>
                                        </p:attrNameLst>
                                      </p:cBhvr>
                                      <p:to>
                                        <p:strVal val="visible"/>
                                      </p:to>
                                    </p:set>
                                    <p:animEffect transition="in" filter="wheel(1)">
                                      <p:cBhvr>
                                        <p:cTn id="137" dur="2000"/>
                                        <p:tgtEl>
                                          <p:spTgt spid="54"/>
                                        </p:tgtEl>
                                      </p:cBhvr>
                                    </p:animEffect>
                                  </p:childTnLst>
                                </p:cTn>
                              </p:par>
                              <p:par>
                                <p:cTn id="138" presetID="21" presetClass="entr" presetSubtype="1" fill="hold" grpId="0" nodeType="withEffect">
                                  <p:stCondLst>
                                    <p:cond delay="0"/>
                                  </p:stCondLst>
                                  <p:childTnLst>
                                    <p:set>
                                      <p:cBhvr>
                                        <p:cTn id="139" dur="1" fill="hold">
                                          <p:stCondLst>
                                            <p:cond delay="0"/>
                                          </p:stCondLst>
                                        </p:cTn>
                                        <p:tgtEl>
                                          <p:spTgt spid="55"/>
                                        </p:tgtEl>
                                        <p:attrNameLst>
                                          <p:attrName>style.visibility</p:attrName>
                                        </p:attrNameLst>
                                      </p:cBhvr>
                                      <p:to>
                                        <p:strVal val="visible"/>
                                      </p:to>
                                    </p:set>
                                    <p:animEffect transition="in" filter="wheel(1)">
                                      <p:cBhvr>
                                        <p:cTn id="140" dur="2000"/>
                                        <p:tgtEl>
                                          <p:spTgt spid="55"/>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6"/>
                                        </p:tgtEl>
                                        <p:attrNameLst>
                                          <p:attrName>style.visibility</p:attrName>
                                        </p:attrNameLst>
                                      </p:cBhvr>
                                      <p:to>
                                        <p:strVal val="visible"/>
                                      </p:to>
                                    </p:set>
                                    <p:animEffect transition="in" filter="fade">
                                      <p:cBhvr>
                                        <p:cTn id="143" dur="500"/>
                                        <p:tgtEl>
                                          <p:spTgt spid="16"/>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nodeType="click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fade">
                                      <p:cBhvr>
                                        <p:cTn id="148" dur="500"/>
                                        <p:tgtEl>
                                          <p:spTgt spid="56"/>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1"/>
                                        </p:tgtEl>
                                        <p:attrNameLst>
                                          <p:attrName>style.visibility</p:attrName>
                                        </p:attrNameLst>
                                      </p:cBhvr>
                                      <p:to>
                                        <p:strVal val="visible"/>
                                      </p:to>
                                    </p:set>
                                    <p:animEffect transition="in" filter="fade">
                                      <p:cBhvr>
                                        <p:cTn id="151" dur="500"/>
                                        <p:tgtEl>
                                          <p:spTgt spid="11"/>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99"/>
                                        </p:tgtEl>
                                        <p:attrNameLst>
                                          <p:attrName>style.visibility</p:attrName>
                                        </p:attrNameLst>
                                      </p:cBhvr>
                                      <p:to>
                                        <p:strVal val="visible"/>
                                      </p:to>
                                    </p:set>
                                    <p:animEffect transition="in" filter="fade">
                                      <p:cBhvr>
                                        <p:cTn id="154" dur="500"/>
                                        <p:tgtEl>
                                          <p:spTgt spid="99"/>
                                        </p:tgtEl>
                                      </p:cBhvr>
                                    </p:animEffect>
                                  </p:childTnLst>
                                </p:cTn>
                              </p:par>
                            </p:childTnLst>
                          </p:cTn>
                        </p:par>
                      </p:childTnLst>
                    </p:cTn>
                  </p:par>
                  <p:par>
                    <p:cTn id="155" fill="hold">
                      <p:stCondLst>
                        <p:cond delay="indefinite"/>
                      </p:stCondLst>
                      <p:childTnLst>
                        <p:par>
                          <p:cTn id="156" fill="hold">
                            <p:stCondLst>
                              <p:cond delay="0"/>
                            </p:stCondLst>
                            <p:childTnLst>
                              <p:par>
                                <p:cTn id="157" presetID="21" presetClass="entr" presetSubtype="1" fill="hold" grpId="0" nodeType="clickEffect">
                                  <p:stCondLst>
                                    <p:cond delay="0"/>
                                  </p:stCondLst>
                                  <p:childTnLst>
                                    <p:set>
                                      <p:cBhvr>
                                        <p:cTn id="158" dur="1" fill="hold">
                                          <p:stCondLst>
                                            <p:cond delay="0"/>
                                          </p:stCondLst>
                                        </p:cTn>
                                        <p:tgtEl>
                                          <p:spTgt spid="57"/>
                                        </p:tgtEl>
                                        <p:attrNameLst>
                                          <p:attrName>style.visibility</p:attrName>
                                        </p:attrNameLst>
                                      </p:cBhvr>
                                      <p:to>
                                        <p:strVal val="visible"/>
                                      </p:to>
                                    </p:set>
                                    <p:animEffect transition="in" filter="wheel(1)">
                                      <p:cBhvr>
                                        <p:cTn id="159" dur="2000"/>
                                        <p:tgtEl>
                                          <p:spTgt spid="57"/>
                                        </p:tgtEl>
                                      </p:cBhvr>
                                    </p:animEffect>
                                  </p:childTnLst>
                                </p:cTn>
                              </p:par>
                              <p:par>
                                <p:cTn id="160" presetID="21" presetClass="entr" presetSubtype="1" fill="hold" grpId="0" nodeType="withEffect">
                                  <p:stCondLst>
                                    <p:cond delay="0"/>
                                  </p:stCondLst>
                                  <p:childTnLst>
                                    <p:set>
                                      <p:cBhvr>
                                        <p:cTn id="161" dur="1" fill="hold">
                                          <p:stCondLst>
                                            <p:cond delay="0"/>
                                          </p:stCondLst>
                                        </p:cTn>
                                        <p:tgtEl>
                                          <p:spTgt spid="58"/>
                                        </p:tgtEl>
                                        <p:attrNameLst>
                                          <p:attrName>style.visibility</p:attrName>
                                        </p:attrNameLst>
                                      </p:cBhvr>
                                      <p:to>
                                        <p:strVal val="visible"/>
                                      </p:to>
                                    </p:set>
                                    <p:animEffect transition="in" filter="wheel(1)">
                                      <p:cBhvr>
                                        <p:cTn id="162" dur="2000"/>
                                        <p:tgtEl>
                                          <p:spTgt spid="58"/>
                                        </p:tgtEl>
                                      </p:cBhvr>
                                    </p:animEffect>
                                  </p:childTnLst>
                                </p:cTn>
                              </p:par>
                              <p:par>
                                <p:cTn id="163" presetID="21" presetClass="entr" presetSubtype="1" fill="hold" grpId="0" nodeType="withEffect">
                                  <p:stCondLst>
                                    <p:cond delay="0"/>
                                  </p:stCondLst>
                                  <p:childTnLst>
                                    <p:set>
                                      <p:cBhvr>
                                        <p:cTn id="164" dur="1" fill="hold">
                                          <p:stCondLst>
                                            <p:cond delay="0"/>
                                          </p:stCondLst>
                                        </p:cTn>
                                        <p:tgtEl>
                                          <p:spTgt spid="59"/>
                                        </p:tgtEl>
                                        <p:attrNameLst>
                                          <p:attrName>style.visibility</p:attrName>
                                        </p:attrNameLst>
                                      </p:cBhvr>
                                      <p:to>
                                        <p:strVal val="visible"/>
                                      </p:to>
                                    </p:set>
                                    <p:animEffect transition="in" filter="wheel(1)">
                                      <p:cBhvr>
                                        <p:cTn id="165" dur="2000"/>
                                        <p:tgtEl>
                                          <p:spTgt spid="59"/>
                                        </p:tgtEl>
                                      </p:cBhvr>
                                    </p:animEffect>
                                  </p:childTnLst>
                                </p:cTn>
                              </p:par>
                              <p:par>
                                <p:cTn id="166" presetID="21" presetClass="entr" presetSubtype="1" fill="hold" grpId="0" nodeType="withEffect">
                                  <p:stCondLst>
                                    <p:cond delay="0"/>
                                  </p:stCondLst>
                                  <p:childTnLst>
                                    <p:set>
                                      <p:cBhvr>
                                        <p:cTn id="167" dur="1" fill="hold">
                                          <p:stCondLst>
                                            <p:cond delay="0"/>
                                          </p:stCondLst>
                                        </p:cTn>
                                        <p:tgtEl>
                                          <p:spTgt spid="60"/>
                                        </p:tgtEl>
                                        <p:attrNameLst>
                                          <p:attrName>style.visibility</p:attrName>
                                        </p:attrNameLst>
                                      </p:cBhvr>
                                      <p:to>
                                        <p:strVal val="visible"/>
                                      </p:to>
                                    </p:set>
                                    <p:animEffect transition="in" filter="wheel(1)">
                                      <p:cBhvr>
                                        <p:cTn id="168" dur="2000"/>
                                        <p:tgtEl>
                                          <p:spTgt spid="60"/>
                                        </p:tgtEl>
                                      </p:cBhvr>
                                    </p:animEffect>
                                  </p:childTnLst>
                                </p:cTn>
                              </p:par>
                              <p:par>
                                <p:cTn id="169" presetID="21" presetClass="entr" presetSubtype="1" fill="hold" grpId="0" nodeType="withEffect">
                                  <p:stCondLst>
                                    <p:cond delay="0"/>
                                  </p:stCondLst>
                                  <p:childTnLst>
                                    <p:set>
                                      <p:cBhvr>
                                        <p:cTn id="170" dur="1" fill="hold">
                                          <p:stCondLst>
                                            <p:cond delay="0"/>
                                          </p:stCondLst>
                                        </p:cTn>
                                        <p:tgtEl>
                                          <p:spTgt spid="61"/>
                                        </p:tgtEl>
                                        <p:attrNameLst>
                                          <p:attrName>style.visibility</p:attrName>
                                        </p:attrNameLst>
                                      </p:cBhvr>
                                      <p:to>
                                        <p:strVal val="visible"/>
                                      </p:to>
                                    </p:set>
                                    <p:animEffect transition="in" filter="wheel(1)">
                                      <p:cBhvr>
                                        <p:cTn id="171" dur="2000"/>
                                        <p:tgtEl>
                                          <p:spTgt spid="61"/>
                                        </p:tgtEl>
                                      </p:cBhvr>
                                    </p:animEffect>
                                  </p:childTnLst>
                                </p:cTn>
                              </p:par>
                              <p:par>
                                <p:cTn id="172" presetID="21" presetClass="entr" presetSubtype="1" fill="hold" grpId="0" nodeType="withEffect">
                                  <p:stCondLst>
                                    <p:cond delay="0"/>
                                  </p:stCondLst>
                                  <p:childTnLst>
                                    <p:set>
                                      <p:cBhvr>
                                        <p:cTn id="173" dur="1" fill="hold">
                                          <p:stCondLst>
                                            <p:cond delay="0"/>
                                          </p:stCondLst>
                                        </p:cTn>
                                        <p:tgtEl>
                                          <p:spTgt spid="62"/>
                                        </p:tgtEl>
                                        <p:attrNameLst>
                                          <p:attrName>style.visibility</p:attrName>
                                        </p:attrNameLst>
                                      </p:cBhvr>
                                      <p:to>
                                        <p:strVal val="visible"/>
                                      </p:to>
                                    </p:set>
                                    <p:animEffect transition="in" filter="wheel(1)">
                                      <p:cBhvr>
                                        <p:cTn id="174" dur="2000"/>
                                        <p:tgtEl>
                                          <p:spTgt spid="62"/>
                                        </p:tgtEl>
                                      </p:cBhvr>
                                    </p:animEffect>
                                  </p:childTnLst>
                                </p:cTn>
                              </p:par>
                              <p:par>
                                <p:cTn id="175" presetID="21" presetClass="entr" presetSubtype="1" fill="hold" grpId="0" nodeType="withEffect">
                                  <p:stCondLst>
                                    <p:cond delay="0"/>
                                  </p:stCondLst>
                                  <p:childTnLst>
                                    <p:set>
                                      <p:cBhvr>
                                        <p:cTn id="176" dur="1" fill="hold">
                                          <p:stCondLst>
                                            <p:cond delay="0"/>
                                          </p:stCondLst>
                                        </p:cTn>
                                        <p:tgtEl>
                                          <p:spTgt spid="63"/>
                                        </p:tgtEl>
                                        <p:attrNameLst>
                                          <p:attrName>style.visibility</p:attrName>
                                        </p:attrNameLst>
                                      </p:cBhvr>
                                      <p:to>
                                        <p:strVal val="visible"/>
                                      </p:to>
                                    </p:set>
                                    <p:animEffect transition="in" filter="wheel(1)">
                                      <p:cBhvr>
                                        <p:cTn id="177" dur="2000"/>
                                        <p:tgtEl>
                                          <p:spTgt spid="63"/>
                                        </p:tgtEl>
                                      </p:cBhvr>
                                    </p:animEffect>
                                  </p:childTnLst>
                                </p:cTn>
                              </p:par>
                              <p:par>
                                <p:cTn id="178" presetID="21" presetClass="entr" presetSubtype="1" fill="hold" grpId="0" nodeType="withEffect">
                                  <p:stCondLst>
                                    <p:cond delay="0"/>
                                  </p:stCondLst>
                                  <p:childTnLst>
                                    <p:set>
                                      <p:cBhvr>
                                        <p:cTn id="179" dur="1" fill="hold">
                                          <p:stCondLst>
                                            <p:cond delay="0"/>
                                          </p:stCondLst>
                                        </p:cTn>
                                        <p:tgtEl>
                                          <p:spTgt spid="64"/>
                                        </p:tgtEl>
                                        <p:attrNameLst>
                                          <p:attrName>style.visibility</p:attrName>
                                        </p:attrNameLst>
                                      </p:cBhvr>
                                      <p:to>
                                        <p:strVal val="visible"/>
                                      </p:to>
                                    </p:set>
                                    <p:animEffect transition="in" filter="wheel(1)">
                                      <p:cBhvr>
                                        <p:cTn id="180" dur="2000"/>
                                        <p:tgtEl>
                                          <p:spTgt spid="64"/>
                                        </p:tgtEl>
                                      </p:cBhvr>
                                    </p:animEffect>
                                  </p:childTnLst>
                                </p:cTn>
                              </p:par>
                              <p:par>
                                <p:cTn id="181" presetID="21" presetClass="entr" presetSubtype="1" fill="hold" grpId="0" nodeType="withEffect">
                                  <p:stCondLst>
                                    <p:cond delay="0"/>
                                  </p:stCondLst>
                                  <p:childTnLst>
                                    <p:set>
                                      <p:cBhvr>
                                        <p:cTn id="182" dur="1" fill="hold">
                                          <p:stCondLst>
                                            <p:cond delay="0"/>
                                          </p:stCondLst>
                                        </p:cTn>
                                        <p:tgtEl>
                                          <p:spTgt spid="65"/>
                                        </p:tgtEl>
                                        <p:attrNameLst>
                                          <p:attrName>style.visibility</p:attrName>
                                        </p:attrNameLst>
                                      </p:cBhvr>
                                      <p:to>
                                        <p:strVal val="visible"/>
                                      </p:to>
                                    </p:set>
                                    <p:animEffect transition="in" filter="wheel(1)">
                                      <p:cBhvr>
                                        <p:cTn id="183" dur="2000"/>
                                        <p:tgtEl>
                                          <p:spTgt spid="65"/>
                                        </p:tgtEl>
                                      </p:cBhvr>
                                    </p:animEffect>
                                  </p:childTnLst>
                                </p:cTn>
                              </p:par>
                            </p:childTnLst>
                          </p:cTn>
                        </p:par>
                      </p:childTnLst>
                    </p:cTn>
                  </p:par>
                  <p:par>
                    <p:cTn id="184" fill="hold">
                      <p:stCondLst>
                        <p:cond delay="indefinite"/>
                      </p:stCondLst>
                      <p:childTnLst>
                        <p:par>
                          <p:cTn id="185" fill="hold">
                            <p:stCondLst>
                              <p:cond delay="0"/>
                            </p:stCondLst>
                            <p:childTnLst>
                              <p:par>
                                <p:cTn id="186" presetID="21" presetClass="entr" presetSubtype="1" fill="hold" grpId="0" nodeType="clickEffect">
                                  <p:stCondLst>
                                    <p:cond delay="0"/>
                                  </p:stCondLst>
                                  <p:childTnLst>
                                    <p:set>
                                      <p:cBhvr>
                                        <p:cTn id="187" dur="1" fill="hold">
                                          <p:stCondLst>
                                            <p:cond delay="0"/>
                                          </p:stCondLst>
                                        </p:cTn>
                                        <p:tgtEl>
                                          <p:spTgt spid="66"/>
                                        </p:tgtEl>
                                        <p:attrNameLst>
                                          <p:attrName>style.visibility</p:attrName>
                                        </p:attrNameLst>
                                      </p:cBhvr>
                                      <p:to>
                                        <p:strVal val="visible"/>
                                      </p:to>
                                    </p:set>
                                    <p:animEffect transition="in" filter="wheel(1)">
                                      <p:cBhvr>
                                        <p:cTn id="188" dur="2000"/>
                                        <p:tgtEl>
                                          <p:spTgt spid="66"/>
                                        </p:tgtEl>
                                      </p:cBhvr>
                                    </p:animEffect>
                                  </p:childTnLst>
                                </p:cTn>
                              </p:par>
                              <p:par>
                                <p:cTn id="189" presetID="21" presetClass="entr" presetSubtype="1" fill="hold" grpId="0" nodeType="withEffect">
                                  <p:stCondLst>
                                    <p:cond delay="0"/>
                                  </p:stCondLst>
                                  <p:childTnLst>
                                    <p:set>
                                      <p:cBhvr>
                                        <p:cTn id="190" dur="1" fill="hold">
                                          <p:stCondLst>
                                            <p:cond delay="0"/>
                                          </p:stCondLst>
                                        </p:cTn>
                                        <p:tgtEl>
                                          <p:spTgt spid="67"/>
                                        </p:tgtEl>
                                        <p:attrNameLst>
                                          <p:attrName>style.visibility</p:attrName>
                                        </p:attrNameLst>
                                      </p:cBhvr>
                                      <p:to>
                                        <p:strVal val="visible"/>
                                      </p:to>
                                    </p:set>
                                    <p:animEffect transition="in" filter="wheel(1)">
                                      <p:cBhvr>
                                        <p:cTn id="191" dur="2000"/>
                                        <p:tgtEl>
                                          <p:spTgt spid="67"/>
                                        </p:tgtEl>
                                      </p:cBhvr>
                                    </p:animEffect>
                                  </p:childTnLst>
                                </p:cTn>
                              </p:par>
                              <p:par>
                                <p:cTn id="192" presetID="21" presetClass="entr" presetSubtype="1" fill="hold" grpId="0" nodeType="withEffect">
                                  <p:stCondLst>
                                    <p:cond delay="0"/>
                                  </p:stCondLst>
                                  <p:childTnLst>
                                    <p:set>
                                      <p:cBhvr>
                                        <p:cTn id="193" dur="1" fill="hold">
                                          <p:stCondLst>
                                            <p:cond delay="0"/>
                                          </p:stCondLst>
                                        </p:cTn>
                                        <p:tgtEl>
                                          <p:spTgt spid="73"/>
                                        </p:tgtEl>
                                        <p:attrNameLst>
                                          <p:attrName>style.visibility</p:attrName>
                                        </p:attrNameLst>
                                      </p:cBhvr>
                                      <p:to>
                                        <p:strVal val="visible"/>
                                      </p:to>
                                    </p:set>
                                    <p:animEffect transition="in" filter="wheel(1)">
                                      <p:cBhvr>
                                        <p:cTn id="194" dur="2000"/>
                                        <p:tgtEl>
                                          <p:spTgt spid="73"/>
                                        </p:tgtEl>
                                      </p:cBhvr>
                                    </p:animEffect>
                                  </p:childTnLst>
                                </p:cTn>
                              </p:par>
                              <p:par>
                                <p:cTn id="195" presetID="21" presetClass="entr" presetSubtype="1" fill="hold" grpId="0" nodeType="withEffect">
                                  <p:stCondLst>
                                    <p:cond delay="0"/>
                                  </p:stCondLst>
                                  <p:childTnLst>
                                    <p:set>
                                      <p:cBhvr>
                                        <p:cTn id="196" dur="1" fill="hold">
                                          <p:stCondLst>
                                            <p:cond delay="0"/>
                                          </p:stCondLst>
                                        </p:cTn>
                                        <p:tgtEl>
                                          <p:spTgt spid="72"/>
                                        </p:tgtEl>
                                        <p:attrNameLst>
                                          <p:attrName>style.visibility</p:attrName>
                                        </p:attrNameLst>
                                      </p:cBhvr>
                                      <p:to>
                                        <p:strVal val="visible"/>
                                      </p:to>
                                    </p:set>
                                    <p:animEffect transition="in" filter="wheel(1)">
                                      <p:cBhvr>
                                        <p:cTn id="197" dur="2000"/>
                                        <p:tgtEl>
                                          <p:spTgt spid="72"/>
                                        </p:tgtEl>
                                      </p:cBhvr>
                                    </p:animEffect>
                                  </p:childTnLst>
                                </p:cTn>
                              </p:par>
                              <p:par>
                                <p:cTn id="198" presetID="21" presetClass="entr" presetSubtype="1" fill="hold" grpId="0" nodeType="withEffect">
                                  <p:stCondLst>
                                    <p:cond delay="0"/>
                                  </p:stCondLst>
                                  <p:childTnLst>
                                    <p:set>
                                      <p:cBhvr>
                                        <p:cTn id="199" dur="1" fill="hold">
                                          <p:stCondLst>
                                            <p:cond delay="0"/>
                                          </p:stCondLst>
                                        </p:cTn>
                                        <p:tgtEl>
                                          <p:spTgt spid="71"/>
                                        </p:tgtEl>
                                        <p:attrNameLst>
                                          <p:attrName>style.visibility</p:attrName>
                                        </p:attrNameLst>
                                      </p:cBhvr>
                                      <p:to>
                                        <p:strVal val="visible"/>
                                      </p:to>
                                    </p:set>
                                    <p:animEffect transition="in" filter="wheel(1)">
                                      <p:cBhvr>
                                        <p:cTn id="200" dur="2000"/>
                                        <p:tgtEl>
                                          <p:spTgt spid="71"/>
                                        </p:tgtEl>
                                      </p:cBhvr>
                                    </p:animEffect>
                                  </p:childTnLst>
                                </p:cTn>
                              </p:par>
                              <p:par>
                                <p:cTn id="201" presetID="21" presetClass="entr" presetSubtype="1" fill="hold" grpId="0" nodeType="withEffect">
                                  <p:stCondLst>
                                    <p:cond delay="0"/>
                                  </p:stCondLst>
                                  <p:childTnLst>
                                    <p:set>
                                      <p:cBhvr>
                                        <p:cTn id="202" dur="1" fill="hold">
                                          <p:stCondLst>
                                            <p:cond delay="0"/>
                                          </p:stCondLst>
                                        </p:cTn>
                                        <p:tgtEl>
                                          <p:spTgt spid="70"/>
                                        </p:tgtEl>
                                        <p:attrNameLst>
                                          <p:attrName>style.visibility</p:attrName>
                                        </p:attrNameLst>
                                      </p:cBhvr>
                                      <p:to>
                                        <p:strVal val="visible"/>
                                      </p:to>
                                    </p:set>
                                    <p:animEffect transition="in" filter="wheel(1)">
                                      <p:cBhvr>
                                        <p:cTn id="203" dur="2000"/>
                                        <p:tgtEl>
                                          <p:spTgt spid="70"/>
                                        </p:tgtEl>
                                      </p:cBhvr>
                                    </p:animEffect>
                                  </p:childTnLst>
                                </p:cTn>
                              </p:par>
                              <p:par>
                                <p:cTn id="204" presetID="21" presetClass="entr" presetSubtype="1" fill="hold" grpId="0" nodeType="withEffect">
                                  <p:stCondLst>
                                    <p:cond delay="0"/>
                                  </p:stCondLst>
                                  <p:childTnLst>
                                    <p:set>
                                      <p:cBhvr>
                                        <p:cTn id="205" dur="1" fill="hold">
                                          <p:stCondLst>
                                            <p:cond delay="0"/>
                                          </p:stCondLst>
                                        </p:cTn>
                                        <p:tgtEl>
                                          <p:spTgt spid="69"/>
                                        </p:tgtEl>
                                        <p:attrNameLst>
                                          <p:attrName>style.visibility</p:attrName>
                                        </p:attrNameLst>
                                      </p:cBhvr>
                                      <p:to>
                                        <p:strVal val="visible"/>
                                      </p:to>
                                    </p:set>
                                    <p:animEffect transition="in" filter="wheel(1)">
                                      <p:cBhvr>
                                        <p:cTn id="206" dur="2000"/>
                                        <p:tgtEl>
                                          <p:spTgt spid="69"/>
                                        </p:tgtEl>
                                      </p:cBhvr>
                                    </p:animEffect>
                                  </p:childTnLst>
                                </p:cTn>
                              </p:par>
                              <p:par>
                                <p:cTn id="207" presetID="21" presetClass="entr" presetSubtype="1" fill="hold" grpId="0" nodeType="withEffect">
                                  <p:stCondLst>
                                    <p:cond delay="0"/>
                                  </p:stCondLst>
                                  <p:childTnLst>
                                    <p:set>
                                      <p:cBhvr>
                                        <p:cTn id="208" dur="1" fill="hold">
                                          <p:stCondLst>
                                            <p:cond delay="0"/>
                                          </p:stCondLst>
                                        </p:cTn>
                                        <p:tgtEl>
                                          <p:spTgt spid="68"/>
                                        </p:tgtEl>
                                        <p:attrNameLst>
                                          <p:attrName>style.visibility</p:attrName>
                                        </p:attrNameLst>
                                      </p:cBhvr>
                                      <p:to>
                                        <p:strVal val="visible"/>
                                      </p:to>
                                    </p:set>
                                    <p:animEffect transition="in" filter="wheel(1)">
                                      <p:cBhvr>
                                        <p:cTn id="209" dur="2000"/>
                                        <p:tgtEl>
                                          <p:spTgt spid="68"/>
                                        </p:tgtEl>
                                      </p:cBhvr>
                                    </p:animEffect>
                                  </p:childTnLst>
                                </p:cTn>
                              </p:par>
                            </p:childTnLst>
                          </p:cTn>
                        </p:par>
                      </p:childTnLst>
                    </p:cTn>
                  </p:par>
                  <p:par>
                    <p:cTn id="210" fill="hold">
                      <p:stCondLst>
                        <p:cond delay="indefinite"/>
                      </p:stCondLst>
                      <p:childTnLst>
                        <p:par>
                          <p:cTn id="211" fill="hold">
                            <p:stCondLst>
                              <p:cond delay="0"/>
                            </p:stCondLst>
                            <p:childTnLst>
                              <p:par>
                                <p:cTn id="212" presetID="21" presetClass="entr" presetSubtype="1" fill="hold" grpId="0" nodeType="clickEffect">
                                  <p:stCondLst>
                                    <p:cond delay="0"/>
                                  </p:stCondLst>
                                  <p:childTnLst>
                                    <p:set>
                                      <p:cBhvr>
                                        <p:cTn id="213" dur="1" fill="hold">
                                          <p:stCondLst>
                                            <p:cond delay="0"/>
                                          </p:stCondLst>
                                        </p:cTn>
                                        <p:tgtEl>
                                          <p:spTgt spid="78"/>
                                        </p:tgtEl>
                                        <p:attrNameLst>
                                          <p:attrName>style.visibility</p:attrName>
                                        </p:attrNameLst>
                                      </p:cBhvr>
                                      <p:to>
                                        <p:strVal val="visible"/>
                                      </p:to>
                                    </p:set>
                                    <p:animEffect transition="in" filter="wheel(1)">
                                      <p:cBhvr>
                                        <p:cTn id="214" dur="2000"/>
                                        <p:tgtEl>
                                          <p:spTgt spid="78"/>
                                        </p:tgtEl>
                                      </p:cBhvr>
                                    </p:animEffect>
                                  </p:childTnLst>
                                </p:cTn>
                              </p:par>
                              <p:par>
                                <p:cTn id="215" presetID="21" presetClass="entr" presetSubtype="1" fill="hold" grpId="0" nodeType="withEffect">
                                  <p:stCondLst>
                                    <p:cond delay="0"/>
                                  </p:stCondLst>
                                  <p:childTnLst>
                                    <p:set>
                                      <p:cBhvr>
                                        <p:cTn id="216" dur="1" fill="hold">
                                          <p:stCondLst>
                                            <p:cond delay="0"/>
                                          </p:stCondLst>
                                        </p:cTn>
                                        <p:tgtEl>
                                          <p:spTgt spid="77"/>
                                        </p:tgtEl>
                                        <p:attrNameLst>
                                          <p:attrName>style.visibility</p:attrName>
                                        </p:attrNameLst>
                                      </p:cBhvr>
                                      <p:to>
                                        <p:strVal val="visible"/>
                                      </p:to>
                                    </p:set>
                                    <p:animEffect transition="in" filter="wheel(1)">
                                      <p:cBhvr>
                                        <p:cTn id="217" dur="2000"/>
                                        <p:tgtEl>
                                          <p:spTgt spid="77"/>
                                        </p:tgtEl>
                                      </p:cBhvr>
                                    </p:animEffect>
                                  </p:childTnLst>
                                </p:cTn>
                              </p:par>
                              <p:par>
                                <p:cTn id="218" presetID="21" presetClass="entr" presetSubtype="1"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wheel(1)">
                                      <p:cBhvr>
                                        <p:cTn id="220" dur="2000"/>
                                        <p:tgtEl>
                                          <p:spTgt spid="75"/>
                                        </p:tgtEl>
                                      </p:cBhvr>
                                    </p:animEffect>
                                  </p:childTnLst>
                                </p:cTn>
                              </p:par>
                              <p:par>
                                <p:cTn id="221" presetID="21" presetClass="entr" presetSubtype="1" fill="hold" grpId="0" nodeType="withEffect">
                                  <p:stCondLst>
                                    <p:cond delay="0"/>
                                  </p:stCondLst>
                                  <p:childTnLst>
                                    <p:set>
                                      <p:cBhvr>
                                        <p:cTn id="222" dur="1" fill="hold">
                                          <p:stCondLst>
                                            <p:cond delay="0"/>
                                          </p:stCondLst>
                                        </p:cTn>
                                        <p:tgtEl>
                                          <p:spTgt spid="74"/>
                                        </p:tgtEl>
                                        <p:attrNameLst>
                                          <p:attrName>style.visibility</p:attrName>
                                        </p:attrNameLst>
                                      </p:cBhvr>
                                      <p:to>
                                        <p:strVal val="visible"/>
                                      </p:to>
                                    </p:set>
                                    <p:animEffect transition="in" filter="wheel(1)">
                                      <p:cBhvr>
                                        <p:cTn id="223" dur="2000"/>
                                        <p:tgtEl>
                                          <p:spTgt spid="74"/>
                                        </p:tgtEl>
                                      </p:cBhvr>
                                    </p:animEffect>
                                  </p:childTnLst>
                                </p:cTn>
                              </p:par>
                              <p:par>
                                <p:cTn id="224" presetID="21" presetClass="entr" presetSubtype="1" fill="hold" grpId="0" nodeType="withEffect">
                                  <p:stCondLst>
                                    <p:cond delay="0"/>
                                  </p:stCondLst>
                                  <p:childTnLst>
                                    <p:set>
                                      <p:cBhvr>
                                        <p:cTn id="225" dur="1" fill="hold">
                                          <p:stCondLst>
                                            <p:cond delay="0"/>
                                          </p:stCondLst>
                                        </p:cTn>
                                        <p:tgtEl>
                                          <p:spTgt spid="76"/>
                                        </p:tgtEl>
                                        <p:attrNameLst>
                                          <p:attrName>style.visibility</p:attrName>
                                        </p:attrNameLst>
                                      </p:cBhvr>
                                      <p:to>
                                        <p:strVal val="visible"/>
                                      </p:to>
                                    </p:set>
                                    <p:animEffect transition="in" filter="wheel(1)">
                                      <p:cBhvr>
                                        <p:cTn id="226" dur="2000"/>
                                        <p:tgtEl>
                                          <p:spTgt spid="76"/>
                                        </p:tgtEl>
                                      </p:cBhvr>
                                    </p:animEffect>
                                  </p:childTnLst>
                                </p:cTn>
                              </p:par>
                            </p:childTnLst>
                          </p:cTn>
                        </p:par>
                      </p:childTnLst>
                    </p:cTn>
                  </p:par>
                  <p:par>
                    <p:cTn id="227" fill="hold">
                      <p:stCondLst>
                        <p:cond delay="indefinite"/>
                      </p:stCondLst>
                      <p:childTnLst>
                        <p:par>
                          <p:cTn id="228" fill="hold">
                            <p:stCondLst>
                              <p:cond delay="0"/>
                            </p:stCondLst>
                            <p:childTnLst>
                              <p:par>
                                <p:cTn id="229" presetID="21" presetClass="entr" presetSubtype="1" fill="hold" grpId="0" nodeType="clickEffect">
                                  <p:stCondLst>
                                    <p:cond delay="0"/>
                                  </p:stCondLst>
                                  <p:childTnLst>
                                    <p:set>
                                      <p:cBhvr>
                                        <p:cTn id="230" dur="1" fill="hold">
                                          <p:stCondLst>
                                            <p:cond delay="0"/>
                                          </p:stCondLst>
                                        </p:cTn>
                                        <p:tgtEl>
                                          <p:spTgt spid="82"/>
                                        </p:tgtEl>
                                        <p:attrNameLst>
                                          <p:attrName>style.visibility</p:attrName>
                                        </p:attrNameLst>
                                      </p:cBhvr>
                                      <p:to>
                                        <p:strVal val="visible"/>
                                      </p:to>
                                    </p:set>
                                    <p:animEffect transition="in" filter="wheel(1)">
                                      <p:cBhvr>
                                        <p:cTn id="231" dur="2000"/>
                                        <p:tgtEl>
                                          <p:spTgt spid="82"/>
                                        </p:tgtEl>
                                      </p:cBhvr>
                                    </p:animEffect>
                                  </p:childTnLst>
                                </p:cTn>
                              </p:par>
                              <p:par>
                                <p:cTn id="232" presetID="21" presetClass="entr" presetSubtype="1" fill="hold" grpId="0" nodeType="withEffect">
                                  <p:stCondLst>
                                    <p:cond delay="0"/>
                                  </p:stCondLst>
                                  <p:childTnLst>
                                    <p:set>
                                      <p:cBhvr>
                                        <p:cTn id="233" dur="1" fill="hold">
                                          <p:stCondLst>
                                            <p:cond delay="0"/>
                                          </p:stCondLst>
                                        </p:cTn>
                                        <p:tgtEl>
                                          <p:spTgt spid="83"/>
                                        </p:tgtEl>
                                        <p:attrNameLst>
                                          <p:attrName>style.visibility</p:attrName>
                                        </p:attrNameLst>
                                      </p:cBhvr>
                                      <p:to>
                                        <p:strVal val="visible"/>
                                      </p:to>
                                    </p:set>
                                    <p:animEffect transition="in" filter="wheel(1)">
                                      <p:cBhvr>
                                        <p:cTn id="234" dur="2000"/>
                                        <p:tgtEl>
                                          <p:spTgt spid="83"/>
                                        </p:tgtEl>
                                      </p:cBhvr>
                                    </p:animEffect>
                                  </p:childTnLst>
                                </p:cTn>
                              </p:par>
                              <p:par>
                                <p:cTn id="235" presetID="21" presetClass="entr" presetSubtype="1" fill="hold" grpId="0" nodeType="withEffect">
                                  <p:stCondLst>
                                    <p:cond delay="0"/>
                                  </p:stCondLst>
                                  <p:childTnLst>
                                    <p:set>
                                      <p:cBhvr>
                                        <p:cTn id="236" dur="1" fill="hold">
                                          <p:stCondLst>
                                            <p:cond delay="0"/>
                                          </p:stCondLst>
                                        </p:cTn>
                                        <p:tgtEl>
                                          <p:spTgt spid="84"/>
                                        </p:tgtEl>
                                        <p:attrNameLst>
                                          <p:attrName>style.visibility</p:attrName>
                                        </p:attrNameLst>
                                      </p:cBhvr>
                                      <p:to>
                                        <p:strVal val="visible"/>
                                      </p:to>
                                    </p:set>
                                    <p:animEffect transition="in" filter="wheel(1)">
                                      <p:cBhvr>
                                        <p:cTn id="237" dur="2000"/>
                                        <p:tgtEl>
                                          <p:spTgt spid="84"/>
                                        </p:tgtEl>
                                      </p:cBhvr>
                                    </p:animEffect>
                                  </p:childTnLst>
                                </p:cTn>
                              </p:par>
                              <p:par>
                                <p:cTn id="238" presetID="21" presetClass="entr" presetSubtype="1" fill="hold" grpId="0" nodeType="withEffect">
                                  <p:stCondLst>
                                    <p:cond delay="0"/>
                                  </p:stCondLst>
                                  <p:childTnLst>
                                    <p:set>
                                      <p:cBhvr>
                                        <p:cTn id="239" dur="1" fill="hold">
                                          <p:stCondLst>
                                            <p:cond delay="0"/>
                                          </p:stCondLst>
                                        </p:cTn>
                                        <p:tgtEl>
                                          <p:spTgt spid="85"/>
                                        </p:tgtEl>
                                        <p:attrNameLst>
                                          <p:attrName>style.visibility</p:attrName>
                                        </p:attrNameLst>
                                      </p:cBhvr>
                                      <p:to>
                                        <p:strVal val="visible"/>
                                      </p:to>
                                    </p:set>
                                    <p:animEffect transition="in" filter="wheel(1)">
                                      <p:cBhvr>
                                        <p:cTn id="240" dur="2000"/>
                                        <p:tgtEl>
                                          <p:spTgt spid="85"/>
                                        </p:tgtEl>
                                      </p:cBhvr>
                                    </p:animEffect>
                                  </p:childTnLst>
                                </p:cTn>
                              </p:par>
                              <p:par>
                                <p:cTn id="241" presetID="21" presetClass="entr" presetSubtype="1" fill="hold" grpId="0" nodeType="withEffect">
                                  <p:stCondLst>
                                    <p:cond delay="0"/>
                                  </p:stCondLst>
                                  <p:childTnLst>
                                    <p:set>
                                      <p:cBhvr>
                                        <p:cTn id="242" dur="1" fill="hold">
                                          <p:stCondLst>
                                            <p:cond delay="0"/>
                                          </p:stCondLst>
                                        </p:cTn>
                                        <p:tgtEl>
                                          <p:spTgt spid="86"/>
                                        </p:tgtEl>
                                        <p:attrNameLst>
                                          <p:attrName>style.visibility</p:attrName>
                                        </p:attrNameLst>
                                      </p:cBhvr>
                                      <p:to>
                                        <p:strVal val="visible"/>
                                      </p:to>
                                    </p:set>
                                    <p:animEffect transition="in" filter="wheel(1)">
                                      <p:cBhvr>
                                        <p:cTn id="243" dur="2000"/>
                                        <p:tgtEl>
                                          <p:spTgt spid="86"/>
                                        </p:tgtEl>
                                      </p:cBhvr>
                                    </p:animEffect>
                                  </p:childTnLst>
                                </p:cTn>
                              </p:par>
                              <p:par>
                                <p:cTn id="244" presetID="21" presetClass="entr" presetSubtype="1" fill="hold" grpId="0" nodeType="withEffect">
                                  <p:stCondLst>
                                    <p:cond delay="0"/>
                                  </p:stCondLst>
                                  <p:childTnLst>
                                    <p:set>
                                      <p:cBhvr>
                                        <p:cTn id="245" dur="1" fill="hold">
                                          <p:stCondLst>
                                            <p:cond delay="0"/>
                                          </p:stCondLst>
                                        </p:cTn>
                                        <p:tgtEl>
                                          <p:spTgt spid="87"/>
                                        </p:tgtEl>
                                        <p:attrNameLst>
                                          <p:attrName>style.visibility</p:attrName>
                                        </p:attrNameLst>
                                      </p:cBhvr>
                                      <p:to>
                                        <p:strVal val="visible"/>
                                      </p:to>
                                    </p:set>
                                    <p:animEffect transition="in" filter="wheel(1)">
                                      <p:cBhvr>
                                        <p:cTn id="246" dur="2000"/>
                                        <p:tgtEl>
                                          <p:spTgt spid="87"/>
                                        </p:tgtEl>
                                      </p:cBhvr>
                                    </p:animEffect>
                                  </p:childTnLst>
                                </p:cTn>
                              </p:par>
                            </p:childTnLst>
                          </p:cTn>
                        </p:par>
                      </p:childTnLst>
                    </p:cTn>
                  </p:par>
                  <p:par>
                    <p:cTn id="247" fill="hold">
                      <p:stCondLst>
                        <p:cond delay="indefinite"/>
                      </p:stCondLst>
                      <p:childTnLst>
                        <p:par>
                          <p:cTn id="248" fill="hold">
                            <p:stCondLst>
                              <p:cond delay="0"/>
                            </p:stCondLst>
                            <p:childTnLst>
                              <p:par>
                                <p:cTn id="249" presetID="21" presetClass="entr" presetSubtype="1" fill="hold" grpId="0" nodeType="clickEffect">
                                  <p:stCondLst>
                                    <p:cond delay="0"/>
                                  </p:stCondLst>
                                  <p:childTnLst>
                                    <p:set>
                                      <p:cBhvr>
                                        <p:cTn id="250" dur="1" fill="hold">
                                          <p:stCondLst>
                                            <p:cond delay="0"/>
                                          </p:stCondLst>
                                        </p:cTn>
                                        <p:tgtEl>
                                          <p:spTgt spid="88"/>
                                        </p:tgtEl>
                                        <p:attrNameLst>
                                          <p:attrName>style.visibility</p:attrName>
                                        </p:attrNameLst>
                                      </p:cBhvr>
                                      <p:to>
                                        <p:strVal val="visible"/>
                                      </p:to>
                                    </p:set>
                                    <p:animEffect transition="in" filter="wheel(1)">
                                      <p:cBhvr>
                                        <p:cTn id="251" dur="2000"/>
                                        <p:tgtEl>
                                          <p:spTgt spid="88"/>
                                        </p:tgtEl>
                                      </p:cBhvr>
                                    </p:animEffect>
                                  </p:childTnLst>
                                </p:cTn>
                              </p:par>
                              <p:par>
                                <p:cTn id="252" presetID="21" presetClass="entr" presetSubtype="1" fill="hold" grpId="0" nodeType="withEffect">
                                  <p:stCondLst>
                                    <p:cond delay="0"/>
                                  </p:stCondLst>
                                  <p:childTnLst>
                                    <p:set>
                                      <p:cBhvr>
                                        <p:cTn id="253" dur="1" fill="hold">
                                          <p:stCondLst>
                                            <p:cond delay="0"/>
                                          </p:stCondLst>
                                        </p:cTn>
                                        <p:tgtEl>
                                          <p:spTgt spid="89"/>
                                        </p:tgtEl>
                                        <p:attrNameLst>
                                          <p:attrName>style.visibility</p:attrName>
                                        </p:attrNameLst>
                                      </p:cBhvr>
                                      <p:to>
                                        <p:strVal val="visible"/>
                                      </p:to>
                                    </p:set>
                                    <p:animEffect transition="in" filter="wheel(1)">
                                      <p:cBhvr>
                                        <p:cTn id="254" dur="2000"/>
                                        <p:tgtEl>
                                          <p:spTgt spid="89"/>
                                        </p:tgtEl>
                                      </p:cBhvr>
                                    </p:animEffect>
                                  </p:childTnLst>
                                </p:cTn>
                              </p:par>
                              <p:par>
                                <p:cTn id="255" presetID="21" presetClass="entr" presetSubtype="1" fill="hold" grpId="0" nodeType="withEffect">
                                  <p:stCondLst>
                                    <p:cond delay="0"/>
                                  </p:stCondLst>
                                  <p:childTnLst>
                                    <p:set>
                                      <p:cBhvr>
                                        <p:cTn id="256" dur="1" fill="hold">
                                          <p:stCondLst>
                                            <p:cond delay="0"/>
                                          </p:stCondLst>
                                        </p:cTn>
                                        <p:tgtEl>
                                          <p:spTgt spid="90"/>
                                        </p:tgtEl>
                                        <p:attrNameLst>
                                          <p:attrName>style.visibility</p:attrName>
                                        </p:attrNameLst>
                                      </p:cBhvr>
                                      <p:to>
                                        <p:strVal val="visible"/>
                                      </p:to>
                                    </p:set>
                                    <p:animEffect transition="in" filter="wheel(1)">
                                      <p:cBhvr>
                                        <p:cTn id="257" dur="2000"/>
                                        <p:tgtEl>
                                          <p:spTgt spid="90"/>
                                        </p:tgtEl>
                                      </p:cBhvr>
                                    </p:animEffect>
                                  </p:childTnLst>
                                </p:cTn>
                              </p:par>
                            </p:childTnLst>
                          </p:cTn>
                        </p:par>
                      </p:childTnLst>
                    </p:cTn>
                  </p:par>
                  <p:par>
                    <p:cTn id="258" fill="hold">
                      <p:stCondLst>
                        <p:cond delay="indefinite"/>
                      </p:stCondLst>
                      <p:childTnLst>
                        <p:par>
                          <p:cTn id="259" fill="hold">
                            <p:stCondLst>
                              <p:cond delay="0"/>
                            </p:stCondLst>
                            <p:childTnLst>
                              <p:par>
                                <p:cTn id="260" presetID="21" presetClass="entr" presetSubtype="1" fill="hold" grpId="0" nodeType="clickEffect">
                                  <p:stCondLst>
                                    <p:cond delay="0"/>
                                  </p:stCondLst>
                                  <p:childTnLst>
                                    <p:set>
                                      <p:cBhvr>
                                        <p:cTn id="261" dur="1" fill="hold">
                                          <p:stCondLst>
                                            <p:cond delay="0"/>
                                          </p:stCondLst>
                                        </p:cTn>
                                        <p:tgtEl>
                                          <p:spTgt spid="91"/>
                                        </p:tgtEl>
                                        <p:attrNameLst>
                                          <p:attrName>style.visibility</p:attrName>
                                        </p:attrNameLst>
                                      </p:cBhvr>
                                      <p:to>
                                        <p:strVal val="visible"/>
                                      </p:to>
                                    </p:set>
                                    <p:animEffect transition="in" filter="wheel(1)">
                                      <p:cBhvr>
                                        <p:cTn id="262" dur="2000"/>
                                        <p:tgtEl>
                                          <p:spTgt spid="91"/>
                                        </p:tgtEl>
                                      </p:cBhvr>
                                    </p:animEffect>
                                  </p:childTnLst>
                                </p:cTn>
                              </p:par>
                              <p:par>
                                <p:cTn id="263" presetID="21" presetClass="entr" presetSubtype="1" fill="hold" grpId="0" nodeType="withEffect">
                                  <p:stCondLst>
                                    <p:cond delay="0"/>
                                  </p:stCondLst>
                                  <p:childTnLst>
                                    <p:set>
                                      <p:cBhvr>
                                        <p:cTn id="264" dur="1" fill="hold">
                                          <p:stCondLst>
                                            <p:cond delay="0"/>
                                          </p:stCondLst>
                                        </p:cTn>
                                        <p:tgtEl>
                                          <p:spTgt spid="92"/>
                                        </p:tgtEl>
                                        <p:attrNameLst>
                                          <p:attrName>style.visibility</p:attrName>
                                        </p:attrNameLst>
                                      </p:cBhvr>
                                      <p:to>
                                        <p:strVal val="visible"/>
                                      </p:to>
                                    </p:set>
                                    <p:animEffect transition="in" filter="wheel(1)">
                                      <p:cBhvr>
                                        <p:cTn id="265" dur="2000"/>
                                        <p:tgtEl>
                                          <p:spTgt spid="92"/>
                                        </p:tgtEl>
                                      </p:cBhvr>
                                    </p:animEffect>
                                  </p:childTnLst>
                                </p:cTn>
                              </p:par>
                              <p:par>
                                <p:cTn id="266" presetID="21" presetClass="entr" presetSubtype="1" fill="hold" grpId="0" nodeType="withEffect">
                                  <p:stCondLst>
                                    <p:cond delay="0"/>
                                  </p:stCondLst>
                                  <p:childTnLst>
                                    <p:set>
                                      <p:cBhvr>
                                        <p:cTn id="267" dur="1" fill="hold">
                                          <p:stCondLst>
                                            <p:cond delay="0"/>
                                          </p:stCondLst>
                                        </p:cTn>
                                        <p:tgtEl>
                                          <p:spTgt spid="93"/>
                                        </p:tgtEl>
                                        <p:attrNameLst>
                                          <p:attrName>style.visibility</p:attrName>
                                        </p:attrNameLst>
                                      </p:cBhvr>
                                      <p:to>
                                        <p:strVal val="visible"/>
                                      </p:to>
                                    </p:set>
                                    <p:animEffect transition="in" filter="wheel(1)">
                                      <p:cBhvr>
                                        <p:cTn id="268" dur="2000"/>
                                        <p:tgtEl>
                                          <p:spTgt spid="93"/>
                                        </p:tgtEl>
                                      </p:cBhvr>
                                    </p:animEffect>
                                  </p:childTnLst>
                                </p:cTn>
                              </p:par>
                              <p:par>
                                <p:cTn id="269" presetID="21" presetClass="entr" presetSubtype="1" fill="hold" grpId="0" nodeType="withEffect">
                                  <p:stCondLst>
                                    <p:cond delay="0"/>
                                  </p:stCondLst>
                                  <p:childTnLst>
                                    <p:set>
                                      <p:cBhvr>
                                        <p:cTn id="270" dur="1" fill="hold">
                                          <p:stCondLst>
                                            <p:cond delay="0"/>
                                          </p:stCondLst>
                                        </p:cTn>
                                        <p:tgtEl>
                                          <p:spTgt spid="94"/>
                                        </p:tgtEl>
                                        <p:attrNameLst>
                                          <p:attrName>style.visibility</p:attrName>
                                        </p:attrNameLst>
                                      </p:cBhvr>
                                      <p:to>
                                        <p:strVal val="visible"/>
                                      </p:to>
                                    </p:set>
                                    <p:animEffect transition="in" filter="wheel(1)">
                                      <p:cBhvr>
                                        <p:cTn id="271" dur="2000"/>
                                        <p:tgtEl>
                                          <p:spTgt spid="94"/>
                                        </p:tgtEl>
                                      </p:cBhvr>
                                    </p:animEffect>
                                  </p:childTnLst>
                                </p:cTn>
                              </p:par>
                              <p:par>
                                <p:cTn id="272" presetID="21" presetClass="entr" presetSubtype="1" fill="hold" grpId="0" nodeType="withEffect">
                                  <p:stCondLst>
                                    <p:cond delay="0"/>
                                  </p:stCondLst>
                                  <p:childTnLst>
                                    <p:set>
                                      <p:cBhvr>
                                        <p:cTn id="273" dur="1" fill="hold">
                                          <p:stCondLst>
                                            <p:cond delay="0"/>
                                          </p:stCondLst>
                                        </p:cTn>
                                        <p:tgtEl>
                                          <p:spTgt spid="95"/>
                                        </p:tgtEl>
                                        <p:attrNameLst>
                                          <p:attrName>style.visibility</p:attrName>
                                        </p:attrNameLst>
                                      </p:cBhvr>
                                      <p:to>
                                        <p:strVal val="visible"/>
                                      </p:to>
                                    </p:set>
                                    <p:animEffect transition="in" filter="wheel(1)">
                                      <p:cBhvr>
                                        <p:cTn id="274" dur="2000"/>
                                        <p:tgtEl>
                                          <p:spTgt spid="95"/>
                                        </p:tgtEl>
                                      </p:cBhvr>
                                    </p:animEffect>
                                  </p:childTnLst>
                                </p:cTn>
                              </p:par>
                              <p:par>
                                <p:cTn id="275" presetID="21" presetClass="entr" presetSubtype="1" fill="hold" grpId="0" nodeType="withEffect">
                                  <p:stCondLst>
                                    <p:cond delay="0"/>
                                  </p:stCondLst>
                                  <p:childTnLst>
                                    <p:set>
                                      <p:cBhvr>
                                        <p:cTn id="276" dur="1" fill="hold">
                                          <p:stCondLst>
                                            <p:cond delay="0"/>
                                          </p:stCondLst>
                                        </p:cTn>
                                        <p:tgtEl>
                                          <p:spTgt spid="96"/>
                                        </p:tgtEl>
                                        <p:attrNameLst>
                                          <p:attrName>style.visibility</p:attrName>
                                        </p:attrNameLst>
                                      </p:cBhvr>
                                      <p:to>
                                        <p:strVal val="visible"/>
                                      </p:to>
                                    </p:set>
                                    <p:animEffect transition="in" filter="wheel(1)">
                                      <p:cBhvr>
                                        <p:cTn id="277" dur="2000"/>
                                        <p:tgtEl>
                                          <p:spTgt spid="96"/>
                                        </p:tgtEl>
                                      </p:cBhvr>
                                    </p:animEffect>
                                  </p:childTnLst>
                                </p:cTn>
                              </p:par>
                            </p:childTnLst>
                          </p:cTn>
                        </p:par>
                      </p:childTnLst>
                    </p:cTn>
                  </p:par>
                  <p:par>
                    <p:cTn id="278" fill="hold">
                      <p:stCondLst>
                        <p:cond delay="indefinite"/>
                      </p:stCondLst>
                      <p:childTnLst>
                        <p:par>
                          <p:cTn id="279" fill="hold">
                            <p:stCondLst>
                              <p:cond delay="0"/>
                            </p:stCondLst>
                            <p:childTnLst>
                              <p:par>
                                <p:cTn id="280" presetID="10" presetClass="entr" presetSubtype="0" fill="hold" nodeType="clickEffect">
                                  <p:stCondLst>
                                    <p:cond delay="0"/>
                                  </p:stCondLst>
                                  <p:childTnLst>
                                    <p:set>
                                      <p:cBhvr>
                                        <p:cTn id="281" dur="1" fill="hold">
                                          <p:stCondLst>
                                            <p:cond delay="0"/>
                                          </p:stCondLst>
                                        </p:cTn>
                                        <p:tgtEl>
                                          <p:spTgt spid="4"/>
                                        </p:tgtEl>
                                        <p:attrNameLst>
                                          <p:attrName>style.visibility</p:attrName>
                                        </p:attrNameLst>
                                      </p:cBhvr>
                                      <p:to>
                                        <p:strVal val="visible"/>
                                      </p:to>
                                    </p:set>
                                    <p:animEffect transition="in" filter="fade">
                                      <p:cBhvr>
                                        <p:cTn id="282" dur="500"/>
                                        <p:tgtEl>
                                          <p:spTgt spid="4"/>
                                        </p:tgtEl>
                                      </p:cBhvr>
                                    </p:animEffect>
                                  </p:childTnLst>
                                </p:cTn>
                              </p:par>
                              <p:par>
                                <p:cTn id="283" presetID="10" presetClass="entr" presetSubtype="0" fill="hold" grpId="0" nodeType="withEffect">
                                  <p:stCondLst>
                                    <p:cond delay="0"/>
                                  </p:stCondLst>
                                  <p:childTnLst>
                                    <p:set>
                                      <p:cBhvr>
                                        <p:cTn id="284" dur="1" fill="hold">
                                          <p:stCondLst>
                                            <p:cond delay="0"/>
                                          </p:stCondLst>
                                        </p:cTn>
                                        <p:tgtEl>
                                          <p:spTgt spid="13"/>
                                        </p:tgtEl>
                                        <p:attrNameLst>
                                          <p:attrName>style.visibility</p:attrName>
                                        </p:attrNameLst>
                                      </p:cBhvr>
                                      <p:to>
                                        <p:strVal val="visible"/>
                                      </p:to>
                                    </p:set>
                                    <p:animEffect transition="in" filter="fade">
                                      <p:cBhvr>
                                        <p:cTn id="285" dur="500"/>
                                        <p:tgtEl>
                                          <p:spTgt spid="13"/>
                                        </p:tgtEl>
                                      </p:cBhvr>
                                    </p:animEffect>
                                  </p:childTnLst>
                                </p:cTn>
                              </p:par>
                            </p:childTnLst>
                          </p:cTn>
                        </p:par>
                      </p:childTnLst>
                    </p:cTn>
                  </p:par>
                  <p:par>
                    <p:cTn id="286" fill="hold">
                      <p:stCondLst>
                        <p:cond delay="indefinite"/>
                      </p:stCondLst>
                      <p:childTnLst>
                        <p:par>
                          <p:cTn id="287" fill="hold">
                            <p:stCondLst>
                              <p:cond delay="0"/>
                            </p:stCondLst>
                            <p:childTnLst>
                              <p:par>
                                <p:cTn id="288" presetID="10" presetClass="entr" presetSubtype="0" fill="hold" grpId="0" nodeType="clickEffect">
                                  <p:stCondLst>
                                    <p:cond delay="0"/>
                                  </p:stCondLst>
                                  <p:childTnLst>
                                    <p:set>
                                      <p:cBhvr>
                                        <p:cTn id="289" dur="1" fill="hold">
                                          <p:stCondLst>
                                            <p:cond delay="0"/>
                                          </p:stCondLst>
                                        </p:cTn>
                                        <p:tgtEl>
                                          <p:spTgt spid="79"/>
                                        </p:tgtEl>
                                        <p:attrNameLst>
                                          <p:attrName>style.visibility</p:attrName>
                                        </p:attrNameLst>
                                      </p:cBhvr>
                                      <p:to>
                                        <p:strVal val="visible"/>
                                      </p:to>
                                    </p:set>
                                    <p:animEffect transition="in" filter="fade">
                                      <p:cBhvr>
                                        <p:cTn id="290" dur="500"/>
                                        <p:tgtEl>
                                          <p:spTgt spid="79"/>
                                        </p:tgtEl>
                                      </p:cBhvr>
                                    </p:animEffect>
                                  </p:childTnLst>
                                </p:cTn>
                              </p:par>
                              <p:par>
                                <p:cTn id="291" presetID="10" presetClass="entr" presetSubtype="0" fill="hold" grpId="0" nodeType="withEffect">
                                  <p:stCondLst>
                                    <p:cond delay="0"/>
                                  </p:stCondLst>
                                  <p:childTnLst>
                                    <p:set>
                                      <p:cBhvr>
                                        <p:cTn id="292" dur="1" fill="hold">
                                          <p:stCondLst>
                                            <p:cond delay="0"/>
                                          </p:stCondLst>
                                        </p:cTn>
                                        <p:tgtEl>
                                          <p:spTgt spid="80"/>
                                        </p:tgtEl>
                                        <p:attrNameLst>
                                          <p:attrName>style.visibility</p:attrName>
                                        </p:attrNameLst>
                                      </p:cBhvr>
                                      <p:to>
                                        <p:strVal val="visible"/>
                                      </p:to>
                                    </p:set>
                                    <p:animEffect transition="in" filter="fade">
                                      <p:cBhvr>
                                        <p:cTn id="293" dur="500"/>
                                        <p:tgtEl>
                                          <p:spTgt spid="80"/>
                                        </p:tgtEl>
                                      </p:cBhvr>
                                    </p:animEffect>
                                  </p:childTnLst>
                                </p:cTn>
                              </p:par>
                              <p:par>
                                <p:cTn id="294" presetID="10" presetClass="entr" presetSubtype="0" fill="hold" grpId="0" nodeType="withEffect">
                                  <p:stCondLst>
                                    <p:cond delay="0"/>
                                  </p:stCondLst>
                                  <p:childTnLst>
                                    <p:set>
                                      <p:cBhvr>
                                        <p:cTn id="295" dur="1" fill="hold">
                                          <p:stCondLst>
                                            <p:cond delay="0"/>
                                          </p:stCondLst>
                                        </p:cTn>
                                        <p:tgtEl>
                                          <p:spTgt spid="81"/>
                                        </p:tgtEl>
                                        <p:attrNameLst>
                                          <p:attrName>style.visibility</p:attrName>
                                        </p:attrNameLst>
                                      </p:cBhvr>
                                      <p:to>
                                        <p:strVal val="visible"/>
                                      </p:to>
                                    </p:set>
                                    <p:animEffect transition="in" filter="fade">
                                      <p:cBhvr>
                                        <p:cTn id="296" dur="500"/>
                                        <p:tgtEl>
                                          <p:spTgt spid="81"/>
                                        </p:tgtEl>
                                      </p:cBhvr>
                                    </p:animEffect>
                                  </p:childTnLst>
                                </p:cTn>
                              </p:par>
                              <p:par>
                                <p:cTn id="297" presetID="10" presetClass="entr" presetSubtype="0" fill="hold" grpId="0" nodeType="withEffect">
                                  <p:stCondLst>
                                    <p:cond delay="0"/>
                                  </p:stCondLst>
                                  <p:childTnLst>
                                    <p:set>
                                      <p:cBhvr>
                                        <p:cTn id="298" dur="1" fill="hold">
                                          <p:stCondLst>
                                            <p:cond delay="0"/>
                                          </p:stCondLst>
                                        </p:cTn>
                                        <p:tgtEl>
                                          <p:spTgt spid="97"/>
                                        </p:tgtEl>
                                        <p:attrNameLst>
                                          <p:attrName>style.visibility</p:attrName>
                                        </p:attrNameLst>
                                      </p:cBhvr>
                                      <p:to>
                                        <p:strVal val="visible"/>
                                      </p:to>
                                    </p:set>
                                    <p:animEffect transition="in" filter="fade">
                                      <p:cBhvr>
                                        <p:cTn id="299" dur="500"/>
                                        <p:tgtEl>
                                          <p:spTgt spid="97"/>
                                        </p:tgtEl>
                                      </p:cBhvr>
                                    </p:animEffect>
                                  </p:childTnLst>
                                </p:cTn>
                              </p:par>
                            </p:childTnLst>
                          </p:cTn>
                        </p:par>
                      </p:childTnLst>
                    </p:cTn>
                  </p:par>
                  <p:par>
                    <p:cTn id="300" fill="hold">
                      <p:stCondLst>
                        <p:cond delay="indefinite"/>
                      </p:stCondLst>
                      <p:childTnLst>
                        <p:par>
                          <p:cTn id="301" fill="hold">
                            <p:stCondLst>
                              <p:cond delay="0"/>
                            </p:stCondLst>
                            <p:childTnLst>
                              <p:par>
                                <p:cTn id="302" presetID="10" presetClass="entr" presetSubtype="0" fill="hold" nodeType="clickEffect">
                                  <p:stCondLst>
                                    <p:cond delay="0"/>
                                  </p:stCondLst>
                                  <p:childTnLst>
                                    <p:set>
                                      <p:cBhvr>
                                        <p:cTn id="303" dur="1" fill="hold">
                                          <p:stCondLst>
                                            <p:cond delay="0"/>
                                          </p:stCondLst>
                                        </p:cTn>
                                        <p:tgtEl>
                                          <p:spTgt spid="15"/>
                                        </p:tgtEl>
                                        <p:attrNameLst>
                                          <p:attrName>style.visibility</p:attrName>
                                        </p:attrNameLst>
                                      </p:cBhvr>
                                      <p:to>
                                        <p:strVal val="visible"/>
                                      </p:to>
                                    </p:set>
                                    <p:animEffect transition="in" filter="fade">
                                      <p:cBhvr>
                                        <p:cTn id="304" dur="500"/>
                                        <p:tgtEl>
                                          <p:spTgt spid="15"/>
                                        </p:tgtEl>
                                      </p:cBhvr>
                                    </p:animEffect>
                                  </p:childTnLst>
                                </p:cTn>
                              </p:par>
                              <p:par>
                                <p:cTn id="305" presetID="10" presetClass="entr" presetSubtype="0" fill="hold" grpId="0" nodeType="withEffect">
                                  <p:stCondLst>
                                    <p:cond delay="0"/>
                                  </p:stCondLst>
                                  <p:childTnLst>
                                    <p:set>
                                      <p:cBhvr>
                                        <p:cTn id="306" dur="1" fill="hold">
                                          <p:stCondLst>
                                            <p:cond delay="0"/>
                                          </p:stCondLst>
                                        </p:cTn>
                                        <p:tgtEl>
                                          <p:spTgt spid="12"/>
                                        </p:tgtEl>
                                        <p:attrNameLst>
                                          <p:attrName>style.visibility</p:attrName>
                                        </p:attrNameLst>
                                      </p:cBhvr>
                                      <p:to>
                                        <p:strVal val="visible"/>
                                      </p:to>
                                    </p:set>
                                    <p:animEffect transition="in" filter="fade">
                                      <p:cBhvr>
                                        <p:cTn id="307" dur="500"/>
                                        <p:tgtEl>
                                          <p:spTgt spid="12"/>
                                        </p:tgtEl>
                                      </p:cBhvr>
                                    </p:animEffect>
                                  </p:childTnLst>
                                </p:cTn>
                              </p:par>
                              <p:par>
                                <p:cTn id="308" presetID="10" presetClass="entr" presetSubtype="0" fill="hold" grpId="0" nodeType="withEffect">
                                  <p:stCondLst>
                                    <p:cond delay="0"/>
                                  </p:stCondLst>
                                  <p:childTnLst>
                                    <p:set>
                                      <p:cBhvr>
                                        <p:cTn id="309" dur="1" fill="hold">
                                          <p:stCondLst>
                                            <p:cond delay="0"/>
                                          </p:stCondLst>
                                        </p:cTn>
                                        <p:tgtEl>
                                          <p:spTgt spid="100"/>
                                        </p:tgtEl>
                                        <p:attrNameLst>
                                          <p:attrName>style.visibility</p:attrName>
                                        </p:attrNameLst>
                                      </p:cBhvr>
                                      <p:to>
                                        <p:strVal val="visible"/>
                                      </p:to>
                                    </p:set>
                                    <p:animEffect transition="in" filter="fade">
                                      <p:cBhvr>
                                        <p:cTn id="310" dur="500"/>
                                        <p:tgtEl>
                                          <p:spTgt spid="100"/>
                                        </p:tgtEl>
                                      </p:cBhvr>
                                    </p:animEffect>
                                  </p:childTnLst>
                                </p:cTn>
                              </p:par>
                              <p:par>
                                <p:cTn id="311" presetID="10" presetClass="entr" presetSubtype="0" fill="hold" nodeType="withEffect">
                                  <p:stCondLst>
                                    <p:cond delay="0"/>
                                  </p:stCondLst>
                                  <p:childTnLst>
                                    <p:set>
                                      <p:cBhvr>
                                        <p:cTn id="312" dur="1" fill="hold">
                                          <p:stCondLst>
                                            <p:cond delay="0"/>
                                          </p:stCondLst>
                                        </p:cTn>
                                        <p:tgtEl>
                                          <p:spTgt spid="101"/>
                                        </p:tgtEl>
                                        <p:attrNameLst>
                                          <p:attrName>style.visibility</p:attrName>
                                        </p:attrNameLst>
                                      </p:cBhvr>
                                      <p:to>
                                        <p:strVal val="visible"/>
                                      </p:to>
                                    </p:set>
                                    <p:animEffect transition="in" filter="fade">
                                      <p:cBhvr>
                                        <p:cTn id="313" dur="500"/>
                                        <p:tgtEl>
                                          <p:spTgt spid="101"/>
                                        </p:tgtEl>
                                      </p:cBhvr>
                                    </p:animEffect>
                                  </p:childTnLst>
                                </p:cTn>
                              </p:par>
                            </p:childTnLst>
                          </p:cTn>
                        </p:par>
                      </p:childTnLst>
                    </p:cTn>
                  </p:par>
                  <p:par>
                    <p:cTn id="314" fill="hold">
                      <p:stCondLst>
                        <p:cond delay="indefinite"/>
                      </p:stCondLst>
                      <p:childTnLst>
                        <p:par>
                          <p:cTn id="315" fill="hold">
                            <p:stCondLst>
                              <p:cond delay="0"/>
                            </p:stCondLst>
                            <p:childTnLst>
                              <p:par>
                                <p:cTn id="316" presetID="10" presetClass="entr" presetSubtype="0" fill="hold" grpId="0" nodeType="clickEffect">
                                  <p:stCondLst>
                                    <p:cond delay="0"/>
                                  </p:stCondLst>
                                  <p:childTnLst>
                                    <p:set>
                                      <p:cBhvr>
                                        <p:cTn id="317" dur="1" fill="hold">
                                          <p:stCondLst>
                                            <p:cond delay="0"/>
                                          </p:stCondLst>
                                        </p:cTn>
                                        <p:tgtEl>
                                          <p:spTgt spid="102"/>
                                        </p:tgtEl>
                                        <p:attrNameLst>
                                          <p:attrName>style.visibility</p:attrName>
                                        </p:attrNameLst>
                                      </p:cBhvr>
                                      <p:to>
                                        <p:strVal val="visible"/>
                                      </p:to>
                                    </p:set>
                                    <p:animEffect transition="in" filter="fade">
                                      <p:cBhvr>
                                        <p:cTn id="318" dur="500"/>
                                        <p:tgtEl>
                                          <p:spTgt spid="102"/>
                                        </p:tgtEl>
                                      </p:cBhvr>
                                    </p:animEffect>
                                  </p:childTnLst>
                                </p:cTn>
                              </p:par>
                              <p:par>
                                <p:cTn id="319" presetID="10" presetClass="entr" presetSubtype="0" fill="hold" grpId="0" nodeType="withEffect">
                                  <p:stCondLst>
                                    <p:cond delay="0"/>
                                  </p:stCondLst>
                                  <p:childTnLst>
                                    <p:set>
                                      <p:cBhvr>
                                        <p:cTn id="320" dur="1" fill="hold">
                                          <p:stCondLst>
                                            <p:cond delay="0"/>
                                          </p:stCondLst>
                                        </p:cTn>
                                        <p:tgtEl>
                                          <p:spTgt spid="103"/>
                                        </p:tgtEl>
                                        <p:attrNameLst>
                                          <p:attrName>style.visibility</p:attrName>
                                        </p:attrNameLst>
                                      </p:cBhvr>
                                      <p:to>
                                        <p:strVal val="visible"/>
                                      </p:to>
                                    </p:set>
                                    <p:animEffect transition="in" filter="fade">
                                      <p:cBhvr>
                                        <p:cTn id="321" dur="500"/>
                                        <p:tgtEl>
                                          <p:spTgt spid="103"/>
                                        </p:tgtEl>
                                      </p:cBhvr>
                                    </p:animEffect>
                                  </p:childTnLst>
                                </p:cTn>
                              </p:par>
                              <p:par>
                                <p:cTn id="322" presetID="10" presetClass="entr" presetSubtype="0" fill="hold" grpId="0" nodeType="withEffect">
                                  <p:stCondLst>
                                    <p:cond delay="0"/>
                                  </p:stCondLst>
                                  <p:childTnLst>
                                    <p:set>
                                      <p:cBhvr>
                                        <p:cTn id="323" dur="1" fill="hold">
                                          <p:stCondLst>
                                            <p:cond delay="0"/>
                                          </p:stCondLst>
                                        </p:cTn>
                                        <p:tgtEl>
                                          <p:spTgt spid="104"/>
                                        </p:tgtEl>
                                        <p:attrNameLst>
                                          <p:attrName>style.visibility</p:attrName>
                                        </p:attrNameLst>
                                      </p:cBhvr>
                                      <p:to>
                                        <p:strVal val="visible"/>
                                      </p:to>
                                    </p:set>
                                    <p:animEffect transition="in" filter="fade">
                                      <p:cBhvr>
                                        <p:cTn id="324" dur="500"/>
                                        <p:tgtEl>
                                          <p:spTgt spid="104"/>
                                        </p:tgtEl>
                                      </p:cBhvr>
                                    </p:animEffect>
                                  </p:childTnLst>
                                </p:cTn>
                              </p:par>
                              <p:par>
                                <p:cTn id="325" presetID="10" presetClass="entr" presetSubtype="0" fill="hold" grpId="0" nodeType="withEffect">
                                  <p:stCondLst>
                                    <p:cond delay="0"/>
                                  </p:stCondLst>
                                  <p:childTnLst>
                                    <p:set>
                                      <p:cBhvr>
                                        <p:cTn id="326" dur="1" fill="hold">
                                          <p:stCondLst>
                                            <p:cond delay="0"/>
                                          </p:stCondLst>
                                        </p:cTn>
                                        <p:tgtEl>
                                          <p:spTgt spid="105"/>
                                        </p:tgtEl>
                                        <p:attrNameLst>
                                          <p:attrName>style.visibility</p:attrName>
                                        </p:attrNameLst>
                                      </p:cBhvr>
                                      <p:to>
                                        <p:strVal val="visible"/>
                                      </p:to>
                                    </p:set>
                                    <p:animEffect transition="in" filter="fade">
                                      <p:cBhvr>
                                        <p:cTn id="327" dur="500"/>
                                        <p:tgtEl>
                                          <p:spTgt spid="105"/>
                                        </p:tgtEl>
                                      </p:cBhvr>
                                    </p:animEffect>
                                  </p:childTnLst>
                                </p:cTn>
                              </p:par>
                              <p:par>
                                <p:cTn id="328" presetID="50" presetClass="path" presetSubtype="0" accel="50000" decel="50000" fill="hold" grpId="1" nodeType="withEffect">
                                  <p:stCondLst>
                                    <p:cond delay="0"/>
                                  </p:stCondLst>
                                  <p:childTnLst>
                                    <p:animMotion origin="layout" path="M 4.77938E-6 3.7037E-7 L 0.08421 3.7037E-7 C 0.12195 3.7037E-7 0.16855 0.08426 0.16855 0.15231 L 0.16855 0.30486 " pathEditMode="relative" rAng="0" ptsTypes="AAAA">
                                      <p:cBhvr>
                                        <p:cTn id="329" dur="2000" fill="hold"/>
                                        <p:tgtEl>
                                          <p:spTgt spid="102"/>
                                        </p:tgtEl>
                                        <p:attrNameLst>
                                          <p:attrName>ppt_x</p:attrName>
                                          <p:attrName>ppt_y</p:attrName>
                                        </p:attrNameLst>
                                      </p:cBhvr>
                                      <p:rCtr x="8421" y="15231"/>
                                    </p:animMotion>
                                  </p:childTnLst>
                                </p:cTn>
                              </p:par>
                              <p:par>
                                <p:cTn id="330" presetID="50" presetClass="path" presetSubtype="0" accel="50000" decel="50000" fill="hold" grpId="1" nodeType="withEffect">
                                  <p:stCondLst>
                                    <p:cond delay="0"/>
                                  </p:stCondLst>
                                  <p:childTnLst>
                                    <p:animMotion origin="layout" path="M 3.51816E-6 3.7037E-7 L 0.07028 3.7037E-7 C 0.10191 3.7037E-7 0.14135 0.08403 0.14135 0.15208 L 0.14135 0.30486 " pathEditMode="relative" rAng="0" ptsTypes="AAAA">
                                      <p:cBhvr>
                                        <p:cTn id="331" dur="2000" fill="hold"/>
                                        <p:tgtEl>
                                          <p:spTgt spid="103"/>
                                        </p:tgtEl>
                                        <p:attrNameLst>
                                          <p:attrName>ppt_x</p:attrName>
                                          <p:attrName>ppt_y</p:attrName>
                                        </p:attrNameLst>
                                      </p:cBhvr>
                                      <p:rCtr x="7068" y="15231"/>
                                    </p:animMotion>
                                  </p:childTnLst>
                                </p:cTn>
                              </p:par>
                              <p:par>
                                <p:cTn id="332" presetID="50" presetClass="path" presetSubtype="0" accel="50000" decel="50000" fill="hold" grpId="1" nodeType="withEffect">
                                  <p:stCondLst>
                                    <p:cond delay="0"/>
                                  </p:stCondLst>
                                  <p:childTnLst>
                                    <p:animMotion origin="layout" path="M 2.96499E-6 -2.96296E-6 L 0.05805 -2.96296E-6 C 0.08395 -2.96296E-6 0.1161 0.06343 0.1161 0.11505 L 0.1161 0.23033 " pathEditMode="relative" rAng="0" ptsTypes="AAAA">
                                      <p:cBhvr>
                                        <p:cTn id="333" dur="2000" fill="hold"/>
                                        <p:tgtEl>
                                          <p:spTgt spid="105"/>
                                        </p:tgtEl>
                                        <p:attrNameLst>
                                          <p:attrName>ppt_x</p:attrName>
                                          <p:attrName>ppt_y</p:attrName>
                                        </p:attrNameLst>
                                      </p:cBhvr>
                                      <p:rCtr x="5805" y="11505"/>
                                    </p:animMotion>
                                  </p:childTnLst>
                                </p:cTn>
                              </p:par>
                              <p:par>
                                <p:cTn id="334" presetID="50" presetClass="path" presetSubtype="0" accel="50000" decel="50000" fill="hold" grpId="1" nodeType="withEffect">
                                  <p:stCondLst>
                                    <p:cond delay="0"/>
                                  </p:stCondLst>
                                  <p:childTnLst>
                                    <p:animMotion origin="layout" path="M 2.8088E-6 1.85185E-6 L 0.07054 1.85185E-6 C 0.10256 1.85185E-6 0.14174 0.05717 0.14174 0.1037 L 0.14174 0.20764 " pathEditMode="relative" rAng="0" ptsTypes="AAAA">
                                      <p:cBhvr>
                                        <p:cTn id="335" dur="2000" fill="hold"/>
                                        <p:tgtEl>
                                          <p:spTgt spid="104"/>
                                        </p:tgtEl>
                                        <p:attrNameLst>
                                          <p:attrName>ppt_x</p:attrName>
                                          <p:attrName>ppt_y</p:attrName>
                                        </p:attrNameLst>
                                      </p:cBhvr>
                                      <p:rCtr x="7081" y="10370"/>
                                    </p:animMotion>
                                  </p:childTnLst>
                                </p:cTn>
                              </p:par>
                            </p:childTnLst>
                          </p:cTn>
                        </p:par>
                      </p:childTnLst>
                    </p:cTn>
                  </p:par>
                  <p:par>
                    <p:cTn id="336" fill="hold">
                      <p:stCondLst>
                        <p:cond delay="indefinite"/>
                      </p:stCondLst>
                      <p:childTnLst>
                        <p:par>
                          <p:cTn id="337" fill="hold">
                            <p:stCondLst>
                              <p:cond delay="0"/>
                            </p:stCondLst>
                            <p:childTnLst>
                              <p:par>
                                <p:cTn id="338" presetID="21" presetClass="entr" presetSubtype="1" fill="hold" grpId="0" nodeType="clickEffect">
                                  <p:stCondLst>
                                    <p:cond delay="0"/>
                                  </p:stCondLst>
                                  <p:childTnLst>
                                    <p:set>
                                      <p:cBhvr>
                                        <p:cTn id="339" dur="1" fill="hold">
                                          <p:stCondLst>
                                            <p:cond delay="0"/>
                                          </p:stCondLst>
                                        </p:cTn>
                                        <p:tgtEl>
                                          <p:spTgt spid="109"/>
                                        </p:tgtEl>
                                        <p:attrNameLst>
                                          <p:attrName>style.visibility</p:attrName>
                                        </p:attrNameLst>
                                      </p:cBhvr>
                                      <p:to>
                                        <p:strVal val="visible"/>
                                      </p:to>
                                    </p:set>
                                    <p:animEffect transition="in" filter="wheel(1)">
                                      <p:cBhvr>
                                        <p:cTn id="340" dur="2000"/>
                                        <p:tgtEl>
                                          <p:spTgt spid="109"/>
                                        </p:tgtEl>
                                      </p:cBhvr>
                                    </p:animEffect>
                                  </p:childTnLst>
                                </p:cTn>
                              </p:par>
                              <p:par>
                                <p:cTn id="341" presetID="21" presetClass="entr" presetSubtype="1" fill="hold" grpId="0" nodeType="withEffect">
                                  <p:stCondLst>
                                    <p:cond delay="0"/>
                                  </p:stCondLst>
                                  <p:childTnLst>
                                    <p:set>
                                      <p:cBhvr>
                                        <p:cTn id="342" dur="1" fill="hold">
                                          <p:stCondLst>
                                            <p:cond delay="0"/>
                                          </p:stCondLst>
                                        </p:cTn>
                                        <p:tgtEl>
                                          <p:spTgt spid="108"/>
                                        </p:tgtEl>
                                        <p:attrNameLst>
                                          <p:attrName>style.visibility</p:attrName>
                                        </p:attrNameLst>
                                      </p:cBhvr>
                                      <p:to>
                                        <p:strVal val="visible"/>
                                      </p:to>
                                    </p:set>
                                    <p:animEffect transition="in" filter="wheel(1)">
                                      <p:cBhvr>
                                        <p:cTn id="343" dur="2000"/>
                                        <p:tgtEl>
                                          <p:spTgt spid="108"/>
                                        </p:tgtEl>
                                      </p:cBhvr>
                                    </p:animEffect>
                                  </p:childTnLst>
                                </p:cTn>
                              </p:par>
                              <p:par>
                                <p:cTn id="344" presetID="21" presetClass="entr" presetSubtype="1" fill="hold" grpId="0" nodeType="withEffect">
                                  <p:stCondLst>
                                    <p:cond delay="0"/>
                                  </p:stCondLst>
                                  <p:childTnLst>
                                    <p:set>
                                      <p:cBhvr>
                                        <p:cTn id="345" dur="1" fill="hold">
                                          <p:stCondLst>
                                            <p:cond delay="0"/>
                                          </p:stCondLst>
                                        </p:cTn>
                                        <p:tgtEl>
                                          <p:spTgt spid="107"/>
                                        </p:tgtEl>
                                        <p:attrNameLst>
                                          <p:attrName>style.visibility</p:attrName>
                                        </p:attrNameLst>
                                      </p:cBhvr>
                                      <p:to>
                                        <p:strVal val="visible"/>
                                      </p:to>
                                    </p:set>
                                    <p:animEffect transition="in" filter="wheel(1)">
                                      <p:cBhvr>
                                        <p:cTn id="346" dur="2000"/>
                                        <p:tgtEl>
                                          <p:spTgt spid="107"/>
                                        </p:tgtEl>
                                      </p:cBhvr>
                                    </p:animEffect>
                                  </p:childTnLst>
                                </p:cTn>
                              </p:par>
                              <p:par>
                                <p:cTn id="347" presetID="21" presetClass="entr" presetSubtype="1" fill="hold" grpId="0" nodeType="withEffect">
                                  <p:stCondLst>
                                    <p:cond delay="0"/>
                                  </p:stCondLst>
                                  <p:childTnLst>
                                    <p:set>
                                      <p:cBhvr>
                                        <p:cTn id="348" dur="1" fill="hold">
                                          <p:stCondLst>
                                            <p:cond delay="0"/>
                                          </p:stCondLst>
                                        </p:cTn>
                                        <p:tgtEl>
                                          <p:spTgt spid="106"/>
                                        </p:tgtEl>
                                        <p:attrNameLst>
                                          <p:attrName>style.visibility</p:attrName>
                                        </p:attrNameLst>
                                      </p:cBhvr>
                                      <p:to>
                                        <p:strVal val="visible"/>
                                      </p:to>
                                    </p:set>
                                    <p:animEffect transition="in" filter="wheel(1)">
                                      <p:cBhvr>
                                        <p:cTn id="349" dur="2000"/>
                                        <p:tgtEl>
                                          <p:spTgt spid="106"/>
                                        </p:tgtEl>
                                      </p:cBhvr>
                                    </p:animEffect>
                                  </p:childTnLst>
                                </p:cTn>
                              </p:par>
                            </p:childTnLst>
                          </p:cTn>
                        </p:par>
                      </p:childTnLst>
                    </p:cTn>
                  </p:par>
                  <p:par>
                    <p:cTn id="350" fill="hold">
                      <p:stCondLst>
                        <p:cond delay="indefinite"/>
                      </p:stCondLst>
                      <p:childTnLst>
                        <p:par>
                          <p:cTn id="351" fill="hold">
                            <p:stCondLst>
                              <p:cond delay="0"/>
                            </p:stCondLst>
                            <p:childTnLst>
                              <p:par>
                                <p:cTn id="352" presetID="10" presetClass="entr" presetSubtype="0" fill="hold" grpId="0" nodeType="clickEffect">
                                  <p:stCondLst>
                                    <p:cond delay="0"/>
                                  </p:stCondLst>
                                  <p:childTnLst>
                                    <p:set>
                                      <p:cBhvr>
                                        <p:cTn id="353" dur="1" fill="hold">
                                          <p:stCondLst>
                                            <p:cond delay="0"/>
                                          </p:stCondLst>
                                        </p:cTn>
                                        <p:tgtEl>
                                          <p:spTgt spid="14"/>
                                        </p:tgtEl>
                                        <p:attrNameLst>
                                          <p:attrName>style.visibility</p:attrName>
                                        </p:attrNameLst>
                                      </p:cBhvr>
                                      <p:to>
                                        <p:strVal val="visible"/>
                                      </p:to>
                                    </p:set>
                                    <p:animEffect transition="in" filter="fade">
                                      <p:cBhvr>
                                        <p:cTn id="354" dur="500"/>
                                        <p:tgtEl>
                                          <p:spTgt spid="14"/>
                                        </p:tgtEl>
                                      </p:cBhvr>
                                    </p:animEffect>
                                  </p:childTnLst>
                                </p:cTn>
                              </p:par>
                              <p:par>
                                <p:cTn id="355" presetID="10" presetClass="entr" presetSubtype="0" fill="hold" nodeType="withEffect">
                                  <p:stCondLst>
                                    <p:cond delay="0"/>
                                  </p:stCondLst>
                                  <p:childTnLst>
                                    <p:set>
                                      <p:cBhvr>
                                        <p:cTn id="356" dur="1" fill="hold">
                                          <p:stCondLst>
                                            <p:cond delay="0"/>
                                          </p:stCondLst>
                                        </p:cTn>
                                        <p:tgtEl>
                                          <p:spTgt spid="110"/>
                                        </p:tgtEl>
                                        <p:attrNameLst>
                                          <p:attrName>style.visibility</p:attrName>
                                        </p:attrNameLst>
                                      </p:cBhvr>
                                      <p:to>
                                        <p:strVal val="visible"/>
                                      </p:to>
                                    </p:set>
                                    <p:animEffect transition="in" filter="fade">
                                      <p:cBhvr>
                                        <p:cTn id="357" dur="500"/>
                                        <p:tgtEl>
                                          <p:spTgt spid="110"/>
                                        </p:tgtEl>
                                      </p:cBhvr>
                                    </p:animEffect>
                                  </p:childTnLst>
                                </p:cTn>
                              </p:par>
                            </p:childTnLst>
                          </p:cTn>
                        </p:par>
                      </p:childTnLst>
                    </p:cTn>
                  </p:par>
                  <p:par>
                    <p:cTn id="358" fill="hold">
                      <p:stCondLst>
                        <p:cond delay="indefinite"/>
                      </p:stCondLst>
                      <p:childTnLst>
                        <p:par>
                          <p:cTn id="359" fill="hold">
                            <p:stCondLst>
                              <p:cond delay="0"/>
                            </p:stCondLst>
                            <p:childTnLst>
                              <p:par>
                                <p:cTn id="360" presetID="21" presetClass="entr" presetSubtype="1" fill="hold" grpId="0" nodeType="clickEffect">
                                  <p:stCondLst>
                                    <p:cond delay="0"/>
                                  </p:stCondLst>
                                  <p:childTnLst>
                                    <p:set>
                                      <p:cBhvr>
                                        <p:cTn id="361" dur="1" fill="hold">
                                          <p:stCondLst>
                                            <p:cond delay="0"/>
                                          </p:stCondLst>
                                        </p:cTn>
                                        <p:tgtEl>
                                          <p:spTgt spid="111"/>
                                        </p:tgtEl>
                                        <p:attrNameLst>
                                          <p:attrName>style.visibility</p:attrName>
                                        </p:attrNameLst>
                                      </p:cBhvr>
                                      <p:to>
                                        <p:strVal val="visible"/>
                                      </p:to>
                                    </p:set>
                                    <p:animEffect transition="in" filter="wheel(1)">
                                      <p:cBhvr>
                                        <p:cTn id="362" dur="2000"/>
                                        <p:tgtEl>
                                          <p:spTgt spid="111"/>
                                        </p:tgtEl>
                                      </p:cBhvr>
                                    </p:animEffect>
                                  </p:childTnLst>
                                </p:cTn>
                              </p:par>
                              <p:par>
                                <p:cTn id="363" presetID="21" presetClass="entr" presetSubtype="1" fill="hold" grpId="0" nodeType="withEffect">
                                  <p:stCondLst>
                                    <p:cond delay="0"/>
                                  </p:stCondLst>
                                  <p:childTnLst>
                                    <p:set>
                                      <p:cBhvr>
                                        <p:cTn id="364" dur="1" fill="hold">
                                          <p:stCondLst>
                                            <p:cond delay="0"/>
                                          </p:stCondLst>
                                        </p:cTn>
                                        <p:tgtEl>
                                          <p:spTgt spid="112"/>
                                        </p:tgtEl>
                                        <p:attrNameLst>
                                          <p:attrName>style.visibility</p:attrName>
                                        </p:attrNameLst>
                                      </p:cBhvr>
                                      <p:to>
                                        <p:strVal val="visible"/>
                                      </p:to>
                                    </p:set>
                                    <p:animEffect transition="in" filter="wheel(1)">
                                      <p:cBhvr>
                                        <p:cTn id="365" dur="2000"/>
                                        <p:tgtEl>
                                          <p:spTgt spid="112"/>
                                        </p:tgtEl>
                                      </p:cBhvr>
                                    </p:animEffect>
                                  </p:childTnLst>
                                </p:cTn>
                              </p:par>
                              <p:par>
                                <p:cTn id="366" presetID="21" presetClass="entr" presetSubtype="1" fill="hold" grpId="0" nodeType="withEffect">
                                  <p:stCondLst>
                                    <p:cond delay="0"/>
                                  </p:stCondLst>
                                  <p:childTnLst>
                                    <p:set>
                                      <p:cBhvr>
                                        <p:cTn id="367" dur="1" fill="hold">
                                          <p:stCondLst>
                                            <p:cond delay="0"/>
                                          </p:stCondLst>
                                        </p:cTn>
                                        <p:tgtEl>
                                          <p:spTgt spid="113"/>
                                        </p:tgtEl>
                                        <p:attrNameLst>
                                          <p:attrName>style.visibility</p:attrName>
                                        </p:attrNameLst>
                                      </p:cBhvr>
                                      <p:to>
                                        <p:strVal val="visible"/>
                                      </p:to>
                                    </p:set>
                                    <p:animEffect transition="in" filter="wheel(1)">
                                      <p:cBhvr>
                                        <p:cTn id="368" dur="2000"/>
                                        <p:tgtEl>
                                          <p:spTgt spid="113"/>
                                        </p:tgtEl>
                                      </p:cBhvr>
                                    </p:animEffect>
                                  </p:childTnLst>
                                </p:cTn>
                              </p:par>
                              <p:par>
                                <p:cTn id="369" presetID="21" presetClass="entr" presetSubtype="1" fill="hold" grpId="0" nodeType="withEffect">
                                  <p:stCondLst>
                                    <p:cond delay="0"/>
                                  </p:stCondLst>
                                  <p:childTnLst>
                                    <p:set>
                                      <p:cBhvr>
                                        <p:cTn id="370" dur="1" fill="hold">
                                          <p:stCondLst>
                                            <p:cond delay="0"/>
                                          </p:stCondLst>
                                        </p:cTn>
                                        <p:tgtEl>
                                          <p:spTgt spid="114"/>
                                        </p:tgtEl>
                                        <p:attrNameLst>
                                          <p:attrName>style.visibility</p:attrName>
                                        </p:attrNameLst>
                                      </p:cBhvr>
                                      <p:to>
                                        <p:strVal val="visible"/>
                                      </p:to>
                                    </p:set>
                                    <p:animEffect transition="in" filter="wheel(1)">
                                      <p:cBhvr>
                                        <p:cTn id="371" dur="2000"/>
                                        <p:tgtEl>
                                          <p:spTgt spid="114"/>
                                        </p:tgtEl>
                                      </p:cBhvr>
                                    </p:animEffect>
                                  </p:childTnLst>
                                </p:cTn>
                              </p:par>
                              <p:par>
                                <p:cTn id="372" presetID="21" presetClass="entr" presetSubtype="1" fill="hold" grpId="0" nodeType="withEffect">
                                  <p:stCondLst>
                                    <p:cond delay="0"/>
                                  </p:stCondLst>
                                  <p:childTnLst>
                                    <p:set>
                                      <p:cBhvr>
                                        <p:cTn id="373" dur="1" fill="hold">
                                          <p:stCondLst>
                                            <p:cond delay="0"/>
                                          </p:stCondLst>
                                        </p:cTn>
                                        <p:tgtEl>
                                          <p:spTgt spid="115"/>
                                        </p:tgtEl>
                                        <p:attrNameLst>
                                          <p:attrName>style.visibility</p:attrName>
                                        </p:attrNameLst>
                                      </p:cBhvr>
                                      <p:to>
                                        <p:strVal val="visible"/>
                                      </p:to>
                                    </p:set>
                                    <p:animEffect transition="in" filter="wheel(1)">
                                      <p:cBhvr>
                                        <p:cTn id="374" dur="2000"/>
                                        <p:tgtEl>
                                          <p:spTgt spid="115"/>
                                        </p:tgtEl>
                                      </p:cBhvr>
                                    </p:animEffect>
                                  </p:childTnLst>
                                </p:cTn>
                              </p:par>
                              <p:par>
                                <p:cTn id="375" presetID="21" presetClass="entr" presetSubtype="1" fill="hold" grpId="0" nodeType="withEffect">
                                  <p:stCondLst>
                                    <p:cond delay="0"/>
                                  </p:stCondLst>
                                  <p:childTnLst>
                                    <p:set>
                                      <p:cBhvr>
                                        <p:cTn id="376" dur="1" fill="hold">
                                          <p:stCondLst>
                                            <p:cond delay="0"/>
                                          </p:stCondLst>
                                        </p:cTn>
                                        <p:tgtEl>
                                          <p:spTgt spid="116"/>
                                        </p:tgtEl>
                                        <p:attrNameLst>
                                          <p:attrName>style.visibility</p:attrName>
                                        </p:attrNameLst>
                                      </p:cBhvr>
                                      <p:to>
                                        <p:strVal val="visible"/>
                                      </p:to>
                                    </p:set>
                                    <p:animEffect transition="in" filter="wheel(1)">
                                      <p:cBhvr>
                                        <p:cTn id="377" dur="2000"/>
                                        <p:tgtEl>
                                          <p:spTgt spid="116"/>
                                        </p:tgtEl>
                                      </p:cBhvr>
                                    </p:animEffect>
                                  </p:childTnLst>
                                </p:cTn>
                              </p:par>
                              <p:par>
                                <p:cTn id="378" presetID="21" presetClass="entr" presetSubtype="1" fill="hold" grpId="0" nodeType="withEffect">
                                  <p:stCondLst>
                                    <p:cond delay="0"/>
                                  </p:stCondLst>
                                  <p:childTnLst>
                                    <p:set>
                                      <p:cBhvr>
                                        <p:cTn id="379" dur="1" fill="hold">
                                          <p:stCondLst>
                                            <p:cond delay="0"/>
                                          </p:stCondLst>
                                        </p:cTn>
                                        <p:tgtEl>
                                          <p:spTgt spid="117"/>
                                        </p:tgtEl>
                                        <p:attrNameLst>
                                          <p:attrName>style.visibility</p:attrName>
                                        </p:attrNameLst>
                                      </p:cBhvr>
                                      <p:to>
                                        <p:strVal val="visible"/>
                                      </p:to>
                                    </p:set>
                                    <p:animEffect transition="in" filter="wheel(1)">
                                      <p:cBhvr>
                                        <p:cTn id="380" dur="2000"/>
                                        <p:tgtEl>
                                          <p:spTgt spid="117"/>
                                        </p:tgtEl>
                                      </p:cBhvr>
                                    </p:animEffect>
                                  </p:childTnLst>
                                </p:cTn>
                              </p:par>
                              <p:par>
                                <p:cTn id="381" presetID="21" presetClass="entr" presetSubtype="1" fill="hold" grpId="0" nodeType="withEffect">
                                  <p:stCondLst>
                                    <p:cond delay="0"/>
                                  </p:stCondLst>
                                  <p:childTnLst>
                                    <p:set>
                                      <p:cBhvr>
                                        <p:cTn id="382" dur="1" fill="hold">
                                          <p:stCondLst>
                                            <p:cond delay="0"/>
                                          </p:stCondLst>
                                        </p:cTn>
                                        <p:tgtEl>
                                          <p:spTgt spid="118"/>
                                        </p:tgtEl>
                                        <p:attrNameLst>
                                          <p:attrName>style.visibility</p:attrName>
                                        </p:attrNameLst>
                                      </p:cBhvr>
                                      <p:to>
                                        <p:strVal val="visible"/>
                                      </p:to>
                                    </p:set>
                                    <p:animEffect transition="in" filter="wheel(1)">
                                      <p:cBhvr>
                                        <p:cTn id="383" dur="2000"/>
                                        <p:tgtEl>
                                          <p:spTgt spid="118"/>
                                        </p:tgtEl>
                                      </p:cBhvr>
                                    </p:animEffect>
                                  </p:childTnLst>
                                </p:cTn>
                              </p:par>
                              <p:par>
                                <p:cTn id="384" presetID="21" presetClass="entr" presetSubtype="1" fill="hold" grpId="0" nodeType="withEffect">
                                  <p:stCondLst>
                                    <p:cond delay="0"/>
                                  </p:stCondLst>
                                  <p:childTnLst>
                                    <p:set>
                                      <p:cBhvr>
                                        <p:cTn id="385" dur="1" fill="hold">
                                          <p:stCondLst>
                                            <p:cond delay="0"/>
                                          </p:stCondLst>
                                        </p:cTn>
                                        <p:tgtEl>
                                          <p:spTgt spid="119"/>
                                        </p:tgtEl>
                                        <p:attrNameLst>
                                          <p:attrName>style.visibility</p:attrName>
                                        </p:attrNameLst>
                                      </p:cBhvr>
                                      <p:to>
                                        <p:strVal val="visible"/>
                                      </p:to>
                                    </p:set>
                                    <p:animEffect transition="in" filter="wheel(1)">
                                      <p:cBhvr>
                                        <p:cTn id="386" dur="2000"/>
                                        <p:tgtEl>
                                          <p:spTgt spid="119"/>
                                        </p:tgtEl>
                                      </p:cBhvr>
                                    </p:animEffect>
                                  </p:childTnLst>
                                </p:cTn>
                              </p:par>
                              <p:par>
                                <p:cTn id="387" presetID="21" presetClass="entr" presetSubtype="1" fill="hold" grpId="0" nodeType="withEffect">
                                  <p:stCondLst>
                                    <p:cond delay="0"/>
                                  </p:stCondLst>
                                  <p:childTnLst>
                                    <p:set>
                                      <p:cBhvr>
                                        <p:cTn id="388" dur="1" fill="hold">
                                          <p:stCondLst>
                                            <p:cond delay="0"/>
                                          </p:stCondLst>
                                        </p:cTn>
                                        <p:tgtEl>
                                          <p:spTgt spid="120"/>
                                        </p:tgtEl>
                                        <p:attrNameLst>
                                          <p:attrName>style.visibility</p:attrName>
                                        </p:attrNameLst>
                                      </p:cBhvr>
                                      <p:to>
                                        <p:strVal val="visible"/>
                                      </p:to>
                                    </p:set>
                                    <p:animEffect transition="in" filter="wheel(1)">
                                      <p:cBhvr>
                                        <p:cTn id="389" dur="2000"/>
                                        <p:tgtEl>
                                          <p:spTgt spid="120"/>
                                        </p:tgtEl>
                                      </p:cBhvr>
                                    </p:animEffect>
                                  </p:childTnLst>
                                </p:cTn>
                              </p:par>
                              <p:par>
                                <p:cTn id="390" presetID="21" presetClass="entr" presetSubtype="1" fill="hold" grpId="0" nodeType="withEffect">
                                  <p:stCondLst>
                                    <p:cond delay="0"/>
                                  </p:stCondLst>
                                  <p:childTnLst>
                                    <p:set>
                                      <p:cBhvr>
                                        <p:cTn id="391" dur="1" fill="hold">
                                          <p:stCondLst>
                                            <p:cond delay="0"/>
                                          </p:stCondLst>
                                        </p:cTn>
                                        <p:tgtEl>
                                          <p:spTgt spid="121"/>
                                        </p:tgtEl>
                                        <p:attrNameLst>
                                          <p:attrName>style.visibility</p:attrName>
                                        </p:attrNameLst>
                                      </p:cBhvr>
                                      <p:to>
                                        <p:strVal val="visible"/>
                                      </p:to>
                                    </p:set>
                                    <p:animEffect transition="in" filter="wheel(1)">
                                      <p:cBhvr>
                                        <p:cTn id="392" dur="2000"/>
                                        <p:tgtEl>
                                          <p:spTgt spid="121"/>
                                        </p:tgtEl>
                                      </p:cBhvr>
                                    </p:animEffect>
                                  </p:childTnLst>
                                </p:cTn>
                              </p:par>
                              <p:par>
                                <p:cTn id="393" presetID="21" presetClass="entr" presetSubtype="1" fill="hold" grpId="0" nodeType="withEffect">
                                  <p:stCondLst>
                                    <p:cond delay="0"/>
                                  </p:stCondLst>
                                  <p:childTnLst>
                                    <p:set>
                                      <p:cBhvr>
                                        <p:cTn id="394" dur="1" fill="hold">
                                          <p:stCondLst>
                                            <p:cond delay="0"/>
                                          </p:stCondLst>
                                        </p:cTn>
                                        <p:tgtEl>
                                          <p:spTgt spid="122"/>
                                        </p:tgtEl>
                                        <p:attrNameLst>
                                          <p:attrName>style.visibility</p:attrName>
                                        </p:attrNameLst>
                                      </p:cBhvr>
                                      <p:to>
                                        <p:strVal val="visible"/>
                                      </p:to>
                                    </p:set>
                                    <p:animEffect transition="in" filter="wheel(1)">
                                      <p:cBhvr>
                                        <p:cTn id="395" dur="2000"/>
                                        <p:tgtEl>
                                          <p:spTgt spid="122"/>
                                        </p:tgtEl>
                                      </p:cBhvr>
                                    </p:animEffect>
                                  </p:childTnLst>
                                </p:cTn>
                              </p:par>
                              <p:par>
                                <p:cTn id="396" presetID="21" presetClass="entr" presetSubtype="1" fill="hold" grpId="0" nodeType="withEffect">
                                  <p:stCondLst>
                                    <p:cond delay="0"/>
                                  </p:stCondLst>
                                  <p:childTnLst>
                                    <p:set>
                                      <p:cBhvr>
                                        <p:cTn id="397" dur="1" fill="hold">
                                          <p:stCondLst>
                                            <p:cond delay="0"/>
                                          </p:stCondLst>
                                        </p:cTn>
                                        <p:tgtEl>
                                          <p:spTgt spid="123"/>
                                        </p:tgtEl>
                                        <p:attrNameLst>
                                          <p:attrName>style.visibility</p:attrName>
                                        </p:attrNameLst>
                                      </p:cBhvr>
                                      <p:to>
                                        <p:strVal val="visible"/>
                                      </p:to>
                                    </p:set>
                                    <p:animEffect transition="in" filter="wheel(1)">
                                      <p:cBhvr>
                                        <p:cTn id="398" dur="2000"/>
                                        <p:tgtEl>
                                          <p:spTgt spid="123"/>
                                        </p:tgtEl>
                                      </p:cBhvr>
                                    </p:animEffect>
                                  </p:childTnLst>
                                </p:cTn>
                              </p:par>
                              <p:par>
                                <p:cTn id="399" presetID="21" presetClass="entr" presetSubtype="1" fill="hold" grpId="0" nodeType="withEffect">
                                  <p:stCondLst>
                                    <p:cond delay="0"/>
                                  </p:stCondLst>
                                  <p:childTnLst>
                                    <p:set>
                                      <p:cBhvr>
                                        <p:cTn id="400" dur="1" fill="hold">
                                          <p:stCondLst>
                                            <p:cond delay="0"/>
                                          </p:stCondLst>
                                        </p:cTn>
                                        <p:tgtEl>
                                          <p:spTgt spid="124"/>
                                        </p:tgtEl>
                                        <p:attrNameLst>
                                          <p:attrName>style.visibility</p:attrName>
                                        </p:attrNameLst>
                                      </p:cBhvr>
                                      <p:to>
                                        <p:strVal val="visible"/>
                                      </p:to>
                                    </p:set>
                                    <p:animEffect transition="in" filter="wheel(1)">
                                      <p:cBhvr>
                                        <p:cTn id="401" dur="2000"/>
                                        <p:tgtEl>
                                          <p:spTgt spid="124"/>
                                        </p:tgtEl>
                                      </p:cBhvr>
                                    </p:animEffect>
                                  </p:childTnLst>
                                </p:cTn>
                              </p:par>
                              <p:par>
                                <p:cTn id="402" presetID="21" presetClass="entr" presetSubtype="1" fill="hold" grpId="0" nodeType="withEffect">
                                  <p:stCondLst>
                                    <p:cond delay="0"/>
                                  </p:stCondLst>
                                  <p:childTnLst>
                                    <p:set>
                                      <p:cBhvr>
                                        <p:cTn id="403" dur="1" fill="hold">
                                          <p:stCondLst>
                                            <p:cond delay="0"/>
                                          </p:stCondLst>
                                        </p:cTn>
                                        <p:tgtEl>
                                          <p:spTgt spid="125"/>
                                        </p:tgtEl>
                                        <p:attrNameLst>
                                          <p:attrName>style.visibility</p:attrName>
                                        </p:attrNameLst>
                                      </p:cBhvr>
                                      <p:to>
                                        <p:strVal val="visible"/>
                                      </p:to>
                                    </p:set>
                                    <p:animEffect transition="in" filter="wheel(1)">
                                      <p:cBhvr>
                                        <p:cTn id="404" dur="2000"/>
                                        <p:tgtEl>
                                          <p:spTgt spid="125"/>
                                        </p:tgtEl>
                                      </p:cBhvr>
                                    </p:animEffect>
                                  </p:childTnLst>
                                </p:cTn>
                              </p:par>
                              <p:par>
                                <p:cTn id="405" presetID="21" presetClass="entr" presetSubtype="1" fill="hold" grpId="0" nodeType="withEffect">
                                  <p:stCondLst>
                                    <p:cond delay="0"/>
                                  </p:stCondLst>
                                  <p:childTnLst>
                                    <p:set>
                                      <p:cBhvr>
                                        <p:cTn id="406" dur="1" fill="hold">
                                          <p:stCondLst>
                                            <p:cond delay="0"/>
                                          </p:stCondLst>
                                        </p:cTn>
                                        <p:tgtEl>
                                          <p:spTgt spid="126"/>
                                        </p:tgtEl>
                                        <p:attrNameLst>
                                          <p:attrName>style.visibility</p:attrName>
                                        </p:attrNameLst>
                                      </p:cBhvr>
                                      <p:to>
                                        <p:strVal val="visible"/>
                                      </p:to>
                                    </p:set>
                                    <p:animEffect transition="in" filter="wheel(1)">
                                      <p:cBhvr>
                                        <p:cTn id="407" dur="2000"/>
                                        <p:tgtEl>
                                          <p:spTgt spid="126"/>
                                        </p:tgtEl>
                                      </p:cBhvr>
                                    </p:animEffect>
                                  </p:childTnLst>
                                </p:cTn>
                              </p:par>
                            </p:childTnLst>
                          </p:cTn>
                        </p:par>
                      </p:childTnLst>
                    </p:cTn>
                  </p:par>
                  <p:par>
                    <p:cTn id="408" fill="hold">
                      <p:stCondLst>
                        <p:cond delay="indefinite"/>
                      </p:stCondLst>
                      <p:childTnLst>
                        <p:par>
                          <p:cTn id="409" fill="hold">
                            <p:stCondLst>
                              <p:cond delay="0"/>
                            </p:stCondLst>
                            <p:childTnLst>
                              <p:par>
                                <p:cTn id="410" presetID="10" presetClass="entr" presetSubtype="0" fill="hold" grpId="0" nodeType="clickEffect">
                                  <p:stCondLst>
                                    <p:cond delay="0"/>
                                  </p:stCondLst>
                                  <p:childTnLst>
                                    <p:set>
                                      <p:cBhvr>
                                        <p:cTn id="411" dur="1" fill="hold">
                                          <p:stCondLst>
                                            <p:cond delay="0"/>
                                          </p:stCondLst>
                                        </p:cTn>
                                        <p:tgtEl>
                                          <p:spTgt spid="127"/>
                                        </p:tgtEl>
                                        <p:attrNameLst>
                                          <p:attrName>style.visibility</p:attrName>
                                        </p:attrNameLst>
                                      </p:cBhvr>
                                      <p:to>
                                        <p:strVal val="visible"/>
                                      </p:to>
                                    </p:set>
                                    <p:animEffect transition="in" filter="fade">
                                      <p:cBhvr>
                                        <p:cTn id="412" dur="500"/>
                                        <p:tgtEl>
                                          <p:spTgt spid="127"/>
                                        </p:tgtEl>
                                      </p:cBhvr>
                                    </p:animEffect>
                                  </p:childTnLst>
                                </p:cTn>
                              </p:par>
                              <p:par>
                                <p:cTn id="413" presetID="10" presetClass="entr" presetSubtype="0" fill="hold" grpId="0" nodeType="withEffect">
                                  <p:stCondLst>
                                    <p:cond delay="0"/>
                                  </p:stCondLst>
                                  <p:childTnLst>
                                    <p:set>
                                      <p:cBhvr>
                                        <p:cTn id="414" dur="1" fill="hold">
                                          <p:stCondLst>
                                            <p:cond delay="0"/>
                                          </p:stCondLst>
                                        </p:cTn>
                                        <p:tgtEl>
                                          <p:spTgt spid="128"/>
                                        </p:tgtEl>
                                        <p:attrNameLst>
                                          <p:attrName>style.visibility</p:attrName>
                                        </p:attrNameLst>
                                      </p:cBhvr>
                                      <p:to>
                                        <p:strVal val="visible"/>
                                      </p:to>
                                    </p:set>
                                    <p:animEffect transition="in" filter="fade">
                                      <p:cBhvr>
                                        <p:cTn id="415"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13" grpId="0" animBg="1"/>
      <p:bldP spid="14" grpId="0" animBg="1"/>
      <p:bldP spid="16" grpId="0"/>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9" grpId="0"/>
      <p:bldP spid="100" grpId="0"/>
      <p:bldP spid="102" grpId="0" animBg="1"/>
      <p:bldP spid="102" grpId="1" animBg="1"/>
      <p:bldP spid="103" grpId="0" animBg="1"/>
      <p:bldP spid="103" grpId="1" animBg="1"/>
      <p:bldP spid="104" grpId="0" animBg="1"/>
      <p:bldP spid="104" grpId="1" animBg="1"/>
      <p:bldP spid="105" grpId="0" animBg="1"/>
      <p:bldP spid="105" grpId="1" animBg="1"/>
      <p:bldP spid="106" grpId="0" animBg="1"/>
      <p:bldP spid="107" grpId="0" animBg="1"/>
      <p:bldP spid="108" grpId="0" animBg="1"/>
      <p:bldP spid="109"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p:bldP spid="12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81911" y="3411518"/>
            <a:ext cx="10706477" cy="916515"/>
            <a:chOff x="681911" y="3411518"/>
            <a:chExt cx="10706477" cy="916515"/>
          </a:xfrm>
        </p:grpSpPr>
        <p:sp>
          <p:nvSpPr>
            <p:cNvPr id="143" name="Rectangle 2"/>
            <p:cNvSpPr>
              <a:spLocks noChangeArrowheads="1"/>
            </p:cNvSpPr>
            <p:nvPr/>
          </p:nvSpPr>
          <p:spPr bwMode="auto">
            <a:xfrm>
              <a:off x="681911" y="3411518"/>
              <a:ext cx="10706477" cy="916515"/>
            </a:xfrm>
            <a:prstGeom prst="rect">
              <a:avLst/>
            </a:prstGeom>
            <a:solidFill>
              <a:schemeClr val="tx2"/>
            </a:solidFill>
            <a:ln w="9525">
              <a:solidFill>
                <a:srgbClr val="000000"/>
              </a:solidFill>
              <a:prstDash val="dash"/>
              <a:miter lim="800000"/>
              <a:headEnd/>
              <a:tailEnd/>
            </a:ln>
            <a:effectLst/>
          </p:spPr>
          <p:txBody>
            <a:bodyPr vert="horz" wrap="square" lIns="79149" tIns="39576" rIns="79149" bIns="39576" numCol="1" anchor="t" anchorCtr="0" compatLnSpc="1">
              <a:prstTxWarp prst="textNoShape">
                <a:avLst/>
              </a:prstTxWarp>
              <a:spAutoFit/>
            </a:bodyPr>
            <a:lstStyle/>
            <a:p>
              <a:pPr algn="ctr"/>
              <a:endParaRPr lang="zh-CN" altLang="en-US" sz="4000" b="1" dirty="0">
                <a:solidFill>
                  <a:srgbClr val="1D1D1A"/>
                </a:solidFill>
                <a:ea typeface="微软雅黑" pitchFamily="34" charset="-122"/>
              </a:endParaRPr>
            </a:p>
          </p:txBody>
        </p:sp>
        <p:sp>
          <p:nvSpPr>
            <p:cNvPr id="98" name="Rectangle 2"/>
            <p:cNvSpPr>
              <a:spLocks noChangeArrowheads="1"/>
            </p:cNvSpPr>
            <p:nvPr/>
          </p:nvSpPr>
          <p:spPr bwMode="auto">
            <a:xfrm>
              <a:off x="1394503" y="3602917"/>
              <a:ext cx="906867" cy="275299"/>
            </a:xfrm>
            <a:prstGeom prst="rect">
              <a:avLst/>
            </a:prstGeom>
            <a:solidFill>
              <a:srgbClr val="0070C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endParaRPr lang="zh-CN" altLang="en-US" sz="900" b="1" kern="0" dirty="0">
                <a:solidFill>
                  <a:prstClr val="black"/>
                </a:solidFill>
                <a:ea typeface="微软雅黑" pitchFamily="34" charset="-122"/>
              </a:endParaRPr>
            </a:p>
          </p:txBody>
        </p:sp>
        <p:sp>
          <p:nvSpPr>
            <p:cNvPr id="121" name="Rectangle 2"/>
            <p:cNvSpPr>
              <a:spLocks noChangeArrowheads="1"/>
            </p:cNvSpPr>
            <p:nvPr/>
          </p:nvSpPr>
          <p:spPr bwMode="auto">
            <a:xfrm>
              <a:off x="2404319" y="3602917"/>
              <a:ext cx="906867" cy="275299"/>
            </a:xfrm>
            <a:prstGeom prst="rect">
              <a:avLst/>
            </a:prstGeom>
            <a:solidFill>
              <a:srgbClr val="CC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endParaRPr lang="zh-CN" altLang="en-US" sz="900" b="1" kern="0" dirty="0">
                <a:solidFill>
                  <a:prstClr val="black"/>
                </a:solidFill>
                <a:ea typeface="微软雅黑" pitchFamily="34" charset="-122"/>
              </a:endParaRPr>
            </a:p>
          </p:txBody>
        </p:sp>
        <p:sp>
          <p:nvSpPr>
            <p:cNvPr id="122" name="Rectangle 2"/>
            <p:cNvSpPr>
              <a:spLocks noChangeArrowheads="1"/>
            </p:cNvSpPr>
            <p:nvPr/>
          </p:nvSpPr>
          <p:spPr bwMode="auto">
            <a:xfrm>
              <a:off x="3402343" y="3602917"/>
              <a:ext cx="906867" cy="275299"/>
            </a:xfrm>
            <a:prstGeom prst="rect">
              <a:avLst/>
            </a:prstGeom>
            <a:solidFill>
              <a:srgbClr val="CC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endParaRPr lang="zh-CN" altLang="en-US" sz="900" b="1" kern="0" dirty="0">
                <a:solidFill>
                  <a:prstClr val="black"/>
                </a:solidFill>
                <a:ea typeface="微软雅黑" pitchFamily="34" charset="-122"/>
              </a:endParaRPr>
            </a:p>
          </p:txBody>
        </p:sp>
        <p:sp>
          <p:nvSpPr>
            <p:cNvPr id="123" name="Rectangle 2"/>
            <p:cNvSpPr>
              <a:spLocks noChangeArrowheads="1"/>
            </p:cNvSpPr>
            <p:nvPr/>
          </p:nvSpPr>
          <p:spPr bwMode="auto">
            <a:xfrm>
              <a:off x="4404830" y="3602917"/>
              <a:ext cx="906867" cy="275299"/>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endParaRPr lang="zh-CN" altLang="en-US" sz="900" b="1" kern="0" dirty="0">
                <a:solidFill>
                  <a:prstClr val="black"/>
                </a:solidFill>
                <a:ea typeface="微软雅黑" pitchFamily="34" charset="-122"/>
              </a:endParaRPr>
            </a:p>
          </p:txBody>
        </p:sp>
        <p:sp>
          <p:nvSpPr>
            <p:cNvPr id="144" name="Rectangle 2"/>
            <p:cNvSpPr>
              <a:spLocks noChangeArrowheads="1"/>
            </p:cNvSpPr>
            <p:nvPr/>
          </p:nvSpPr>
          <p:spPr bwMode="auto">
            <a:xfrm>
              <a:off x="5410591" y="3602917"/>
              <a:ext cx="906867" cy="275299"/>
            </a:xfrm>
            <a:prstGeom prst="rect">
              <a:avLst/>
            </a:prstGeom>
            <a:solidFill>
              <a:srgbClr val="0BC2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endParaRPr lang="zh-CN" altLang="en-US" sz="900" b="1" kern="0" dirty="0">
                <a:solidFill>
                  <a:prstClr val="black"/>
                </a:solidFill>
                <a:ea typeface="微软雅黑" pitchFamily="34" charset="-122"/>
              </a:endParaRPr>
            </a:p>
          </p:txBody>
        </p:sp>
        <p:sp>
          <p:nvSpPr>
            <p:cNvPr id="145" name="Rectangle 2"/>
            <p:cNvSpPr>
              <a:spLocks noChangeArrowheads="1"/>
            </p:cNvSpPr>
            <p:nvPr/>
          </p:nvSpPr>
          <p:spPr bwMode="auto">
            <a:xfrm>
              <a:off x="6420408" y="3602917"/>
              <a:ext cx="906867" cy="275299"/>
            </a:xfrm>
            <a:prstGeom prst="rect">
              <a:avLst/>
            </a:prstGeom>
            <a:solidFill>
              <a:schemeClr val="tx2"/>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endParaRPr lang="zh-CN" altLang="en-US" sz="900" b="1" kern="0" dirty="0">
                <a:solidFill>
                  <a:prstClr val="black"/>
                </a:solidFill>
                <a:ea typeface="微软雅黑" pitchFamily="34" charset="-122"/>
              </a:endParaRPr>
            </a:p>
          </p:txBody>
        </p:sp>
        <p:sp>
          <p:nvSpPr>
            <p:cNvPr id="146" name="Rectangle 2"/>
            <p:cNvSpPr>
              <a:spLocks noChangeArrowheads="1"/>
            </p:cNvSpPr>
            <p:nvPr/>
          </p:nvSpPr>
          <p:spPr bwMode="auto">
            <a:xfrm>
              <a:off x="7427672" y="3602917"/>
              <a:ext cx="906867" cy="275299"/>
            </a:xfrm>
            <a:prstGeom prst="rect">
              <a:avLst/>
            </a:prstGeom>
            <a:solidFill>
              <a:schemeClr val="tx2"/>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endParaRPr lang="zh-CN" altLang="en-US" sz="900" b="1" kern="0" dirty="0">
                <a:solidFill>
                  <a:prstClr val="black"/>
                </a:solidFill>
                <a:ea typeface="微软雅黑" pitchFamily="34" charset="-122"/>
              </a:endParaRPr>
            </a:p>
          </p:txBody>
        </p:sp>
        <p:sp>
          <p:nvSpPr>
            <p:cNvPr id="150" name="TextBox 38"/>
            <p:cNvSpPr txBox="1"/>
            <p:nvPr/>
          </p:nvSpPr>
          <p:spPr>
            <a:xfrm>
              <a:off x="6557468" y="3575443"/>
              <a:ext cx="785994" cy="330247"/>
            </a:xfrm>
            <a:prstGeom prst="rect">
              <a:avLst/>
            </a:prstGeom>
            <a:noFill/>
          </p:spPr>
          <p:txBody>
            <a:bodyPr wrap="square" lIns="68479" tIns="34234" rIns="68479" bIns="34234" rtlCol="0">
              <a:spAutoFit/>
            </a:bodyPr>
            <a:lstStyle/>
            <a:p>
              <a:pPr algn="ctr" defTabSz="914400" fontAlgn="base">
                <a:spcBef>
                  <a:spcPct val="0"/>
                </a:spcBef>
                <a:spcAft>
                  <a:spcPct val="0"/>
                </a:spcAft>
                <a:defRPr/>
              </a:pPr>
              <a:r>
                <a:rPr lang="en-US" altLang="zh-CN" sz="1275" b="1" kern="0" dirty="0">
                  <a:solidFill>
                    <a:prstClr val="black"/>
                  </a:solidFill>
                  <a:ea typeface="宋体" pitchFamily="2" charset="-122"/>
                </a:rPr>
                <a:t>……</a:t>
              </a:r>
            </a:p>
          </p:txBody>
        </p:sp>
        <p:sp>
          <p:nvSpPr>
            <p:cNvPr id="161" name="文本框 160"/>
            <p:cNvSpPr txBox="1"/>
            <p:nvPr/>
          </p:nvSpPr>
          <p:spPr>
            <a:xfrm>
              <a:off x="1415397" y="3570799"/>
              <a:ext cx="937485" cy="476573"/>
            </a:xfrm>
            <a:prstGeom prst="rect">
              <a:avLst/>
            </a:prstGeom>
            <a:noFill/>
          </p:spPr>
          <p:txBody>
            <a:bodyPr wrap="square" rtlCol="0">
              <a:spAutoFit/>
            </a:bodyPr>
            <a:lstStyle/>
            <a:p>
              <a:pPr>
                <a:lnSpc>
                  <a:spcPts val="2100"/>
                </a:lnSpc>
              </a:pPr>
              <a:r>
                <a:rPr lang="en-US" altLang="zh-CN" sz="1600" b="1" dirty="0">
                  <a:solidFill>
                    <a:srgbClr val="FFFFFF"/>
                  </a:solidFill>
                  <a:latin typeface="Microsoft YaHei" panose="020B0503020204020204" pitchFamily="34" charset="-122"/>
                  <a:ea typeface="Microsoft YaHei" panose="020B0503020204020204" pitchFamily="34" charset="-122"/>
                </a:rPr>
                <a:t>A</a:t>
              </a:r>
              <a:r>
                <a:rPr lang="zh-CN" altLang="en-US" sz="1600" b="1" dirty="0">
                  <a:solidFill>
                    <a:srgbClr val="FFFFFF"/>
                  </a:solidFill>
                  <a:latin typeface="Microsoft YaHei" panose="020B0503020204020204" pitchFamily="34" charset="-122"/>
                  <a:ea typeface="Microsoft YaHei" panose="020B0503020204020204" pitchFamily="34" charset="-122"/>
                </a:rPr>
                <a:t>  </a:t>
              </a:r>
              <a:r>
                <a:rPr lang="en-US" altLang="zh-CN" sz="1600" b="1" dirty="0">
                  <a:solidFill>
                    <a:srgbClr val="FFFFFF"/>
                  </a:solidFill>
                  <a:latin typeface="Microsoft YaHei" panose="020B0503020204020204" pitchFamily="34" charset="-122"/>
                  <a:ea typeface="Microsoft YaHei" panose="020B0503020204020204" pitchFamily="34" charset="-122"/>
                </a:rPr>
                <a:t>B  C</a:t>
              </a:r>
              <a:endParaRPr lang="en-US" sz="1600" b="1" dirty="0">
                <a:solidFill>
                  <a:srgbClr val="FFFFFF"/>
                </a:solidFill>
                <a:latin typeface="Microsoft YaHei" panose="020B0503020204020204" pitchFamily="34" charset="-122"/>
                <a:ea typeface="Microsoft YaHei" panose="020B0503020204020204" pitchFamily="34" charset="-122"/>
              </a:endParaRPr>
            </a:p>
          </p:txBody>
        </p:sp>
        <p:sp>
          <p:nvSpPr>
            <p:cNvPr id="178" name="文本框 177"/>
            <p:cNvSpPr txBox="1"/>
            <p:nvPr/>
          </p:nvSpPr>
          <p:spPr>
            <a:xfrm>
              <a:off x="4440306" y="3574677"/>
              <a:ext cx="937485" cy="450092"/>
            </a:xfrm>
            <a:prstGeom prst="rect">
              <a:avLst/>
            </a:prstGeom>
            <a:noFill/>
          </p:spPr>
          <p:txBody>
            <a:bodyPr wrap="square" rtlCol="0">
              <a:spAutoFit/>
            </a:bodyPr>
            <a:lstStyle/>
            <a:p>
              <a:pPr>
                <a:lnSpc>
                  <a:spcPts val="2100"/>
                </a:lnSpc>
              </a:pPr>
              <a:r>
                <a:rPr lang="en-US" altLang="zh-CN" sz="1600" b="1" dirty="0">
                  <a:solidFill>
                    <a:srgbClr val="FFFFFF"/>
                  </a:solidFill>
                  <a:latin typeface="Microsoft YaHei" panose="020B0503020204020204" pitchFamily="34" charset="-122"/>
                  <a:ea typeface="Microsoft YaHei" panose="020B0503020204020204" pitchFamily="34" charset="-122"/>
                </a:rPr>
                <a:t>D    E</a:t>
              </a:r>
              <a:endParaRPr lang="en-US" sz="1600" b="1" dirty="0">
                <a:solidFill>
                  <a:srgbClr val="FFFFFF"/>
                </a:solidFill>
                <a:latin typeface="Microsoft YaHei" panose="020B0503020204020204" pitchFamily="34" charset="-122"/>
                <a:ea typeface="Microsoft YaHei" panose="020B0503020204020204" pitchFamily="34" charset="-122"/>
              </a:endParaRPr>
            </a:p>
          </p:txBody>
        </p:sp>
        <p:sp>
          <p:nvSpPr>
            <p:cNvPr id="2" name="矩形 1"/>
            <p:cNvSpPr/>
            <p:nvPr/>
          </p:nvSpPr>
          <p:spPr>
            <a:xfrm>
              <a:off x="7499526" y="3905690"/>
              <a:ext cx="3860993" cy="369332"/>
            </a:xfrm>
            <a:prstGeom prst="rect">
              <a:avLst/>
            </a:prstGeom>
            <a:noFill/>
          </p:spPr>
          <p:txBody>
            <a:bodyPr wrap="none">
              <a:spAutoFit/>
            </a:bodyPr>
            <a:lstStyle/>
            <a:p>
              <a:r>
                <a:rPr lang="en-US" altLang="zh-CN" b="1" dirty="0">
                  <a:solidFill>
                    <a:srgbClr val="666666"/>
                  </a:solidFill>
                  <a:latin typeface="Times New Roman" panose="02020603050405020304" pitchFamily="18" charset="0"/>
                  <a:cs typeface="Times New Roman" panose="02020603050405020304" pitchFamily="18" charset="0"/>
                </a:rPr>
                <a:t>Global memory virtual address space</a:t>
              </a:r>
              <a:endParaRPr lang="en-US" dirty="0">
                <a:solidFill>
                  <a:srgbClr val="666666"/>
                </a:solidFill>
              </a:endParaRPr>
            </a:p>
          </p:txBody>
        </p:sp>
      </p:grpSp>
      <p:grpSp>
        <p:nvGrpSpPr>
          <p:cNvPr id="4" name="Group 3"/>
          <p:cNvGrpSpPr/>
          <p:nvPr/>
        </p:nvGrpSpPr>
        <p:grpSpPr>
          <a:xfrm>
            <a:off x="867470" y="4964466"/>
            <a:ext cx="10520919" cy="972690"/>
            <a:chOff x="867470" y="4964466"/>
            <a:chExt cx="10520919" cy="972690"/>
          </a:xfrm>
        </p:grpSpPr>
        <p:sp>
          <p:nvSpPr>
            <p:cNvPr id="8" name="Rectangle 2"/>
            <p:cNvSpPr>
              <a:spLocks noChangeArrowheads="1"/>
            </p:cNvSpPr>
            <p:nvPr/>
          </p:nvSpPr>
          <p:spPr bwMode="auto">
            <a:xfrm>
              <a:off x="867470" y="4970213"/>
              <a:ext cx="2245178" cy="961196"/>
            </a:xfrm>
            <a:prstGeom prst="rect">
              <a:avLst/>
            </a:prstGeom>
            <a:solidFill>
              <a:sysClr val="window" lastClr="FFFFFF"/>
            </a:solidFill>
            <a:ln w="12700">
              <a:solidFill>
                <a:srgbClr val="000000"/>
              </a:solidFill>
              <a:prstDash val="dash"/>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4499" b="1" kern="0" dirty="0">
                <a:solidFill>
                  <a:prstClr val="black"/>
                </a:solidFill>
                <a:ea typeface="微软雅黑" pitchFamily="34" charset="-122"/>
              </a:endParaRPr>
            </a:p>
          </p:txBody>
        </p:sp>
        <p:sp>
          <p:nvSpPr>
            <p:cNvPr id="67" name="文本框 66"/>
            <p:cNvSpPr txBox="1"/>
            <p:nvPr/>
          </p:nvSpPr>
          <p:spPr>
            <a:xfrm>
              <a:off x="1063700" y="5590112"/>
              <a:ext cx="1779201" cy="276999"/>
            </a:xfrm>
            <a:prstGeom prst="rect">
              <a:avLst/>
            </a:prstGeom>
            <a:noFill/>
          </p:spPr>
          <p:txBody>
            <a:bodyPr wrap="square" rtlCol="0">
              <a:spAutoFit/>
            </a:bodyPr>
            <a:lstStyle/>
            <a:p>
              <a:pPr defTabSz="914400" fontAlgn="base">
                <a:spcBef>
                  <a:spcPct val="0"/>
                </a:spcBef>
                <a:spcAft>
                  <a:spcPct val="0"/>
                </a:spcAft>
              </a:pPr>
              <a:r>
                <a:rPr lang="en-US" altLang="zh-CN" sz="1200" dirty="0">
                  <a:solidFill>
                    <a:prstClr val="black"/>
                  </a:solidFill>
                  <a:latin typeface="Microsoft YaHei" panose="020B0503020204020204" pitchFamily="34" charset="-122"/>
                  <a:ea typeface="Microsoft YaHei" panose="020B0503020204020204" pitchFamily="34" charset="-122"/>
                </a:rPr>
                <a:t>Controller-A</a:t>
              </a:r>
              <a:r>
                <a:rPr lang="zh-CN" altLang="en-US" sz="1200" dirty="0">
                  <a:solidFill>
                    <a:prstClr val="black"/>
                  </a:solidFill>
                  <a:latin typeface="Microsoft YaHei" panose="020B0503020204020204" pitchFamily="34" charset="-122"/>
                  <a:ea typeface="Microsoft YaHei" panose="020B0503020204020204" pitchFamily="34" charset="-122"/>
                </a:rPr>
                <a:t> </a:t>
              </a:r>
              <a:r>
                <a:rPr lang="en-US" altLang="zh-CN" sz="1200" dirty="0">
                  <a:solidFill>
                    <a:prstClr val="black"/>
                  </a:solidFill>
                  <a:latin typeface="Microsoft YaHei" panose="020B0503020204020204" pitchFamily="34" charset="-122"/>
                  <a:ea typeface="Microsoft YaHei" panose="020B0503020204020204" pitchFamily="34" charset="-122"/>
                </a:rPr>
                <a:t>Memory</a:t>
              </a:r>
              <a:endParaRPr lang="zh-CN" altLang="en-US" sz="1200" dirty="0">
                <a:solidFill>
                  <a:prstClr val="black"/>
                </a:solidFill>
                <a:latin typeface="Microsoft YaHei" panose="020B0503020204020204" pitchFamily="34" charset="-122"/>
                <a:ea typeface="Microsoft YaHei" panose="020B0503020204020204" pitchFamily="34" charset="-122"/>
              </a:endParaRPr>
            </a:p>
          </p:txBody>
        </p:sp>
        <p:sp>
          <p:nvSpPr>
            <p:cNvPr id="72" name="Rectangle 2"/>
            <p:cNvSpPr>
              <a:spLocks noChangeArrowheads="1"/>
            </p:cNvSpPr>
            <p:nvPr/>
          </p:nvSpPr>
          <p:spPr bwMode="auto">
            <a:xfrm>
              <a:off x="930403" y="5146139"/>
              <a:ext cx="405611" cy="267556"/>
            </a:xfrm>
            <a:prstGeom prst="rect">
              <a:avLst/>
            </a:prstGeom>
            <a:solidFill>
              <a:srgbClr val="0070C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900" b="1" kern="0" dirty="0">
                <a:solidFill>
                  <a:prstClr val="black"/>
                </a:solidFill>
                <a:ea typeface="微软雅黑" pitchFamily="34" charset="-122"/>
              </a:endParaRPr>
            </a:p>
          </p:txBody>
        </p:sp>
        <p:sp>
          <p:nvSpPr>
            <p:cNvPr id="73" name="Rectangle 2"/>
            <p:cNvSpPr>
              <a:spLocks noChangeArrowheads="1"/>
            </p:cNvSpPr>
            <p:nvPr/>
          </p:nvSpPr>
          <p:spPr bwMode="auto">
            <a:xfrm>
              <a:off x="1342775" y="5141844"/>
              <a:ext cx="405611" cy="271851"/>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endParaRPr lang="zh-CN" altLang="en-US" sz="900" b="1" kern="0" dirty="0">
                <a:solidFill>
                  <a:prstClr val="black"/>
                </a:solidFill>
                <a:ea typeface="微软雅黑" pitchFamily="34" charset="-122"/>
              </a:endParaRPr>
            </a:p>
          </p:txBody>
        </p:sp>
        <p:sp>
          <p:nvSpPr>
            <p:cNvPr id="74" name="Rectangle 2"/>
            <p:cNvSpPr>
              <a:spLocks noChangeArrowheads="1"/>
            </p:cNvSpPr>
            <p:nvPr/>
          </p:nvSpPr>
          <p:spPr bwMode="auto">
            <a:xfrm>
              <a:off x="1753798" y="5146139"/>
              <a:ext cx="405611" cy="267556"/>
            </a:xfrm>
            <a:prstGeom prst="rect">
              <a:avLst/>
            </a:prstGeom>
            <a:solidFill>
              <a:srgbClr val="0BC2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900" b="1" kern="0" dirty="0">
                <a:solidFill>
                  <a:prstClr val="black"/>
                </a:solidFill>
                <a:ea typeface="微软雅黑" pitchFamily="34" charset="-122"/>
              </a:endParaRPr>
            </a:p>
          </p:txBody>
        </p:sp>
        <p:sp>
          <p:nvSpPr>
            <p:cNvPr id="75" name="Rectangle 2"/>
            <p:cNvSpPr>
              <a:spLocks noChangeArrowheads="1"/>
            </p:cNvSpPr>
            <p:nvPr/>
          </p:nvSpPr>
          <p:spPr bwMode="auto">
            <a:xfrm>
              <a:off x="2164003" y="5146139"/>
              <a:ext cx="405611" cy="267556"/>
            </a:xfrm>
            <a:prstGeom prst="rect">
              <a:avLst/>
            </a:prstGeom>
            <a:solidFill>
              <a:srgbClr val="CC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900" b="1" kern="0" dirty="0">
                <a:solidFill>
                  <a:prstClr val="black"/>
                </a:solidFill>
                <a:ea typeface="微软雅黑" pitchFamily="34" charset="-122"/>
              </a:endParaRPr>
            </a:p>
          </p:txBody>
        </p:sp>
        <p:sp>
          <p:nvSpPr>
            <p:cNvPr id="76" name="Rectangle 2"/>
            <p:cNvSpPr>
              <a:spLocks noChangeArrowheads="1"/>
            </p:cNvSpPr>
            <p:nvPr/>
          </p:nvSpPr>
          <p:spPr bwMode="auto">
            <a:xfrm>
              <a:off x="2585068" y="5146139"/>
              <a:ext cx="405611" cy="267556"/>
            </a:xfrm>
            <a:prstGeom prst="rect">
              <a:avLst/>
            </a:prstGeom>
            <a:solidFill>
              <a:srgbClr val="CC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900" b="1" kern="0" dirty="0">
                <a:solidFill>
                  <a:prstClr val="black"/>
                </a:solidFill>
                <a:ea typeface="微软雅黑" pitchFamily="34" charset="-122"/>
              </a:endParaRPr>
            </a:p>
          </p:txBody>
        </p:sp>
        <p:sp>
          <p:nvSpPr>
            <p:cNvPr id="77" name="Rectangle 2"/>
            <p:cNvSpPr>
              <a:spLocks noChangeArrowheads="1"/>
            </p:cNvSpPr>
            <p:nvPr/>
          </p:nvSpPr>
          <p:spPr bwMode="auto">
            <a:xfrm>
              <a:off x="3615272" y="4975960"/>
              <a:ext cx="2245178" cy="961196"/>
            </a:xfrm>
            <a:prstGeom prst="rect">
              <a:avLst/>
            </a:prstGeom>
            <a:solidFill>
              <a:sysClr val="window" lastClr="FFFFFF"/>
            </a:solidFill>
            <a:ln w="12700">
              <a:solidFill>
                <a:srgbClr val="000000"/>
              </a:solidFill>
              <a:prstDash val="dash"/>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4499" b="1" kern="0" dirty="0">
                <a:solidFill>
                  <a:prstClr val="black"/>
                </a:solidFill>
                <a:ea typeface="微软雅黑" pitchFamily="34" charset="-122"/>
              </a:endParaRPr>
            </a:p>
          </p:txBody>
        </p:sp>
        <p:sp>
          <p:nvSpPr>
            <p:cNvPr id="78" name="文本框 77"/>
            <p:cNvSpPr txBox="1"/>
            <p:nvPr/>
          </p:nvSpPr>
          <p:spPr>
            <a:xfrm>
              <a:off x="3802261" y="5595859"/>
              <a:ext cx="1788437" cy="276999"/>
            </a:xfrm>
            <a:prstGeom prst="rect">
              <a:avLst/>
            </a:prstGeom>
            <a:noFill/>
          </p:spPr>
          <p:txBody>
            <a:bodyPr wrap="square" rtlCol="0">
              <a:spAutoFit/>
            </a:bodyPr>
            <a:lstStyle/>
            <a:p>
              <a:pPr defTabSz="914400" fontAlgn="base">
                <a:spcBef>
                  <a:spcPct val="0"/>
                </a:spcBef>
                <a:spcAft>
                  <a:spcPct val="0"/>
                </a:spcAft>
              </a:pPr>
              <a:r>
                <a:rPr lang="en-US" altLang="zh-CN" sz="1200" dirty="0">
                  <a:solidFill>
                    <a:prstClr val="black"/>
                  </a:solidFill>
                  <a:latin typeface="Microsoft YaHei" panose="020B0503020204020204" pitchFamily="34" charset="-122"/>
                  <a:ea typeface="Microsoft YaHei" panose="020B0503020204020204" pitchFamily="34" charset="-122"/>
                </a:rPr>
                <a:t>Controller-B</a:t>
              </a:r>
              <a:r>
                <a:rPr lang="zh-CN" altLang="en-US" sz="1200" dirty="0">
                  <a:solidFill>
                    <a:prstClr val="black"/>
                  </a:solidFill>
                  <a:latin typeface="Microsoft YaHei" panose="020B0503020204020204" pitchFamily="34" charset="-122"/>
                  <a:ea typeface="Microsoft YaHei" panose="020B0503020204020204" pitchFamily="34" charset="-122"/>
                </a:rPr>
                <a:t> </a:t>
              </a:r>
              <a:r>
                <a:rPr lang="en-US" altLang="zh-CN" sz="1200" dirty="0">
                  <a:solidFill>
                    <a:prstClr val="black"/>
                  </a:solidFill>
                  <a:latin typeface="Microsoft YaHei" panose="020B0503020204020204" pitchFamily="34" charset="-122"/>
                  <a:ea typeface="Microsoft YaHei" panose="020B0503020204020204" pitchFamily="34" charset="-122"/>
                </a:rPr>
                <a:t>Memory</a:t>
              </a:r>
              <a:endParaRPr lang="zh-CN" altLang="en-US" sz="1200" dirty="0">
                <a:solidFill>
                  <a:prstClr val="black"/>
                </a:solidFill>
                <a:latin typeface="Microsoft YaHei" panose="020B0503020204020204" pitchFamily="34" charset="-122"/>
                <a:ea typeface="Microsoft YaHei" panose="020B0503020204020204" pitchFamily="34" charset="-122"/>
              </a:endParaRPr>
            </a:p>
          </p:txBody>
        </p:sp>
        <p:sp>
          <p:nvSpPr>
            <p:cNvPr id="79" name="Rectangle 2"/>
            <p:cNvSpPr>
              <a:spLocks noChangeArrowheads="1"/>
            </p:cNvSpPr>
            <p:nvPr/>
          </p:nvSpPr>
          <p:spPr bwMode="auto">
            <a:xfrm>
              <a:off x="3678205" y="5146139"/>
              <a:ext cx="405611" cy="267556"/>
            </a:xfrm>
            <a:prstGeom prst="rect">
              <a:avLst/>
            </a:prstGeom>
            <a:solidFill>
              <a:srgbClr val="0070C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900" b="1" kern="0" dirty="0">
                <a:solidFill>
                  <a:prstClr val="black"/>
                </a:solidFill>
                <a:ea typeface="微软雅黑" pitchFamily="34" charset="-122"/>
              </a:endParaRPr>
            </a:p>
          </p:txBody>
        </p:sp>
        <p:sp>
          <p:nvSpPr>
            <p:cNvPr id="80" name="Rectangle 2"/>
            <p:cNvSpPr>
              <a:spLocks noChangeArrowheads="1"/>
            </p:cNvSpPr>
            <p:nvPr/>
          </p:nvSpPr>
          <p:spPr bwMode="auto">
            <a:xfrm>
              <a:off x="4090577" y="5141844"/>
              <a:ext cx="405611" cy="271851"/>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endParaRPr lang="zh-CN" altLang="en-US" sz="900" b="1" kern="0" dirty="0">
                <a:solidFill>
                  <a:prstClr val="black"/>
                </a:solidFill>
                <a:ea typeface="微软雅黑" pitchFamily="34" charset="-122"/>
              </a:endParaRPr>
            </a:p>
          </p:txBody>
        </p:sp>
        <p:sp>
          <p:nvSpPr>
            <p:cNvPr id="81" name="Rectangle 2"/>
            <p:cNvSpPr>
              <a:spLocks noChangeArrowheads="1"/>
            </p:cNvSpPr>
            <p:nvPr/>
          </p:nvSpPr>
          <p:spPr bwMode="auto">
            <a:xfrm>
              <a:off x="4510836" y="5146139"/>
              <a:ext cx="405611" cy="267556"/>
            </a:xfrm>
            <a:prstGeom prst="rect">
              <a:avLst/>
            </a:prstGeom>
            <a:solidFill>
              <a:srgbClr val="0BC2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900" b="1" kern="0" dirty="0">
                <a:solidFill>
                  <a:prstClr val="black"/>
                </a:solidFill>
                <a:ea typeface="微软雅黑" pitchFamily="34" charset="-122"/>
              </a:endParaRPr>
            </a:p>
          </p:txBody>
        </p:sp>
        <p:sp>
          <p:nvSpPr>
            <p:cNvPr id="82" name="Rectangle 2"/>
            <p:cNvSpPr>
              <a:spLocks noChangeArrowheads="1"/>
            </p:cNvSpPr>
            <p:nvPr/>
          </p:nvSpPr>
          <p:spPr bwMode="auto">
            <a:xfrm>
              <a:off x="4921853" y="5146139"/>
              <a:ext cx="405611" cy="267556"/>
            </a:xfrm>
            <a:prstGeom prst="rect">
              <a:avLst/>
            </a:prstGeom>
            <a:solidFill>
              <a:srgbClr val="CC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900" b="1" kern="0" dirty="0">
                <a:solidFill>
                  <a:prstClr val="black"/>
                </a:solidFill>
                <a:ea typeface="微软雅黑" pitchFamily="34" charset="-122"/>
              </a:endParaRPr>
            </a:p>
          </p:txBody>
        </p:sp>
        <p:sp>
          <p:nvSpPr>
            <p:cNvPr id="83" name="Rectangle 2"/>
            <p:cNvSpPr>
              <a:spLocks noChangeArrowheads="1"/>
            </p:cNvSpPr>
            <p:nvPr/>
          </p:nvSpPr>
          <p:spPr bwMode="auto">
            <a:xfrm>
              <a:off x="5332058" y="5146139"/>
              <a:ext cx="405611" cy="267556"/>
            </a:xfrm>
            <a:prstGeom prst="rect">
              <a:avLst/>
            </a:prstGeom>
            <a:solidFill>
              <a:srgbClr val="CC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900" b="1" kern="0" dirty="0">
                <a:solidFill>
                  <a:prstClr val="black"/>
                </a:solidFill>
                <a:ea typeface="微软雅黑" pitchFamily="34" charset="-122"/>
              </a:endParaRPr>
            </a:p>
          </p:txBody>
        </p:sp>
        <p:sp>
          <p:nvSpPr>
            <p:cNvPr id="84" name="Rectangle 2"/>
            <p:cNvSpPr>
              <a:spLocks noChangeArrowheads="1"/>
            </p:cNvSpPr>
            <p:nvPr/>
          </p:nvSpPr>
          <p:spPr bwMode="auto">
            <a:xfrm>
              <a:off x="6376937" y="4964466"/>
              <a:ext cx="2245178" cy="961196"/>
            </a:xfrm>
            <a:prstGeom prst="rect">
              <a:avLst/>
            </a:prstGeom>
            <a:solidFill>
              <a:sysClr val="window" lastClr="FFFFFF"/>
            </a:solidFill>
            <a:ln w="12700">
              <a:solidFill>
                <a:srgbClr val="000000"/>
              </a:solidFill>
              <a:prstDash val="dash"/>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4499" b="1" kern="0" dirty="0">
                <a:solidFill>
                  <a:prstClr val="black"/>
                </a:solidFill>
                <a:ea typeface="微软雅黑" pitchFamily="34" charset="-122"/>
              </a:endParaRPr>
            </a:p>
          </p:txBody>
        </p:sp>
        <p:sp>
          <p:nvSpPr>
            <p:cNvPr id="85" name="文本框 84"/>
            <p:cNvSpPr txBox="1"/>
            <p:nvPr/>
          </p:nvSpPr>
          <p:spPr>
            <a:xfrm>
              <a:off x="6563926" y="5584366"/>
              <a:ext cx="1788437" cy="276999"/>
            </a:xfrm>
            <a:prstGeom prst="rect">
              <a:avLst/>
            </a:prstGeom>
            <a:noFill/>
          </p:spPr>
          <p:txBody>
            <a:bodyPr wrap="square" rtlCol="0">
              <a:spAutoFit/>
            </a:bodyPr>
            <a:lstStyle/>
            <a:p>
              <a:pPr defTabSz="914400" fontAlgn="base">
                <a:spcBef>
                  <a:spcPct val="0"/>
                </a:spcBef>
                <a:spcAft>
                  <a:spcPct val="0"/>
                </a:spcAft>
              </a:pPr>
              <a:r>
                <a:rPr lang="en-US" altLang="zh-CN" sz="1200" dirty="0">
                  <a:solidFill>
                    <a:prstClr val="black"/>
                  </a:solidFill>
                  <a:latin typeface="Microsoft YaHei" panose="020B0503020204020204" pitchFamily="34" charset="-122"/>
                  <a:ea typeface="Microsoft YaHei" panose="020B0503020204020204" pitchFamily="34" charset="-122"/>
                </a:rPr>
                <a:t>Controller-C</a:t>
              </a:r>
              <a:r>
                <a:rPr lang="zh-CN" altLang="en-US" sz="1200" dirty="0">
                  <a:solidFill>
                    <a:prstClr val="black"/>
                  </a:solidFill>
                  <a:latin typeface="Microsoft YaHei" panose="020B0503020204020204" pitchFamily="34" charset="-122"/>
                  <a:ea typeface="Microsoft YaHei" panose="020B0503020204020204" pitchFamily="34" charset="-122"/>
                </a:rPr>
                <a:t> </a:t>
              </a:r>
              <a:r>
                <a:rPr lang="en-US" altLang="zh-CN" sz="1200" dirty="0">
                  <a:solidFill>
                    <a:prstClr val="black"/>
                  </a:solidFill>
                  <a:latin typeface="Microsoft YaHei" panose="020B0503020204020204" pitchFamily="34" charset="-122"/>
                  <a:ea typeface="Microsoft YaHei" panose="020B0503020204020204" pitchFamily="34" charset="-122"/>
                </a:rPr>
                <a:t>Memory</a:t>
              </a:r>
              <a:endParaRPr lang="zh-CN" altLang="en-US" sz="1200" dirty="0">
                <a:solidFill>
                  <a:prstClr val="black"/>
                </a:solidFill>
                <a:latin typeface="Microsoft YaHei" panose="020B0503020204020204" pitchFamily="34" charset="-122"/>
                <a:ea typeface="Microsoft YaHei" panose="020B0503020204020204" pitchFamily="34" charset="-122"/>
              </a:endParaRPr>
            </a:p>
          </p:txBody>
        </p:sp>
        <p:sp>
          <p:nvSpPr>
            <p:cNvPr id="86" name="Rectangle 2"/>
            <p:cNvSpPr>
              <a:spLocks noChangeArrowheads="1"/>
            </p:cNvSpPr>
            <p:nvPr/>
          </p:nvSpPr>
          <p:spPr bwMode="auto">
            <a:xfrm>
              <a:off x="6439870" y="5146139"/>
              <a:ext cx="405611" cy="267556"/>
            </a:xfrm>
            <a:prstGeom prst="rect">
              <a:avLst/>
            </a:prstGeom>
            <a:solidFill>
              <a:srgbClr val="0070C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900" b="1" kern="0" dirty="0">
                <a:solidFill>
                  <a:prstClr val="black"/>
                </a:solidFill>
                <a:ea typeface="微软雅黑" pitchFamily="34" charset="-122"/>
              </a:endParaRPr>
            </a:p>
          </p:txBody>
        </p:sp>
        <p:sp>
          <p:nvSpPr>
            <p:cNvPr id="87" name="Rectangle 2"/>
            <p:cNvSpPr>
              <a:spLocks noChangeArrowheads="1"/>
            </p:cNvSpPr>
            <p:nvPr/>
          </p:nvSpPr>
          <p:spPr bwMode="auto">
            <a:xfrm>
              <a:off x="6852242" y="5141844"/>
              <a:ext cx="405611" cy="271851"/>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endParaRPr lang="zh-CN" altLang="en-US" sz="900" b="1" kern="0" dirty="0">
                <a:solidFill>
                  <a:prstClr val="black"/>
                </a:solidFill>
                <a:ea typeface="微软雅黑" pitchFamily="34" charset="-122"/>
              </a:endParaRPr>
            </a:p>
          </p:txBody>
        </p:sp>
        <p:sp>
          <p:nvSpPr>
            <p:cNvPr id="88" name="Rectangle 2"/>
            <p:cNvSpPr>
              <a:spLocks noChangeArrowheads="1"/>
            </p:cNvSpPr>
            <p:nvPr/>
          </p:nvSpPr>
          <p:spPr bwMode="auto">
            <a:xfrm>
              <a:off x="7262453" y="5146139"/>
              <a:ext cx="405611" cy="267556"/>
            </a:xfrm>
            <a:prstGeom prst="rect">
              <a:avLst/>
            </a:prstGeom>
            <a:solidFill>
              <a:srgbClr val="0BC2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900" b="1" kern="0" dirty="0">
                <a:solidFill>
                  <a:prstClr val="black"/>
                </a:solidFill>
                <a:ea typeface="微软雅黑" pitchFamily="34" charset="-122"/>
              </a:endParaRPr>
            </a:p>
          </p:txBody>
        </p:sp>
        <p:sp>
          <p:nvSpPr>
            <p:cNvPr id="89" name="Rectangle 2"/>
            <p:cNvSpPr>
              <a:spLocks noChangeArrowheads="1"/>
            </p:cNvSpPr>
            <p:nvPr/>
          </p:nvSpPr>
          <p:spPr bwMode="auto">
            <a:xfrm>
              <a:off x="7673470" y="5146139"/>
              <a:ext cx="405611" cy="267556"/>
            </a:xfrm>
            <a:prstGeom prst="rect">
              <a:avLst/>
            </a:prstGeom>
            <a:solidFill>
              <a:srgbClr val="CC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900" b="1" kern="0" dirty="0">
                <a:solidFill>
                  <a:prstClr val="black"/>
                </a:solidFill>
                <a:ea typeface="微软雅黑" pitchFamily="34" charset="-122"/>
              </a:endParaRPr>
            </a:p>
          </p:txBody>
        </p:sp>
        <p:sp>
          <p:nvSpPr>
            <p:cNvPr id="90" name="Rectangle 2"/>
            <p:cNvSpPr>
              <a:spLocks noChangeArrowheads="1"/>
            </p:cNvSpPr>
            <p:nvPr/>
          </p:nvSpPr>
          <p:spPr bwMode="auto">
            <a:xfrm>
              <a:off x="8083675" y="5146139"/>
              <a:ext cx="405611" cy="267556"/>
            </a:xfrm>
            <a:prstGeom prst="rect">
              <a:avLst/>
            </a:prstGeom>
            <a:solidFill>
              <a:srgbClr val="CC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900" b="1" kern="0" dirty="0">
                <a:solidFill>
                  <a:prstClr val="black"/>
                </a:solidFill>
                <a:ea typeface="微软雅黑" pitchFamily="34" charset="-122"/>
              </a:endParaRPr>
            </a:p>
          </p:txBody>
        </p:sp>
        <p:sp>
          <p:nvSpPr>
            <p:cNvPr id="91" name="Rectangle 2"/>
            <p:cNvSpPr>
              <a:spLocks noChangeArrowheads="1"/>
            </p:cNvSpPr>
            <p:nvPr/>
          </p:nvSpPr>
          <p:spPr bwMode="auto">
            <a:xfrm>
              <a:off x="9143211" y="4970215"/>
              <a:ext cx="2245178" cy="961196"/>
            </a:xfrm>
            <a:prstGeom prst="rect">
              <a:avLst/>
            </a:prstGeom>
            <a:solidFill>
              <a:sysClr val="window" lastClr="FFFFFF"/>
            </a:solidFill>
            <a:ln w="12700">
              <a:solidFill>
                <a:srgbClr val="000000"/>
              </a:solidFill>
              <a:prstDash val="dash"/>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4499" b="1" kern="0" dirty="0">
                <a:solidFill>
                  <a:prstClr val="black"/>
                </a:solidFill>
                <a:ea typeface="微软雅黑" pitchFamily="34" charset="-122"/>
              </a:endParaRPr>
            </a:p>
          </p:txBody>
        </p:sp>
        <p:sp>
          <p:nvSpPr>
            <p:cNvPr id="92" name="文本框 91"/>
            <p:cNvSpPr txBox="1"/>
            <p:nvPr/>
          </p:nvSpPr>
          <p:spPr>
            <a:xfrm>
              <a:off x="9357911" y="5590113"/>
              <a:ext cx="1779201" cy="276999"/>
            </a:xfrm>
            <a:prstGeom prst="rect">
              <a:avLst/>
            </a:prstGeom>
            <a:noFill/>
          </p:spPr>
          <p:txBody>
            <a:bodyPr wrap="square" rtlCol="0">
              <a:spAutoFit/>
            </a:bodyPr>
            <a:lstStyle/>
            <a:p>
              <a:pPr defTabSz="914400" fontAlgn="base">
                <a:spcBef>
                  <a:spcPct val="0"/>
                </a:spcBef>
                <a:spcAft>
                  <a:spcPct val="0"/>
                </a:spcAft>
              </a:pPr>
              <a:r>
                <a:rPr lang="en-US" altLang="zh-CN" sz="1200" dirty="0">
                  <a:solidFill>
                    <a:prstClr val="black"/>
                  </a:solidFill>
                  <a:latin typeface="Microsoft YaHei" panose="020B0503020204020204" pitchFamily="34" charset="-122"/>
                  <a:ea typeface="Microsoft YaHei" panose="020B0503020204020204" pitchFamily="34" charset="-122"/>
                </a:rPr>
                <a:t>Controller-D</a:t>
              </a:r>
              <a:r>
                <a:rPr lang="zh-CN" altLang="en-US" sz="1200" dirty="0">
                  <a:solidFill>
                    <a:prstClr val="black"/>
                  </a:solidFill>
                  <a:latin typeface="Microsoft YaHei" panose="020B0503020204020204" pitchFamily="34" charset="-122"/>
                  <a:ea typeface="Microsoft YaHei" panose="020B0503020204020204" pitchFamily="34" charset="-122"/>
                </a:rPr>
                <a:t> </a:t>
              </a:r>
              <a:r>
                <a:rPr lang="en-US" altLang="zh-CN" sz="1200" dirty="0">
                  <a:solidFill>
                    <a:prstClr val="black"/>
                  </a:solidFill>
                  <a:latin typeface="Microsoft YaHei" panose="020B0503020204020204" pitchFamily="34" charset="-122"/>
                  <a:ea typeface="Microsoft YaHei" panose="020B0503020204020204" pitchFamily="34" charset="-122"/>
                </a:rPr>
                <a:t>Memory</a:t>
              </a:r>
              <a:endParaRPr lang="zh-CN" altLang="en-US" sz="1200" dirty="0">
                <a:solidFill>
                  <a:prstClr val="black"/>
                </a:solidFill>
                <a:latin typeface="Microsoft YaHei" panose="020B0503020204020204" pitchFamily="34" charset="-122"/>
                <a:ea typeface="Microsoft YaHei" panose="020B0503020204020204" pitchFamily="34" charset="-122"/>
              </a:endParaRPr>
            </a:p>
          </p:txBody>
        </p:sp>
        <p:sp>
          <p:nvSpPr>
            <p:cNvPr id="93" name="Rectangle 2"/>
            <p:cNvSpPr>
              <a:spLocks noChangeArrowheads="1"/>
            </p:cNvSpPr>
            <p:nvPr/>
          </p:nvSpPr>
          <p:spPr bwMode="auto">
            <a:xfrm>
              <a:off x="9215380" y="5146139"/>
              <a:ext cx="405611" cy="267556"/>
            </a:xfrm>
            <a:prstGeom prst="rect">
              <a:avLst/>
            </a:prstGeom>
            <a:solidFill>
              <a:srgbClr val="0070C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900" b="1" kern="0" dirty="0">
                <a:solidFill>
                  <a:prstClr val="black"/>
                </a:solidFill>
                <a:ea typeface="微软雅黑" pitchFamily="34" charset="-122"/>
              </a:endParaRPr>
            </a:p>
          </p:txBody>
        </p:sp>
        <p:sp>
          <p:nvSpPr>
            <p:cNvPr id="94" name="Rectangle 2"/>
            <p:cNvSpPr>
              <a:spLocks noChangeArrowheads="1"/>
            </p:cNvSpPr>
            <p:nvPr/>
          </p:nvSpPr>
          <p:spPr bwMode="auto">
            <a:xfrm>
              <a:off x="9618516" y="5141844"/>
              <a:ext cx="405611" cy="271851"/>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endParaRPr lang="zh-CN" altLang="en-US" sz="900" b="1" kern="0" dirty="0">
                <a:solidFill>
                  <a:prstClr val="black"/>
                </a:solidFill>
                <a:ea typeface="微软雅黑" pitchFamily="34" charset="-122"/>
              </a:endParaRPr>
            </a:p>
          </p:txBody>
        </p:sp>
        <p:sp>
          <p:nvSpPr>
            <p:cNvPr id="95" name="Rectangle 2"/>
            <p:cNvSpPr>
              <a:spLocks noChangeArrowheads="1"/>
            </p:cNvSpPr>
            <p:nvPr/>
          </p:nvSpPr>
          <p:spPr bwMode="auto">
            <a:xfrm>
              <a:off x="10029539" y="5146139"/>
              <a:ext cx="405611" cy="267556"/>
            </a:xfrm>
            <a:prstGeom prst="rect">
              <a:avLst/>
            </a:prstGeom>
            <a:solidFill>
              <a:srgbClr val="0BC2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900" b="1" kern="0" dirty="0">
                <a:solidFill>
                  <a:prstClr val="black"/>
                </a:solidFill>
                <a:ea typeface="微软雅黑" pitchFamily="34" charset="-122"/>
              </a:endParaRPr>
            </a:p>
          </p:txBody>
        </p:sp>
        <p:sp>
          <p:nvSpPr>
            <p:cNvPr id="96" name="Rectangle 2"/>
            <p:cNvSpPr>
              <a:spLocks noChangeArrowheads="1"/>
            </p:cNvSpPr>
            <p:nvPr/>
          </p:nvSpPr>
          <p:spPr bwMode="auto">
            <a:xfrm>
              <a:off x="10449792" y="5146139"/>
              <a:ext cx="405611" cy="267556"/>
            </a:xfrm>
            <a:prstGeom prst="rect">
              <a:avLst/>
            </a:prstGeom>
            <a:solidFill>
              <a:srgbClr val="CC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900" b="1" kern="0" dirty="0">
                <a:solidFill>
                  <a:prstClr val="black"/>
                </a:solidFill>
                <a:ea typeface="微软雅黑" pitchFamily="34" charset="-122"/>
              </a:endParaRPr>
            </a:p>
          </p:txBody>
        </p:sp>
        <p:sp>
          <p:nvSpPr>
            <p:cNvPr id="97" name="Rectangle 2"/>
            <p:cNvSpPr>
              <a:spLocks noChangeArrowheads="1"/>
            </p:cNvSpPr>
            <p:nvPr/>
          </p:nvSpPr>
          <p:spPr bwMode="auto">
            <a:xfrm>
              <a:off x="10860809" y="5146139"/>
              <a:ext cx="405611" cy="267556"/>
            </a:xfrm>
            <a:prstGeom prst="rect">
              <a:avLst/>
            </a:prstGeom>
            <a:solidFill>
              <a:srgbClr val="CC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900" b="1" kern="0" dirty="0">
                <a:solidFill>
                  <a:prstClr val="black"/>
                </a:solidFill>
                <a:ea typeface="微软雅黑" pitchFamily="34" charset="-122"/>
              </a:endParaRPr>
            </a:p>
          </p:txBody>
        </p:sp>
        <p:sp>
          <p:nvSpPr>
            <p:cNvPr id="218" name="文本框 217"/>
            <p:cNvSpPr txBox="1"/>
            <p:nvPr/>
          </p:nvSpPr>
          <p:spPr>
            <a:xfrm>
              <a:off x="867617" y="5103465"/>
              <a:ext cx="578030" cy="286810"/>
            </a:xfrm>
            <a:prstGeom prst="rect">
              <a:avLst/>
            </a:prstGeom>
            <a:noFill/>
          </p:spPr>
          <p:txBody>
            <a:bodyPr wrap="square" rtlCol="0">
              <a:spAutoFit/>
            </a:bodyPr>
            <a:lstStyle/>
            <a:p>
              <a:pPr>
                <a:lnSpc>
                  <a:spcPts val="1800"/>
                </a:lnSpc>
              </a:pPr>
              <a:r>
                <a:rPr lang="en-US" altLang="zh-CN" sz="700" b="1" dirty="0">
                  <a:solidFill>
                    <a:srgbClr val="FFFFFF"/>
                  </a:solidFill>
                  <a:latin typeface="Microsoft YaHei" panose="020B0503020204020204" pitchFamily="34" charset="-122"/>
                  <a:ea typeface="Microsoft YaHei" panose="020B0503020204020204" pitchFamily="34" charset="-122"/>
                </a:rPr>
                <a:t>AddrN1</a:t>
              </a:r>
              <a:endParaRPr lang="en-US" sz="700" b="1" dirty="0">
                <a:solidFill>
                  <a:srgbClr val="FFFFFF"/>
                </a:solidFill>
                <a:latin typeface="Microsoft YaHei" panose="020B0503020204020204" pitchFamily="34" charset="-122"/>
                <a:ea typeface="Microsoft YaHei" panose="020B0503020204020204" pitchFamily="34" charset="-122"/>
              </a:endParaRPr>
            </a:p>
          </p:txBody>
        </p:sp>
        <p:sp>
          <p:nvSpPr>
            <p:cNvPr id="219" name="文本框 218"/>
            <p:cNvSpPr txBox="1"/>
            <p:nvPr/>
          </p:nvSpPr>
          <p:spPr>
            <a:xfrm>
              <a:off x="3624671" y="5103465"/>
              <a:ext cx="578030" cy="286810"/>
            </a:xfrm>
            <a:prstGeom prst="rect">
              <a:avLst/>
            </a:prstGeom>
            <a:noFill/>
          </p:spPr>
          <p:txBody>
            <a:bodyPr wrap="square" rtlCol="0">
              <a:spAutoFit/>
            </a:bodyPr>
            <a:lstStyle/>
            <a:p>
              <a:pPr>
                <a:lnSpc>
                  <a:spcPts val="1800"/>
                </a:lnSpc>
              </a:pPr>
              <a:r>
                <a:rPr lang="en-US" altLang="zh-CN" sz="700" b="1" dirty="0">
                  <a:solidFill>
                    <a:srgbClr val="FFFFFF"/>
                  </a:solidFill>
                  <a:latin typeface="Microsoft YaHei" panose="020B0503020204020204" pitchFamily="34" charset="-122"/>
                  <a:ea typeface="Microsoft YaHei" panose="020B0503020204020204" pitchFamily="34" charset="-122"/>
                </a:rPr>
                <a:t>AddrN2</a:t>
              </a:r>
              <a:endParaRPr lang="en-US" sz="700" b="1" dirty="0">
                <a:solidFill>
                  <a:srgbClr val="FFFFFF"/>
                </a:solidFill>
                <a:latin typeface="Microsoft YaHei" panose="020B0503020204020204" pitchFamily="34" charset="-122"/>
                <a:ea typeface="Microsoft YaHei" panose="020B0503020204020204" pitchFamily="34" charset="-122"/>
              </a:endParaRPr>
            </a:p>
          </p:txBody>
        </p:sp>
        <p:sp>
          <p:nvSpPr>
            <p:cNvPr id="220" name="文本框 219"/>
            <p:cNvSpPr txBox="1"/>
            <p:nvPr/>
          </p:nvSpPr>
          <p:spPr>
            <a:xfrm>
              <a:off x="6372495" y="5103465"/>
              <a:ext cx="578030" cy="286810"/>
            </a:xfrm>
            <a:prstGeom prst="rect">
              <a:avLst/>
            </a:prstGeom>
            <a:noFill/>
          </p:spPr>
          <p:txBody>
            <a:bodyPr wrap="square" rtlCol="0">
              <a:spAutoFit/>
            </a:bodyPr>
            <a:lstStyle/>
            <a:p>
              <a:pPr>
                <a:lnSpc>
                  <a:spcPts val="1800"/>
                </a:lnSpc>
              </a:pPr>
              <a:r>
                <a:rPr lang="en-US" altLang="zh-CN" sz="700" b="1" dirty="0">
                  <a:solidFill>
                    <a:srgbClr val="FFFFFF"/>
                  </a:solidFill>
                  <a:latin typeface="Microsoft YaHei" panose="020B0503020204020204" pitchFamily="34" charset="-122"/>
                  <a:ea typeface="Microsoft YaHei" panose="020B0503020204020204" pitchFamily="34" charset="-122"/>
                </a:rPr>
                <a:t>AddrN3</a:t>
              </a:r>
              <a:endParaRPr lang="en-US" sz="700" b="1" dirty="0">
                <a:solidFill>
                  <a:srgbClr val="FFFFFF"/>
                </a:solidFill>
                <a:latin typeface="Microsoft YaHei" panose="020B0503020204020204" pitchFamily="34" charset="-122"/>
                <a:ea typeface="Microsoft YaHei" panose="020B0503020204020204" pitchFamily="34" charset="-122"/>
              </a:endParaRPr>
            </a:p>
          </p:txBody>
        </p:sp>
      </p:grpSp>
      <p:sp>
        <p:nvSpPr>
          <p:cNvPr id="9" name="Rectangle 2"/>
          <p:cNvSpPr>
            <a:spLocks noChangeArrowheads="1"/>
          </p:cNvSpPr>
          <p:nvPr/>
        </p:nvSpPr>
        <p:spPr bwMode="auto">
          <a:xfrm>
            <a:off x="681911" y="2119922"/>
            <a:ext cx="1219899" cy="449257"/>
          </a:xfrm>
          <a:prstGeom prst="rect">
            <a:avLst/>
          </a:prstGeom>
          <a:solidFill>
            <a:sysClr val="window" lastClr="FFFFFF">
              <a:lumMod val="50000"/>
            </a:sysClr>
          </a:solidFill>
          <a:ln w="9525">
            <a:no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r>
              <a:rPr lang="en-US" altLang="zh-CN" sz="1200" b="1" kern="0" dirty="0">
                <a:solidFill>
                  <a:prstClr val="white"/>
                </a:solidFill>
                <a:ea typeface="微软雅黑" pitchFamily="34" charset="-122"/>
              </a:rPr>
              <a:t>Cache Linear space</a:t>
            </a:r>
            <a:endParaRPr lang="zh-CN" altLang="en-US" sz="1200" b="1" kern="0" dirty="0">
              <a:solidFill>
                <a:prstClr val="white"/>
              </a:solidFill>
              <a:ea typeface="微软雅黑" pitchFamily="34" charset="-122"/>
            </a:endParaRPr>
          </a:p>
        </p:txBody>
      </p:sp>
      <p:cxnSp>
        <p:nvCxnSpPr>
          <p:cNvPr id="10" name="直接连接符 9"/>
          <p:cNvCxnSpPr/>
          <p:nvPr/>
        </p:nvCxnSpPr>
        <p:spPr bwMode="auto">
          <a:xfrm flipV="1">
            <a:off x="681911" y="2906162"/>
            <a:ext cx="7502422" cy="47339"/>
          </a:xfrm>
          <a:prstGeom prst="line">
            <a:avLst/>
          </a:prstGeom>
          <a:noFill/>
          <a:ln w="28575" cap="flat" cmpd="sng" algn="ctr">
            <a:solidFill>
              <a:sysClr val="windowText" lastClr="000000">
                <a:shade val="95000"/>
                <a:satMod val="105000"/>
              </a:sysClr>
            </a:solidFill>
            <a:prstDash val="sysDash"/>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13" name="组合 12"/>
          <p:cNvGrpSpPr/>
          <p:nvPr/>
        </p:nvGrpSpPr>
        <p:grpSpPr>
          <a:xfrm>
            <a:off x="1997850" y="2200015"/>
            <a:ext cx="5374357" cy="268082"/>
            <a:chOff x="1332484" y="1661224"/>
            <a:chExt cx="4076774" cy="215397"/>
          </a:xfrm>
        </p:grpSpPr>
        <p:sp>
          <p:nvSpPr>
            <p:cNvPr id="59" name="Rectangle 2"/>
            <p:cNvSpPr>
              <a:spLocks noChangeArrowheads="1"/>
            </p:cNvSpPr>
            <p:nvPr/>
          </p:nvSpPr>
          <p:spPr bwMode="auto">
            <a:xfrm>
              <a:off x="3605154" y="1661224"/>
              <a:ext cx="888754" cy="212592"/>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1200" b="1" kern="0" dirty="0">
                <a:solidFill>
                  <a:prstClr val="black"/>
                </a:solidFill>
                <a:ea typeface="微软雅黑" pitchFamily="34" charset="-122"/>
              </a:endParaRPr>
            </a:p>
          </p:txBody>
        </p:sp>
        <p:sp>
          <p:nvSpPr>
            <p:cNvPr id="60" name="Rectangle 2"/>
            <p:cNvSpPr>
              <a:spLocks noChangeArrowheads="1"/>
            </p:cNvSpPr>
            <p:nvPr/>
          </p:nvSpPr>
          <p:spPr bwMode="auto">
            <a:xfrm>
              <a:off x="1332484" y="1661245"/>
              <a:ext cx="230480" cy="212592"/>
            </a:xfrm>
            <a:prstGeom prst="rect">
              <a:avLst/>
            </a:prstGeom>
            <a:solidFill>
              <a:srgbClr val="00B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r>
                <a:rPr lang="en-US" altLang="zh-CN" sz="1200" b="1" kern="0" dirty="0">
                  <a:solidFill>
                    <a:prstClr val="black"/>
                  </a:solidFill>
                  <a:ea typeface="微软雅黑" pitchFamily="34" charset="-122"/>
                </a:rPr>
                <a:t>A</a:t>
              </a:r>
              <a:endParaRPr lang="zh-CN" altLang="en-US" sz="1200" b="1" kern="0" dirty="0">
                <a:solidFill>
                  <a:prstClr val="black"/>
                </a:solidFill>
                <a:ea typeface="微软雅黑" pitchFamily="34" charset="-122"/>
              </a:endParaRPr>
            </a:p>
          </p:txBody>
        </p:sp>
        <p:sp>
          <p:nvSpPr>
            <p:cNvPr id="61" name="Rectangle 2"/>
            <p:cNvSpPr>
              <a:spLocks noChangeArrowheads="1"/>
            </p:cNvSpPr>
            <p:nvPr/>
          </p:nvSpPr>
          <p:spPr bwMode="auto">
            <a:xfrm>
              <a:off x="1562964" y="1661245"/>
              <a:ext cx="438132" cy="212592"/>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r>
                <a:rPr lang="en-US" altLang="zh-CN" sz="1200" b="1" kern="0" dirty="0">
                  <a:solidFill>
                    <a:prstClr val="black"/>
                  </a:solidFill>
                  <a:ea typeface="微软雅黑" pitchFamily="34" charset="-122"/>
                </a:rPr>
                <a:t>B</a:t>
              </a:r>
              <a:endParaRPr lang="zh-CN" altLang="en-US" sz="1200" b="1" kern="0" dirty="0">
                <a:solidFill>
                  <a:prstClr val="black"/>
                </a:solidFill>
                <a:ea typeface="微软雅黑" pitchFamily="34" charset="-122"/>
              </a:endParaRPr>
            </a:p>
          </p:txBody>
        </p:sp>
        <p:sp>
          <p:nvSpPr>
            <p:cNvPr id="62" name="Rectangle 2"/>
            <p:cNvSpPr>
              <a:spLocks noChangeArrowheads="1"/>
            </p:cNvSpPr>
            <p:nvPr/>
          </p:nvSpPr>
          <p:spPr bwMode="auto">
            <a:xfrm>
              <a:off x="2001096" y="1661224"/>
              <a:ext cx="219066" cy="212592"/>
            </a:xfrm>
            <a:prstGeom prst="rect">
              <a:avLst/>
            </a:prstGeom>
            <a:solidFill>
              <a:srgbClr val="FFFF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r>
                <a:rPr lang="en-US" altLang="zh-CN" sz="1200" b="1" kern="0" dirty="0">
                  <a:solidFill>
                    <a:prstClr val="black"/>
                  </a:solidFill>
                  <a:ea typeface="微软雅黑" pitchFamily="34" charset="-122"/>
                </a:rPr>
                <a:t>C</a:t>
              </a:r>
              <a:endParaRPr lang="zh-CN" altLang="en-US" sz="1200" b="1" kern="0" dirty="0">
                <a:solidFill>
                  <a:prstClr val="black"/>
                </a:solidFill>
                <a:ea typeface="微软雅黑" pitchFamily="34" charset="-122"/>
              </a:endParaRPr>
            </a:p>
          </p:txBody>
        </p:sp>
        <p:sp>
          <p:nvSpPr>
            <p:cNvPr id="63" name="Rectangle 2"/>
            <p:cNvSpPr>
              <a:spLocks noChangeArrowheads="1"/>
            </p:cNvSpPr>
            <p:nvPr/>
          </p:nvSpPr>
          <p:spPr bwMode="auto">
            <a:xfrm>
              <a:off x="2220163" y="1661224"/>
              <a:ext cx="864850" cy="212592"/>
            </a:xfrm>
            <a:prstGeom prst="rect">
              <a:avLst/>
            </a:prstGeom>
            <a:solidFill>
              <a:srgbClr val="00B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r>
                <a:rPr lang="en-US" altLang="zh-CN" sz="1200" b="1" kern="0" dirty="0">
                  <a:solidFill>
                    <a:prstClr val="black"/>
                  </a:solidFill>
                  <a:ea typeface="微软雅黑" pitchFamily="34" charset="-122"/>
                </a:rPr>
                <a:t>D</a:t>
              </a:r>
              <a:endParaRPr lang="zh-CN" altLang="en-US" sz="1200" b="1" kern="0" dirty="0">
                <a:solidFill>
                  <a:prstClr val="black"/>
                </a:solidFill>
                <a:ea typeface="微软雅黑" pitchFamily="34" charset="-122"/>
              </a:endParaRPr>
            </a:p>
          </p:txBody>
        </p:sp>
        <p:sp>
          <p:nvSpPr>
            <p:cNvPr id="64" name="Rectangle 2"/>
            <p:cNvSpPr>
              <a:spLocks noChangeArrowheads="1"/>
            </p:cNvSpPr>
            <p:nvPr/>
          </p:nvSpPr>
          <p:spPr bwMode="auto">
            <a:xfrm>
              <a:off x="3060226" y="1661245"/>
              <a:ext cx="106796" cy="212592"/>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r>
                <a:rPr lang="en-US" altLang="zh-CN" sz="1200" b="1" kern="0" dirty="0">
                  <a:solidFill>
                    <a:prstClr val="black"/>
                  </a:solidFill>
                  <a:ea typeface="微软雅黑" pitchFamily="34" charset="-122"/>
                </a:rPr>
                <a:t>E</a:t>
              </a:r>
              <a:endParaRPr lang="zh-CN" altLang="en-US" sz="1200" b="1" kern="0" dirty="0">
                <a:solidFill>
                  <a:prstClr val="black"/>
                </a:solidFill>
                <a:ea typeface="微软雅黑" pitchFamily="34" charset="-122"/>
              </a:endParaRPr>
            </a:p>
          </p:txBody>
        </p:sp>
        <p:sp>
          <p:nvSpPr>
            <p:cNvPr id="65" name="Rectangle 2"/>
            <p:cNvSpPr>
              <a:spLocks noChangeArrowheads="1"/>
            </p:cNvSpPr>
            <p:nvPr/>
          </p:nvSpPr>
          <p:spPr bwMode="auto">
            <a:xfrm>
              <a:off x="4493908" y="1664029"/>
              <a:ext cx="915350" cy="212592"/>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1200" b="1" kern="0" dirty="0">
                <a:solidFill>
                  <a:prstClr val="black"/>
                </a:solidFill>
                <a:ea typeface="微软雅黑" pitchFamily="34" charset="-122"/>
              </a:endParaRPr>
            </a:p>
          </p:txBody>
        </p:sp>
        <p:sp>
          <p:nvSpPr>
            <p:cNvPr id="66" name="Rectangle 2"/>
            <p:cNvSpPr>
              <a:spLocks noChangeArrowheads="1"/>
            </p:cNvSpPr>
            <p:nvPr/>
          </p:nvSpPr>
          <p:spPr bwMode="auto">
            <a:xfrm>
              <a:off x="3167022" y="1661245"/>
              <a:ext cx="438132" cy="212592"/>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endParaRPr lang="zh-CN" altLang="en-US" sz="1200" b="1" kern="0" dirty="0">
                <a:solidFill>
                  <a:prstClr val="black"/>
                </a:solidFill>
                <a:ea typeface="微软雅黑" pitchFamily="34" charset="-122"/>
              </a:endParaRPr>
            </a:p>
          </p:txBody>
        </p:sp>
      </p:grpSp>
      <p:sp>
        <p:nvSpPr>
          <p:cNvPr id="14" name="TextBox 38"/>
          <p:cNvSpPr txBox="1"/>
          <p:nvPr/>
        </p:nvSpPr>
        <p:spPr>
          <a:xfrm>
            <a:off x="5102759" y="2170737"/>
            <a:ext cx="785994" cy="330247"/>
          </a:xfrm>
          <a:prstGeom prst="rect">
            <a:avLst/>
          </a:prstGeom>
          <a:noFill/>
        </p:spPr>
        <p:txBody>
          <a:bodyPr wrap="square" lIns="68479" tIns="34234" rIns="68479" bIns="34234" rtlCol="0">
            <a:spAutoFit/>
          </a:bodyPr>
          <a:lstStyle/>
          <a:p>
            <a:pPr algn="ctr" defTabSz="914400" fontAlgn="base">
              <a:spcBef>
                <a:spcPct val="0"/>
              </a:spcBef>
              <a:spcAft>
                <a:spcPct val="0"/>
              </a:spcAft>
              <a:defRPr/>
            </a:pPr>
            <a:r>
              <a:rPr lang="en-US" altLang="zh-CN" sz="1275" b="1" kern="0" dirty="0">
                <a:solidFill>
                  <a:prstClr val="black"/>
                </a:solidFill>
                <a:ea typeface="宋体" pitchFamily="2" charset="-122"/>
              </a:rPr>
              <a:t>……</a:t>
            </a:r>
          </a:p>
        </p:txBody>
      </p:sp>
      <p:sp>
        <p:nvSpPr>
          <p:cNvPr id="26" name="下箭头 25"/>
          <p:cNvSpPr/>
          <p:nvPr/>
        </p:nvSpPr>
        <p:spPr bwMode="auto">
          <a:xfrm>
            <a:off x="2756155" y="1594632"/>
            <a:ext cx="2856452" cy="300905"/>
          </a:xfrm>
          <a:prstGeom prst="downArrow">
            <a:avLst/>
          </a:prstGeom>
          <a:noFill/>
          <a:ln>
            <a:solidFill>
              <a:sysClr val="windowText" lastClr="000000"/>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685617" fontAlgn="base">
              <a:spcBef>
                <a:spcPct val="0"/>
              </a:spcBef>
              <a:spcAft>
                <a:spcPct val="0"/>
              </a:spcAft>
              <a:buClr>
                <a:srgbClr val="CC9900"/>
              </a:buClr>
              <a:buFont typeface="Wingdings" pitchFamily="2" charset="2"/>
              <a:buChar char="n"/>
              <a:defRPr/>
            </a:pPr>
            <a:endParaRPr lang="zh-CN" altLang="en-US" sz="1350" kern="0" dirty="0">
              <a:solidFill>
                <a:prstClr val="black"/>
              </a:solidFill>
              <a:latin typeface="Arial" charset="0"/>
              <a:ea typeface="宋体" charset="-122"/>
            </a:endParaRPr>
          </a:p>
        </p:txBody>
      </p:sp>
      <p:sp>
        <p:nvSpPr>
          <p:cNvPr id="35" name="Rectangle 2"/>
          <p:cNvSpPr>
            <a:spLocks noChangeArrowheads="1"/>
          </p:cNvSpPr>
          <p:nvPr/>
        </p:nvSpPr>
        <p:spPr bwMode="auto">
          <a:xfrm>
            <a:off x="2175756" y="1834496"/>
            <a:ext cx="3902851" cy="430801"/>
          </a:xfrm>
          <a:prstGeom prst="rect">
            <a:avLst/>
          </a:prstGeom>
          <a:noFill/>
        </p:spPr>
        <p:txBody>
          <a:bodyPr wrap="square" lIns="68479" tIns="34234" rIns="68479" bIns="34234" rtlCol="0">
            <a:spAutoFit/>
          </a:bodyPr>
          <a:lstStyle/>
          <a:p>
            <a:pPr algn="ctr" defTabSz="914400" fontAlgn="base">
              <a:spcBef>
                <a:spcPct val="0"/>
              </a:spcBef>
              <a:spcAft>
                <a:spcPct val="0"/>
              </a:spcAft>
              <a:defRPr/>
            </a:pPr>
            <a:r>
              <a:rPr lang="en-US" b="1" kern="0" dirty="0">
                <a:solidFill>
                  <a:srgbClr val="FF0000"/>
                </a:solidFill>
                <a:ea typeface="宋体" pitchFamily="2" charset="-122"/>
              </a:rPr>
              <a:t>Write Ahead Log</a:t>
            </a:r>
            <a:endParaRPr lang="zh-CN" altLang="en-US" b="1" kern="0" dirty="0">
              <a:solidFill>
                <a:srgbClr val="FF0000"/>
              </a:solidFill>
              <a:ea typeface="宋体" pitchFamily="2" charset="-122"/>
            </a:endParaRPr>
          </a:p>
        </p:txBody>
      </p:sp>
      <p:grpSp>
        <p:nvGrpSpPr>
          <p:cNvPr id="39" name="组合 38"/>
          <p:cNvGrpSpPr/>
          <p:nvPr/>
        </p:nvGrpSpPr>
        <p:grpSpPr>
          <a:xfrm>
            <a:off x="792592" y="920982"/>
            <a:ext cx="6842280" cy="572094"/>
            <a:chOff x="173807" y="574049"/>
            <a:chExt cx="5190281" cy="459661"/>
          </a:xfrm>
        </p:grpSpPr>
        <p:sp>
          <p:nvSpPr>
            <p:cNvPr id="43" name="TextBox 25"/>
            <p:cNvSpPr txBox="1"/>
            <p:nvPr/>
          </p:nvSpPr>
          <p:spPr>
            <a:xfrm>
              <a:off x="572332" y="574052"/>
              <a:ext cx="596224" cy="253381"/>
            </a:xfrm>
            <a:prstGeom prst="rect">
              <a:avLst/>
            </a:prstGeom>
            <a:noFill/>
          </p:spPr>
          <p:txBody>
            <a:bodyPr wrap="square" lIns="68479" tIns="34234" rIns="68479" bIns="34234" rtlCol="0">
              <a:spAutoFit/>
            </a:bodyPr>
            <a:lstStyle/>
            <a:p>
              <a:pPr algn="ctr" defTabSz="914400" fontAlgn="base">
                <a:spcBef>
                  <a:spcPct val="0"/>
                </a:spcBef>
                <a:spcAft>
                  <a:spcPct val="0"/>
                </a:spcAft>
                <a:defRPr/>
              </a:pPr>
              <a:r>
                <a:rPr lang="en-US" altLang="zh-CN" sz="1600" b="1" kern="0" dirty="0">
                  <a:solidFill>
                    <a:prstClr val="black"/>
                  </a:solidFill>
                  <a:ea typeface="宋体" pitchFamily="2" charset="-122"/>
                </a:rPr>
                <a:t>LUN0</a:t>
              </a:r>
            </a:p>
          </p:txBody>
        </p:sp>
        <p:sp>
          <p:nvSpPr>
            <p:cNvPr id="44" name="TextBox 29"/>
            <p:cNvSpPr txBox="1"/>
            <p:nvPr/>
          </p:nvSpPr>
          <p:spPr>
            <a:xfrm>
              <a:off x="4435085" y="574049"/>
              <a:ext cx="596224" cy="253381"/>
            </a:xfrm>
            <a:prstGeom prst="rect">
              <a:avLst/>
            </a:prstGeom>
            <a:noFill/>
          </p:spPr>
          <p:txBody>
            <a:bodyPr wrap="square" lIns="68479" tIns="34234" rIns="68479" bIns="34234" rtlCol="0">
              <a:spAutoFit/>
            </a:bodyPr>
            <a:lstStyle/>
            <a:p>
              <a:pPr algn="ctr" defTabSz="914400" fontAlgn="base">
                <a:spcBef>
                  <a:spcPct val="0"/>
                </a:spcBef>
                <a:spcAft>
                  <a:spcPct val="0"/>
                </a:spcAft>
                <a:defRPr/>
              </a:pPr>
              <a:r>
                <a:rPr lang="en-US" altLang="zh-CN" sz="1600" b="1" kern="0" dirty="0">
                  <a:solidFill>
                    <a:prstClr val="black"/>
                  </a:solidFill>
                  <a:ea typeface="宋体" pitchFamily="2" charset="-122"/>
                </a:rPr>
                <a:t>LUN2</a:t>
              </a:r>
            </a:p>
          </p:txBody>
        </p:sp>
        <p:grpSp>
          <p:nvGrpSpPr>
            <p:cNvPr id="45" name="组合 44"/>
            <p:cNvGrpSpPr/>
            <p:nvPr/>
          </p:nvGrpSpPr>
          <p:grpSpPr>
            <a:xfrm>
              <a:off x="173807" y="761525"/>
              <a:ext cx="1534642" cy="272185"/>
              <a:chOff x="173807" y="761525"/>
              <a:chExt cx="1534642" cy="272185"/>
            </a:xfrm>
          </p:grpSpPr>
          <p:sp>
            <p:nvSpPr>
              <p:cNvPr id="55" name="Rectangle 2"/>
              <p:cNvSpPr>
                <a:spLocks noChangeArrowheads="1"/>
              </p:cNvSpPr>
              <p:nvPr/>
            </p:nvSpPr>
            <p:spPr bwMode="auto">
              <a:xfrm>
                <a:off x="572334" y="845848"/>
                <a:ext cx="299609" cy="187862"/>
              </a:xfrm>
              <a:prstGeom prst="rect">
                <a:avLst/>
              </a:prstGeom>
              <a:solidFill>
                <a:srgbClr val="00B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r>
                  <a:rPr lang="en-US" altLang="zh-CN" sz="1000" b="1" kern="0" dirty="0">
                    <a:solidFill>
                      <a:prstClr val="black"/>
                    </a:solidFill>
                    <a:latin typeface="Arial" panose="020B0604020202020204" pitchFamily="34" charset="0"/>
                    <a:ea typeface="微软雅黑" pitchFamily="34" charset="-122"/>
                    <a:cs typeface="Arial" panose="020B0604020202020204" pitchFamily="34" charset="0"/>
                  </a:rPr>
                  <a:t>4K</a:t>
                </a:r>
                <a:endParaRPr lang="zh-CN" altLang="en-US" sz="1000" b="1" kern="0" dirty="0">
                  <a:solidFill>
                    <a:prstClr val="black"/>
                  </a:solidFill>
                  <a:latin typeface="Arial" panose="020B0604020202020204" pitchFamily="34" charset="0"/>
                  <a:ea typeface="微软雅黑" pitchFamily="34" charset="-122"/>
                  <a:cs typeface="Arial" panose="020B0604020202020204" pitchFamily="34" charset="0"/>
                </a:endParaRPr>
              </a:p>
            </p:txBody>
          </p:sp>
          <p:sp>
            <p:nvSpPr>
              <p:cNvPr id="56" name="Rectangle 2"/>
              <p:cNvSpPr>
                <a:spLocks noChangeArrowheads="1"/>
              </p:cNvSpPr>
              <p:nvPr/>
            </p:nvSpPr>
            <p:spPr bwMode="auto">
              <a:xfrm>
                <a:off x="1154017" y="845848"/>
                <a:ext cx="554432" cy="187862"/>
              </a:xfrm>
              <a:prstGeom prst="rect">
                <a:avLst/>
              </a:prstGeom>
              <a:solidFill>
                <a:srgbClr val="00B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r>
                  <a:rPr lang="en-US" altLang="zh-CN" sz="1000" b="1" kern="0" dirty="0">
                    <a:solidFill>
                      <a:prstClr val="black"/>
                    </a:solidFill>
                    <a:latin typeface="Arial" panose="020B0604020202020204" pitchFamily="34" charset="0"/>
                    <a:ea typeface="微软雅黑" pitchFamily="34" charset="-122"/>
                    <a:cs typeface="Arial" panose="020B0604020202020204" pitchFamily="34" charset="0"/>
                  </a:rPr>
                  <a:t>8K</a:t>
                </a:r>
                <a:endParaRPr lang="zh-CN" altLang="en-US" sz="1000" b="1" kern="0" dirty="0">
                  <a:solidFill>
                    <a:prstClr val="black"/>
                  </a:solidFill>
                  <a:latin typeface="Arial" panose="020B0604020202020204" pitchFamily="34" charset="0"/>
                  <a:ea typeface="微软雅黑" pitchFamily="34" charset="-122"/>
                  <a:cs typeface="Arial" panose="020B0604020202020204" pitchFamily="34" charset="0"/>
                </a:endParaRPr>
              </a:p>
            </p:txBody>
          </p:sp>
          <p:sp>
            <p:nvSpPr>
              <p:cNvPr id="57" name="Rectangle 2"/>
              <p:cNvSpPr>
                <a:spLocks noChangeArrowheads="1"/>
              </p:cNvSpPr>
              <p:nvPr/>
            </p:nvSpPr>
            <p:spPr bwMode="auto">
              <a:xfrm>
                <a:off x="173807" y="845848"/>
                <a:ext cx="356341" cy="187862"/>
              </a:xfrm>
              <a:prstGeom prst="rect">
                <a:avLst/>
              </a:prstGeom>
              <a:solidFill>
                <a:srgbClr val="00B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r>
                  <a:rPr lang="en-US" altLang="zh-CN" sz="1000" b="1" kern="0" dirty="0">
                    <a:solidFill>
                      <a:prstClr val="black"/>
                    </a:solidFill>
                    <a:latin typeface="Arial" panose="020B0604020202020204" pitchFamily="34" charset="0"/>
                    <a:ea typeface="微软雅黑" pitchFamily="34" charset="-122"/>
                    <a:cs typeface="Arial" panose="020B0604020202020204" pitchFamily="34" charset="0"/>
                  </a:rPr>
                  <a:t>4K</a:t>
                </a:r>
                <a:endParaRPr lang="zh-CN" altLang="en-US" sz="1000" b="1" kern="0" dirty="0">
                  <a:solidFill>
                    <a:prstClr val="black"/>
                  </a:solidFill>
                  <a:latin typeface="Arial" panose="020B0604020202020204" pitchFamily="34" charset="0"/>
                  <a:ea typeface="微软雅黑" pitchFamily="34" charset="-122"/>
                  <a:cs typeface="Arial" panose="020B0604020202020204" pitchFamily="34" charset="0"/>
                </a:endParaRPr>
              </a:p>
            </p:txBody>
          </p:sp>
          <p:sp>
            <p:nvSpPr>
              <p:cNvPr id="58" name="TextBox 31"/>
              <p:cNvSpPr txBox="1"/>
              <p:nvPr/>
            </p:nvSpPr>
            <p:spPr>
              <a:xfrm>
                <a:off x="722082" y="761525"/>
                <a:ext cx="596224" cy="253381"/>
              </a:xfrm>
              <a:prstGeom prst="rect">
                <a:avLst/>
              </a:prstGeom>
              <a:noFill/>
            </p:spPr>
            <p:txBody>
              <a:bodyPr wrap="square" lIns="68479" tIns="34234" rIns="68479" bIns="34234" rtlCol="0">
                <a:spAutoFit/>
              </a:bodyPr>
              <a:lstStyle/>
              <a:p>
                <a:pPr algn="ctr" defTabSz="914400" fontAlgn="base">
                  <a:spcBef>
                    <a:spcPct val="0"/>
                  </a:spcBef>
                  <a:spcAft>
                    <a:spcPct val="0"/>
                  </a:spcAft>
                  <a:defRPr/>
                </a:pPr>
                <a:r>
                  <a:rPr lang="en-US" altLang="zh-CN" sz="1600" b="1" kern="0" dirty="0">
                    <a:solidFill>
                      <a:prstClr val="black"/>
                    </a:solidFill>
                    <a:ea typeface="宋体" pitchFamily="2" charset="-122"/>
                  </a:rPr>
                  <a:t>……</a:t>
                </a:r>
              </a:p>
            </p:txBody>
          </p:sp>
        </p:grpSp>
        <p:sp>
          <p:nvSpPr>
            <p:cNvPr id="46" name="TextBox 35"/>
            <p:cNvSpPr txBox="1"/>
            <p:nvPr/>
          </p:nvSpPr>
          <p:spPr>
            <a:xfrm>
              <a:off x="2447538" y="574052"/>
              <a:ext cx="596224" cy="253381"/>
            </a:xfrm>
            <a:prstGeom prst="rect">
              <a:avLst/>
            </a:prstGeom>
            <a:noFill/>
          </p:spPr>
          <p:txBody>
            <a:bodyPr wrap="square" lIns="68479" tIns="34234" rIns="68479" bIns="34234" rtlCol="0">
              <a:spAutoFit/>
            </a:bodyPr>
            <a:lstStyle/>
            <a:p>
              <a:pPr algn="ctr" defTabSz="914400" fontAlgn="base">
                <a:spcBef>
                  <a:spcPct val="0"/>
                </a:spcBef>
                <a:spcAft>
                  <a:spcPct val="0"/>
                </a:spcAft>
                <a:defRPr/>
              </a:pPr>
              <a:r>
                <a:rPr lang="en-US" altLang="zh-CN" sz="1600" b="1" kern="0" dirty="0">
                  <a:solidFill>
                    <a:prstClr val="black"/>
                  </a:solidFill>
                  <a:ea typeface="宋体" pitchFamily="2" charset="-122"/>
                </a:rPr>
                <a:t>LUN1</a:t>
              </a:r>
            </a:p>
          </p:txBody>
        </p:sp>
        <p:sp>
          <p:nvSpPr>
            <p:cNvPr id="47" name="Rectangle 2"/>
            <p:cNvSpPr>
              <a:spLocks noChangeArrowheads="1"/>
            </p:cNvSpPr>
            <p:nvPr/>
          </p:nvSpPr>
          <p:spPr bwMode="auto">
            <a:xfrm>
              <a:off x="2378239" y="834515"/>
              <a:ext cx="299609" cy="187862"/>
            </a:xfrm>
            <a:prstGeom prst="rect">
              <a:avLst/>
            </a:prstGeom>
            <a:solidFill>
              <a:srgbClr val="FFFF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r>
                <a:rPr lang="en-US" altLang="zh-CN" sz="1000" b="1" kern="0" dirty="0">
                  <a:solidFill>
                    <a:prstClr val="black"/>
                  </a:solidFill>
                  <a:latin typeface="Arial" panose="020B0604020202020204" pitchFamily="34" charset="0"/>
                  <a:ea typeface="微软雅黑" pitchFamily="34" charset="-122"/>
                  <a:cs typeface="Arial" panose="020B0604020202020204" pitchFamily="34" charset="0"/>
                </a:rPr>
                <a:t>4K</a:t>
              </a:r>
              <a:endParaRPr lang="zh-CN" altLang="en-US" sz="1000" b="1" kern="0" dirty="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8" name="Rectangle 2"/>
            <p:cNvSpPr>
              <a:spLocks noChangeArrowheads="1"/>
            </p:cNvSpPr>
            <p:nvPr/>
          </p:nvSpPr>
          <p:spPr bwMode="auto">
            <a:xfrm>
              <a:off x="2959922" y="834515"/>
              <a:ext cx="554432" cy="187862"/>
            </a:xfrm>
            <a:prstGeom prst="rect">
              <a:avLst/>
            </a:prstGeom>
            <a:solidFill>
              <a:srgbClr val="FFFF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r>
                <a:rPr lang="en-US" altLang="zh-CN" sz="1000" b="1" kern="0" dirty="0">
                  <a:solidFill>
                    <a:prstClr val="black"/>
                  </a:solidFill>
                  <a:latin typeface="Arial" panose="020B0604020202020204" pitchFamily="34" charset="0"/>
                  <a:ea typeface="微软雅黑" pitchFamily="34" charset="-122"/>
                  <a:cs typeface="Arial" panose="020B0604020202020204" pitchFamily="34" charset="0"/>
                </a:rPr>
                <a:t>8K</a:t>
              </a:r>
              <a:endParaRPr lang="zh-CN" altLang="en-US" sz="1000" b="1" kern="0" dirty="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9" name="Rectangle 2"/>
            <p:cNvSpPr>
              <a:spLocks noChangeArrowheads="1"/>
            </p:cNvSpPr>
            <p:nvPr/>
          </p:nvSpPr>
          <p:spPr bwMode="auto">
            <a:xfrm>
              <a:off x="1979712" y="834515"/>
              <a:ext cx="356341" cy="187862"/>
            </a:xfrm>
            <a:prstGeom prst="rect">
              <a:avLst/>
            </a:prstGeom>
            <a:solidFill>
              <a:srgbClr val="FFFF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r>
                <a:rPr lang="en-US" altLang="zh-CN" sz="1000" b="1" kern="0" dirty="0">
                  <a:solidFill>
                    <a:prstClr val="black"/>
                  </a:solidFill>
                  <a:latin typeface="Arial" panose="020B0604020202020204" pitchFamily="34" charset="0"/>
                  <a:ea typeface="微软雅黑" pitchFamily="34" charset="-122"/>
                  <a:cs typeface="Arial" panose="020B0604020202020204" pitchFamily="34" charset="0"/>
                </a:rPr>
                <a:t>4K</a:t>
              </a:r>
              <a:endParaRPr lang="zh-CN" altLang="en-US" sz="1000" b="1" kern="0" dirty="0">
                <a:solidFill>
                  <a:prstClr val="black"/>
                </a:solidFill>
                <a:latin typeface="Arial" panose="020B0604020202020204" pitchFamily="34" charset="0"/>
                <a:ea typeface="微软雅黑" pitchFamily="34" charset="-122"/>
                <a:cs typeface="Arial" panose="020B0604020202020204" pitchFamily="34" charset="0"/>
              </a:endParaRPr>
            </a:p>
          </p:txBody>
        </p:sp>
        <p:sp>
          <p:nvSpPr>
            <p:cNvPr id="50" name="TextBox 31"/>
            <p:cNvSpPr txBox="1"/>
            <p:nvPr/>
          </p:nvSpPr>
          <p:spPr>
            <a:xfrm>
              <a:off x="2527987" y="750192"/>
              <a:ext cx="596224" cy="253381"/>
            </a:xfrm>
            <a:prstGeom prst="rect">
              <a:avLst/>
            </a:prstGeom>
            <a:noFill/>
          </p:spPr>
          <p:txBody>
            <a:bodyPr wrap="square" lIns="68479" tIns="34234" rIns="68479" bIns="34234" rtlCol="0">
              <a:spAutoFit/>
            </a:bodyPr>
            <a:lstStyle/>
            <a:p>
              <a:pPr algn="ctr" defTabSz="914400" fontAlgn="base">
                <a:spcBef>
                  <a:spcPct val="0"/>
                </a:spcBef>
                <a:spcAft>
                  <a:spcPct val="0"/>
                </a:spcAft>
                <a:defRPr/>
              </a:pPr>
              <a:r>
                <a:rPr lang="en-US" altLang="zh-CN" sz="1600" b="1" kern="0" dirty="0">
                  <a:solidFill>
                    <a:prstClr val="black"/>
                  </a:solidFill>
                  <a:ea typeface="宋体" pitchFamily="2" charset="-122"/>
                </a:rPr>
                <a:t>……</a:t>
              </a:r>
            </a:p>
          </p:txBody>
        </p:sp>
        <p:sp>
          <p:nvSpPr>
            <p:cNvPr id="51" name="Rectangle 2"/>
            <p:cNvSpPr>
              <a:spLocks noChangeArrowheads="1"/>
            </p:cNvSpPr>
            <p:nvPr/>
          </p:nvSpPr>
          <p:spPr bwMode="auto">
            <a:xfrm>
              <a:off x="4227973" y="834522"/>
              <a:ext cx="299609" cy="187862"/>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r>
                <a:rPr lang="en-US" altLang="zh-CN" sz="1000" b="1" kern="0" dirty="0">
                  <a:solidFill>
                    <a:prstClr val="black"/>
                  </a:solidFill>
                  <a:latin typeface="Arial" panose="020B0604020202020204" pitchFamily="34" charset="0"/>
                  <a:ea typeface="微软雅黑" pitchFamily="34" charset="-122"/>
                  <a:cs typeface="Arial" panose="020B0604020202020204" pitchFamily="34" charset="0"/>
                </a:rPr>
                <a:t>4K</a:t>
              </a:r>
              <a:endParaRPr lang="zh-CN" altLang="en-US" sz="1000" b="1" kern="0" dirty="0">
                <a:solidFill>
                  <a:prstClr val="black"/>
                </a:solidFill>
                <a:latin typeface="Arial" panose="020B0604020202020204" pitchFamily="34" charset="0"/>
                <a:ea typeface="微软雅黑" pitchFamily="34" charset="-122"/>
                <a:cs typeface="Arial" panose="020B0604020202020204" pitchFamily="34" charset="0"/>
              </a:endParaRPr>
            </a:p>
          </p:txBody>
        </p:sp>
        <p:sp>
          <p:nvSpPr>
            <p:cNvPr id="52" name="Rectangle 2"/>
            <p:cNvSpPr>
              <a:spLocks noChangeArrowheads="1"/>
            </p:cNvSpPr>
            <p:nvPr/>
          </p:nvSpPr>
          <p:spPr bwMode="auto">
            <a:xfrm>
              <a:off x="4809656" y="834522"/>
              <a:ext cx="554432" cy="187862"/>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pPr>
              <a:r>
                <a:rPr lang="en-US" altLang="zh-CN" sz="1000" b="1" kern="0" dirty="0">
                  <a:solidFill>
                    <a:prstClr val="black"/>
                  </a:solidFill>
                  <a:latin typeface="Arial" panose="020B0604020202020204" pitchFamily="34" charset="0"/>
                  <a:ea typeface="微软雅黑" pitchFamily="34" charset="-122"/>
                  <a:cs typeface="Arial" panose="020B0604020202020204" pitchFamily="34" charset="0"/>
                </a:rPr>
                <a:t>8K</a:t>
              </a:r>
              <a:endParaRPr lang="zh-CN" altLang="en-US" sz="1000" b="1" kern="0" dirty="0">
                <a:solidFill>
                  <a:prstClr val="black"/>
                </a:solidFill>
                <a:latin typeface="Arial" panose="020B0604020202020204" pitchFamily="34" charset="0"/>
                <a:ea typeface="微软雅黑" pitchFamily="34" charset="-122"/>
                <a:cs typeface="Arial" panose="020B0604020202020204" pitchFamily="34" charset="0"/>
              </a:endParaRPr>
            </a:p>
          </p:txBody>
        </p:sp>
        <p:sp>
          <p:nvSpPr>
            <p:cNvPr id="53" name="Rectangle 2"/>
            <p:cNvSpPr>
              <a:spLocks noChangeArrowheads="1"/>
            </p:cNvSpPr>
            <p:nvPr/>
          </p:nvSpPr>
          <p:spPr bwMode="auto">
            <a:xfrm>
              <a:off x="3829446" y="834522"/>
              <a:ext cx="356341" cy="187862"/>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defTabSz="914400" fontAlgn="base">
                <a:spcBef>
                  <a:spcPct val="0"/>
                </a:spcBef>
                <a:spcAft>
                  <a:spcPct val="0"/>
                </a:spcAft>
                <a:defRPr/>
              </a:pPr>
              <a:r>
                <a:rPr lang="en-US" altLang="zh-CN" sz="1000" b="1" kern="0" dirty="0">
                  <a:solidFill>
                    <a:prstClr val="black"/>
                  </a:solidFill>
                  <a:latin typeface="Arial" panose="020B0604020202020204" pitchFamily="34" charset="0"/>
                  <a:ea typeface="微软雅黑" pitchFamily="34" charset="-122"/>
                  <a:cs typeface="Arial" panose="020B0604020202020204" pitchFamily="34" charset="0"/>
                </a:rPr>
                <a:t>4K</a:t>
              </a:r>
              <a:endParaRPr lang="zh-CN" altLang="en-US" sz="1000" b="1" kern="0" dirty="0">
                <a:solidFill>
                  <a:prstClr val="black"/>
                </a:solidFill>
                <a:latin typeface="Arial" panose="020B0604020202020204" pitchFamily="34" charset="0"/>
                <a:ea typeface="微软雅黑" pitchFamily="34" charset="-122"/>
                <a:cs typeface="Arial" panose="020B0604020202020204" pitchFamily="34" charset="0"/>
              </a:endParaRPr>
            </a:p>
          </p:txBody>
        </p:sp>
        <p:sp>
          <p:nvSpPr>
            <p:cNvPr id="54" name="TextBox 31"/>
            <p:cNvSpPr txBox="1"/>
            <p:nvPr/>
          </p:nvSpPr>
          <p:spPr>
            <a:xfrm>
              <a:off x="4377721" y="750199"/>
              <a:ext cx="596224" cy="253381"/>
            </a:xfrm>
            <a:prstGeom prst="rect">
              <a:avLst/>
            </a:prstGeom>
            <a:noFill/>
          </p:spPr>
          <p:txBody>
            <a:bodyPr wrap="square" lIns="68479" tIns="34234" rIns="68479" bIns="34234" rtlCol="0">
              <a:spAutoFit/>
            </a:bodyPr>
            <a:lstStyle/>
            <a:p>
              <a:pPr algn="ctr" defTabSz="914400" fontAlgn="base">
                <a:spcBef>
                  <a:spcPct val="0"/>
                </a:spcBef>
                <a:spcAft>
                  <a:spcPct val="0"/>
                </a:spcAft>
                <a:defRPr/>
              </a:pPr>
              <a:r>
                <a:rPr lang="en-US" altLang="zh-CN" sz="1600" b="1" kern="0" dirty="0">
                  <a:solidFill>
                    <a:prstClr val="black"/>
                  </a:solidFill>
                  <a:ea typeface="宋体" pitchFamily="2" charset="-122"/>
                </a:rPr>
                <a:t>……</a:t>
              </a:r>
            </a:p>
          </p:txBody>
        </p:sp>
      </p:grpSp>
      <p:grpSp>
        <p:nvGrpSpPr>
          <p:cNvPr id="6" name="Group 5"/>
          <p:cNvGrpSpPr/>
          <p:nvPr/>
        </p:nvGrpSpPr>
        <p:grpSpPr>
          <a:xfrm>
            <a:off x="927738" y="3875347"/>
            <a:ext cx="9049890" cy="1234197"/>
            <a:chOff x="927738" y="3875347"/>
            <a:chExt cx="9049890" cy="1234197"/>
          </a:xfrm>
        </p:grpSpPr>
        <p:cxnSp>
          <p:nvCxnSpPr>
            <p:cNvPr id="37" name="直接箭头连接符 36"/>
            <p:cNvCxnSpPr/>
            <p:nvPr/>
          </p:nvCxnSpPr>
          <p:spPr>
            <a:xfrm flipH="1">
              <a:off x="927738" y="3900528"/>
              <a:ext cx="467910" cy="1209016"/>
            </a:xfrm>
            <a:prstGeom prst="straightConnector1">
              <a:avLst/>
            </a:prstGeom>
            <a:solidFill>
              <a:srgbClr val="0070C0"/>
            </a:solidFill>
            <a:ln w="19050">
              <a:solidFill>
                <a:srgbClr val="0070C0"/>
              </a:solidFill>
              <a:prstDash val="dash"/>
              <a:miter lim="800000"/>
              <a:headEnd/>
              <a:tailEnd/>
            </a:ln>
            <a:effectLst/>
          </p:spPr>
        </p:cxnSp>
        <p:cxnSp>
          <p:nvCxnSpPr>
            <p:cNvPr id="102" name="直接箭头连接符 101"/>
            <p:cNvCxnSpPr/>
            <p:nvPr/>
          </p:nvCxnSpPr>
          <p:spPr>
            <a:xfrm flipH="1">
              <a:off x="1342775" y="3875347"/>
              <a:ext cx="958915" cy="1211198"/>
            </a:xfrm>
            <a:prstGeom prst="straightConnector1">
              <a:avLst/>
            </a:prstGeom>
            <a:noFill/>
            <a:ln w="19050" cap="flat" cmpd="sng" algn="ctr">
              <a:solidFill>
                <a:srgbClr val="0070C0"/>
              </a:solidFill>
              <a:prstDash val="dash"/>
              <a:headEnd type="none" w="med" len="med"/>
              <a:tailEnd type="none" w="med" len="med"/>
            </a:ln>
            <a:effectLst/>
          </p:spPr>
        </p:cxnSp>
        <p:cxnSp>
          <p:nvCxnSpPr>
            <p:cNvPr id="105" name="直接箭头连接符 104"/>
            <p:cNvCxnSpPr/>
            <p:nvPr/>
          </p:nvCxnSpPr>
          <p:spPr>
            <a:xfrm>
              <a:off x="1395646" y="3900528"/>
              <a:ext cx="2303020" cy="1186017"/>
            </a:xfrm>
            <a:prstGeom prst="straightConnector1">
              <a:avLst/>
            </a:prstGeom>
            <a:noFill/>
            <a:ln w="19050" cap="flat" cmpd="sng" algn="ctr">
              <a:solidFill>
                <a:srgbClr val="0070C0"/>
              </a:solidFill>
              <a:prstDash val="dash"/>
              <a:headEnd type="none" w="med" len="med"/>
              <a:tailEnd type="none" w="med" len="med"/>
            </a:ln>
            <a:effectLst/>
          </p:spPr>
        </p:cxnSp>
        <p:cxnSp>
          <p:nvCxnSpPr>
            <p:cNvPr id="110" name="直接箭头连接符 109"/>
            <p:cNvCxnSpPr/>
            <p:nvPr/>
          </p:nvCxnSpPr>
          <p:spPr>
            <a:xfrm>
              <a:off x="2301370" y="3900528"/>
              <a:ext cx="1773440" cy="1186017"/>
            </a:xfrm>
            <a:prstGeom prst="straightConnector1">
              <a:avLst/>
            </a:prstGeom>
            <a:noFill/>
            <a:ln w="19050" cap="flat" cmpd="sng" algn="ctr">
              <a:solidFill>
                <a:srgbClr val="0070C0"/>
              </a:solidFill>
              <a:prstDash val="dash"/>
              <a:headEnd type="none" w="med" len="med"/>
              <a:tailEnd type="none" w="med" len="med"/>
            </a:ln>
            <a:effectLst/>
          </p:spPr>
        </p:cxnSp>
        <p:cxnSp>
          <p:nvCxnSpPr>
            <p:cNvPr id="114" name="直接箭头连接符 113"/>
            <p:cNvCxnSpPr/>
            <p:nvPr/>
          </p:nvCxnSpPr>
          <p:spPr>
            <a:xfrm>
              <a:off x="1402771" y="3891386"/>
              <a:ext cx="5043860" cy="1195159"/>
            </a:xfrm>
            <a:prstGeom prst="straightConnector1">
              <a:avLst/>
            </a:prstGeom>
            <a:noFill/>
            <a:ln w="19050" cap="flat" cmpd="sng" algn="ctr">
              <a:solidFill>
                <a:srgbClr val="0070C0"/>
              </a:solidFill>
              <a:prstDash val="dash"/>
              <a:headEnd type="none" w="med" len="med"/>
              <a:tailEnd type="none" w="med" len="med"/>
            </a:ln>
            <a:effectLst/>
          </p:spPr>
        </p:cxnSp>
        <p:cxnSp>
          <p:nvCxnSpPr>
            <p:cNvPr id="117" name="直接箭头连接符 116"/>
            <p:cNvCxnSpPr/>
            <p:nvPr/>
          </p:nvCxnSpPr>
          <p:spPr>
            <a:xfrm>
              <a:off x="2315575" y="3885635"/>
              <a:ext cx="4561898" cy="1200910"/>
            </a:xfrm>
            <a:prstGeom prst="straightConnector1">
              <a:avLst/>
            </a:prstGeom>
            <a:noFill/>
            <a:ln w="19050" cap="flat" cmpd="sng" algn="ctr">
              <a:solidFill>
                <a:srgbClr val="0070C0"/>
              </a:solidFill>
              <a:prstDash val="dash"/>
              <a:headEnd type="none" w="med" len="med"/>
              <a:tailEnd type="none" w="med" len="med"/>
            </a:ln>
            <a:effectLst/>
          </p:spPr>
        </p:cxnSp>
        <p:cxnSp>
          <p:nvCxnSpPr>
            <p:cNvPr id="124" name="直接箭头连接符 123"/>
            <p:cNvCxnSpPr/>
            <p:nvPr/>
          </p:nvCxnSpPr>
          <p:spPr>
            <a:xfrm flipH="1">
              <a:off x="4113469" y="3900528"/>
              <a:ext cx="302828" cy="1186017"/>
            </a:xfrm>
            <a:prstGeom prst="straightConnector1">
              <a:avLst/>
            </a:prstGeom>
            <a:noFill/>
            <a:ln w="19050" cap="flat" cmpd="sng" algn="ctr">
              <a:solidFill>
                <a:srgbClr val="FFC000"/>
              </a:solidFill>
              <a:prstDash val="dash"/>
              <a:headEnd type="none" w="med" len="med"/>
              <a:tailEnd type="none" w="med" len="med"/>
            </a:ln>
            <a:effectLst/>
          </p:spPr>
        </p:cxnSp>
        <p:cxnSp>
          <p:nvCxnSpPr>
            <p:cNvPr id="127" name="直接箭头连接符 126"/>
            <p:cNvCxnSpPr/>
            <p:nvPr/>
          </p:nvCxnSpPr>
          <p:spPr>
            <a:xfrm flipH="1">
              <a:off x="4498663" y="3887089"/>
              <a:ext cx="813035" cy="1199456"/>
            </a:xfrm>
            <a:prstGeom prst="straightConnector1">
              <a:avLst/>
            </a:prstGeom>
            <a:noFill/>
            <a:ln w="19050" cap="flat" cmpd="sng" algn="ctr">
              <a:solidFill>
                <a:srgbClr val="FFC000"/>
              </a:solidFill>
              <a:prstDash val="dash"/>
              <a:headEnd type="none" w="med" len="med"/>
              <a:tailEnd type="none" w="med" len="med"/>
            </a:ln>
            <a:effectLst/>
          </p:spPr>
        </p:cxnSp>
        <p:cxnSp>
          <p:nvCxnSpPr>
            <p:cNvPr id="130" name="直接箭头连接符 129"/>
            <p:cNvCxnSpPr/>
            <p:nvPr/>
          </p:nvCxnSpPr>
          <p:spPr>
            <a:xfrm>
              <a:off x="4416297" y="3887089"/>
              <a:ext cx="2461176" cy="1199456"/>
            </a:xfrm>
            <a:prstGeom prst="straightConnector1">
              <a:avLst/>
            </a:prstGeom>
            <a:noFill/>
            <a:ln w="19050" cap="flat" cmpd="sng" algn="ctr">
              <a:solidFill>
                <a:srgbClr val="FFC000"/>
              </a:solidFill>
              <a:prstDash val="dash"/>
              <a:headEnd type="none" w="med" len="med"/>
              <a:tailEnd type="none" w="med" len="med"/>
            </a:ln>
            <a:effectLst/>
          </p:spPr>
        </p:cxnSp>
        <p:cxnSp>
          <p:nvCxnSpPr>
            <p:cNvPr id="133" name="直接箭头连接符 132"/>
            <p:cNvCxnSpPr/>
            <p:nvPr/>
          </p:nvCxnSpPr>
          <p:spPr>
            <a:xfrm>
              <a:off x="5327464" y="3887089"/>
              <a:ext cx="1891496" cy="1206875"/>
            </a:xfrm>
            <a:prstGeom prst="straightConnector1">
              <a:avLst/>
            </a:prstGeom>
            <a:noFill/>
            <a:ln w="19050" cap="flat" cmpd="sng" algn="ctr">
              <a:solidFill>
                <a:srgbClr val="FFC000"/>
              </a:solidFill>
              <a:prstDash val="dash"/>
              <a:headEnd type="none" w="med" len="med"/>
              <a:tailEnd type="none" w="med" len="med"/>
            </a:ln>
            <a:effectLst/>
          </p:spPr>
        </p:cxnSp>
        <p:cxnSp>
          <p:nvCxnSpPr>
            <p:cNvPr id="136" name="直接箭头连接符 135"/>
            <p:cNvCxnSpPr/>
            <p:nvPr/>
          </p:nvCxnSpPr>
          <p:spPr>
            <a:xfrm>
              <a:off x="5327464" y="3898780"/>
              <a:ext cx="4650164" cy="1210764"/>
            </a:xfrm>
            <a:prstGeom prst="straightConnector1">
              <a:avLst/>
            </a:prstGeom>
            <a:noFill/>
            <a:ln w="19050" cap="flat" cmpd="sng" algn="ctr">
              <a:solidFill>
                <a:srgbClr val="FFC000"/>
              </a:solidFill>
              <a:prstDash val="dash"/>
              <a:headEnd type="none" w="med" len="med"/>
              <a:tailEnd type="none" w="med" len="med"/>
            </a:ln>
            <a:effectLst/>
          </p:spPr>
        </p:cxnSp>
        <p:cxnSp>
          <p:nvCxnSpPr>
            <p:cNvPr id="139" name="直接箭头连接符 138"/>
            <p:cNvCxnSpPr/>
            <p:nvPr/>
          </p:nvCxnSpPr>
          <p:spPr>
            <a:xfrm>
              <a:off x="4416297" y="3898780"/>
              <a:ext cx="5204694" cy="1187765"/>
            </a:xfrm>
            <a:prstGeom prst="straightConnector1">
              <a:avLst/>
            </a:prstGeom>
            <a:noFill/>
            <a:ln w="19050" cap="flat" cmpd="sng" algn="ctr">
              <a:solidFill>
                <a:srgbClr val="FFC000"/>
              </a:solidFill>
              <a:prstDash val="dash"/>
              <a:headEnd type="none" w="med" len="med"/>
              <a:tailEnd type="none" w="med" len="med"/>
            </a:ln>
            <a:effectLst/>
          </p:spPr>
        </p:cxnSp>
      </p:grpSp>
      <p:grpSp>
        <p:nvGrpSpPr>
          <p:cNvPr id="7" name="Group 6"/>
          <p:cNvGrpSpPr/>
          <p:nvPr/>
        </p:nvGrpSpPr>
        <p:grpSpPr>
          <a:xfrm>
            <a:off x="579996" y="2469648"/>
            <a:ext cx="4731701" cy="1134467"/>
            <a:chOff x="579996" y="2469648"/>
            <a:chExt cx="4731701" cy="1134467"/>
          </a:xfrm>
        </p:grpSpPr>
        <p:cxnSp>
          <p:nvCxnSpPr>
            <p:cNvPr id="11" name="直接箭头连接符 10"/>
            <p:cNvCxnSpPr>
              <a:stCxn id="9" idx="2"/>
            </p:cNvCxnSpPr>
            <p:nvPr/>
          </p:nvCxnSpPr>
          <p:spPr bwMode="auto">
            <a:xfrm flipH="1">
              <a:off x="1291860" y="2569179"/>
              <a:ext cx="1" cy="842339"/>
            </a:xfrm>
            <a:prstGeom prst="straightConnector1">
              <a:avLst/>
            </a:prstGeom>
            <a:noFill/>
            <a:ln w="38100" cap="flat" cmpd="sng" algn="ctr">
              <a:solidFill>
                <a:sysClr val="windowText" lastClr="000000">
                  <a:shade val="95000"/>
                  <a:satMod val="105000"/>
                </a:sysClr>
              </a:solidFill>
              <a:prstDash val="solid"/>
              <a:tailEnd type="arrow"/>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2" name="TextBox 19"/>
            <p:cNvSpPr txBox="1"/>
            <p:nvPr/>
          </p:nvSpPr>
          <p:spPr>
            <a:xfrm>
              <a:off x="579996" y="2721657"/>
              <a:ext cx="847179" cy="574447"/>
            </a:xfrm>
            <a:prstGeom prst="rect">
              <a:avLst/>
            </a:prstGeom>
            <a:noFill/>
          </p:spPr>
          <p:txBody>
            <a:bodyPr wrap="square" lIns="68479" tIns="34234" rIns="68479" bIns="34234" rtlCol="0">
              <a:spAutoFit/>
            </a:bodyPr>
            <a:lstStyle/>
            <a:p>
              <a:pPr algn="ctr" defTabSz="914400" fontAlgn="base">
                <a:spcBef>
                  <a:spcPct val="0"/>
                </a:spcBef>
                <a:spcAft>
                  <a:spcPct val="0"/>
                </a:spcAft>
                <a:defRPr/>
              </a:pPr>
              <a:r>
                <a:rPr lang="en-US" altLang="zh-CN" sz="1275" b="1" kern="0" dirty="0">
                  <a:solidFill>
                    <a:prstClr val="black"/>
                  </a:solidFill>
                  <a:ea typeface="宋体" pitchFamily="2" charset="-122"/>
                </a:rPr>
                <a:t>Data Write</a:t>
              </a:r>
            </a:p>
          </p:txBody>
        </p:sp>
        <p:cxnSp>
          <p:nvCxnSpPr>
            <p:cNvPr id="157" name="直接箭头连接符 156"/>
            <p:cNvCxnSpPr/>
            <p:nvPr/>
          </p:nvCxnSpPr>
          <p:spPr>
            <a:xfrm flipH="1">
              <a:off x="1427175" y="2469648"/>
              <a:ext cx="570675" cy="1120531"/>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H="1">
              <a:off x="2301370" y="2469648"/>
              <a:ext cx="871924" cy="1106993"/>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a:off x="3173294" y="2469648"/>
              <a:ext cx="1267012" cy="1120531"/>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82" name="直接箭头连接符 181"/>
            <p:cNvCxnSpPr/>
            <p:nvPr/>
          </p:nvCxnSpPr>
          <p:spPr>
            <a:xfrm>
              <a:off x="4465491" y="2505162"/>
              <a:ext cx="846206" cy="1098953"/>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sp>
        <p:nvSpPr>
          <p:cNvPr id="99" name="副标题 1"/>
          <p:cNvSpPr txBox="1">
            <a:spLocks/>
          </p:cNvSpPr>
          <p:nvPr/>
        </p:nvSpPr>
        <p:spPr>
          <a:xfrm>
            <a:off x="546504" y="292407"/>
            <a:ext cx="7161353" cy="665639"/>
          </a:xfrm>
          <a:prstGeom prst="rect">
            <a:avLst/>
          </a:prstGeom>
        </p:spPr>
        <p:txBody>
          <a:bodyPr/>
          <a:lstStyle>
            <a:defPPr>
              <a:defRPr lang="en-US"/>
            </a:defPPr>
            <a:lvl1pPr marL="296950" indent="-296950" defTabSz="1187798">
              <a:lnSpc>
                <a:spcPct val="90000"/>
              </a:lnSpc>
              <a:spcBef>
                <a:spcPts val="1299"/>
              </a:spcBef>
              <a:defRPr sz="3200"/>
            </a:lvl1pPr>
          </a:lstStyle>
          <a:p>
            <a:r>
              <a:rPr lang="en-US" altLang="zh-CN" sz="2800" dirty="0">
                <a:solidFill>
                  <a:srgbClr val="1D1D1A"/>
                </a:solidFill>
                <a:latin typeface="Arial" panose="020B0604020202020204" pitchFamily="34" charset="0"/>
                <a:ea typeface="微软雅黑" panose="020B0503020204020204" pitchFamily="34" charset="-122"/>
                <a:cs typeface="Arial" panose="020B0604020202020204" pitchFamily="34" charset="0"/>
              </a:rPr>
              <a:t>Global Cache</a:t>
            </a:r>
            <a:r>
              <a:rPr lang="zh-CN" altLang="en-US" sz="2800" dirty="0">
                <a:solidFill>
                  <a:srgbClr val="1D1D1A"/>
                </a:solidFill>
                <a:latin typeface="Arial" panose="020B0604020202020204" pitchFamily="34" charset="0"/>
                <a:ea typeface="微软雅黑" panose="020B0503020204020204" pitchFamily="34" charset="-122"/>
                <a:cs typeface="Arial" panose="020B0604020202020204" pitchFamily="34" charset="0"/>
              </a:rPr>
              <a:t> </a:t>
            </a:r>
            <a:r>
              <a:rPr lang="en-US" altLang="zh-CN" sz="2800" dirty="0">
                <a:solidFill>
                  <a:srgbClr val="1D1D1A"/>
                </a:solidFill>
                <a:latin typeface="Arial" panose="020B0604020202020204" pitchFamily="34" charset="0"/>
                <a:ea typeface="微软雅黑" panose="020B0503020204020204" pitchFamily="34" charset="-122"/>
                <a:cs typeface="Arial" panose="020B0604020202020204" pitchFamily="34" charset="0"/>
              </a:rPr>
              <a:t>with</a:t>
            </a:r>
            <a:r>
              <a:rPr lang="zh-CN" altLang="en-US" sz="2800" dirty="0">
                <a:solidFill>
                  <a:srgbClr val="1D1D1A"/>
                </a:solidFill>
                <a:latin typeface="Arial" panose="020B0604020202020204" pitchFamily="34" charset="0"/>
                <a:ea typeface="微软雅黑" panose="020B0503020204020204" pitchFamily="34" charset="-122"/>
                <a:cs typeface="Arial" panose="020B0604020202020204" pitchFamily="34" charset="0"/>
              </a:rPr>
              <a:t> </a:t>
            </a:r>
            <a:r>
              <a:rPr lang="en-US" altLang="zh-CN" sz="2800" dirty="0">
                <a:solidFill>
                  <a:srgbClr val="1D1D1A"/>
                </a:solidFill>
                <a:latin typeface="Arial" panose="020B0604020202020204" pitchFamily="34" charset="0"/>
                <a:ea typeface="微软雅黑" panose="020B0503020204020204" pitchFamily="34" charset="-122"/>
                <a:cs typeface="Arial" panose="020B0604020202020204" pitchFamily="34" charset="0"/>
              </a:rPr>
              <a:t>RDMA</a:t>
            </a:r>
            <a:r>
              <a:rPr lang="zh-CN" altLang="en-US" sz="2800" dirty="0">
                <a:solidFill>
                  <a:srgbClr val="1D1D1A"/>
                </a:solidFill>
                <a:latin typeface="Arial" panose="020B0604020202020204" pitchFamily="34" charset="0"/>
                <a:ea typeface="微软雅黑" panose="020B0503020204020204" pitchFamily="34" charset="-122"/>
                <a:cs typeface="Arial" panose="020B0604020202020204" pitchFamily="34" charset="0"/>
              </a:rPr>
              <a:t> </a:t>
            </a:r>
            <a:r>
              <a:rPr lang="en-US" altLang="zh-CN" sz="2800" dirty="0">
                <a:solidFill>
                  <a:srgbClr val="1D1D1A"/>
                </a:solidFill>
                <a:latin typeface="Arial" panose="020B0604020202020204" pitchFamily="34" charset="0"/>
                <a:ea typeface="微软雅黑" panose="020B0503020204020204" pitchFamily="34" charset="-122"/>
                <a:cs typeface="Arial" panose="020B0604020202020204" pitchFamily="34" charset="0"/>
              </a:rPr>
              <a:t>&amp;</a:t>
            </a:r>
            <a:r>
              <a:rPr lang="zh-CN" altLang="en-US" sz="2800" dirty="0">
                <a:solidFill>
                  <a:srgbClr val="1D1D1A"/>
                </a:solidFill>
                <a:latin typeface="Arial" panose="020B0604020202020204" pitchFamily="34" charset="0"/>
                <a:ea typeface="微软雅黑" panose="020B0503020204020204" pitchFamily="34" charset="-122"/>
                <a:cs typeface="Arial" panose="020B0604020202020204" pitchFamily="34" charset="0"/>
              </a:rPr>
              <a:t> </a:t>
            </a:r>
            <a:r>
              <a:rPr lang="en-US" altLang="zh-CN" sz="2800" dirty="0">
                <a:solidFill>
                  <a:srgbClr val="1D1D1A"/>
                </a:solidFill>
                <a:latin typeface="Arial" panose="020B0604020202020204" pitchFamily="34" charset="0"/>
                <a:ea typeface="微软雅黑" panose="020B0503020204020204" pitchFamily="34" charset="-122"/>
                <a:cs typeface="Arial" panose="020B0604020202020204" pitchFamily="34" charset="0"/>
              </a:rPr>
              <a:t>WAL</a:t>
            </a:r>
            <a:endParaRPr lang="zh-CN" altLang="en-US" sz="28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00" name="Group 254"/>
          <p:cNvGrpSpPr/>
          <p:nvPr/>
        </p:nvGrpSpPr>
        <p:grpSpPr>
          <a:xfrm>
            <a:off x="8450407" y="5749"/>
            <a:ext cx="3749963" cy="208267"/>
            <a:chOff x="8450407" y="5749"/>
            <a:chExt cx="3749963" cy="208267"/>
          </a:xfrm>
        </p:grpSpPr>
        <p:sp>
          <p:nvSpPr>
            <p:cNvPr id="101" name="Process 255"/>
            <p:cNvSpPr/>
            <p:nvPr/>
          </p:nvSpPr>
          <p:spPr>
            <a:xfrm>
              <a:off x="9669607" y="5749"/>
              <a:ext cx="1311563" cy="208257"/>
            </a:xfrm>
            <a:prstGeom prst="flowChartProcess">
              <a:avLst/>
            </a:prstGeom>
            <a:solidFill>
              <a:srgbClr val="00B0F0"/>
            </a:solidFill>
            <a:ln w="12700" cap="flat" cmpd="sng" algn="ctr">
              <a:solidFill>
                <a:srgbClr val="666666"/>
              </a:solidFill>
              <a:prstDash val="solid"/>
              <a:miter lim="800000"/>
            </a:ln>
            <a:effectLst/>
          </p:spPr>
          <p:txBody>
            <a:bodyPr rtlCol="0" anchor="ctr"/>
            <a:lstStyle/>
            <a:p>
              <a:pPr algn="ctr" defTabSz="914400"/>
              <a:r>
                <a:rPr kumimoji="1" lang="en-US" altLang="zh-CN" sz="900" b="1" kern="0" dirty="0">
                  <a:solidFill>
                    <a:srgbClr val="FFFFFF"/>
                  </a:solidFill>
                  <a:latin typeface="Calibri"/>
                  <a:ea typeface="等线" charset="-122"/>
                  <a:cs typeface=""/>
                </a:rPr>
                <a:t>Extreme Performance</a:t>
              </a:r>
              <a:endParaRPr kumimoji="1" lang="zh-CN" altLang="en-US" sz="900" b="1" kern="0" dirty="0">
                <a:solidFill>
                  <a:srgbClr val="FFFFFF"/>
                </a:solidFill>
                <a:latin typeface="Calibri"/>
                <a:ea typeface="等线" charset="-122"/>
                <a:cs typeface=""/>
              </a:endParaRPr>
            </a:p>
          </p:txBody>
        </p:sp>
        <p:sp>
          <p:nvSpPr>
            <p:cNvPr id="103" name="Process 259"/>
            <p:cNvSpPr/>
            <p:nvPr/>
          </p:nvSpPr>
          <p:spPr>
            <a:xfrm>
              <a:off x="8450407" y="6771"/>
              <a:ext cx="1219200" cy="20621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Extremely Reliable</a:t>
              </a:r>
              <a:endParaRPr kumimoji="1" lang="zh-CN" altLang="en-US" sz="900" dirty="0">
                <a:solidFill>
                  <a:schemeClr val="tx1"/>
                </a:solidFill>
              </a:endParaRPr>
            </a:p>
          </p:txBody>
        </p:sp>
        <p:sp>
          <p:nvSpPr>
            <p:cNvPr id="104" name="Process 260"/>
            <p:cNvSpPr/>
            <p:nvPr/>
          </p:nvSpPr>
          <p:spPr>
            <a:xfrm>
              <a:off x="10981170"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rgbClr val="1D1D1A"/>
                  </a:solidFill>
                </a:rPr>
                <a:t>Cost Effective</a:t>
              </a:r>
              <a:endParaRPr kumimoji="1" lang="zh-CN" altLang="en-US" sz="900" dirty="0">
                <a:solidFill>
                  <a:srgbClr val="1D1D1A"/>
                </a:solidFill>
              </a:endParaRPr>
            </a:p>
          </p:txBody>
        </p:sp>
      </p:grpSp>
      <p:grpSp>
        <p:nvGrpSpPr>
          <p:cNvPr id="22" name="Group 21"/>
          <p:cNvGrpSpPr/>
          <p:nvPr/>
        </p:nvGrpSpPr>
        <p:grpSpPr>
          <a:xfrm>
            <a:off x="9183516" y="740104"/>
            <a:ext cx="2269840" cy="1961092"/>
            <a:chOff x="9243314" y="397490"/>
            <a:chExt cx="2269840" cy="1961092"/>
          </a:xfrm>
        </p:grpSpPr>
        <p:sp>
          <p:nvSpPr>
            <p:cNvPr id="15" name="Rectangle 14"/>
            <p:cNvSpPr/>
            <p:nvPr/>
          </p:nvSpPr>
          <p:spPr>
            <a:xfrm>
              <a:off x="9758559" y="979082"/>
              <a:ext cx="327575" cy="111730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Rectangle 105"/>
            <p:cNvSpPr/>
            <p:nvPr/>
          </p:nvSpPr>
          <p:spPr>
            <a:xfrm>
              <a:off x="10827949" y="1457472"/>
              <a:ext cx="327575" cy="63891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Down Arrow 18"/>
            <p:cNvSpPr/>
            <p:nvPr/>
          </p:nvSpPr>
          <p:spPr>
            <a:xfrm rot="18791303">
              <a:off x="10383137" y="1244592"/>
              <a:ext cx="146756" cy="352866"/>
            </a:xfrm>
            <a:prstGeom prst="downArrow">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TextBox 19"/>
            <p:cNvSpPr txBox="1"/>
            <p:nvPr/>
          </p:nvSpPr>
          <p:spPr>
            <a:xfrm>
              <a:off x="9690634" y="760563"/>
              <a:ext cx="469833" cy="246221"/>
            </a:xfrm>
            <a:prstGeom prst="rect">
              <a:avLst/>
            </a:prstGeom>
            <a:noFill/>
          </p:spPr>
          <p:txBody>
            <a:bodyPr wrap="square" rtlCol="0">
              <a:spAutoFit/>
            </a:bodyPr>
            <a:lstStyle/>
            <a:p>
              <a:pPr algn="l"/>
              <a:r>
                <a:rPr kumimoji="1" lang="en-US" altLang="zh-CN" sz="1000" dirty="0">
                  <a:latin typeface="Microsoft YaHei" panose="020B0503020204020204" pitchFamily="34" charset="-122"/>
                  <a:ea typeface="Microsoft YaHei" panose="020B0503020204020204" pitchFamily="34" charset="-122"/>
                </a:rPr>
                <a:t>95us</a:t>
              </a:r>
              <a:endParaRPr kumimoji="1" lang="zh-CN" altLang="en-US" sz="1000" dirty="0">
                <a:latin typeface="Microsoft YaHei" panose="020B0503020204020204" pitchFamily="34" charset="-122"/>
                <a:ea typeface="Microsoft YaHei" panose="020B0503020204020204" pitchFamily="34" charset="-122"/>
              </a:endParaRPr>
            </a:p>
          </p:txBody>
        </p:sp>
        <p:sp>
          <p:nvSpPr>
            <p:cNvPr id="112" name="TextBox 111"/>
            <p:cNvSpPr txBox="1"/>
            <p:nvPr/>
          </p:nvSpPr>
          <p:spPr>
            <a:xfrm>
              <a:off x="10757880" y="1247928"/>
              <a:ext cx="469833" cy="246221"/>
            </a:xfrm>
            <a:prstGeom prst="rect">
              <a:avLst/>
            </a:prstGeom>
            <a:noFill/>
          </p:spPr>
          <p:txBody>
            <a:bodyPr wrap="square" rtlCol="0">
              <a:spAutoFit/>
            </a:bodyPr>
            <a:lstStyle/>
            <a:p>
              <a:pPr algn="l"/>
              <a:r>
                <a:rPr kumimoji="1" lang="en-US" altLang="zh-CN" sz="1000" dirty="0">
                  <a:latin typeface="Microsoft YaHei" panose="020B0503020204020204" pitchFamily="34" charset="-122"/>
                  <a:ea typeface="Microsoft YaHei" panose="020B0503020204020204" pitchFamily="34" charset="-122"/>
                </a:rPr>
                <a:t>50us</a:t>
              </a:r>
              <a:endParaRPr kumimoji="1" lang="zh-CN" altLang="en-US" sz="1000" dirty="0">
                <a:latin typeface="Microsoft YaHei" panose="020B0503020204020204" pitchFamily="34" charset="-122"/>
                <a:ea typeface="Microsoft YaHei" panose="020B0503020204020204" pitchFamily="34" charset="-122"/>
              </a:endParaRPr>
            </a:p>
          </p:txBody>
        </p:sp>
        <p:sp>
          <p:nvSpPr>
            <p:cNvPr id="21" name="TextBox 20"/>
            <p:cNvSpPr txBox="1"/>
            <p:nvPr/>
          </p:nvSpPr>
          <p:spPr>
            <a:xfrm>
              <a:off x="9744214" y="397490"/>
              <a:ext cx="1360052" cy="307777"/>
            </a:xfrm>
            <a:prstGeom prst="rect">
              <a:avLst/>
            </a:prstGeom>
            <a:noFill/>
          </p:spPr>
          <p:txBody>
            <a:bodyPr wrap="none" rtlCol="0">
              <a:spAutoFit/>
            </a:bodyPr>
            <a:lstStyle/>
            <a:p>
              <a:pPr algn="l"/>
              <a:r>
                <a:rPr kumimoji="1" lang="en-US" altLang="zh-CN" sz="1400" dirty="0">
                  <a:latin typeface="Microsoft YaHei" panose="020B0503020204020204" pitchFamily="34" charset="-122"/>
                  <a:ea typeface="Microsoft YaHei" panose="020B0503020204020204" pitchFamily="34" charset="-122"/>
                </a:rPr>
                <a:t>Write</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Latency</a:t>
              </a:r>
              <a:endParaRPr kumimoji="1" lang="zh-CN" altLang="en-US" sz="1400" dirty="0">
                <a:latin typeface="Microsoft YaHei" panose="020B0503020204020204" pitchFamily="34" charset="-122"/>
                <a:ea typeface="Microsoft YaHei" panose="020B0503020204020204" pitchFamily="34" charset="-122"/>
              </a:endParaRPr>
            </a:p>
          </p:txBody>
        </p:sp>
        <p:sp>
          <p:nvSpPr>
            <p:cNvPr id="115" name="TextBox 114"/>
            <p:cNvSpPr txBox="1"/>
            <p:nvPr/>
          </p:nvSpPr>
          <p:spPr>
            <a:xfrm>
              <a:off x="10597519" y="2096972"/>
              <a:ext cx="915635" cy="261610"/>
            </a:xfrm>
            <a:prstGeom prst="rect">
              <a:avLst/>
            </a:prstGeom>
            <a:noFill/>
          </p:spPr>
          <p:txBody>
            <a:bodyPr wrap="none" rtlCol="0">
              <a:spAutoFit/>
            </a:bodyPr>
            <a:lstStyle/>
            <a:p>
              <a:pPr algn="l"/>
              <a:r>
                <a:rPr kumimoji="1" lang="en-US" altLang="zh-CN" sz="1100" dirty="0">
                  <a:latin typeface="Microsoft YaHei" panose="020B0503020204020204" pitchFamily="34" charset="-122"/>
                  <a:ea typeface="Microsoft YaHei" panose="020B0503020204020204" pitchFamily="34" charset="-122"/>
                </a:rPr>
                <a:t>Dorado</a:t>
              </a:r>
              <a:r>
                <a:rPr kumimoji="1" lang="zh-CN" altLang="en-US" sz="1100" dirty="0">
                  <a:latin typeface="Microsoft YaHei" panose="020B0503020204020204" pitchFamily="34" charset="-122"/>
                  <a:ea typeface="Microsoft YaHei" panose="020B0503020204020204" pitchFamily="34" charset="-122"/>
                </a:rPr>
                <a:t> </a:t>
              </a:r>
              <a:r>
                <a:rPr kumimoji="1" lang="en-US" altLang="zh-CN" sz="1100" dirty="0">
                  <a:latin typeface="Microsoft YaHei" panose="020B0503020204020204" pitchFamily="34" charset="-122"/>
                  <a:ea typeface="Microsoft YaHei" panose="020B0503020204020204" pitchFamily="34" charset="-122"/>
                </a:rPr>
                <a:t>V6</a:t>
              </a:r>
              <a:endParaRPr kumimoji="1" lang="zh-CN" altLang="en-US" sz="1100" dirty="0">
                <a:latin typeface="Microsoft YaHei" panose="020B0503020204020204" pitchFamily="34" charset="-122"/>
                <a:ea typeface="Microsoft YaHei" panose="020B0503020204020204" pitchFamily="34" charset="-122"/>
              </a:endParaRPr>
            </a:p>
          </p:txBody>
        </p:sp>
        <p:sp>
          <p:nvSpPr>
            <p:cNvPr id="116" name="TextBox 115"/>
            <p:cNvSpPr txBox="1"/>
            <p:nvPr/>
          </p:nvSpPr>
          <p:spPr>
            <a:xfrm>
              <a:off x="9243314" y="2096972"/>
              <a:ext cx="1358064" cy="261610"/>
            </a:xfrm>
            <a:prstGeom prst="rect">
              <a:avLst/>
            </a:prstGeom>
            <a:noFill/>
          </p:spPr>
          <p:txBody>
            <a:bodyPr wrap="none" rtlCol="0">
              <a:spAutoFit/>
            </a:bodyPr>
            <a:lstStyle/>
            <a:p>
              <a:pPr algn="l"/>
              <a:r>
                <a:rPr kumimoji="1" lang="en-US" altLang="zh-CN" sz="1100" dirty="0">
                  <a:latin typeface="Microsoft YaHei" panose="020B0503020204020204" pitchFamily="34" charset="-122"/>
                  <a:ea typeface="Microsoft YaHei" panose="020B0503020204020204" pitchFamily="34" charset="-122"/>
                </a:rPr>
                <a:t>Traditional</a:t>
              </a:r>
              <a:r>
                <a:rPr kumimoji="1" lang="zh-CN" altLang="en-US" sz="1100" dirty="0">
                  <a:latin typeface="Microsoft YaHei" panose="020B0503020204020204" pitchFamily="34" charset="-122"/>
                  <a:ea typeface="Microsoft YaHei" panose="020B0503020204020204" pitchFamily="34" charset="-122"/>
                </a:rPr>
                <a:t> </a:t>
              </a:r>
              <a:r>
                <a:rPr kumimoji="1" lang="en-US" altLang="zh-CN" sz="1100" dirty="0">
                  <a:latin typeface="Microsoft YaHei" panose="020B0503020204020204" pitchFamily="34" charset="-122"/>
                  <a:ea typeface="Microsoft YaHei" panose="020B0503020204020204" pitchFamily="34" charset="-122"/>
                </a:rPr>
                <a:t>Cache</a:t>
              </a:r>
              <a:endParaRPr kumimoji="1" lang="zh-CN" altLang="en-US" sz="1100" dirty="0">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2648719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311640" y="2263515"/>
            <a:ext cx="2211049" cy="212860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 name="Rectangle 2"/>
          <p:cNvSpPr/>
          <p:nvPr/>
        </p:nvSpPr>
        <p:spPr>
          <a:xfrm>
            <a:off x="1591168" y="2850763"/>
            <a:ext cx="1651991" cy="954107"/>
          </a:xfrm>
          <a:prstGeom prst="rect">
            <a:avLst/>
          </a:prstGeom>
        </p:spPr>
        <p:txBody>
          <a:bodyPr wrap="none">
            <a:spAutoFit/>
          </a:bodyPr>
          <a:lstStyle/>
          <a:p>
            <a:pPr algn="ctr"/>
            <a:r>
              <a:rPr lang="en-US" altLang="zh-CN" sz="2800" b="1" dirty="0">
                <a:solidFill>
                  <a:schemeClr val="tx2"/>
                </a:solidFill>
              </a:rPr>
              <a:t>Hardware</a:t>
            </a:r>
          </a:p>
          <a:p>
            <a:pPr algn="ctr"/>
            <a:r>
              <a:rPr lang="en-US" altLang="zh-CN" sz="2800" b="1" dirty="0">
                <a:solidFill>
                  <a:schemeClr val="tx2"/>
                </a:solidFill>
              </a:rPr>
              <a:t>Design</a:t>
            </a:r>
            <a:endParaRPr lang="zh-CN" altLang="en-US" sz="2800" b="1" dirty="0">
              <a:solidFill>
                <a:schemeClr val="tx2"/>
              </a:solidFill>
            </a:endParaRPr>
          </a:p>
        </p:txBody>
      </p:sp>
      <p:sp>
        <p:nvSpPr>
          <p:cNvPr id="6" name="Oval 5"/>
          <p:cNvSpPr/>
          <p:nvPr/>
        </p:nvSpPr>
        <p:spPr>
          <a:xfrm>
            <a:off x="3775856" y="2263515"/>
            <a:ext cx="2211049" cy="2128603"/>
          </a:xfrm>
          <a:prstGeom prst="ellipse">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7" name="Rectangle 6"/>
          <p:cNvSpPr/>
          <p:nvPr/>
        </p:nvSpPr>
        <p:spPr>
          <a:xfrm>
            <a:off x="4181765" y="2850763"/>
            <a:ext cx="1399229" cy="954107"/>
          </a:xfrm>
          <a:prstGeom prst="rect">
            <a:avLst/>
          </a:prstGeom>
        </p:spPr>
        <p:txBody>
          <a:bodyPr wrap="none">
            <a:spAutoFit/>
          </a:bodyPr>
          <a:lstStyle/>
          <a:p>
            <a:pPr algn="ctr"/>
            <a:r>
              <a:rPr lang="en-US" altLang="zh-CN" sz="2800" dirty="0"/>
              <a:t>Extreme</a:t>
            </a:r>
          </a:p>
          <a:p>
            <a:pPr algn="ctr"/>
            <a:r>
              <a:rPr lang="en-US" altLang="zh-CN" sz="2800" dirty="0"/>
              <a:t>Reliable</a:t>
            </a:r>
          </a:p>
        </p:txBody>
      </p:sp>
      <p:sp>
        <p:nvSpPr>
          <p:cNvPr id="9" name="Oval 8"/>
          <p:cNvSpPr/>
          <p:nvPr/>
        </p:nvSpPr>
        <p:spPr>
          <a:xfrm>
            <a:off x="6240072" y="2263515"/>
            <a:ext cx="2211049" cy="2128603"/>
          </a:xfrm>
          <a:prstGeom prst="ellipse">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0" name="Rectangle 9"/>
          <p:cNvSpPr/>
          <p:nvPr/>
        </p:nvSpPr>
        <p:spPr>
          <a:xfrm>
            <a:off x="6315667" y="2850763"/>
            <a:ext cx="2059858" cy="954107"/>
          </a:xfrm>
          <a:prstGeom prst="rect">
            <a:avLst/>
          </a:prstGeom>
        </p:spPr>
        <p:txBody>
          <a:bodyPr wrap="none">
            <a:spAutoFit/>
          </a:bodyPr>
          <a:lstStyle/>
          <a:p>
            <a:pPr algn="ctr"/>
            <a:r>
              <a:rPr lang="en-US" altLang="zh-CN" sz="2800" dirty="0"/>
              <a:t>Extreme</a:t>
            </a:r>
          </a:p>
          <a:p>
            <a:pPr algn="ctr"/>
            <a:r>
              <a:rPr lang="en-US" altLang="zh-CN" sz="2800" dirty="0"/>
              <a:t>Performance</a:t>
            </a:r>
          </a:p>
        </p:txBody>
      </p:sp>
      <p:sp>
        <p:nvSpPr>
          <p:cNvPr id="12" name="Oval 11"/>
          <p:cNvSpPr/>
          <p:nvPr/>
        </p:nvSpPr>
        <p:spPr>
          <a:xfrm>
            <a:off x="8704289" y="2263515"/>
            <a:ext cx="2211049" cy="2128603"/>
          </a:xfrm>
          <a:prstGeom prst="ellipse">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3" name="Rectangle 12"/>
          <p:cNvSpPr/>
          <p:nvPr/>
        </p:nvSpPr>
        <p:spPr>
          <a:xfrm>
            <a:off x="9029952" y="2850763"/>
            <a:ext cx="1559722" cy="954107"/>
          </a:xfrm>
          <a:prstGeom prst="rect">
            <a:avLst/>
          </a:prstGeom>
        </p:spPr>
        <p:txBody>
          <a:bodyPr wrap="none">
            <a:spAutoFit/>
          </a:bodyPr>
          <a:lstStyle/>
          <a:p>
            <a:pPr algn="ctr"/>
            <a:r>
              <a:rPr lang="en-US" altLang="zh-CN" sz="2800" dirty="0"/>
              <a:t>High</a:t>
            </a:r>
          </a:p>
          <a:p>
            <a:pPr algn="ctr"/>
            <a:r>
              <a:rPr lang="en-US" altLang="zh-CN" sz="2800" dirty="0"/>
              <a:t>Efficiency</a:t>
            </a:r>
          </a:p>
        </p:txBody>
      </p:sp>
    </p:spTree>
    <p:extLst>
      <p:ext uri="{BB962C8B-B14F-4D97-AF65-F5344CB8AC3E}">
        <p14:creationId xmlns:p14="http://schemas.microsoft.com/office/powerpoint/2010/main" val="22771130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98354" y="237363"/>
            <a:ext cx="11938474" cy="494534"/>
          </a:xfrm>
          <a:prstGeom prst="rect">
            <a:avLst/>
          </a:prstGeom>
        </p:spPr>
        <p:txBody>
          <a:bodyPr lIns="91190" tIns="45582" rIns="91190" bIns="45582" anchor="ctr"/>
          <a:lstStyle>
            <a:lvl1pPr algn="ctr" defTabSz="914400" rtl="0" eaLnBrk="1" latinLnBrk="0" hangingPunct="1">
              <a:lnSpc>
                <a:spcPct val="90000"/>
              </a:lnSpc>
              <a:spcBef>
                <a:spcPct val="0"/>
              </a:spcBef>
              <a:buNone/>
              <a:defRPr sz="6000" kern="1200">
                <a:solidFill>
                  <a:schemeClr val="tx1"/>
                </a:solidFill>
                <a:latin typeface="微软雅黑" panose="020B0503020204020204" pitchFamily="34" charset="-122"/>
                <a:ea typeface="微软雅黑" panose="020B0503020204020204" pitchFamily="34" charset="-122"/>
                <a:cs typeface="+mj-cs"/>
              </a:defRPr>
            </a:lvl1pPr>
          </a:lstStyle>
          <a:p>
            <a:pPr algn="l">
              <a:lnSpc>
                <a:spcPct val="100000"/>
              </a:lnSpc>
            </a:pPr>
            <a:r>
              <a:rPr lang="en-US" altLang="zh-CN" sz="2800" dirty="0">
                <a:solidFill>
                  <a:srgbClr val="1D1D1A"/>
                </a:solidFill>
                <a:cs typeface="Calibri" panose="020F0502020204030204" pitchFamily="34" charset="0"/>
              </a:rPr>
              <a:t>Full stripe writing in </a:t>
            </a:r>
            <a:r>
              <a:rPr lang="en-US" altLang="zh-CN" sz="2800" dirty="0" err="1">
                <a:solidFill>
                  <a:srgbClr val="1D1D1A"/>
                </a:solidFill>
                <a:cs typeface="Calibri" panose="020F0502020204030204" pitchFamily="34" charset="0"/>
              </a:rPr>
              <a:t>RoW</a:t>
            </a:r>
            <a:endParaRPr lang="en-US" altLang="zh-CN" sz="2800" dirty="0">
              <a:solidFill>
                <a:srgbClr val="1D1D1A"/>
              </a:solidFill>
              <a:cs typeface="Calibri" panose="020F0502020204030204" pitchFamily="34" charset="0"/>
            </a:endParaRPr>
          </a:p>
          <a:p>
            <a:pPr algn="l">
              <a:lnSpc>
                <a:spcPct val="100000"/>
              </a:lnSpc>
            </a:pPr>
            <a:r>
              <a:rPr lang="en-US" altLang="zh-CN" sz="2000" dirty="0">
                <a:solidFill>
                  <a:srgbClr val="1D1D1A"/>
                </a:solidFill>
                <a:cs typeface="Calibri" panose="020F0502020204030204" pitchFamily="34" charset="0"/>
              </a:rPr>
              <a:t>Same performance across different</a:t>
            </a:r>
            <a:r>
              <a:rPr lang="zh-CN" altLang="en-US" sz="2000" dirty="0">
                <a:solidFill>
                  <a:srgbClr val="1D1D1A"/>
                </a:solidFill>
                <a:cs typeface="Calibri" panose="020F0502020204030204" pitchFamily="34" charset="0"/>
              </a:rPr>
              <a:t> </a:t>
            </a:r>
            <a:r>
              <a:rPr lang="en-US" altLang="zh-CN" sz="2000" dirty="0">
                <a:solidFill>
                  <a:srgbClr val="1D1D1A"/>
                </a:solidFill>
                <a:cs typeface="Calibri" panose="020F0502020204030204" pitchFamily="34" charset="0"/>
              </a:rPr>
              <a:t>RAID levels</a:t>
            </a:r>
            <a:endParaRPr lang="zh-CN" altLang="en-US" sz="2000" dirty="0">
              <a:solidFill>
                <a:srgbClr val="1D1D1A"/>
              </a:solidFill>
              <a:cs typeface="Calibri" panose="020F0502020204030204" pitchFamily="34" charset="0"/>
            </a:endParaRPr>
          </a:p>
        </p:txBody>
      </p:sp>
      <p:graphicFrame>
        <p:nvGraphicFramePr>
          <p:cNvPr id="5" name="图表 152"/>
          <p:cNvGraphicFramePr/>
          <p:nvPr/>
        </p:nvGraphicFramePr>
        <p:xfrm>
          <a:off x="9145315" y="770463"/>
          <a:ext cx="2957088" cy="2663678"/>
        </p:xfrm>
        <a:graphic>
          <a:graphicData uri="http://schemas.openxmlformats.org/drawingml/2006/chart">
            <c:chart xmlns:c="http://schemas.openxmlformats.org/drawingml/2006/chart" xmlns:r="http://schemas.openxmlformats.org/officeDocument/2006/relationships" r:id="rId3"/>
          </a:graphicData>
        </a:graphic>
      </p:graphicFrame>
      <p:sp>
        <p:nvSpPr>
          <p:cNvPr id="6" name="等腰三角形 153"/>
          <p:cNvSpPr/>
          <p:nvPr/>
        </p:nvSpPr>
        <p:spPr>
          <a:xfrm rot="5400000">
            <a:off x="7446844" y="3345509"/>
            <a:ext cx="2923009" cy="358138"/>
          </a:xfrm>
          <a:prstGeom prst="triangle">
            <a:avLst/>
          </a:prstGeom>
          <a:gradFill flip="none" rotWithShape="1">
            <a:gsLst>
              <a:gs pos="100000">
                <a:srgbClr val="1AFBDC">
                  <a:alpha val="0"/>
                </a:srgbClr>
              </a:gs>
              <a:gs pos="33000">
                <a:srgbClr val="1AFBDC">
                  <a:alpha val="35000"/>
                </a:srgbClr>
              </a:gs>
              <a:gs pos="0">
                <a:srgbClr val="1AFBDC">
                  <a:alpha val="90000"/>
                </a:srgbClr>
              </a:gs>
            </a:gsLst>
            <a:lin ang="5400000" scaled="0"/>
            <a:tileRect/>
          </a:gradFill>
          <a:ln w="9525" cap="flat" cmpd="sng" algn="ctr">
            <a:no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wrap="none" lIns="56459" tIns="28241" rIns="56459" bIns="28241" anchor="ctr"/>
          <a:lstStyle>
            <a:defPPr>
              <a:defRPr lang="zh-CN"/>
            </a:defPPr>
            <a:lvl1pPr marL="0" algn="l" defTabSz="1215991" rtl="0" eaLnBrk="1" latinLnBrk="0" hangingPunct="1">
              <a:defRPr sz="2400" kern="1200">
                <a:solidFill>
                  <a:schemeClr val="tx1"/>
                </a:solidFill>
                <a:latin typeface="+mn-lt"/>
                <a:ea typeface="+mn-ea"/>
                <a:cs typeface="+mn-cs"/>
              </a:defRPr>
            </a:lvl1pPr>
            <a:lvl2pPr marL="607999" algn="l" defTabSz="1215991" rtl="0" eaLnBrk="1" latinLnBrk="0" hangingPunct="1">
              <a:defRPr sz="2400" kern="1200">
                <a:solidFill>
                  <a:schemeClr val="tx1"/>
                </a:solidFill>
                <a:latin typeface="+mn-lt"/>
                <a:ea typeface="+mn-ea"/>
                <a:cs typeface="+mn-cs"/>
              </a:defRPr>
            </a:lvl2pPr>
            <a:lvl3pPr marL="1215991" algn="l" defTabSz="1215991" rtl="0" eaLnBrk="1" latinLnBrk="0" hangingPunct="1">
              <a:defRPr sz="2400" kern="1200">
                <a:solidFill>
                  <a:schemeClr val="tx1"/>
                </a:solidFill>
                <a:latin typeface="+mn-lt"/>
                <a:ea typeface="+mn-ea"/>
                <a:cs typeface="+mn-cs"/>
              </a:defRPr>
            </a:lvl3pPr>
            <a:lvl4pPr marL="1823987" algn="l" defTabSz="1215991" rtl="0" eaLnBrk="1" latinLnBrk="0" hangingPunct="1">
              <a:defRPr sz="2400" kern="1200">
                <a:solidFill>
                  <a:schemeClr val="tx1"/>
                </a:solidFill>
                <a:latin typeface="+mn-lt"/>
                <a:ea typeface="+mn-ea"/>
                <a:cs typeface="+mn-cs"/>
              </a:defRPr>
            </a:lvl4pPr>
            <a:lvl5pPr marL="2431982" algn="l" defTabSz="1215991" rtl="0" eaLnBrk="1" latinLnBrk="0" hangingPunct="1">
              <a:defRPr sz="2400" kern="1200">
                <a:solidFill>
                  <a:schemeClr val="tx1"/>
                </a:solidFill>
                <a:latin typeface="+mn-lt"/>
                <a:ea typeface="+mn-ea"/>
                <a:cs typeface="+mn-cs"/>
              </a:defRPr>
            </a:lvl5pPr>
            <a:lvl6pPr marL="3039980" algn="l" defTabSz="1215991" rtl="0" eaLnBrk="1" latinLnBrk="0" hangingPunct="1">
              <a:defRPr sz="2400" kern="1200">
                <a:solidFill>
                  <a:schemeClr val="tx1"/>
                </a:solidFill>
                <a:latin typeface="+mn-lt"/>
                <a:ea typeface="+mn-ea"/>
                <a:cs typeface="+mn-cs"/>
              </a:defRPr>
            </a:lvl6pPr>
            <a:lvl7pPr marL="3647974" algn="l" defTabSz="1215991" rtl="0" eaLnBrk="1" latinLnBrk="0" hangingPunct="1">
              <a:defRPr sz="2400" kern="1200">
                <a:solidFill>
                  <a:schemeClr val="tx1"/>
                </a:solidFill>
                <a:latin typeface="+mn-lt"/>
                <a:ea typeface="+mn-ea"/>
                <a:cs typeface="+mn-cs"/>
              </a:defRPr>
            </a:lvl7pPr>
            <a:lvl8pPr marL="4255970" algn="l" defTabSz="1215991" rtl="0" eaLnBrk="1" latinLnBrk="0" hangingPunct="1">
              <a:defRPr sz="2400" kern="1200">
                <a:solidFill>
                  <a:schemeClr val="tx1"/>
                </a:solidFill>
                <a:latin typeface="+mn-lt"/>
                <a:ea typeface="+mn-ea"/>
                <a:cs typeface="+mn-cs"/>
              </a:defRPr>
            </a:lvl8pPr>
            <a:lvl9pPr marL="4863967" algn="l" defTabSz="1215991" rtl="0" eaLnBrk="1" latinLnBrk="0" hangingPunct="1">
              <a:defRPr sz="2400" kern="1200">
                <a:solidFill>
                  <a:schemeClr val="tx1"/>
                </a:solidFill>
                <a:latin typeface="+mn-lt"/>
                <a:ea typeface="+mn-ea"/>
                <a:cs typeface="+mn-cs"/>
              </a:defRPr>
            </a:lvl9pPr>
          </a:lstStyle>
          <a:p>
            <a:pPr algn="ctr" defTabSz="564661" eaLnBrk="0" hangingPunct="0">
              <a:buSzPct val="60000"/>
            </a:pPr>
            <a:r>
              <a:rPr lang="zh-CN" altLang="en-US" sz="500" kern="0" dirty="0">
                <a:solidFill>
                  <a:srgbClr val="000000"/>
                </a:solidFill>
                <a:latin typeface="Times New Roman" pitchFamily="18" charset="0"/>
                <a:ea typeface="微软雅黑" pitchFamily="34" charset="-122"/>
                <a:cs typeface="Times New Roman" pitchFamily="18" charset="0"/>
              </a:rPr>
              <a:t>  </a:t>
            </a:r>
          </a:p>
        </p:txBody>
      </p:sp>
      <p:sp>
        <p:nvSpPr>
          <p:cNvPr id="7" name="TextBox 6"/>
          <p:cNvSpPr txBox="1"/>
          <p:nvPr/>
        </p:nvSpPr>
        <p:spPr>
          <a:xfrm>
            <a:off x="9025027" y="1075833"/>
            <a:ext cx="1511818" cy="276935"/>
          </a:xfrm>
          <a:prstGeom prst="rect">
            <a:avLst/>
          </a:prstGeom>
          <a:noFill/>
        </p:spPr>
        <p:txBody>
          <a:bodyPr wrap="square" lIns="91298" tIns="45642" rIns="91298" bIns="45642" rtlCol="0">
            <a:spAutoFit/>
          </a:bodyPr>
          <a:lstStyle/>
          <a:p>
            <a:pPr defTabSz="1214126"/>
            <a:r>
              <a:rPr lang="en-US" altLang="zh-CN" sz="1200" b="1" dirty="0">
                <a:solidFill>
                  <a:srgbClr val="000000"/>
                </a:solidFill>
                <a:latin typeface="Times New Roman" pitchFamily="18" charset="0"/>
                <a:cs typeface="Times New Roman" pitchFamily="18" charset="0"/>
              </a:rPr>
              <a:t>KIOPS</a:t>
            </a:r>
            <a:endParaRPr lang="zh-CN" altLang="en-US" sz="1200" b="1" dirty="0">
              <a:solidFill>
                <a:srgbClr val="000000"/>
              </a:solidFill>
              <a:latin typeface="Times New Roman" pitchFamily="18" charset="0"/>
              <a:cs typeface="Times New Roman" pitchFamily="18" charset="0"/>
            </a:endParaRPr>
          </a:p>
        </p:txBody>
      </p:sp>
      <p:graphicFrame>
        <p:nvGraphicFramePr>
          <p:cNvPr id="8" name="表格 142"/>
          <p:cNvGraphicFramePr>
            <a:graphicFrameLocks noGrp="1"/>
          </p:cNvGraphicFramePr>
          <p:nvPr/>
        </p:nvGraphicFramePr>
        <p:xfrm>
          <a:off x="256262" y="4460651"/>
          <a:ext cx="8289836" cy="1889672"/>
        </p:xfrm>
        <a:graphic>
          <a:graphicData uri="http://schemas.openxmlformats.org/drawingml/2006/table">
            <a:tbl>
              <a:tblPr firstRow="1" bandRow="1">
                <a:tableStyleId>{3B4B98B0-60AC-42C2-AFA5-B58CD77FA1E5}</a:tableStyleId>
              </a:tblPr>
              <a:tblGrid>
                <a:gridCol w="1163935">
                  <a:extLst>
                    <a:ext uri="{9D8B030D-6E8A-4147-A177-3AD203B41FA5}">
                      <a16:colId xmlns:a16="http://schemas.microsoft.com/office/drawing/2014/main" val="20000"/>
                    </a:ext>
                  </a:extLst>
                </a:gridCol>
                <a:gridCol w="795129">
                  <a:extLst>
                    <a:ext uri="{9D8B030D-6E8A-4147-A177-3AD203B41FA5}">
                      <a16:colId xmlns:a16="http://schemas.microsoft.com/office/drawing/2014/main" val="20001"/>
                    </a:ext>
                  </a:extLst>
                </a:gridCol>
                <a:gridCol w="964876">
                  <a:extLst>
                    <a:ext uri="{9D8B030D-6E8A-4147-A177-3AD203B41FA5}">
                      <a16:colId xmlns:a16="http://schemas.microsoft.com/office/drawing/2014/main" val="20002"/>
                    </a:ext>
                  </a:extLst>
                </a:gridCol>
                <a:gridCol w="938074">
                  <a:extLst>
                    <a:ext uri="{9D8B030D-6E8A-4147-A177-3AD203B41FA5}">
                      <a16:colId xmlns:a16="http://schemas.microsoft.com/office/drawing/2014/main" val="20003"/>
                    </a:ext>
                  </a:extLst>
                </a:gridCol>
                <a:gridCol w="482438">
                  <a:extLst>
                    <a:ext uri="{9D8B030D-6E8A-4147-A177-3AD203B41FA5}">
                      <a16:colId xmlns:a16="http://schemas.microsoft.com/office/drawing/2014/main" val="20004"/>
                    </a:ext>
                  </a:extLst>
                </a:gridCol>
                <a:gridCol w="1182105">
                  <a:extLst>
                    <a:ext uri="{9D8B030D-6E8A-4147-A177-3AD203B41FA5}">
                      <a16:colId xmlns:a16="http://schemas.microsoft.com/office/drawing/2014/main" val="20005"/>
                    </a:ext>
                  </a:extLst>
                </a:gridCol>
                <a:gridCol w="921093">
                  <a:extLst>
                    <a:ext uri="{9D8B030D-6E8A-4147-A177-3AD203B41FA5}">
                      <a16:colId xmlns:a16="http://schemas.microsoft.com/office/drawing/2014/main" val="20006"/>
                    </a:ext>
                  </a:extLst>
                </a:gridCol>
                <a:gridCol w="921093">
                  <a:extLst>
                    <a:ext uri="{9D8B030D-6E8A-4147-A177-3AD203B41FA5}">
                      <a16:colId xmlns:a16="http://schemas.microsoft.com/office/drawing/2014/main" val="20007"/>
                    </a:ext>
                  </a:extLst>
                </a:gridCol>
                <a:gridCol w="921093">
                  <a:extLst>
                    <a:ext uri="{9D8B030D-6E8A-4147-A177-3AD203B41FA5}">
                      <a16:colId xmlns:a16="http://schemas.microsoft.com/office/drawing/2014/main" val="20008"/>
                    </a:ext>
                  </a:extLst>
                </a:gridCol>
              </a:tblGrid>
              <a:tr h="228100">
                <a:tc gridSpan="4">
                  <a:txBody>
                    <a:bodyPr/>
                    <a:lstStyle/>
                    <a:p>
                      <a:pPr algn="ctr"/>
                      <a:r>
                        <a:rPr lang="en-US" altLang="zh-CN" sz="1800" dirty="0"/>
                        <a:t>Traditional</a:t>
                      </a:r>
                      <a:r>
                        <a:rPr lang="en-US" altLang="zh-CN" sz="1800" baseline="0" dirty="0"/>
                        <a:t> Way</a:t>
                      </a:r>
                      <a:endParaRPr lang="zh-CN" altLang="en-US" sz="1800" dirty="0"/>
                    </a:p>
                  </a:txBody>
                  <a:tcPr marL="91419" marR="91419" marT="45709" marB="45709"/>
                </a:tc>
                <a:tc hMerge="1">
                  <a:txBody>
                    <a:bodyPr/>
                    <a:lstStyle/>
                    <a:p>
                      <a:endParaRPr lang="zh-CN" altLang="en-US"/>
                    </a:p>
                  </a:txBody>
                  <a:tcPr/>
                </a:tc>
                <a:tc hMerge="1">
                  <a:txBody>
                    <a:bodyPr/>
                    <a:lstStyle/>
                    <a:p>
                      <a:endParaRPr lang="zh-CN" altLang="en-US"/>
                    </a:p>
                  </a:txBody>
                  <a:tcPr/>
                </a:tc>
                <a:tc hMerge="1">
                  <a:txBody>
                    <a:bodyPr/>
                    <a:lstStyle/>
                    <a:p>
                      <a:endParaRPr lang="zh-CN" altLang="en-US" dirty="0"/>
                    </a:p>
                  </a:txBody>
                  <a:tcPr/>
                </a:tc>
                <a:tc>
                  <a:txBody>
                    <a:bodyPr/>
                    <a:lstStyle/>
                    <a:p>
                      <a:pPr algn="ctr"/>
                      <a:endParaRPr lang="zh-CN" altLang="en-US" sz="1800" dirty="0"/>
                    </a:p>
                  </a:txBody>
                  <a:tcPr marL="91419" marR="91419" marT="45709" marB="45709"/>
                </a:tc>
                <a:tc gridSpan="4">
                  <a:txBody>
                    <a:bodyPr/>
                    <a:lstStyle/>
                    <a:p>
                      <a:pPr algn="ctr"/>
                      <a:r>
                        <a:rPr lang="en-US" altLang="zh-CN" sz="1800" dirty="0"/>
                        <a:t>Dorado way</a:t>
                      </a:r>
                      <a:endParaRPr lang="zh-CN" altLang="en-US" sz="1800" dirty="0"/>
                    </a:p>
                  </a:txBody>
                  <a:tcPr marL="91419" marR="91419" marT="45709" marB="45709"/>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248853">
                <a:tc>
                  <a:txBody>
                    <a:bodyPr/>
                    <a:lstStyle/>
                    <a:p>
                      <a:pPr algn="ctr" fontAlgn="ctr"/>
                      <a:r>
                        <a:rPr lang="en-US" sz="1400" b="1" i="0" u="none" strike="noStrike" dirty="0">
                          <a:solidFill>
                            <a:schemeClr val="tx1"/>
                          </a:solidFill>
                          <a:latin typeface="+mn-lt"/>
                          <a:ea typeface="+mn-ea"/>
                          <a:cs typeface="Arial" pitchFamily="34" charset="0"/>
                        </a:rPr>
                        <a:t>Configuration</a:t>
                      </a:r>
                    </a:p>
                  </a:txBody>
                  <a:tcPr marL="0" marR="0" marT="0" marB="0" anchor="ctr"/>
                </a:tc>
                <a:tc>
                  <a:txBody>
                    <a:bodyPr/>
                    <a:lstStyle/>
                    <a:p>
                      <a:pPr algn="ctr" fontAlgn="ctr"/>
                      <a:r>
                        <a:rPr lang="en-US" sz="1400" b="1" i="0" u="none" strike="noStrike" dirty="0">
                          <a:solidFill>
                            <a:schemeClr val="tx1"/>
                          </a:solidFill>
                          <a:latin typeface="+mn-lt"/>
                          <a:ea typeface="+mn-ea"/>
                          <a:cs typeface="Arial" pitchFamily="34" charset="0"/>
                        </a:rPr>
                        <a:t>Extra Reads</a:t>
                      </a:r>
                    </a:p>
                  </a:txBody>
                  <a:tcPr marL="0" marR="0" marT="0" marB="0" anchor="ctr"/>
                </a:tc>
                <a:tc>
                  <a:txBody>
                    <a:bodyPr/>
                    <a:lstStyle/>
                    <a:p>
                      <a:pPr algn="ctr" fontAlgn="ctr"/>
                      <a:r>
                        <a:rPr lang="en-US" sz="1400" b="1" i="0" u="none" strike="noStrike" dirty="0">
                          <a:solidFill>
                            <a:schemeClr val="tx1"/>
                          </a:solidFill>
                          <a:latin typeface="+mn-lt"/>
                          <a:ea typeface="+mn-ea"/>
                          <a:cs typeface="Arial" pitchFamily="34" charset="0"/>
                        </a:rPr>
                        <a:t>Extra Writes</a:t>
                      </a:r>
                    </a:p>
                  </a:txBody>
                  <a:tcPr marL="0" marR="0" marT="0" marB="0" anchor="ctr"/>
                </a:tc>
                <a:tc>
                  <a:txBody>
                    <a:bodyPr/>
                    <a:lstStyle/>
                    <a:p>
                      <a:pPr algn="ctr" fontAlgn="ctr"/>
                      <a:r>
                        <a:rPr lang="en-US" sz="1400" b="1" i="0" u="none" strike="noStrike" dirty="0">
                          <a:solidFill>
                            <a:schemeClr val="tx1"/>
                          </a:solidFill>
                          <a:latin typeface="+mn-lt"/>
                          <a:ea typeface="+mn-ea"/>
                          <a:cs typeface="Arial" pitchFamily="34" charset="0"/>
                        </a:rPr>
                        <a:t>Total IOs</a:t>
                      </a:r>
                    </a:p>
                    <a:p>
                      <a:pPr algn="ctr" fontAlgn="ctr"/>
                      <a:r>
                        <a:rPr lang="en-US" sz="1400" b="1" i="0" u="none" strike="noStrike" dirty="0">
                          <a:solidFill>
                            <a:schemeClr val="tx1"/>
                          </a:solidFill>
                          <a:latin typeface="+mn-lt"/>
                          <a:ea typeface="+mn-ea"/>
                          <a:cs typeface="Arial" pitchFamily="34" charset="0"/>
                        </a:rPr>
                        <a:t>(extra IO)</a:t>
                      </a:r>
                    </a:p>
                  </a:txBody>
                  <a:tcPr marL="0" marR="0" marT="0" marB="0" anchor="ctr"/>
                </a:tc>
                <a:tc>
                  <a:txBody>
                    <a:bodyPr/>
                    <a:lstStyle/>
                    <a:p>
                      <a:pPr algn="ctr"/>
                      <a:endParaRPr lang="zh-CN" altLang="en-US" sz="1400" dirty="0">
                        <a:solidFill>
                          <a:schemeClr val="tx1"/>
                        </a:solidFill>
                        <a:latin typeface="+mn-lt"/>
                      </a:endParaRPr>
                    </a:p>
                  </a:txBody>
                  <a:tcPr marL="91419" marR="91419" marT="45709" marB="45709"/>
                </a:tc>
                <a:tc>
                  <a:txBody>
                    <a:bodyPr/>
                    <a:lstStyle/>
                    <a:p>
                      <a:pPr algn="ctr" fontAlgn="ctr"/>
                      <a:r>
                        <a:rPr lang="en-US" sz="1400" b="1" i="0" u="none" strike="noStrike" dirty="0">
                          <a:solidFill>
                            <a:schemeClr val="tx1"/>
                          </a:solidFill>
                          <a:latin typeface="+mn-lt"/>
                          <a:ea typeface="+mn-ea"/>
                          <a:cs typeface="Arial" pitchFamily="34" charset="0"/>
                        </a:rPr>
                        <a:t>Configuration</a:t>
                      </a:r>
                    </a:p>
                  </a:txBody>
                  <a:tcPr marL="0" marR="0" marT="0" marB="0" anchor="ctr"/>
                </a:tc>
                <a:tc>
                  <a:txBody>
                    <a:bodyPr/>
                    <a:lstStyle/>
                    <a:p>
                      <a:pPr algn="ctr" fontAlgn="ctr"/>
                      <a:r>
                        <a:rPr lang="en-US" sz="1400" b="1" i="0" u="none" strike="noStrike" dirty="0">
                          <a:solidFill>
                            <a:schemeClr val="tx1"/>
                          </a:solidFill>
                          <a:latin typeface="+mn-lt"/>
                          <a:ea typeface="+mn-ea"/>
                          <a:cs typeface="Arial" pitchFamily="34" charset="0"/>
                        </a:rPr>
                        <a:t>Extra Reads</a:t>
                      </a:r>
                    </a:p>
                  </a:txBody>
                  <a:tcPr marL="0" marR="0" marT="0" marB="0" anchor="ctr"/>
                </a:tc>
                <a:tc>
                  <a:txBody>
                    <a:bodyPr/>
                    <a:lstStyle/>
                    <a:p>
                      <a:pPr algn="ctr" fontAlgn="ctr"/>
                      <a:r>
                        <a:rPr lang="en-US" sz="1400" b="1" i="0" u="none" strike="noStrike" dirty="0">
                          <a:solidFill>
                            <a:schemeClr val="tx1"/>
                          </a:solidFill>
                          <a:latin typeface="+mn-lt"/>
                          <a:ea typeface="+mn-ea"/>
                          <a:cs typeface="Arial" pitchFamily="34" charset="0"/>
                        </a:rPr>
                        <a:t>Extra Writes</a:t>
                      </a:r>
                    </a:p>
                  </a:txBody>
                  <a:tcPr marL="0" marR="0" marT="0" marB="0" anchor="ctr"/>
                </a:tc>
                <a:tc>
                  <a:txBody>
                    <a:bodyPr/>
                    <a:lstStyle/>
                    <a:p>
                      <a:pPr algn="ctr" fontAlgn="ctr"/>
                      <a:r>
                        <a:rPr lang="en-US" sz="1400" b="1" i="0" u="none" strike="noStrike" dirty="0">
                          <a:solidFill>
                            <a:schemeClr val="tx1"/>
                          </a:solidFill>
                          <a:latin typeface="+mn-lt"/>
                          <a:ea typeface="+mn-ea"/>
                          <a:cs typeface="Arial" pitchFamily="34" charset="0"/>
                        </a:rPr>
                        <a:t>Total IOs</a:t>
                      </a:r>
                    </a:p>
                  </a:txBody>
                  <a:tcPr marL="0" marR="0" marT="0" marB="0" anchor="ctr"/>
                </a:tc>
                <a:extLst>
                  <a:ext uri="{0D108BD9-81ED-4DB2-BD59-A6C34878D82A}">
                    <a16:rowId xmlns:a16="http://schemas.microsoft.com/office/drawing/2014/main" val="10001"/>
                  </a:ext>
                </a:extLst>
              </a:tr>
              <a:tr h="228100">
                <a:tc>
                  <a:txBody>
                    <a:bodyPr/>
                    <a:lstStyle/>
                    <a:p>
                      <a:pPr algn="ctr" fontAlgn="ctr"/>
                      <a:r>
                        <a:rPr lang="en-US" sz="1800" b="0" i="0" u="none" strike="noStrike" dirty="0">
                          <a:solidFill>
                            <a:schemeClr val="tx1"/>
                          </a:solidFill>
                          <a:latin typeface="+mn-lt"/>
                          <a:ea typeface="+mn-ea"/>
                          <a:cs typeface="Arial" pitchFamily="34" charset="0"/>
                        </a:rPr>
                        <a:t>RAID-5</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2</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1</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4 (3)</a:t>
                      </a:r>
                    </a:p>
                  </a:txBody>
                  <a:tcPr marL="0" marR="0" marT="0" marB="0" anchor="ctr"/>
                </a:tc>
                <a:tc>
                  <a:txBody>
                    <a:bodyPr/>
                    <a:lstStyle/>
                    <a:p>
                      <a:pPr algn="ctr"/>
                      <a:endParaRPr lang="zh-CN" altLang="en-US" sz="1800">
                        <a:solidFill>
                          <a:schemeClr val="tx1"/>
                        </a:solidFill>
                        <a:latin typeface="+mn-lt"/>
                      </a:endParaRPr>
                    </a:p>
                  </a:txBody>
                  <a:tcPr marL="91419" marR="91419" marT="45709" marB="45709"/>
                </a:tc>
                <a:tc>
                  <a:txBody>
                    <a:bodyPr/>
                    <a:lstStyle/>
                    <a:p>
                      <a:pPr algn="ctr" fontAlgn="ctr"/>
                      <a:r>
                        <a:rPr lang="en-US" sz="1800" b="0" i="0" u="none" strike="noStrike" dirty="0">
                          <a:solidFill>
                            <a:schemeClr val="tx1"/>
                          </a:solidFill>
                          <a:latin typeface="+mn-lt"/>
                          <a:ea typeface="+mn-ea"/>
                          <a:cs typeface="Arial" pitchFamily="34" charset="0"/>
                        </a:rPr>
                        <a:t>RAID-5</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0</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0</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1</a:t>
                      </a:r>
                    </a:p>
                  </a:txBody>
                  <a:tcPr marL="0" marR="0" marT="0" marB="0" anchor="ctr"/>
                </a:tc>
                <a:extLst>
                  <a:ext uri="{0D108BD9-81ED-4DB2-BD59-A6C34878D82A}">
                    <a16:rowId xmlns:a16="http://schemas.microsoft.com/office/drawing/2014/main" val="10002"/>
                  </a:ext>
                </a:extLst>
              </a:tr>
              <a:tr h="228100">
                <a:tc>
                  <a:txBody>
                    <a:bodyPr/>
                    <a:lstStyle/>
                    <a:p>
                      <a:pPr algn="ctr" fontAlgn="ctr"/>
                      <a:r>
                        <a:rPr lang="en-US" sz="1800" b="0" i="0" u="none" strike="noStrike" dirty="0">
                          <a:solidFill>
                            <a:schemeClr val="tx1"/>
                          </a:solidFill>
                          <a:latin typeface="+mn-lt"/>
                          <a:ea typeface="+mn-ea"/>
                          <a:cs typeface="Arial" pitchFamily="34" charset="0"/>
                        </a:rPr>
                        <a:t>RAID-6</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3</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2</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6 (5)</a:t>
                      </a:r>
                    </a:p>
                  </a:txBody>
                  <a:tcPr marL="0" marR="0" marT="0" marB="0" anchor="ctr"/>
                </a:tc>
                <a:tc>
                  <a:txBody>
                    <a:bodyPr/>
                    <a:lstStyle/>
                    <a:p>
                      <a:pPr algn="ctr"/>
                      <a:endParaRPr lang="zh-CN" altLang="en-US" sz="1800" dirty="0">
                        <a:solidFill>
                          <a:schemeClr val="tx1"/>
                        </a:solidFill>
                        <a:latin typeface="+mn-lt"/>
                      </a:endParaRPr>
                    </a:p>
                  </a:txBody>
                  <a:tcPr marL="91419" marR="91419" marT="45709" marB="45709"/>
                </a:tc>
                <a:tc>
                  <a:txBody>
                    <a:bodyPr/>
                    <a:lstStyle/>
                    <a:p>
                      <a:pPr algn="ctr" fontAlgn="ctr"/>
                      <a:r>
                        <a:rPr lang="en-US" sz="1800" b="0" i="0" u="none" strike="noStrike" dirty="0">
                          <a:solidFill>
                            <a:schemeClr val="tx1"/>
                          </a:solidFill>
                          <a:latin typeface="+mn-lt"/>
                          <a:ea typeface="+mn-ea"/>
                          <a:cs typeface="Arial" pitchFamily="34" charset="0"/>
                        </a:rPr>
                        <a:t>RAID-6</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0</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0</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1</a:t>
                      </a:r>
                    </a:p>
                  </a:txBody>
                  <a:tcPr marL="0" marR="0" marT="0" marB="0" anchor="ctr"/>
                </a:tc>
                <a:extLst>
                  <a:ext uri="{0D108BD9-81ED-4DB2-BD59-A6C34878D82A}">
                    <a16:rowId xmlns:a16="http://schemas.microsoft.com/office/drawing/2014/main" val="10003"/>
                  </a:ext>
                </a:extLst>
              </a:tr>
              <a:tr h="228100">
                <a:tc>
                  <a:txBody>
                    <a:bodyPr/>
                    <a:lstStyle/>
                    <a:p>
                      <a:pPr algn="ctr" fontAlgn="ctr"/>
                      <a:r>
                        <a:rPr lang="en-US" sz="1800" b="0" i="0" u="none" strike="noStrike" dirty="0">
                          <a:solidFill>
                            <a:schemeClr val="tx1"/>
                          </a:solidFill>
                          <a:latin typeface="+mn-lt"/>
                          <a:ea typeface="+mn-ea"/>
                          <a:cs typeface="Arial" pitchFamily="34" charset="0"/>
                        </a:rPr>
                        <a:t>RAID-TP</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4</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3</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8 (7)</a:t>
                      </a:r>
                    </a:p>
                  </a:txBody>
                  <a:tcPr marL="0" marR="0" marT="0" marB="0" anchor="ctr"/>
                </a:tc>
                <a:tc>
                  <a:txBody>
                    <a:bodyPr/>
                    <a:lstStyle/>
                    <a:p>
                      <a:pPr algn="ctr"/>
                      <a:endParaRPr lang="zh-CN" altLang="en-US" sz="1800">
                        <a:solidFill>
                          <a:schemeClr val="tx1"/>
                        </a:solidFill>
                        <a:latin typeface="+mn-lt"/>
                      </a:endParaRPr>
                    </a:p>
                  </a:txBody>
                  <a:tcPr marL="91419" marR="91419" marT="45709" marB="45709"/>
                </a:tc>
                <a:tc>
                  <a:txBody>
                    <a:bodyPr/>
                    <a:lstStyle/>
                    <a:p>
                      <a:pPr algn="ctr" fontAlgn="ctr"/>
                      <a:r>
                        <a:rPr lang="en-US" sz="1800" b="0" i="0" u="none" strike="noStrike" dirty="0">
                          <a:solidFill>
                            <a:schemeClr val="tx1"/>
                          </a:solidFill>
                          <a:latin typeface="+mn-lt"/>
                          <a:ea typeface="+mn-ea"/>
                          <a:cs typeface="Arial" pitchFamily="34" charset="0"/>
                        </a:rPr>
                        <a:t>RAID-TP</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0</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0</a:t>
                      </a:r>
                    </a:p>
                  </a:txBody>
                  <a:tcPr marL="0" marR="0" marT="0" marB="0" anchor="ctr"/>
                </a:tc>
                <a:tc>
                  <a:txBody>
                    <a:bodyPr/>
                    <a:lstStyle/>
                    <a:p>
                      <a:pPr algn="ctr" fontAlgn="ctr"/>
                      <a:r>
                        <a:rPr lang="en-US" altLang="zh-CN" sz="1800" b="0" i="0" u="none" strike="noStrike" dirty="0">
                          <a:solidFill>
                            <a:schemeClr val="tx1"/>
                          </a:solidFill>
                          <a:latin typeface="+mn-lt"/>
                          <a:ea typeface="+mn-ea"/>
                          <a:cs typeface="Arial" pitchFamily="34" charset="0"/>
                        </a:rPr>
                        <a:t>1</a:t>
                      </a:r>
                    </a:p>
                  </a:txBody>
                  <a:tcPr marL="0" marR="0" marT="0" marB="0" anchor="ctr"/>
                </a:tc>
                <a:extLst>
                  <a:ext uri="{0D108BD9-81ED-4DB2-BD59-A6C34878D82A}">
                    <a16:rowId xmlns:a16="http://schemas.microsoft.com/office/drawing/2014/main" val="10004"/>
                  </a:ext>
                </a:extLst>
              </a:tr>
            </a:tbl>
          </a:graphicData>
        </a:graphic>
      </p:graphicFrame>
      <p:pic>
        <p:nvPicPr>
          <p:cNvPr id="9" name="图片 28"/>
          <p:cNvPicPr>
            <a:picLocks noChangeAspect="1"/>
          </p:cNvPicPr>
          <p:nvPr/>
        </p:nvPicPr>
        <p:blipFill>
          <a:blip r:embed="rId4"/>
          <a:stretch>
            <a:fillRect/>
          </a:stretch>
        </p:blipFill>
        <p:spPr>
          <a:xfrm>
            <a:off x="9173176" y="3772907"/>
            <a:ext cx="2788851" cy="2174095"/>
          </a:xfrm>
          <a:prstGeom prst="rect">
            <a:avLst/>
          </a:prstGeom>
        </p:spPr>
      </p:pic>
      <p:sp>
        <p:nvSpPr>
          <p:cNvPr id="10" name="TextBox 151"/>
          <p:cNvSpPr txBox="1"/>
          <p:nvPr/>
        </p:nvSpPr>
        <p:spPr>
          <a:xfrm>
            <a:off x="9638861" y="3283838"/>
            <a:ext cx="2020761" cy="353697"/>
          </a:xfrm>
          <a:prstGeom prst="rect">
            <a:avLst/>
          </a:prstGeom>
          <a:noFill/>
        </p:spPr>
        <p:txBody>
          <a:bodyPr wrap="square" lIns="91224" tIns="45598" rIns="91224" bIns="45598" rtlCol="0">
            <a:spAutoFit/>
          </a:bodyPr>
          <a:lstStyle/>
          <a:p>
            <a:pPr algn="ctr" defTabSz="1214126"/>
            <a:r>
              <a:rPr lang="en-US" altLang="zh-CN" sz="1700" b="1" dirty="0">
                <a:solidFill>
                  <a:srgbClr val="000000"/>
                </a:solidFill>
                <a:latin typeface="Times New Roman" pitchFamily="18" charset="0"/>
                <a:cs typeface="Times New Roman" pitchFamily="18" charset="0"/>
              </a:rPr>
              <a:t>Dorado</a:t>
            </a:r>
          </a:p>
        </p:txBody>
      </p:sp>
      <p:sp>
        <p:nvSpPr>
          <p:cNvPr id="11" name="TextBox 151"/>
          <p:cNvSpPr txBox="1"/>
          <p:nvPr/>
        </p:nvSpPr>
        <p:spPr>
          <a:xfrm>
            <a:off x="9448801" y="5943081"/>
            <a:ext cx="2225658" cy="353697"/>
          </a:xfrm>
          <a:prstGeom prst="rect">
            <a:avLst/>
          </a:prstGeom>
          <a:noFill/>
        </p:spPr>
        <p:txBody>
          <a:bodyPr wrap="square" lIns="91224" tIns="45598" rIns="91224" bIns="45598" rtlCol="0">
            <a:spAutoFit/>
          </a:bodyPr>
          <a:lstStyle>
            <a:defPPr>
              <a:defRPr lang="en-US"/>
            </a:defPPr>
            <a:lvl1pPr algn="ctr" defTabSz="1214126">
              <a:defRPr sz="1700" b="1">
                <a:solidFill>
                  <a:srgbClr val="000000"/>
                </a:solidFill>
                <a:latin typeface="Times New Roman" pitchFamily="18" charset="0"/>
                <a:cs typeface="Times New Roman" pitchFamily="18" charset="0"/>
              </a:defRPr>
            </a:lvl1pPr>
          </a:lstStyle>
          <a:p>
            <a:r>
              <a:rPr lang="en-US" altLang="zh-CN" dirty="0"/>
              <a:t>Traditional</a:t>
            </a:r>
            <a:r>
              <a:rPr lang="zh-CN" altLang="en-US" dirty="0"/>
              <a:t> </a:t>
            </a:r>
            <a:r>
              <a:rPr lang="en-US" altLang="zh-CN" dirty="0"/>
              <a:t>Array</a:t>
            </a:r>
            <a:endParaRPr lang="zh-CN" altLang="en-US" dirty="0"/>
          </a:p>
        </p:txBody>
      </p:sp>
      <p:grpSp>
        <p:nvGrpSpPr>
          <p:cNvPr id="12" name="Group 129"/>
          <p:cNvGrpSpPr/>
          <p:nvPr/>
        </p:nvGrpSpPr>
        <p:grpSpPr>
          <a:xfrm>
            <a:off x="8429652" y="12354"/>
            <a:ext cx="3749963" cy="211102"/>
            <a:chOff x="8450407" y="2914"/>
            <a:chExt cx="3749963" cy="211102"/>
          </a:xfrm>
        </p:grpSpPr>
        <p:sp>
          <p:nvSpPr>
            <p:cNvPr id="13" name="Process 130"/>
            <p:cNvSpPr/>
            <p:nvPr/>
          </p:nvSpPr>
          <p:spPr>
            <a:xfrm>
              <a:off x="9669607" y="3668"/>
              <a:ext cx="1311563" cy="208281"/>
            </a:xfrm>
            <a:prstGeom prst="flowChartProcess">
              <a:avLst/>
            </a:prstGeom>
            <a:solidFill>
              <a:srgbClr val="00B0F0"/>
            </a:solidFill>
            <a:ln w="12700" cap="flat" cmpd="sng" algn="ctr">
              <a:solidFill>
                <a:srgbClr val="666666"/>
              </a:solidFill>
              <a:prstDash val="solid"/>
              <a:miter lim="800000"/>
            </a:ln>
            <a:effectLst/>
          </p:spPr>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r>
                <a:rPr kumimoji="1" lang="en-US" altLang="zh-CN" sz="900" b="1" dirty="0">
                  <a:solidFill>
                    <a:srgbClr val="FFFFFF"/>
                  </a:solidFill>
                  <a:latin typeface="Calibri"/>
                  <a:ea typeface="宋体" panose="02010600030101010101" pitchFamily="2" charset="-122"/>
                </a:rPr>
                <a:t>Extreme Performance</a:t>
              </a:r>
              <a:endParaRPr kumimoji="1" lang="zh-CN" altLang="en-US" sz="900" b="1" dirty="0">
                <a:solidFill>
                  <a:srgbClr val="FFFFFF"/>
                </a:solidFill>
                <a:latin typeface="Calibri"/>
                <a:ea typeface="宋体" panose="02010600030101010101" pitchFamily="2" charset="-122"/>
              </a:endParaRPr>
            </a:p>
          </p:txBody>
        </p:sp>
        <p:sp>
          <p:nvSpPr>
            <p:cNvPr id="14" name="Process 131"/>
            <p:cNvSpPr/>
            <p:nvPr/>
          </p:nvSpPr>
          <p:spPr>
            <a:xfrm>
              <a:off x="8450407" y="2914"/>
              <a:ext cx="1219200" cy="209035"/>
            </a:xfrm>
            <a:prstGeom prst="flowChartProcess">
              <a:avLst/>
            </a:prstGeom>
            <a:solidFill>
              <a:srgbClr val="FFFFFF"/>
            </a:solidFill>
            <a:ln w="12700" cap="flat" cmpd="sng" algn="ctr">
              <a:solidFill>
                <a:srgbClr val="666666"/>
              </a:solidFill>
              <a:prstDash val="solid"/>
              <a:miter lim="800000"/>
            </a:ln>
            <a:effectLst/>
          </p:spPr>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r>
                <a:rPr kumimoji="1" lang="en-US" altLang="zh-CN" sz="900" dirty="0">
                  <a:solidFill>
                    <a:srgbClr val="1D1D1A"/>
                  </a:solidFill>
                  <a:latin typeface="Calibri"/>
                  <a:ea typeface="宋体" panose="02010600030101010101" pitchFamily="2" charset="-122"/>
                </a:rPr>
                <a:t>Extreme Reliable</a:t>
              </a:r>
              <a:endParaRPr kumimoji="1" lang="zh-CN" altLang="en-US" sz="900" dirty="0">
                <a:solidFill>
                  <a:srgbClr val="1D1D1A"/>
                </a:solidFill>
                <a:latin typeface="Calibri"/>
                <a:ea typeface="宋体" panose="02010600030101010101" pitchFamily="2" charset="-122"/>
              </a:endParaRPr>
            </a:p>
          </p:txBody>
        </p:sp>
        <p:sp>
          <p:nvSpPr>
            <p:cNvPr id="15" name="Process 132"/>
            <p:cNvSpPr/>
            <p:nvPr/>
          </p:nvSpPr>
          <p:spPr>
            <a:xfrm>
              <a:off x="10981170" y="5749"/>
              <a:ext cx="1219200" cy="208267"/>
            </a:xfrm>
            <a:prstGeom prst="flowChartProcess">
              <a:avLst/>
            </a:prstGeom>
            <a:noFill/>
            <a:ln w="12700" cap="flat" cmpd="sng" algn="ctr">
              <a:solidFill>
                <a:srgbClr val="666666"/>
              </a:solidFill>
              <a:prstDash val="solid"/>
              <a:miter lim="800000"/>
            </a:ln>
            <a:effectLst/>
          </p:spPr>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r>
                <a:rPr kumimoji="1" lang="en-US" altLang="zh-CN" sz="900" dirty="0">
                  <a:solidFill>
                    <a:srgbClr val="1D1D1A"/>
                  </a:solidFill>
                  <a:latin typeface="Calibri"/>
                  <a:ea typeface="宋体" panose="02010600030101010101" pitchFamily="2" charset="-122"/>
                </a:rPr>
                <a:t>High Efficiency</a:t>
              </a:r>
              <a:endParaRPr kumimoji="1" lang="zh-CN" altLang="en-US" sz="900" dirty="0">
                <a:solidFill>
                  <a:srgbClr val="1D1D1A"/>
                </a:solidFill>
                <a:latin typeface="Calibri"/>
                <a:ea typeface="宋体" panose="02010600030101010101" pitchFamily="2" charset="-122"/>
              </a:endParaRPr>
            </a:p>
          </p:txBody>
        </p:sp>
      </p:grpSp>
      <p:grpSp>
        <p:nvGrpSpPr>
          <p:cNvPr id="16" name="Group 15"/>
          <p:cNvGrpSpPr/>
          <p:nvPr/>
        </p:nvGrpSpPr>
        <p:grpSpPr>
          <a:xfrm>
            <a:off x="364408" y="942182"/>
            <a:ext cx="8698813" cy="501710"/>
            <a:chOff x="364408" y="722053"/>
            <a:chExt cx="8698813" cy="501710"/>
          </a:xfrm>
        </p:grpSpPr>
        <p:sp>
          <p:nvSpPr>
            <p:cNvPr id="17" name="Rectangle 2"/>
            <p:cNvSpPr>
              <a:spLocks noChangeArrowheads="1"/>
            </p:cNvSpPr>
            <p:nvPr/>
          </p:nvSpPr>
          <p:spPr bwMode="auto">
            <a:xfrm>
              <a:off x="805880" y="1023141"/>
              <a:ext cx="331894" cy="178035"/>
            </a:xfrm>
            <a:prstGeom prst="rect">
              <a:avLst/>
            </a:prstGeom>
            <a:solidFill>
              <a:schemeClr val="accent2"/>
            </a:solidFill>
            <a:ln w="9525">
              <a:solidFill>
                <a:srgbClr val="000000"/>
              </a:solidFill>
              <a:miter lim="800000"/>
              <a:headEnd/>
              <a:tailEnd/>
            </a:ln>
            <a:effectLst/>
          </p:spPr>
          <p:txBody>
            <a:bodyPr vert="horz" wrap="square" lIns="0" tIns="39576" rIns="0" bIns="39576" numCol="1" anchor="t" anchorCtr="0" compatLnSpc="1">
              <a:prstTxWarp prst="textNoShape">
                <a:avLst/>
              </a:prstTxWarp>
              <a:spAutoFit/>
            </a:bodyPr>
            <a:lstStyle/>
            <a:p>
              <a:pPr algn="ctr"/>
              <a:r>
                <a:rPr lang="en-US" sz="525" b="1" dirty="0">
                  <a:solidFill>
                    <a:prstClr val="black"/>
                  </a:solidFill>
                  <a:latin typeface="Arial" pitchFamily="34" charset="0"/>
                  <a:cs typeface="Arial" pitchFamily="34" charset="0"/>
                </a:rPr>
                <a:t>3 KB</a:t>
              </a:r>
              <a:endParaRPr lang="zh-CN" altLang="en-US" sz="525" b="1" dirty="0">
                <a:solidFill>
                  <a:prstClr val="black"/>
                </a:solidFill>
                <a:latin typeface="Arial" pitchFamily="34" charset="0"/>
                <a:ea typeface="微软雅黑" pitchFamily="34" charset="-122"/>
                <a:cs typeface="Arial" pitchFamily="34" charset="0"/>
              </a:endParaRPr>
            </a:p>
          </p:txBody>
        </p:sp>
        <p:sp>
          <p:nvSpPr>
            <p:cNvPr id="18" name="Rectangle 2"/>
            <p:cNvSpPr>
              <a:spLocks noChangeArrowheads="1"/>
            </p:cNvSpPr>
            <p:nvPr/>
          </p:nvSpPr>
          <p:spPr bwMode="auto">
            <a:xfrm>
              <a:off x="1450244" y="1023141"/>
              <a:ext cx="614177" cy="178035"/>
            </a:xfrm>
            <a:prstGeom prst="rect">
              <a:avLst/>
            </a:prstGeom>
            <a:solidFill>
              <a:schemeClr val="accent2"/>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lang="en-US" sz="525" b="1" dirty="0">
                  <a:solidFill>
                    <a:prstClr val="black"/>
                  </a:solidFill>
                  <a:latin typeface="Arial" pitchFamily="34" charset="0"/>
                  <a:cs typeface="Arial" pitchFamily="34" charset="0"/>
                </a:rPr>
                <a:t>7 KB</a:t>
              </a:r>
              <a:endParaRPr lang="zh-CN" altLang="en-US" sz="525" b="1" dirty="0">
                <a:solidFill>
                  <a:prstClr val="black"/>
                </a:solidFill>
                <a:latin typeface="Arial" pitchFamily="34" charset="0"/>
                <a:ea typeface="微软雅黑" pitchFamily="34" charset="-122"/>
                <a:cs typeface="Arial" pitchFamily="34" charset="0"/>
              </a:endParaRPr>
            </a:p>
          </p:txBody>
        </p:sp>
        <p:sp>
          <p:nvSpPr>
            <p:cNvPr id="19" name="TextBox 18"/>
            <p:cNvSpPr txBox="1"/>
            <p:nvPr/>
          </p:nvSpPr>
          <p:spPr>
            <a:xfrm>
              <a:off x="7571890" y="954572"/>
              <a:ext cx="1491331" cy="269191"/>
            </a:xfrm>
            <a:prstGeom prst="rect">
              <a:avLst/>
            </a:prstGeom>
            <a:noFill/>
          </p:spPr>
          <p:txBody>
            <a:bodyPr wrap="square" lIns="68479" tIns="34234" rIns="68479" bIns="34234" rtlCol="0">
              <a:spAutoFit/>
            </a:bodyPr>
            <a:lstStyle/>
            <a:p>
              <a:pPr algn="ctr"/>
              <a:r>
                <a:rPr sz="1300" b="1" dirty="0">
                  <a:solidFill>
                    <a:prstClr val="black"/>
                  </a:solidFill>
                  <a:latin typeface="Arial" pitchFamily="34" charset="0"/>
                  <a:cs typeface="Arial" pitchFamily="34" charset="0"/>
                </a:rPr>
                <a:t>Logic space</a:t>
              </a:r>
            </a:p>
          </p:txBody>
        </p:sp>
        <p:sp>
          <p:nvSpPr>
            <p:cNvPr id="20" name="Rectangle 2"/>
            <p:cNvSpPr>
              <a:spLocks noChangeArrowheads="1"/>
            </p:cNvSpPr>
            <p:nvPr/>
          </p:nvSpPr>
          <p:spPr bwMode="auto">
            <a:xfrm>
              <a:off x="364408" y="1023141"/>
              <a:ext cx="394740" cy="178035"/>
            </a:xfrm>
            <a:prstGeom prst="rect">
              <a:avLst/>
            </a:prstGeom>
            <a:solidFill>
              <a:schemeClr val="accent2"/>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sz="525" b="1" dirty="0">
                  <a:solidFill>
                    <a:prstClr val="black"/>
                  </a:solidFill>
                  <a:latin typeface="Arial" pitchFamily="34" charset="0"/>
                  <a:cs typeface="Arial" pitchFamily="34" charset="0"/>
                </a:rPr>
                <a:t>4</a:t>
              </a:r>
              <a:r>
                <a:rPr lang="en-US" sz="525" b="1" dirty="0">
                  <a:solidFill>
                    <a:prstClr val="black"/>
                  </a:solidFill>
                  <a:latin typeface="Arial" pitchFamily="34" charset="0"/>
                  <a:cs typeface="Arial" pitchFamily="34" charset="0"/>
                </a:rPr>
                <a:t> </a:t>
              </a:r>
              <a:r>
                <a:rPr sz="525" b="1" dirty="0">
                  <a:solidFill>
                    <a:prstClr val="black"/>
                  </a:solidFill>
                  <a:latin typeface="Arial" pitchFamily="34" charset="0"/>
                  <a:cs typeface="Arial" pitchFamily="34" charset="0"/>
                </a:rPr>
                <a:t>K</a:t>
              </a:r>
              <a:r>
                <a:rPr lang="en-US" sz="525" b="1" dirty="0">
                  <a:solidFill>
                    <a:prstClr val="black"/>
                  </a:solidFill>
                  <a:latin typeface="Arial" pitchFamily="34" charset="0"/>
                  <a:cs typeface="Arial" pitchFamily="34" charset="0"/>
                </a:rPr>
                <a:t>B</a:t>
              </a:r>
              <a:endParaRPr lang="zh-CN" altLang="en-US" sz="525" b="1" dirty="0">
                <a:solidFill>
                  <a:prstClr val="black"/>
                </a:solidFill>
                <a:latin typeface="Arial" pitchFamily="34" charset="0"/>
                <a:ea typeface="微软雅黑" pitchFamily="34" charset="-122"/>
                <a:cs typeface="Arial" pitchFamily="34" charset="0"/>
              </a:endParaRPr>
            </a:p>
          </p:txBody>
        </p:sp>
        <p:sp>
          <p:nvSpPr>
            <p:cNvPr id="21" name="TextBox 20"/>
            <p:cNvSpPr txBox="1"/>
            <p:nvPr/>
          </p:nvSpPr>
          <p:spPr>
            <a:xfrm>
              <a:off x="805877" y="722056"/>
              <a:ext cx="660472" cy="293937"/>
            </a:xfrm>
            <a:prstGeom prst="rect">
              <a:avLst/>
            </a:prstGeom>
            <a:noFill/>
          </p:spPr>
          <p:txBody>
            <a:bodyPr wrap="square" lIns="68479" tIns="34234" rIns="68479" bIns="34234" rtlCol="0">
              <a:spAutoFit/>
            </a:bodyPr>
            <a:lstStyle/>
            <a:p>
              <a:pPr algn="ctr"/>
              <a:r>
                <a:rPr sz="1275" b="1">
                  <a:solidFill>
                    <a:prstClr val="black"/>
                  </a:solidFill>
                  <a:latin typeface="Arial" pitchFamily="34" charset="0"/>
                  <a:cs typeface="Arial" pitchFamily="34" charset="0"/>
                </a:rPr>
                <a:t>LUN0</a:t>
              </a:r>
            </a:p>
          </p:txBody>
        </p:sp>
        <p:sp>
          <p:nvSpPr>
            <p:cNvPr id="22" name="Rectangle 2"/>
            <p:cNvSpPr>
              <a:spLocks noChangeArrowheads="1"/>
            </p:cNvSpPr>
            <p:nvPr/>
          </p:nvSpPr>
          <p:spPr bwMode="auto">
            <a:xfrm>
              <a:off x="5121457" y="1023137"/>
              <a:ext cx="331894" cy="178035"/>
            </a:xfrm>
            <a:prstGeom prst="rect">
              <a:avLst/>
            </a:prstGeom>
            <a:solidFill>
              <a:srgbClr val="92D050"/>
            </a:solidFill>
            <a:ln w="9525">
              <a:solidFill>
                <a:srgbClr val="000000"/>
              </a:solidFill>
              <a:miter lim="800000"/>
              <a:headEnd/>
              <a:tailEnd/>
            </a:ln>
            <a:effectLst/>
          </p:spPr>
          <p:txBody>
            <a:bodyPr vert="horz" wrap="square" lIns="0" tIns="39576" rIns="0" bIns="39576" numCol="1" anchor="t" anchorCtr="0" compatLnSpc="1">
              <a:prstTxWarp prst="textNoShape">
                <a:avLst/>
              </a:prstTxWarp>
              <a:spAutoFit/>
            </a:bodyPr>
            <a:lstStyle/>
            <a:p>
              <a:pPr algn="ctr"/>
              <a:r>
                <a:rPr lang="en-US" sz="525" b="1" dirty="0">
                  <a:solidFill>
                    <a:prstClr val="black"/>
                  </a:solidFill>
                  <a:latin typeface="Arial" pitchFamily="34" charset="0"/>
                  <a:cs typeface="Arial" pitchFamily="34" charset="0"/>
                </a:rPr>
                <a:t>4 KB</a:t>
              </a:r>
              <a:endParaRPr lang="zh-CN" altLang="en-US" sz="525" b="1" dirty="0">
                <a:solidFill>
                  <a:prstClr val="black"/>
                </a:solidFill>
                <a:latin typeface="Arial" pitchFamily="34" charset="0"/>
                <a:ea typeface="微软雅黑" pitchFamily="34" charset="-122"/>
                <a:cs typeface="Arial" pitchFamily="34" charset="0"/>
              </a:endParaRPr>
            </a:p>
          </p:txBody>
        </p:sp>
        <p:sp>
          <p:nvSpPr>
            <p:cNvPr id="23" name="Rectangle 2"/>
            <p:cNvSpPr>
              <a:spLocks noChangeArrowheads="1"/>
            </p:cNvSpPr>
            <p:nvPr/>
          </p:nvSpPr>
          <p:spPr bwMode="auto">
            <a:xfrm>
              <a:off x="5781928" y="1023141"/>
              <a:ext cx="1966638" cy="178035"/>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lang="en-US" sz="525" b="1" dirty="0">
                  <a:solidFill>
                    <a:prstClr val="black"/>
                  </a:solidFill>
                  <a:latin typeface="Arial" pitchFamily="34" charset="0"/>
                  <a:cs typeface="Arial" pitchFamily="34" charset="0"/>
                </a:rPr>
                <a:t>16 KB</a:t>
              </a:r>
              <a:endParaRPr lang="zh-CN" altLang="en-US" sz="525" b="1" dirty="0">
                <a:solidFill>
                  <a:prstClr val="black"/>
                </a:solidFill>
                <a:latin typeface="Arial" pitchFamily="34" charset="0"/>
                <a:ea typeface="微软雅黑" pitchFamily="34" charset="-122"/>
                <a:cs typeface="Arial" pitchFamily="34" charset="0"/>
              </a:endParaRPr>
            </a:p>
          </p:txBody>
        </p:sp>
        <p:sp>
          <p:nvSpPr>
            <p:cNvPr id="24" name="Rectangle 2"/>
            <p:cNvSpPr>
              <a:spLocks noChangeArrowheads="1"/>
            </p:cNvSpPr>
            <p:nvPr/>
          </p:nvSpPr>
          <p:spPr bwMode="auto">
            <a:xfrm>
              <a:off x="4679986" y="1023137"/>
              <a:ext cx="394740" cy="178035"/>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lang="en-US" sz="525" b="1" dirty="0">
                  <a:solidFill>
                    <a:prstClr val="black"/>
                  </a:solidFill>
                  <a:latin typeface="Arial" pitchFamily="34" charset="0"/>
                  <a:cs typeface="Arial" pitchFamily="34" charset="0"/>
                </a:rPr>
                <a:t>4 KB</a:t>
              </a:r>
              <a:endParaRPr lang="zh-CN" altLang="en-US" sz="525" b="1" dirty="0">
                <a:solidFill>
                  <a:prstClr val="black"/>
                </a:solidFill>
                <a:latin typeface="Arial" pitchFamily="34" charset="0"/>
                <a:ea typeface="微软雅黑" pitchFamily="34" charset="-122"/>
                <a:cs typeface="Arial" pitchFamily="34" charset="0"/>
              </a:endParaRPr>
            </a:p>
          </p:txBody>
        </p:sp>
        <p:sp>
          <p:nvSpPr>
            <p:cNvPr id="25" name="TextBox 24"/>
            <p:cNvSpPr txBox="1"/>
            <p:nvPr/>
          </p:nvSpPr>
          <p:spPr>
            <a:xfrm>
              <a:off x="5581597" y="722053"/>
              <a:ext cx="660472" cy="293937"/>
            </a:xfrm>
            <a:prstGeom prst="rect">
              <a:avLst/>
            </a:prstGeom>
            <a:noFill/>
          </p:spPr>
          <p:txBody>
            <a:bodyPr wrap="square" lIns="68479" tIns="34234" rIns="68479" bIns="34234" rtlCol="0">
              <a:spAutoFit/>
            </a:bodyPr>
            <a:lstStyle/>
            <a:p>
              <a:pPr algn="ctr"/>
              <a:r>
                <a:rPr sz="1275" b="1">
                  <a:solidFill>
                    <a:prstClr val="black"/>
                  </a:solidFill>
                  <a:latin typeface="Arial" pitchFamily="34" charset="0"/>
                  <a:cs typeface="Arial" pitchFamily="34" charset="0"/>
                </a:rPr>
                <a:t>LUN2</a:t>
              </a:r>
            </a:p>
          </p:txBody>
        </p:sp>
        <p:sp>
          <p:nvSpPr>
            <p:cNvPr id="26" name="TextBox 25"/>
            <p:cNvSpPr txBox="1"/>
            <p:nvPr/>
          </p:nvSpPr>
          <p:spPr>
            <a:xfrm>
              <a:off x="5282290" y="929731"/>
              <a:ext cx="660472" cy="293937"/>
            </a:xfrm>
            <a:prstGeom prst="rect">
              <a:avLst/>
            </a:prstGeom>
            <a:noFill/>
          </p:spPr>
          <p:txBody>
            <a:bodyPr wrap="square" lIns="68479" tIns="34234" rIns="68479" bIns="34234" rtlCol="0">
              <a:spAutoFit/>
            </a:bodyPr>
            <a:lstStyle/>
            <a:p>
              <a:pPr algn="ctr"/>
              <a:r>
                <a:rPr sz="1275" b="1">
                  <a:solidFill>
                    <a:prstClr val="black"/>
                  </a:solidFill>
                  <a:latin typeface="Arial" pitchFamily="34" charset="0"/>
                  <a:cs typeface="Arial" pitchFamily="34" charset="0"/>
                </a:rPr>
                <a:t>...</a:t>
              </a:r>
            </a:p>
          </p:txBody>
        </p:sp>
        <p:sp>
          <p:nvSpPr>
            <p:cNvPr id="27" name="TextBox 26"/>
            <p:cNvSpPr txBox="1"/>
            <p:nvPr/>
          </p:nvSpPr>
          <p:spPr>
            <a:xfrm>
              <a:off x="971764" y="929731"/>
              <a:ext cx="660472" cy="293937"/>
            </a:xfrm>
            <a:prstGeom prst="rect">
              <a:avLst/>
            </a:prstGeom>
            <a:noFill/>
          </p:spPr>
          <p:txBody>
            <a:bodyPr wrap="square" lIns="68479" tIns="34234" rIns="68479" bIns="34234" rtlCol="0">
              <a:spAutoFit/>
            </a:bodyPr>
            <a:lstStyle/>
            <a:p>
              <a:pPr algn="ctr"/>
              <a:r>
                <a:rPr sz="1275" b="1">
                  <a:solidFill>
                    <a:prstClr val="black"/>
                  </a:solidFill>
                  <a:latin typeface="Arial" pitchFamily="34" charset="0"/>
                  <a:cs typeface="Arial" pitchFamily="34" charset="0"/>
                </a:rPr>
                <a:t>...</a:t>
              </a:r>
            </a:p>
          </p:txBody>
        </p:sp>
        <p:sp>
          <p:nvSpPr>
            <p:cNvPr id="28" name="Rectangle 2"/>
            <p:cNvSpPr>
              <a:spLocks noChangeArrowheads="1"/>
            </p:cNvSpPr>
            <p:nvPr/>
          </p:nvSpPr>
          <p:spPr bwMode="auto">
            <a:xfrm>
              <a:off x="2883154" y="1023141"/>
              <a:ext cx="331894" cy="178035"/>
            </a:xfrm>
            <a:prstGeom prst="rect">
              <a:avLst/>
            </a:prstGeom>
            <a:solidFill>
              <a:srgbClr val="FFC000"/>
            </a:solidFill>
            <a:ln w="9525">
              <a:solidFill>
                <a:srgbClr val="000000"/>
              </a:solidFill>
              <a:miter lim="800000"/>
              <a:headEnd/>
              <a:tailEnd/>
            </a:ln>
            <a:effectLst/>
          </p:spPr>
          <p:txBody>
            <a:bodyPr vert="horz" wrap="square" lIns="0" tIns="39576" rIns="0" bIns="39576" numCol="1" anchor="t" anchorCtr="0" compatLnSpc="1">
              <a:prstTxWarp prst="textNoShape">
                <a:avLst/>
              </a:prstTxWarp>
              <a:spAutoFit/>
            </a:bodyPr>
            <a:lstStyle/>
            <a:p>
              <a:pPr algn="ctr"/>
              <a:r>
                <a:rPr lang="en-US" sz="525" b="1" dirty="0">
                  <a:solidFill>
                    <a:prstClr val="black"/>
                  </a:solidFill>
                  <a:latin typeface="Arial" pitchFamily="34" charset="0"/>
                  <a:cs typeface="Arial" pitchFamily="34" charset="0"/>
                </a:rPr>
                <a:t>3 KB</a:t>
              </a:r>
              <a:endParaRPr lang="zh-CN" altLang="en-US" sz="525" b="1" dirty="0">
                <a:solidFill>
                  <a:prstClr val="black"/>
                </a:solidFill>
                <a:latin typeface="Arial" pitchFamily="34" charset="0"/>
                <a:ea typeface="微软雅黑" pitchFamily="34" charset="-122"/>
                <a:cs typeface="Arial" pitchFamily="34" charset="0"/>
              </a:endParaRPr>
            </a:p>
          </p:txBody>
        </p:sp>
        <p:sp>
          <p:nvSpPr>
            <p:cNvPr id="29" name="Rectangle 2"/>
            <p:cNvSpPr>
              <a:spLocks noChangeArrowheads="1"/>
            </p:cNvSpPr>
            <p:nvPr/>
          </p:nvSpPr>
          <p:spPr bwMode="auto">
            <a:xfrm>
              <a:off x="3527518" y="1023141"/>
              <a:ext cx="614177" cy="178035"/>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lang="en-US" sz="525" b="1" dirty="0">
                  <a:solidFill>
                    <a:prstClr val="black"/>
                  </a:solidFill>
                  <a:latin typeface="Arial" pitchFamily="34" charset="0"/>
                  <a:cs typeface="Arial" pitchFamily="34" charset="0"/>
                </a:rPr>
                <a:t>7 KB</a:t>
              </a:r>
              <a:endParaRPr lang="zh-CN" altLang="en-US" sz="525" b="1" dirty="0">
                <a:solidFill>
                  <a:prstClr val="black"/>
                </a:solidFill>
                <a:latin typeface="Arial" pitchFamily="34" charset="0"/>
                <a:ea typeface="微软雅黑" pitchFamily="34" charset="-122"/>
                <a:cs typeface="Arial" pitchFamily="34" charset="0"/>
              </a:endParaRPr>
            </a:p>
          </p:txBody>
        </p:sp>
        <p:sp>
          <p:nvSpPr>
            <p:cNvPr id="30" name="Rectangle 2"/>
            <p:cNvSpPr>
              <a:spLocks noChangeArrowheads="1"/>
            </p:cNvSpPr>
            <p:nvPr/>
          </p:nvSpPr>
          <p:spPr bwMode="auto">
            <a:xfrm>
              <a:off x="2441682" y="1023141"/>
              <a:ext cx="394740" cy="178035"/>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lang="en-US" sz="525" b="1" dirty="0">
                  <a:solidFill>
                    <a:prstClr val="black"/>
                  </a:solidFill>
                  <a:latin typeface="Arial" pitchFamily="34" charset="0"/>
                  <a:cs typeface="Arial" pitchFamily="34" charset="0"/>
                </a:rPr>
                <a:t>4 KB</a:t>
              </a:r>
              <a:endParaRPr lang="zh-CN" altLang="en-US" sz="525" b="1" dirty="0">
                <a:solidFill>
                  <a:prstClr val="black"/>
                </a:solidFill>
                <a:latin typeface="Arial" pitchFamily="34" charset="0"/>
                <a:ea typeface="微软雅黑" pitchFamily="34" charset="-122"/>
                <a:cs typeface="Arial" pitchFamily="34" charset="0"/>
              </a:endParaRPr>
            </a:p>
          </p:txBody>
        </p:sp>
        <p:sp>
          <p:nvSpPr>
            <p:cNvPr id="31" name="TextBox 30"/>
            <p:cNvSpPr txBox="1"/>
            <p:nvPr/>
          </p:nvSpPr>
          <p:spPr>
            <a:xfrm>
              <a:off x="2883153" y="722056"/>
              <a:ext cx="660472" cy="293937"/>
            </a:xfrm>
            <a:prstGeom prst="rect">
              <a:avLst/>
            </a:prstGeom>
            <a:noFill/>
          </p:spPr>
          <p:txBody>
            <a:bodyPr wrap="square" lIns="68479" tIns="34234" rIns="68479" bIns="34234" rtlCol="0">
              <a:spAutoFit/>
            </a:bodyPr>
            <a:lstStyle/>
            <a:p>
              <a:pPr algn="ctr"/>
              <a:r>
                <a:rPr sz="1275" b="1">
                  <a:solidFill>
                    <a:prstClr val="black"/>
                  </a:solidFill>
                  <a:latin typeface="Arial" pitchFamily="34" charset="0"/>
                  <a:cs typeface="Arial" pitchFamily="34" charset="0"/>
                </a:rPr>
                <a:t>LUN1</a:t>
              </a:r>
            </a:p>
          </p:txBody>
        </p:sp>
        <p:sp>
          <p:nvSpPr>
            <p:cNvPr id="32" name="TextBox 31"/>
            <p:cNvSpPr txBox="1"/>
            <p:nvPr/>
          </p:nvSpPr>
          <p:spPr>
            <a:xfrm>
              <a:off x="3049039" y="929731"/>
              <a:ext cx="660472" cy="293937"/>
            </a:xfrm>
            <a:prstGeom prst="rect">
              <a:avLst/>
            </a:prstGeom>
            <a:noFill/>
          </p:spPr>
          <p:txBody>
            <a:bodyPr wrap="square" lIns="68479" tIns="34234" rIns="68479" bIns="34234" rtlCol="0">
              <a:spAutoFit/>
            </a:bodyPr>
            <a:lstStyle/>
            <a:p>
              <a:pPr algn="ctr"/>
              <a:r>
                <a:rPr sz="1275" b="1">
                  <a:solidFill>
                    <a:prstClr val="black"/>
                  </a:solidFill>
                  <a:latin typeface="Arial" pitchFamily="34" charset="0"/>
                  <a:cs typeface="Arial" pitchFamily="34" charset="0"/>
                </a:rPr>
                <a:t>...</a:t>
              </a:r>
            </a:p>
          </p:txBody>
        </p:sp>
      </p:grpSp>
      <p:grpSp>
        <p:nvGrpSpPr>
          <p:cNvPr id="33" name="Group 32"/>
          <p:cNvGrpSpPr/>
          <p:nvPr/>
        </p:nvGrpSpPr>
        <p:grpSpPr>
          <a:xfrm>
            <a:off x="275691" y="2101651"/>
            <a:ext cx="6098003" cy="337107"/>
            <a:chOff x="275691" y="1881522"/>
            <a:chExt cx="6098003" cy="337107"/>
          </a:xfrm>
        </p:grpSpPr>
        <p:sp>
          <p:nvSpPr>
            <p:cNvPr id="34" name="Rectangle 2"/>
            <p:cNvSpPr>
              <a:spLocks noChangeArrowheads="1"/>
            </p:cNvSpPr>
            <p:nvPr/>
          </p:nvSpPr>
          <p:spPr bwMode="auto">
            <a:xfrm>
              <a:off x="275691" y="1938649"/>
              <a:ext cx="1312441" cy="279980"/>
            </a:xfrm>
            <a:prstGeom prst="rect">
              <a:avLst/>
            </a:prstGeom>
            <a:solidFill>
              <a:schemeClr val="bg1"/>
            </a:solidFill>
            <a:ln w="9525">
              <a:noFill/>
              <a:miter lim="800000"/>
              <a:headEnd/>
              <a:tailEnd/>
            </a:ln>
            <a:effectLst/>
          </p:spPr>
          <p:txBody>
            <a:bodyPr vert="horz" wrap="square" lIns="79149" tIns="39576" rIns="79149" bIns="39576" numCol="1" anchor="t" anchorCtr="0" compatLnSpc="1">
              <a:prstTxWarp prst="textNoShape">
                <a:avLst/>
              </a:prstTxWarp>
              <a:spAutoFit/>
            </a:bodyPr>
            <a:lstStyle/>
            <a:p>
              <a:pPr algn="ctr"/>
              <a:r>
                <a:rPr sz="1300" b="1">
                  <a:solidFill>
                    <a:prstClr val="black"/>
                  </a:solidFill>
                  <a:latin typeface="Arial" pitchFamily="34" charset="0"/>
                  <a:cs typeface="Arial" pitchFamily="34" charset="0"/>
                </a:rPr>
                <a:t>Log structure</a:t>
              </a:r>
              <a:endParaRPr lang="zh-CN" altLang="en-US" sz="1300" b="1" dirty="0">
                <a:solidFill>
                  <a:prstClr val="black"/>
                </a:solidFill>
                <a:latin typeface="Arial" pitchFamily="34" charset="0"/>
                <a:ea typeface="微软雅黑" pitchFamily="34" charset="-122"/>
                <a:cs typeface="Arial" pitchFamily="34" charset="0"/>
              </a:endParaRPr>
            </a:p>
          </p:txBody>
        </p:sp>
        <p:sp>
          <p:nvSpPr>
            <p:cNvPr id="35" name="Rectangle 2"/>
            <p:cNvSpPr>
              <a:spLocks noChangeArrowheads="1"/>
            </p:cNvSpPr>
            <p:nvPr/>
          </p:nvSpPr>
          <p:spPr bwMode="auto">
            <a:xfrm>
              <a:off x="1647942" y="1926404"/>
              <a:ext cx="255316" cy="241961"/>
            </a:xfrm>
            <a:prstGeom prst="rect">
              <a:avLst/>
            </a:prstGeom>
            <a:solidFill>
              <a:schemeClr val="accent1">
                <a:lumMod val="60000"/>
                <a:lumOff val="40000"/>
              </a:schemeClr>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sz="1050" b="1">
                  <a:solidFill>
                    <a:prstClr val="black"/>
                  </a:solidFill>
                  <a:latin typeface="Arial" pitchFamily="34" charset="0"/>
                  <a:cs typeface="Arial" pitchFamily="34" charset="0"/>
                </a:rPr>
                <a:t>A</a:t>
              </a:r>
              <a:endParaRPr lang="zh-CN" altLang="en-US" sz="1050" b="1" dirty="0">
                <a:solidFill>
                  <a:prstClr val="black"/>
                </a:solidFill>
                <a:latin typeface="Arial" pitchFamily="34" charset="0"/>
                <a:ea typeface="微软雅黑" pitchFamily="34" charset="-122"/>
                <a:cs typeface="Arial" pitchFamily="34" charset="0"/>
              </a:endParaRPr>
            </a:p>
          </p:txBody>
        </p:sp>
        <p:sp>
          <p:nvSpPr>
            <p:cNvPr id="36" name="Rectangle 2"/>
            <p:cNvSpPr>
              <a:spLocks noChangeArrowheads="1"/>
            </p:cNvSpPr>
            <p:nvPr/>
          </p:nvSpPr>
          <p:spPr bwMode="auto">
            <a:xfrm>
              <a:off x="1903258" y="1926404"/>
              <a:ext cx="485344" cy="241961"/>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sz="1050" b="1">
                  <a:solidFill>
                    <a:prstClr val="black"/>
                  </a:solidFill>
                  <a:latin typeface="Arial" pitchFamily="34" charset="0"/>
                  <a:cs typeface="Arial" pitchFamily="34" charset="0"/>
                </a:rPr>
                <a:t>B</a:t>
              </a:r>
              <a:endParaRPr lang="zh-CN" altLang="en-US" sz="1050" b="1" dirty="0">
                <a:solidFill>
                  <a:prstClr val="black"/>
                </a:solidFill>
                <a:latin typeface="Arial" pitchFamily="34" charset="0"/>
                <a:ea typeface="微软雅黑" pitchFamily="34" charset="-122"/>
                <a:cs typeface="Arial" pitchFamily="34" charset="0"/>
              </a:endParaRPr>
            </a:p>
          </p:txBody>
        </p:sp>
        <p:sp>
          <p:nvSpPr>
            <p:cNvPr id="37" name="Rectangle 2"/>
            <p:cNvSpPr>
              <a:spLocks noChangeArrowheads="1"/>
            </p:cNvSpPr>
            <p:nvPr/>
          </p:nvSpPr>
          <p:spPr bwMode="auto">
            <a:xfrm>
              <a:off x="2388603" y="1926380"/>
              <a:ext cx="242672" cy="241961"/>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sz="1050" b="1" dirty="0">
                  <a:solidFill>
                    <a:prstClr val="black"/>
                  </a:solidFill>
                  <a:latin typeface="Arial" pitchFamily="34" charset="0"/>
                  <a:cs typeface="Arial" pitchFamily="34" charset="0"/>
                </a:rPr>
                <a:t>C</a:t>
              </a:r>
              <a:endParaRPr lang="zh-CN" altLang="en-US" sz="1050" b="1" dirty="0">
                <a:solidFill>
                  <a:prstClr val="black"/>
                </a:solidFill>
                <a:latin typeface="Arial" pitchFamily="34" charset="0"/>
                <a:ea typeface="微软雅黑" pitchFamily="34" charset="-122"/>
                <a:cs typeface="Arial" pitchFamily="34" charset="0"/>
              </a:endParaRPr>
            </a:p>
          </p:txBody>
        </p:sp>
        <p:sp>
          <p:nvSpPr>
            <p:cNvPr id="38" name="Rectangle 2"/>
            <p:cNvSpPr>
              <a:spLocks noChangeArrowheads="1"/>
            </p:cNvSpPr>
            <p:nvPr/>
          </p:nvSpPr>
          <p:spPr bwMode="auto">
            <a:xfrm>
              <a:off x="2631276" y="1926380"/>
              <a:ext cx="958045" cy="241961"/>
            </a:xfrm>
            <a:prstGeom prst="rect">
              <a:avLst/>
            </a:prstGeom>
            <a:solidFill>
              <a:schemeClr val="accent1">
                <a:lumMod val="60000"/>
                <a:lumOff val="40000"/>
              </a:schemeClr>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sz="1050" b="1">
                  <a:solidFill>
                    <a:prstClr val="black"/>
                  </a:solidFill>
                  <a:latin typeface="Arial" pitchFamily="34" charset="0"/>
                  <a:cs typeface="Arial" pitchFamily="34" charset="0"/>
                </a:rPr>
                <a:t>D</a:t>
              </a:r>
              <a:endParaRPr lang="zh-CN" altLang="en-US" sz="1050" b="1" dirty="0">
                <a:solidFill>
                  <a:prstClr val="black"/>
                </a:solidFill>
                <a:latin typeface="Arial" pitchFamily="34" charset="0"/>
                <a:ea typeface="微软雅黑" pitchFamily="34" charset="-122"/>
                <a:cs typeface="Arial" pitchFamily="34" charset="0"/>
              </a:endParaRPr>
            </a:p>
          </p:txBody>
        </p:sp>
        <p:sp>
          <p:nvSpPr>
            <p:cNvPr id="39" name="Rectangle 2"/>
            <p:cNvSpPr>
              <a:spLocks noChangeArrowheads="1"/>
            </p:cNvSpPr>
            <p:nvPr/>
          </p:nvSpPr>
          <p:spPr bwMode="auto">
            <a:xfrm>
              <a:off x="3561863" y="1926404"/>
              <a:ext cx="118304" cy="241961"/>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sz="1050" b="1">
                  <a:solidFill>
                    <a:prstClr val="black"/>
                  </a:solidFill>
                  <a:latin typeface="Arial" pitchFamily="34" charset="0"/>
                  <a:cs typeface="Arial" pitchFamily="34" charset="0"/>
                </a:rPr>
                <a:t>E</a:t>
              </a:r>
              <a:endParaRPr lang="zh-CN" altLang="en-US" sz="1050" b="1" dirty="0">
                <a:solidFill>
                  <a:prstClr val="black"/>
                </a:solidFill>
                <a:latin typeface="Arial" pitchFamily="34" charset="0"/>
                <a:ea typeface="微软雅黑" pitchFamily="34" charset="-122"/>
                <a:cs typeface="Arial" pitchFamily="34" charset="0"/>
              </a:endParaRPr>
            </a:p>
          </p:txBody>
        </p:sp>
        <p:sp>
          <p:nvSpPr>
            <p:cNvPr id="40" name="Rectangle 2"/>
            <p:cNvSpPr>
              <a:spLocks noChangeArrowheads="1"/>
            </p:cNvSpPr>
            <p:nvPr/>
          </p:nvSpPr>
          <p:spPr bwMode="auto">
            <a:xfrm>
              <a:off x="5881865" y="1926380"/>
              <a:ext cx="491829" cy="241508"/>
            </a:xfrm>
            <a:prstGeom prst="rect">
              <a:avLst/>
            </a:prstGeom>
            <a:solidFill>
              <a:schemeClr val="bg1"/>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endParaRPr lang="zh-CN" altLang="en-US" sz="1050" b="1" dirty="0">
                <a:solidFill>
                  <a:prstClr val="black"/>
                </a:solidFill>
                <a:latin typeface="Arial" pitchFamily="34" charset="0"/>
                <a:ea typeface="微软雅黑" pitchFamily="34" charset="-122"/>
                <a:cs typeface="Arial" pitchFamily="34" charset="0"/>
              </a:endParaRPr>
            </a:p>
          </p:txBody>
        </p:sp>
        <p:sp>
          <p:nvSpPr>
            <p:cNvPr id="41" name="Rectangle 2"/>
            <p:cNvSpPr>
              <a:spLocks noChangeArrowheads="1"/>
            </p:cNvSpPr>
            <p:nvPr/>
          </p:nvSpPr>
          <p:spPr bwMode="auto">
            <a:xfrm>
              <a:off x="3680167" y="1926404"/>
              <a:ext cx="485344" cy="241961"/>
            </a:xfrm>
            <a:prstGeom prst="rect">
              <a:avLst/>
            </a:prstGeom>
            <a:solidFill>
              <a:schemeClr val="bg1"/>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endParaRPr lang="zh-CN" altLang="en-US" sz="1050" b="1" dirty="0">
                <a:solidFill>
                  <a:prstClr val="black"/>
                </a:solidFill>
                <a:latin typeface="Arial" pitchFamily="34" charset="0"/>
                <a:ea typeface="微软雅黑" pitchFamily="34" charset="-122"/>
                <a:cs typeface="Arial" pitchFamily="34" charset="0"/>
              </a:endParaRPr>
            </a:p>
          </p:txBody>
        </p:sp>
        <p:sp>
          <p:nvSpPr>
            <p:cNvPr id="42" name="TextBox 41"/>
            <p:cNvSpPr txBox="1"/>
            <p:nvPr/>
          </p:nvSpPr>
          <p:spPr>
            <a:xfrm>
              <a:off x="4578634" y="1881522"/>
              <a:ext cx="660472" cy="315358"/>
            </a:xfrm>
            <a:prstGeom prst="rect">
              <a:avLst/>
            </a:prstGeom>
            <a:noFill/>
          </p:spPr>
          <p:txBody>
            <a:bodyPr wrap="square" lIns="68479" tIns="34234" rIns="68479" bIns="34234" rtlCol="0">
              <a:spAutoFit/>
            </a:bodyPr>
            <a:lstStyle/>
            <a:p>
              <a:pPr algn="ctr"/>
              <a:r>
                <a:rPr sz="1600" b="1">
                  <a:solidFill>
                    <a:prstClr val="black"/>
                  </a:solidFill>
                  <a:latin typeface="Arial" pitchFamily="34" charset="0"/>
                  <a:cs typeface="Arial" pitchFamily="34" charset="0"/>
                </a:rPr>
                <a:t>...</a:t>
              </a:r>
            </a:p>
          </p:txBody>
        </p:sp>
        <p:sp>
          <p:nvSpPr>
            <p:cNvPr id="43" name="Rectangle 2"/>
            <p:cNvSpPr>
              <a:spLocks noChangeArrowheads="1"/>
            </p:cNvSpPr>
            <p:nvPr/>
          </p:nvSpPr>
          <p:spPr bwMode="auto">
            <a:xfrm>
              <a:off x="5396522" y="1926380"/>
              <a:ext cx="485344" cy="241961"/>
            </a:xfrm>
            <a:prstGeom prst="rect">
              <a:avLst/>
            </a:prstGeom>
            <a:solidFill>
              <a:schemeClr val="bg1"/>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endParaRPr lang="zh-CN" altLang="en-US" sz="1050" b="1" dirty="0">
                <a:solidFill>
                  <a:prstClr val="black"/>
                </a:solidFill>
                <a:latin typeface="Arial" pitchFamily="34" charset="0"/>
                <a:ea typeface="微软雅黑" pitchFamily="34" charset="-122"/>
                <a:cs typeface="Arial" pitchFamily="34" charset="0"/>
              </a:endParaRPr>
            </a:p>
          </p:txBody>
        </p:sp>
      </p:grpSp>
      <p:grpSp>
        <p:nvGrpSpPr>
          <p:cNvPr id="44" name="Group 43"/>
          <p:cNvGrpSpPr/>
          <p:nvPr/>
        </p:nvGrpSpPr>
        <p:grpSpPr>
          <a:xfrm>
            <a:off x="1575473" y="1586724"/>
            <a:ext cx="4848527" cy="400094"/>
            <a:chOff x="1575473" y="1366595"/>
            <a:chExt cx="4848527" cy="400094"/>
          </a:xfrm>
        </p:grpSpPr>
        <p:sp>
          <p:nvSpPr>
            <p:cNvPr id="45" name="下箭头 51"/>
            <p:cNvSpPr/>
            <p:nvPr/>
          </p:nvSpPr>
          <p:spPr bwMode="auto">
            <a:xfrm>
              <a:off x="1575473" y="1377867"/>
              <a:ext cx="288819" cy="388822"/>
            </a:xfrm>
            <a:prstGeom prst="downArrow">
              <a:avLst/>
            </a:prstGeom>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685617">
                <a:buClr>
                  <a:srgbClr val="CC9900"/>
                </a:buClr>
                <a:buFont typeface="Wingdings" pitchFamily="2" charset="2"/>
                <a:buChar char="n"/>
              </a:pPr>
              <a:endParaRPr lang="zh-CN" altLang="en-US" sz="1400" dirty="0">
                <a:solidFill>
                  <a:prstClr val="black"/>
                </a:solidFill>
                <a:latin typeface="Arial" pitchFamily="34" charset="0"/>
                <a:ea typeface="宋体" charset="-122"/>
                <a:cs typeface="Arial" pitchFamily="34" charset="0"/>
              </a:endParaRPr>
            </a:p>
          </p:txBody>
        </p:sp>
        <p:sp>
          <p:nvSpPr>
            <p:cNvPr id="46" name="下箭头 52"/>
            <p:cNvSpPr/>
            <p:nvPr/>
          </p:nvSpPr>
          <p:spPr bwMode="auto">
            <a:xfrm>
              <a:off x="2965889" y="1377867"/>
              <a:ext cx="288819" cy="388822"/>
            </a:xfrm>
            <a:prstGeom prst="downArrow">
              <a:avLst/>
            </a:prstGeom>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685617">
                <a:buClr>
                  <a:srgbClr val="CC9900"/>
                </a:buClr>
                <a:buFont typeface="Wingdings" pitchFamily="2" charset="2"/>
                <a:buChar char="n"/>
              </a:pPr>
              <a:endParaRPr lang="zh-CN" altLang="en-US" sz="1400" dirty="0">
                <a:solidFill>
                  <a:prstClr val="black"/>
                </a:solidFill>
                <a:latin typeface="Arial" pitchFamily="34" charset="0"/>
                <a:ea typeface="宋体" charset="-122"/>
                <a:cs typeface="Arial" pitchFamily="34" charset="0"/>
              </a:endParaRPr>
            </a:p>
          </p:txBody>
        </p:sp>
        <p:sp>
          <p:nvSpPr>
            <p:cNvPr id="47" name="下箭头 53"/>
            <p:cNvSpPr/>
            <p:nvPr/>
          </p:nvSpPr>
          <p:spPr bwMode="auto">
            <a:xfrm>
              <a:off x="4950287" y="1377867"/>
              <a:ext cx="288819" cy="388822"/>
            </a:xfrm>
            <a:prstGeom prst="downArrow">
              <a:avLst/>
            </a:prstGeom>
            <a:noFill/>
            <a:ln>
              <a:solidFill>
                <a:schemeClr val="tx1"/>
              </a:solidFill>
            </a:ln>
            <a:effectLst/>
            <a:extLst>
              <a:ext uri="{909E8E84-426E-40dd-AFC4-6F175D3DCCD1}">
                <a14:hiddenFill xmlns:lc="http://schemas.openxmlformats.org/drawingml/2006/lockedCanvas" xmlns:a14="http://schemas.microsoft.com/office/drawing/2010/main" xmlns="">
                  <a:solidFill>
                    <a:schemeClr val="accent1"/>
                  </a:solidFill>
                </a14:hiddenFill>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defPPr>
                <a:defRPr lang="zh-CN"/>
              </a:defPPr>
              <a:lvl1pPr marL="0" algn="l" defTabSz="1215503" rtl="0" eaLnBrk="1" latinLnBrk="0" hangingPunct="1">
                <a:defRPr sz="2400" kern="1200">
                  <a:solidFill>
                    <a:schemeClr val="tx1"/>
                  </a:solidFill>
                  <a:latin typeface="+mn-lt"/>
                  <a:ea typeface="+mn-ea"/>
                  <a:cs typeface="+mn-cs"/>
                </a:defRPr>
              </a:lvl1pPr>
              <a:lvl2pPr marL="607759" algn="l" defTabSz="1215503" rtl="0" eaLnBrk="1" latinLnBrk="0" hangingPunct="1">
                <a:defRPr sz="2400" kern="1200">
                  <a:solidFill>
                    <a:schemeClr val="tx1"/>
                  </a:solidFill>
                  <a:latin typeface="+mn-lt"/>
                  <a:ea typeface="+mn-ea"/>
                  <a:cs typeface="+mn-cs"/>
                </a:defRPr>
              </a:lvl2pPr>
              <a:lvl3pPr marL="1215503" algn="l" defTabSz="1215503" rtl="0" eaLnBrk="1" latinLnBrk="0" hangingPunct="1">
                <a:defRPr sz="2400" kern="1200">
                  <a:solidFill>
                    <a:schemeClr val="tx1"/>
                  </a:solidFill>
                  <a:latin typeface="+mn-lt"/>
                  <a:ea typeface="+mn-ea"/>
                  <a:cs typeface="+mn-cs"/>
                </a:defRPr>
              </a:lvl3pPr>
              <a:lvl4pPr marL="1823259" algn="l" defTabSz="1215503" rtl="0" eaLnBrk="1" latinLnBrk="0" hangingPunct="1">
                <a:defRPr sz="2400" kern="1200">
                  <a:solidFill>
                    <a:schemeClr val="tx1"/>
                  </a:solidFill>
                  <a:latin typeface="+mn-lt"/>
                  <a:ea typeface="+mn-ea"/>
                  <a:cs typeface="+mn-cs"/>
                </a:defRPr>
              </a:lvl4pPr>
              <a:lvl5pPr marL="2431008" algn="l" defTabSz="1215503" rtl="0" eaLnBrk="1" latinLnBrk="0" hangingPunct="1">
                <a:defRPr sz="2400" kern="1200">
                  <a:solidFill>
                    <a:schemeClr val="tx1"/>
                  </a:solidFill>
                  <a:latin typeface="+mn-lt"/>
                  <a:ea typeface="+mn-ea"/>
                  <a:cs typeface="+mn-cs"/>
                </a:defRPr>
              </a:lvl5pPr>
              <a:lvl6pPr marL="3038764" algn="l" defTabSz="1215503" rtl="0" eaLnBrk="1" latinLnBrk="0" hangingPunct="1">
                <a:defRPr sz="2400" kern="1200">
                  <a:solidFill>
                    <a:schemeClr val="tx1"/>
                  </a:solidFill>
                  <a:latin typeface="+mn-lt"/>
                  <a:ea typeface="+mn-ea"/>
                  <a:cs typeface="+mn-cs"/>
                </a:defRPr>
              </a:lvl6pPr>
              <a:lvl7pPr marL="3646514" algn="l" defTabSz="1215503" rtl="0" eaLnBrk="1" latinLnBrk="0" hangingPunct="1">
                <a:defRPr sz="2400" kern="1200">
                  <a:solidFill>
                    <a:schemeClr val="tx1"/>
                  </a:solidFill>
                  <a:latin typeface="+mn-lt"/>
                  <a:ea typeface="+mn-ea"/>
                  <a:cs typeface="+mn-cs"/>
                </a:defRPr>
              </a:lvl7pPr>
              <a:lvl8pPr marL="4254267" algn="l" defTabSz="1215503" rtl="0" eaLnBrk="1" latinLnBrk="0" hangingPunct="1">
                <a:defRPr sz="2400" kern="1200">
                  <a:solidFill>
                    <a:schemeClr val="tx1"/>
                  </a:solidFill>
                  <a:latin typeface="+mn-lt"/>
                  <a:ea typeface="+mn-ea"/>
                  <a:cs typeface="+mn-cs"/>
                </a:defRPr>
              </a:lvl8pPr>
              <a:lvl9pPr marL="4862020" algn="l" defTabSz="1215503" rtl="0" eaLnBrk="1" latinLnBrk="0" hangingPunct="1">
                <a:defRPr sz="2400" kern="1200">
                  <a:solidFill>
                    <a:schemeClr val="tx1"/>
                  </a:solidFill>
                  <a:latin typeface="+mn-lt"/>
                  <a:ea typeface="+mn-ea"/>
                  <a:cs typeface="+mn-cs"/>
                </a:defRPr>
              </a:lvl9pPr>
            </a:lstStyle>
            <a:p>
              <a:pPr defTabSz="685617">
                <a:buClr>
                  <a:srgbClr val="CC9900"/>
                </a:buClr>
                <a:buFont typeface="Wingdings" pitchFamily="2" charset="2"/>
                <a:buChar char="n"/>
              </a:pPr>
              <a:endParaRPr lang="zh-CN" altLang="en-US" sz="1400" dirty="0">
                <a:solidFill>
                  <a:prstClr val="black"/>
                </a:solidFill>
                <a:latin typeface="Arial" pitchFamily="34" charset="0"/>
                <a:ea typeface="宋体" charset="-122"/>
                <a:cs typeface="Arial" pitchFamily="34" charset="0"/>
              </a:endParaRPr>
            </a:p>
          </p:txBody>
        </p:sp>
        <p:sp>
          <p:nvSpPr>
            <p:cNvPr id="48" name="Rectangle 2"/>
            <p:cNvSpPr>
              <a:spLocks noChangeArrowheads="1"/>
            </p:cNvSpPr>
            <p:nvPr/>
          </p:nvSpPr>
          <p:spPr bwMode="auto">
            <a:xfrm>
              <a:off x="5296354" y="1366595"/>
              <a:ext cx="1127646" cy="395386"/>
            </a:xfrm>
            <a:prstGeom prst="rect">
              <a:avLst/>
            </a:prstGeom>
            <a:solidFill>
              <a:schemeClr val="bg1"/>
            </a:solidFill>
            <a:ln w="9525">
              <a:noFill/>
              <a:miter lim="800000"/>
              <a:headEnd/>
              <a:tailEnd/>
            </a:ln>
            <a:effectLst/>
          </p:spPr>
          <p:txBody>
            <a:bodyPr vert="horz" wrap="square" lIns="79149" tIns="39576" rIns="79149" bIns="39576" numCol="1" anchor="t" anchorCtr="0" compatLnSpc="1">
              <a:prstTxWarp prst="textNoShape">
                <a:avLst/>
              </a:prstTxWarp>
              <a:spAutoFit/>
            </a:bodyPr>
            <a:lstStyle/>
            <a:p>
              <a:pPr algn="ctr"/>
              <a:r>
                <a:rPr sz="1000" b="1" dirty="0">
                  <a:solidFill>
                    <a:prstClr val="black"/>
                  </a:solidFill>
                  <a:latin typeface="Arial" pitchFamily="34" charset="0"/>
                  <a:cs typeface="Arial" pitchFamily="34" charset="0"/>
                </a:rPr>
                <a:t>ROW and I</a:t>
              </a:r>
              <a:r>
                <a:rPr lang="en-US" sz="1000" b="1" dirty="0">
                  <a:solidFill>
                    <a:prstClr val="black"/>
                  </a:solidFill>
                  <a:latin typeface="Arial" pitchFamily="34" charset="0"/>
                  <a:cs typeface="Arial" pitchFamily="34" charset="0"/>
                </a:rPr>
                <a:t>/</a:t>
              </a:r>
              <a:r>
                <a:rPr sz="1000" b="1" dirty="0">
                  <a:solidFill>
                    <a:prstClr val="black"/>
                  </a:solidFill>
                  <a:latin typeface="Arial" pitchFamily="34" charset="0"/>
                  <a:cs typeface="Arial" pitchFamily="34" charset="0"/>
                </a:rPr>
                <a:t>O aggregation</a:t>
              </a:r>
              <a:endParaRPr lang="zh-CN" altLang="en-US" sz="1000" b="1" dirty="0">
                <a:solidFill>
                  <a:prstClr val="black"/>
                </a:solidFill>
                <a:latin typeface="Arial" pitchFamily="34" charset="0"/>
                <a:ea typeface="微软雅黑" pitchFamily="34" charset="-122"/>
                <a:cs typeface="Arial" pitchFamily="34" charset="0"/>
              </a:endParaRPr>
            </a:p>
          </p:txBody>
        </p:sp>
      </p:grpSp>
      <p:grpSp>
        <p:nvGrpSpPr>
          <p:cNvPr id="49" name="Group 48"/>
          <p:cNvGrpSpPr/>
          <p:nvPr/>
        </p:nvGrpSpPr>
        <p:grpSpPr>
          <a:xfrm>
            <a:off x="176643" y="3417471"/>
            <a:ext cx="6833756" cy="807259"/>
            <a:chOff x="176643" y="3197342"/>
            <a:chExt cx="6833756" cy="807259"/>
          </a:xfrm>
        </p:grpSpPr>
        <p:sp>
          <p:nvSpPr>
            <p:cNvPr id="50" name="Rectangle 2"/>
            <p:cNvSpPr>
              <a:spLocks noChangeArrowheads="1"/>
            </p:cNvSpPr>
            <p:nvPr/>
          </p:nvSpPr>
          <p:spPr bwMode="auto">
            <a:xfrm>
              <a:off x="612900" y="3197342"/>
              <a:ext cx="6397499" cy="807259"/>
            </a:xfrm>
            <a:prstGeom prst="rect">
              <a:avLst/>
            </a:prstGeom>
            <a:solidFill>
              <a:schemeClr val="bg1"/>
            </a:solidFill>
            <a:ln w="9525">
              <a:solidFill>
                <a:srgbClr val="000000"/>
              </a:solidFill>
              <a:prstDash val="dash"/>
              <a:miter lim="800000"/>
              <a:headEnd/>
              <a:tailEnd/>
            </a:ln>
            <a:effectLst/>
          </p:spPr>
          <p:txBody>
            <a:bodyPr vert="horz" wrap="square" lIns="79149" tIns="39576" rIns="79149" bIns="39576" numCol="1" anchor="t" anchorCtr="0" compatLnSpc="1">
              <a:prstTxWarp prst="textNoShape">
                <a:avLst/>
              </a:prstTxWarp>
              <a:spAutoFit/>
            </a:bodyPr>
            <a:lstStyle/>
            <a:p>
              <a:pPr algn="ctr"/>
              <a:endParaRPr lang="zh-CN" altLang="en-US" sz="6598" b="1" dirty="0">
                <a:solidFill>
                  <a:prstClr val="black"/>
                </a:solidFill>
                <a:latin typeface="Arial" pitchFamily="34" charset="0"/>
                <a:ea typeface="微软雅黑" pitchFamily="34" charset="-122"/>
                <a:cs typeface="Arial" pitchFamily="34" charset="0"/>
              </a:endParaRPr>
            </a:p>
          </p:txBody>
        </p:sp>
        <p:sp>
          <p:nvSpPr>
            <p:cNvPr id="51" name="Rectangle 50"/>
            <p:cNvSpPr>
              <a:spLocks noChangeArrowheads="1"/>
            </p:cNvSpPr>
            <p:nvPr/>
          </p:nvSpPr>
          <p:spPr bwMode="auto">
            <a:xfrm>
              <a:off x="654442" y="3197342"/>
              <a:ext cx="6095976" cy="241961"/>
            </a:xfrm>
            <a:prstGeom prst="rect">
              <a:avLst/>
            </a:prstGeom>
            <a:solidFill>
              <a:schemeClr val="bg1"/>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endParaRPr lang="zh-CN" altLang="en-US" sz="900" b="1" dirty="0">
                <a:solidFill>
                  <a:prstClr val="black"/>
                </a:solidFill>
                <a:latin typeface="Arial" pitchFamily="34" charset="0"/>
                <a:ea typeface="微软雅黑" pitchFamily="34" charset="-122"/>
                <a:cs typeface="Arial" pitchFamily="34" charset="0"/>
              </a:endParaRPr>
            </a:p>
          </p:txBody>
        </p:sp>
        <p:sp>
          <p:nvSpPr>
            <p:cNvPr id="52" name="Rectangle 2"/>
            <p:cNvSpPr>
              <a:spLocks noChangeArrowheads="1"/>
            </p:cNvSpPr>
            <p:nvPr/>
          </p:nvSpPr>
          <p:spPr bwMode="auto">
            <a:xfrm>
              <a:off x="1907876" y="3274305"/>
              <a:ext cx="955439" cy="624683"/>
            </a:xfrm>
            <a:prstGeom prst="rect">
              <a:avLst/>
            </a:prstGeom>
            <a:solidFill>
              <a:schemeClr val="bg1"/>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endParaRPr lang="zh-CN" altLang="en-US" sz="4499" b="1" dirty="0">
                <a:solidFill>
                  <a:prstClr val="black"/>
                </a:solidFill>
                <a:latin typeface="Arial" pitchFamily="34" charset="0"/>
                <a:ea typeface="微软雅黑" pitchFamily="34" charset="-122"/>
                <a:cs typeface="Arial" pitchFamily="34" charset="0"/>
              </a:endParaRPr>
            </a:p>
          </p:txBody>
        </p:sp>
        <p:sp>
          <p:nvSpPr>
            <p:cNvPr id="53" name="Rectangle 2"/>
            <p:cNvSpPr>
              <a:spLocks noChangeArrowheads="1"/>
            </p:cNvSpPr>
            <p:nvPr/>
          </p:nvSpPr>
          <p:spPr bwMode="auto">
            <a:xfrm>
              <a:off x="744647" y="3274352"/>
              <a:ext cx="1002505" cy="624683"/>
            </a:xfrm>
            <a:prstGeom prst="rect">
              <a:avLst/>
            </a:prstGeom>
            <a:solidFill>
              <a:schemeClr val="bg1"/>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endParaRPr lang="zh-CN" altLang="en-US" sz="4499" b="1" dirty="0">
                <a:solidFill>
                  <a:prstClr val="black"/>
                </a:solidFill>
                <a:latin typeface="Arial" pitchFamily="34" charset="0"/>
                <a:ea typeface="微软雅黑" pitchFamily="34" charset="-122"/>
                <a:cs typeface="Arial" pitchFamily="34" charset="0"/>
              </a:endParaRPr>
            </a:p>
          </p:txBody>
        </p:sp>
        <p:sp>
          <p:nvSpPr>
            <p:cNvPr id="54" name="Rectangle 2"/>
            <p:cNvSpPr>
              <a:spLocks noChangeArrowheads="1"/>
            </p:cNvSpPr>
            <p:nvPr/>
          </p:nvSpPr>
          <p:spPr bwMode="auto">
            <a:xfrm>
              <a:off x="744648" y="3274352"/>
              <a:ext cx="255316" cy="241961"/>
            </a:xfrm>
            <a:prstGeom prst="rect">
              <a:avLst/>
            </a:prstGeom>
            <a:solidFill>
              <a:schemeClr val="accent1">
                <a:lumMod val="60000"/>
                <a:lumOff val="40000"/>
              </a:schemeClr>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sz="900" b="1">
                  <a:solidFill>
                    <a:prstClr val="black"/>
                  </a:solidFill>
                  <a:latin typeface="Arial" pitchFamily="34" charset="0"/>
                  <a:cs typeface="Arial" pitchFamily="34" charset="0"/>
                </a:rPr>
                <a:t>A</a:t>
              </a:r>
              <a:endParaRPr lang="zh-CN" altLang="en-US" sz="900" b="1" dirty="0">
                <a:solidFill>
                  <a:prstClr val="black"/>
                </a:solidFill>
                <a:latin typeface="Arial" pitchFamily="34" charset="0"/>
                <a:ea typeface="微软雅黑" pitchFamily="34" charset="-122"/>
                <a:cs typeface="Arial" pitchFamily="34" charset="0"/>
              </a:endParaRPr>
            </a:p>
          </p:txBody>
        </p:sp>
        <p:sp>
          <p:nvSpPr>
            <p:cNvPr id="55" name="Rectangle 2"/>
            <p:cNvSpPr>
              <a:spLocks noChangeArrowheads="1"/>
            </p:cNvSpPr>
            <p:nvPr/>
          </p:nvSpPr>
          <p:spPr bwMode="auto">
            <a:xfrm>
              <a:off x="999964" y="3274352"/>
              <a:ext cx="485344" cy="241961"/>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sz="900" b="1">
                  <a:solidFill>
                    <a:prstClr val="black"/>
                  </a:solidFill>
                  <a:latin typeface="Arial" pitchFamily="34" charset="0"/>
                  <a:cs typeface="Arial" pitchFamily="34" charset="0"/>
                </a:rPr>
                <a:t>B</a:t>
              </a:r>
              <a:endParaRPr lang="zh-CN" altLang="en-US" sz="900" b="1" dirty="0">
                <a:solidFill>
                  <a:prstClr val="black"/>
                </a:solidFill>
                <a:latin typeface="Arial" pitchFamily="34" charset="0"/>
                <a:ea typeface="微软雅黑" pitchFamily="34" charset="-122"/>
                <a:cs typeface="Arial" pitchFamily="34" charset="0"/>
              </a:endParaRPr>
            </a:p>
          </p:txBody>
        </p:sp>
        <p:sp>
          <p:nvSpPr>
            <p:cNvPr id="56" name="Rectangle 2"/>
            <p:cNvSpPr>
              <a:spLocks noChangeArrowheads="1"/>
            </p:cNvSpPr>
            <p:nvPr/>
          </p:nvSpPr>
          <p:spPr bwMode="auto">
            <a:xfrm>
              <a:off x="1485310" y="3274329"/>
              <a:ext cx="242672" cy="241961"/>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sz="900" b="1">
                  <a:solidFill>
                    <a:prstClr val="black"/>
                  </a:solidFill>
                  <a:latin typeface="Arial" pitchFamily="34" charset="0"/>
                  <a:cs typeface="Arial" pitchFamily="34" charset="0"/>
                </a:rPr>
                <a:t>C</a:t>
              </a:r>
              <a:endParaRPr lang="zh-CN" altLang="en-US" sz="900" b="1" dirty="0">
                <a:solidFill>
                  <a:prstClr val="black"/>
                </a:solidFill>
                <a:latin typeface="Arial" pitchFamily="34" charset="0"/>
                <a:ea typeface="微软雅黑" pitchFamily="34" charset="-122"/>
                <a:cs typeface="Arial" pitchFamily="34" charset="0"/>
              </a:endParaRPr>
            </a:p>
          </p:txBody>
        </p:sp>
        <p:sp>
          <p:nvSpPr>
            <p:cNvPr id="57" name="Rectangle 2"/>
            <p:cNvSpPr>
              <a:spLocks noChangeArrowheads="1"/>
            </p:cNvSpPr>
            <p:nvPr/>
          </p:nvSpPr>
          <p:spPr bwMode="auto">
            <a:xfrm>
              <a:off x="1907878" y="3274305"/>
              <a:ext cx="818864" cy="241961"/>
            </a:xfrm>
            <a:prstGeom prst="rect">
              <a:avLst/>
            </a:prstGeom>
            <a:solidFill>
              <a:schemeClr val="accent1">
                <a:lumMod val="60000"/>
                <a:lumOff val="40000"/>
              </a:schemeClr>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sz="900" b="1">
                  <a:solidFill>
                    <a:prstClr val="black"/>
                  </a:solidFill>
                  <a:latin typeface="Arial" pitchFamily="34" charset="0"/>
                  <a:cs typeface="Arial" pitchFamily="34" charset="0"/>
                </a:rPr>
                <a:t>D</a:t>
              </a:r>
              <a:endParaRPr lang="zh-CN" altLang="en-US" sz="900" b="1" dirty="0">
                <a:solidFill>
                  <a:prstClr val="black"/>
                </a:solidFill>
                <a:latin typeface="Arial" pitchFamily="34" charset="0"/>
                <a:ea typeface="微软雅黑" pitchFamily="34" charset="-122"/>
                <a:cs typeface="Arial" pitchFamily="34" charset="0"/>
              </a:endParaRPr>
            </a:p>
          </p:txBody>
        </p:sp>
        <p:sp>
          <p:nvSpPr>
            <p:cNvPr id="58" name="Rectangle 2"/>
            <p:cNvSpPr>
              <a:spLocks noChangeArrowheads="1"/>
            </p:cNvSpPr>
            <p:nvPr/>
          </p:nvSpPr>
          <p:spPr bwMode="auto">
            <a:xfrm>
              <a:off x="2726741" y="3274305"/>
              <a:ext cx="118304" cy="241961"/>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sz="900" b="1">
                  <a:solidFill>
                    <a:prstClr val="black"/>
                  </a:solidFill>
                  <a:latin typeface="Arial" pitchFamily="34" charset="0"/>
                  <a:cs typeface="Arial" pitchFamily="34" charset="0"/>
                </a:rPr>
                <a:t>E</a:t>
              </a:r>
              <a:endParaRPr lang="zh-CN" altLang="en-US" sz="900" b="1" dirty="0">
                <a:solidFill>
                  <a:prstClr val="black"/>
                </a:solidFill>
                <a:latin typeface="Arial" pitchFamily="34" charset="0"/>
                <a:ea typeface="微软雅黑" pitchFamily="34" charset="-122"/>
                <a:cs typeface="Arial" pitchFamily="34" charset="0"/>
              </a:endParaRPr>
            </a:p>
          </p:txBody>
        </p:sp>
        <p:sp>
          <p:nvSpPr>
            <p:cNvPr id="59" name="波形 45"/>
            <p:cNvSpPr/>
            <p:nvPr/>
          </p:nvSpPr>
          <p:spPr bwMode="auto">
            <a:xfrm>
              <a:off x="4145893" y="3490664"/>
              <a:ext cx="539535" cy="222491"/>
            </a:xfrm>
            <a:prstGeom prst="wave">
              <a:avLst/>
            </a:prstGeom>
            <a:solidFill>
              <a:srgbClr val="66CCFF"/>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79" tIns="45691" rIns="91379" bIns="45691" numCol="1" rtlCol="0" anchor="t" anchorCtr="0" compatLnSpc="1">
              <a:prstTxWarp prst="textNoShape">
                <a:avLst/>
              </a:prstTxWarp>
            </a:bodyPr>
            <a:lstStyle/>
            <a:p>
              <a:pPr defTabSz="912687">
                <a:buClr>
                  <a:srgbClr val="CC9900"/>
                </a:buClr>
                <a:buFont typeface="Wingdings" pitchFamily="2" charset="2"/>
                <a:buChar char="n"/>
              </a:pPr>
              <a:endParaRPr lang="zh-CN" altLang="en-US" b="1" dirty="0">
                <a:solidFill>
                  <a:prstClr val="black"/>
                </a:solidFill>
                <a:latin typeface="Arial" pitchFamily="34" charset="0"/>
                <a:ea typeface="微软雅黑" pitchFamily="34" charset="-122"/>
                <a:cs typeface="Arial" pitchFamily="34" charset="0"/>
              </a:endParaRPr>
            </a:p>
          </p:txBody>
        </p:sp>
        <p:sp>
          <p:nvSpPr>
            <p:cNvPr id="60" name="Rectangle 2"/>
            <p:cNvSpPr>
              <a:spLocks noChangeArrowheads="1"/>
            </p:cNvSpPr>
            <p:nvPr/>
          </p:nvSpPr>
          <p:spPr bwMode="auto">
            <a:xfrm>
              <a:off x="4806366" y="3274305"/>
              <a:ext cx="955439" cy="624683"/>
            </a:xfrm>
            <a:prstGeom prst="rect">
              <a:avLst/>
            </a:prstGeom>
            <a:solidFill>
              <a:schemeClr val="bg1"/>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endParaRPr lang="zh-CN" altLang="en-US" sz="4499" b="1" dirty="0">
                <a:solidFill>
                  <a:prstClr val="black"/>
                </a:solidFill>
                <a:latin typeface="Arial" pitchFamily="34" charset="0"/>
                <a:ea typeface="微软雅黑" pitchFamily="34" charset="-122"/>
                <a:cs typeface="Arial" pitchFamily="34" charset="0"/>
              </a:endParaRPr>
            </a:p>
          </p:txBody>
        </p:sp>
        <p:sp>
          <p:nvSpPr>
            <p:cNvPr id="61" name="Rectangle 2"/>
            <p:cNvSpPr>
              <a:spLocks noChangeArrowheads="1"/>
            </p:cNvSpPr>
            <p:nvPr/>
          </p:nvSpPr>
          <p:spPr bwMode="auto">
            <a:xfrm>
              <a:off x="5895975" y="3274352"/>
              <a:ext cx="955439" cy="624683"/>
            </a:xfrm>
            <a:prstGeom prst="rect">
              <a:avLst/>
            </a:prstGeom>
            <a:solidFill>
              <a:schemeClr val="bg1"/>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defPPr>
                <a:defRPr lang="zh-CN"/>
              </a:defPPr>
              <a:lvl1pPr marL="0" algn="l" defTabSz="1215503" rtl="0" eaLnBrk="1" latinLnBrk="0" hangingPunct="1">
                <a:defRPr sz="2400" kern="1200">
                  <a:solidFill>
                    <a:schemeClr val="tx1"/>
                  </a:solidFill>
                  <a:latin typeface="+mn-lt"/>
                  <a:ea typeface="+mn-ea"/>
                  <a:cs typeface="+mn-cs"/>
                </a:defRPr>
              </a:lvl1pPr>
              <a:lvl2pPr marL="607759" algn="l" defTabSz="1215503" rtl="0" eaLnBrk="1" latinLnBrk="0" hangingPunct="1">
                <a:defRPr sz="2400" kern="1200">
                  <a:solidFill>
                    <a:schemeClr val="tx1"/>
                  </a:solidFill>
                  <a:latin typeface="+mn-lt"/>
                  <a:ea typeface="+mn-ea"/>
                  <a:cs typeface="+mn-cs"/>
                </a:defRPr>
              </a:lvl2pPr>
              <a:lvl3pPr marL="1215503" algn="l" defTabSz="1215503" rtl="0" eaLnBrk="1" latinLnBrk="0" hangingPunct="1">
                <a:defRPr sz="2400" kern="1200">
                  <a:solidFill>
                    <a:schemeClr val="tx1"/>
                  </a:solidFill>
                  <a:latin typeface="+mn-lt"/>
                  <a:ea typeface="+mn-ea"/>
                  <a:cs typeface="+mn-cs"/>
                </a:defRPr>
              </a:lvl3pPr>
              <a:lvl4pPr marL="1823259" algn="l" defTabSz="1215503" rtl="0" eaLnBrk="1" latinLnBrk="0" hangingPunct="1">
                <a:defRPr sz="2400" kern="1200">
                  <a:solidFill>
                    <a:schemeClr val="tx1"/>
                  </a:solidFill>
                  <a:latin typeface="+mn-lt"/>
                  <a:ea typeface="+mn-ea"/>
                  <a:cs typeface="+mn-cs"/>
                </a:defRPr>
              </a:lvl4pPr>
              <a:lvl5pPr marL="2431008" algn="l" defTabSz="1215503" rtl="0" eaLnBrk="1" latinLnBrk="0" hangingPunct="1">
                <a:defRPr sz="2400" kern="1200">
                  <a:solidFill>
                    <a:schemeClr val="tx1"/>
                  </a:solidFill>
                  <a:latin typeface="+mn-lt"/>
                  <a:ea typeface="+mn-ea"/>
                  <a:cs typeface="+mn-cs"/>
                </a:defRPr>
              </a:lvl5pPr>
              <a:lvl6pPr marL="3038764" algn="l" defTabSz="1215503" rtl="0" eaLnBrk="1" latinLnBrk="0" hangingPunct="1">
                <a:defRPr sz="2400" kern="1200">
                  <a:solidFill>
                    <a:schemeClr val="tx1"/>
                  </a:solidFill>
                  <a:latin typeface="+mn-lt"/>
                  <a:ea typeface="+mn-ea"/>
                  <a:cs typeface="+mn-cs"/>
                </a:defRPr>
              </a:lvl6pPr>
              <a:lvl7pPr marL="3646514" algn="l" defTabSz="1215503" rtl="0" eaLnBrk="1" latinLnBrk="0" hangingPunct="1">
                <a:defRPr sz="2400" kern="1200">
                  <a:solidFill>
                    <a:schemeClr val="tx1"/>
                  </a:solidFill>
                  <a:latin typeface="+mn-lt"/>
                  <a:ea typeface="+mn-ea"/>
                  <a:cs typeface="+mn-cs"/>
                </a:defRPr>
              </a:lvl7pPr>
              <a:lvl8pPr marL="4254267" algn="l" defTabSz="1215503" rtl="0" eaLnBrk="1" latinLnBrk="0" hangingPunct="1">
                <a:defRPr sz="2400" kern="1200">
                  <a:solidFill>
                    <a:schemeClr val="tx1"/>
                  </a:solidFill>
                  <a:latin typeface="+mn-lt"/>
                  <a:ea typeface="+mn-ea"/>
                  <a:cs typeface="+mn-cs"/>
                </a:defRPr>
              </a:lvl8pPr>
              <a:lvl9pPr marL="4862020" algn="l" defTabSz="1215503" rtl="0" eaLnBrk="1" latinLnBrk="0" hangingPunct="1">
                <a:defRPr sz="2400" kern="1200">
                  <a:solidFill>
                    <a:schemeClr val="tx1"/>
                  </a:solidFill>
                  <a:latin typeface="+mn-lt"/>
                  <a:ea typeface="+mn-ea"/>
                  <a:cs typeface="+mn-cs"/>
                </a:defRPr>
              </a:lvl9pPr>
            </a:lstStyle>
            <a:p>
              <a:pPr algn="ctr"/>
              <a:endParaRPr lang="zh-CN" altLang="en-US" sz="4499" b="1" dirty="0">
                <a:solidFill>
                  <a:prstClr val="black"/>
                </a:solidFill>
                <a:latin typeface="Arial" pitchFamily="34" charset="0"/>
                <a:ea typeface="微软雅黑" pitchFamily="34" charset="-122"/>
                <a:cs typeface="Arial" pitchFamily="34" charset="0"/>
              </a:endParaRPr>
            </a:p>
          </p:txBody>
        </p:sp>
        <p:sp>
          <p:nvSpPr>
            <p:cNvPr id="62" name="Rectangle 2"/>
            <p:cNvSpPr>
              <a:spLocks noChangeArrowheads="1"/>
            </p:cNvSpPr>
            <p:nvPr/>
          </p:nvSpPr>
          <p:spPr bwMode="auto">
            <a:xfrm>
              <a:off x="4806367" y="3274352"/>
              <a:ext cx="937168" cy="218424"/>
            </a:xfrm>
            <a:prstGeom prst="rect">
              <a:avLst/>
            </a:prstGeom>
            <a:solidFill>
              <a:srgbClr val="0077C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sz="900" b="1">
                  <a:solidFill>
                    <a:prstClr val="white"/>
                  </a:solidFill>
                  <a:latin typeface="Arial" pitchFamily="34" charset="0"/>
                  <a:cs typeface="Arial" pitchFamily="34" charset="0"/>
                </a:rPr>
                <a:t>P</a:t>
              </a:r>
              <a:endParaRPr lang="zh-CN" altLang="en-US" sz="900" b="1" dirty="0">
                <a:solidFill>
                  <a:prstClr val="white"/>
                </a:solidFill>
                <a:latin typeface="Arial" pitchFamily="34" charset="0"/>
                <a:ea typeface="微软雅黑" pitchFamily="34" charset="-122"/>
                <a:cs typeface="Arial" pitchFamily="34" charset="0"/>
              </a:endParaRPr>
            </a:p>
          </p:txBody>
        </p:sp>
        <p:sp>
          <p:nvSpPr>
            <p:cNvPr id="63" name="Rectangle 2"/>
            <p:cNvSpPr>
              <a:spLocks noChangeArrowheads="1"/>
            </p:cNvSpPr>
            <p:nvPr/>
          </p:nvSpPr>
          <p:spPr bwMode="auto">
            <a:xfrm>
              <a:off x="5895976" y="3274352"/>
              <a:ext cx="937166" cy="218424"/>
            </a:xfrm>
            <a:prstGeom prst="rect">
              <a:avLst/>
            </a:prstGeom>
            <a:solidFill>
              <a:srgbClr val="00B0F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r>
                <a:rPr sz="900" b="1">
                  <a:solidFill>
                    <a:prstClr val="white"/>
                  </a:solidFill>
                  <a:latin typeface="Arial" pitchFamily="34" charset="0"/>
                  <a:cs typeface="Arial" pitchFamily="34" charset="0"/>
                </a:rPr>
                <a:t>Q</a:t>
              </a:r>
              <a:endParaRPr lang="zh-CN" altLang="en-US" sz="900" b="1" dirty="0">
                <a:solidFill>
                  <a:prstClr val="white"/>
                </a:solidFill>
                <a:latin typeface="Arial" pitchFamily="34" charset="0"/>
                <a:ea typeface="微软雅黑" pitchFamily="34" charset="-122"/>
                <a:cs typeface="Arial" pitchFamily="34" charset="0"/>
              </a:endParaRPr>
            </a:p>
          </p:txBody>
        </p:sp>
        <p:sp>
          <p:nvSpPr>
            <p:cNvPr id="64" name="Rectangle 2"/>
            <p:cNvSpPr>
              <a:spLocks noChangeArrowheads="1"/>
            </p:cNvSpPr>
            <p:nvPr/>
          </p:nvSpPr>
          <p:spPr bwMode="auto">
            <a:xfrm>
              <a:off x="3001161" y="3285425"/>
              <a:ext cx="959873" cy="624683"/>
            </a:xfrm>
            <a:prstGeom prst="rect">
              <a:avLst/>
            </a:prstGeom>
            <a:solidFill>
              <a:schemeClr val="bg1"/>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endParaRPr lang="zh-CN" altLang="en-US" sz="4499" b="1" dirty="0">
                <a:solidFill>
                  <a:prstClr val="black"/>
                </a:solidFill>
                <a:latin typeface="Arial" pitchFamily="34" charset="0"/>
                <a:ea typeface="微软雅黑" pitchFamily="34" charset="-122"/>
                <a:cs typeface="Arial" pitchFamily="34" charset="0"/>
              </a:endParaRPr>
            </a:p>
          </p:txBody>
        </p:sp>
        <p:sp>
          <p:nvSpPr>
            <p:cNvPr id="65" name="Rectangle 2"/>
            <p:cNvSpPr>
              <a:spLocks noChangeArrowheads="1"/>
            </p:cNvSpPr>
            <p:nvPr/>
          </p:nvSpPr>
          <p:spPr bwMode="auto">
            <a:xfrm>
              <a:off x="3001161" y="3285424"/>
              <a:ext cx="118304" cy="241961"/>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p>
              <a:pPr algn="ctr"/>
              <a:endParaRPr lang="zh-CN" altLang="en-US" sz="900" b="1" dirty="0">
                <a:solidFill>
                  <a:prstClr val="black"/>
                </a:solidFill>
                <a:latin typeface="Arial" pitchFamily="34" charset="0"/>
                <a:ea typeface="微软雅黑" pitchFamily="34" charset="-122"/>
                <a:cs typeface="Arial" pitchFamily="34" charset="0"/>
              </a:endParaRPr>
            </a:p>
          </p:txBody>
        </p:sp>
        <p:sp>
          <p:nvSpPr>
            <p:cNvPr id="66" name="Rectangle 2"/>
            <p:cNvSpPr>
              <a:spLocks noChangeArrowheads="1"/>
            </p:cNvSpPr>
            <p:nvPr/>
          </p:nvSpPr>
          <p:spPr bwMode="auto">
            <a:xfrm>
              <a:off x="3119465" y="3285424"/>
              <a:ext cx="118304" cy="241961"/>
            </a:xfrm>
            <a:prstGeom prst="rect">
              <a:avLst/>
            </a:prstGeom>
            <a:solidFill>
              <a:schemeClr val="accent1">
                <a:lumMod val="60000"/>
                <a:lumOff val="40000"/>
              </a:schemeClr>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defPPr>
                <a:defRPr lang="zh-CN"/>
              </a:defPPr>
              <a:lvl1pPr marL="0" algn="l" defTabSz="1215503" rtl="0" eaLnBrk="1" latinLnBrk="0" hangingPunct="1">
                <a:defRPr sz="2400" kern="1200">
                  <a:solidFill>
                    <a:schemeClr val="tx1"/>
                  </a:solidFill>
                  <a:latin typeface="+mn-lt"/>
                  <a:ea typeface="+mn-ea"/>
                  <a:cs typeface="+mn-cs"/>
                </a:defRPr>
              </a:lvl1pPr>
              <a:lvl2pPr marL="607759" algn="l" defTabSz="1215503" rtl="0" eaLnBrk="1" latinLnBrk="0" hangingPunct="1">
                <a:defRPr sz="2400" kern="1200">
                  <a:solidFill>
                    <a:schemeClr val="tx1"/>
                  </a:solidFill>
                  <a:latin typeface="+mn-lt"/>
                  <a:ea typeface="+mn-ea"/>
                  <a:cs typeface="+mn-cs"/>
                </a:defRPr>
              </a:lvl2pPr>
              <a:lvl3pPr marL="1215503" algn="l" defTabSz="1215503" rtl="0" eaLnBrk="1" latinLnBrk="0" hangingPunct="1">
                <a:defRPr sz="2400" kern="1200">
                  <a:solidFill>
                    <a:schemeClr val="tx1"/>
                  </a:solidFill>
                  <a:latin typeface="+mn-lt"/>
                  <a:ea typeface="+mn-ea"/>
                  <a:cs typeface="+mn-cs"/>
                </a:defRPr>
              </a:lvl3pPr>
              <a:lvl4pPr marL="1823259" algn="l" defTabSz="1215503" rtl="0" eaLnBrk="1" latinLnBrk="0" hangingPunct="1">
                <a:defRPr sz="2400" kern="1200">
                  <a:solidFill>
                    <a:schemeClr val="tx1"/>
                  </a:solidFill>
                  <a:latin typeface="+mn-lt"/>
                  <a:ea typeface="+mn-ea"/>
                  <a:cs typeface="+mn-cs"/>
                </a:defRPr>
              </a:lvl4pPr>
              <a:lvl5pPr marL="2431008" algn="l" defTabSz="1215503" rtl="0" eaLnBrk="1" latinLnBrk="0" hangingPunct="1">
                <a:defRPr sz="2400" kern="1200">
                  <a:solidFill>
                    <a:schemeClr val="tx1"/>
                  </a:solidFill>
                  <a:latin typeface="+mn-lt"/>
                  <a:ea typeface="+mn-ea"/>
                  <a:cs typeface="+mn-cs"/>
                </a:defRPr>
              </a:lvl5pPr>
              <a:lvl6pPr marL="3038764" algn="l" defTabSz="1215503" rtl="0" eaLnBrk="1" latinLnBrk="0" hangingPunct="1">
                <a:defRPr sz="2400" kern="1200">
                  <a:solidFill>
                    <a:schemeClr val="tx1"/>
                  </a:solidFill>
                  <a:latin typeface="+mn-lt"/>
                  <a:ea typeface="+mn-ea"/>
                  <a:cs typeface="+mn-cs"/>
                </a:defRPr>
              </a:lvl6pPr>
              <a:lvl7pPr marL="3646514" algn="l" defTabSz="1215503" rtl="0" eaLnBrk="1" latinLnBrk="0" hangingPunct="1">
                <a:defRPr sz="2400" kern="1200">
                  <a:solidFill>
                    <a:schemeClr val="tx1"/>
                  </a:solidFill>
                  <a:latin typeface="+mn-lt"/>
                  <a:ea typeface="+mn-ea"/>
                  <a:cs typeface="+mn-cs"/>
                </a:defRPr>
              </a:lvl7pPr>
              <a:lvl8pPr marL="4254267" algn="l" defTabSz="1215503" rtl="0" eaLnBrk="1" latinLnBrk="0" hangingPunct="1">
                <a:defRPr sz="2400" kern="1200">
                  <a:solidFill>
                    <a:schemeClr val="tx1"/>
                  </a:solidFill>
                  <a:latin typeface="+mn-lt"/>
                  <a:ea typeface="+mn-ea"/>
                  <a:cs typeface="+mn-cs"/>
                </a:defRPr>
              </a:lvl8pPr>
              <a:lvl9pPr marL="4862020" algn="l" defTabSz="1215503" rtl="0" eaLnBrk="1" latinLnBrk="0" hangingPunct="1">
                <a:defRPr sz="2400" kern="1200">
                  <a:solidFill>
                    <a:schemeClr val="tx1"/>
                  </a:solidFill>
                  <a:latin typeface="+mn-lt"/>
                  <a:ea typeface="+mn-ea"/>
                  <a:cs typeface="+mn-cs"/>
                </a:defRPr>
              </a:lvl9pPr>
            </a:lstStyle>
            <a:p>
              <a:pPr algn="ctr"/>
              <a:endParaRPr lang="zh-CN" altLang="en-US" sz="900" b="1" dirty="0">
                <a:solidFill>
                  <a:prstClr val="black"/>
                </a:solidFill>
                <a:latin typeface="Arial" pitchFamily="34" charset="0"/>
                <a:ea typeface="微软雅黑" pitchFamily="34" charset="-122"/>
                <a:cs typeface="Arial" pitchFamily="34" charset="0"/>
              </a:endParaRPr>
            </a:p>
          </p:txBody>
        </p:sp>
        <p:sp>
          <p:nvSpPr>
            <p:cNvPr id="67" name="Rectangle 2"/>
            <p:cNvSpPr>
              <a:spLocks noChangeArrowheads="1"/>
            </p:cNvSpPr>
            <p:nvPr/>
          </p:nvSpPr>
          <p:spPr bwMode="auto">
            <a:xfrm>
              <a:off x="3237770" y="3285424"/>
              <a:ext cx="118304" cy="241961"/>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defPPr>
                <a:defRPr lang="zh-CN"/>
              </a:defPPr>
              <a:lvl1pPr marL="0" algn="l" defTabSz="1215503" rtl="0" eaLnBrk="1" latinLnBrk="0" hangingPunct="1">
                <a:defRPr sz="2400" kern="1200">
                  <a:solidFill>
                    <a:schemeClr val="tx1"/>
                  </a:solidFill>
                  <a:latin typeface="+mn-lt"/>
                  <a:ea typeface="+mn-ea"/>
                  <a:cs typeface="+mn-cs"/>
                </a:defRPr>
              </a:lvl1pPr>
              <a:lvl2pPr marL="607759" algn="l" defTabSz="1215503" rtl="0" eaLnBrk="1" latinLnBrk="0" hangingPunct="1">
                <a:defRPr sz="2400" kern="1200">
                  <a:solidFill>
                    <a:schemeClr val="tx1"/>
                  </a:solidFill>
                  <a:latin typeface="+mn-lt"/>
                  <a:ea typeface="+mn-ea"/>
                  <a:cs typeface="+mn-cs"/>
                </a:defRPr>
              </a:lvl2pPr>
              <a:lvl3pPr marL="1215503" algn="l" defTabSz="1215503" rtl="0" eaLnBrk="1" latinLnBrk="0" hangingPunct="1">
                <a:defRPr sz="2400" kern="1200">
                  <a:solidFill>
                    <a:schemeClr val="tx1"/>
                  </a:solidFill>
                  <a:latin typeface="+mn-lt"/>
                  <a:ea typeface="+mn-ea"/>
                  <a:cs typeface="+mn-cs"/>
                </a:defRPr>
              </a:lvl3pPr>
              <a:lvl4pPr marL="1823259" algn="l" defTabSz="1215503" rtl="0" eaLnBrk="1" latinLnBrk="0" hangingPunct="1">
                <a:defRPr sz="2400" kern="1200">
                  <a:solidFill>
                    <a:schemeClr val="tx1"/>
                  </a:solidFill>
                  <a:latin typeface="+mn-lt"/>
                  <a:ea typeface="+mn-ea"/>
                  <a:cs typeface="+mn-cs"/>
                </a:defRPr>
              </a:lvl4pPr>
              <a:lvl5pPr marL="2431008" algn="l" defTabSz="1215503" rtl="0" eaLnBrk="1" latinLnBrk="0" hangingPunct="1">
                <a:defRPr sz="2400" kern="1200">
                  <a:solidFill>
                    <a:schemeClr val="tx1"/>
                  </a:solidFill>
                  <a:latin typeface="+mn-lt"/>
                  <a:ea typeface="+mn-ea"/>
                  <a:cs typeface="+mn-cs"/>
                </a:defRPr>
              </a:lvl5pPr>
              <a:lvl6pPr marL="3038764" algn="l" defTabSz="1215503" rtl="0" eaLnBrk="1" latinLnBrk="0" hangingPunct="1">
                <a:defRPr sz="2400" kern="1200">
                  <a:solidFill>
                    <a:schemeClr val="tx1"/>
                  </a:solidFill>
                  <a:latin typeface="+mn-lt"/>
                  <a:ea typeface="+mn-ea"/>
                  <a:cs typeface="+mn-cs"/>
                </a:defRPr>
              </a:lvl6pPr>
              <a:lvl7pPr marL="3646514" algn="l" defTabSz="1215503" rtl="0" eaLnBrk="1" latinLnBrk="0" hangingPunct="1">
                <a:defRPr sz="2400" kern="1200">
                  <a:solidFill>
                    <a:schemeClr val="tx1"/>
                  </a:solidFill>
                  <a:latin typeface="+mn-lt"/>
                  <a:ea typeface="+mn-ea"/>
                  <a:cs typeface="+mn-cs"/>
                </a:defRPr>
              </a:lvl7pPr>
              <a:lvl8pPr marL="4254267" algn="l" defTabSz="1215503" rtl="0" eaLnBrk="1" latinLnBrk="0" hangingPunct="1">
                <a:defRPr sz="2400" kern="1200">
                  <a:solidFill>
                    <a:schemeClr val="tx1"/>
                  </a:solidFill>
                  <a:latin typeface="+mn-lt"/>
                  <a:ea typeface="+mn-ea"/>
                  <a:cs typeface="+mn-cs"/>
                </a:defRPr>
              </a:lvl8pPr>
              <a:lvl9pPr marL="4862020" algn="l" defTabSz="1215503" rtl="0" eaLnBrk="1" latinLnBrk="0" hangingPunct="1">
                <a:defRPr sz="2400" kern="1200">
                  <a:solidFill>
                    <a:schemeClr val="tx1"/>
                  </a:solidFill>
                  <a:latin typeface="+mn-lt"/>
                  <a:ea typeface="+mn-ea"/>
                  <a:cs typeface="+mn-cs"/>
                </a:defRPr>
              </a:lvl9pPr>
            </a:lstStyle>
            <a:p>
              <a:pPr algn="ctr"/>
              <a:endParaRPr lang="zh-CN" altLang="en-US" sz="900" b="1" dirty="0">
                <a:solidFill>
                  <a:prstClr val="black"/>
                </a:solidFill>
                <a:latin typeface="Arial" pitchFamily="34" charset="0"/>
                <a:ea typeface="微软雅黑" pitchFamily="34" charset="-122"/>
                <a:cs typeface="Arial" pitchFamily="34" charset="0"/>
              </a:endParaRPr>
            </a:p>
          </p:txBody>
        </p:sp>
        <p:sp>
          <p:nvSpPr>
            <p:cNvPr id="68" name="Rectangle 2"/>
            <p:cNvSpPr>
              <a:spLocks noChangeArrowheads="1"/>
            </p:cNvSpPr>
            <p:nvPr/>
          </p:nvSpPr>
          <p:spPr bwMode="auto">
            <a:xfrm>
              <a:off x="3356075" y="3285424"/>
              <a:ext cx="118304" cy="241961"/>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defPPr>
                <a:defRPr lang="zh-CN"/>
              </a:defPPr>
              <a:lvl1pPr marL="0" algn="l" defTabSz="1215503" rtl="0" eaLnBrk="1" latinLnBrk="0" hangingPunct="1">
                <a:defRPr sz="2400" kern="1200">
                  <a:solidFill>
                    <a:schemeClr val="tx1"/>
                  </a:solidFill>
                  <a:latin typeface="+mn-lt"/>
                  <a:ea typeface="+mn-ea"/>
                  <a:cs typeface="+mn-cs"/>
                </a:defRPr>
              </a:lvl1pPr>
              <a:lvl2pPr marL="607759" algn="l" defTabSz="1215503" rtl="0" eaLnBrk="1" latinLnBrk="0" hangingPunct="1">
                <a:defRPr sz="2400" kern="1200">
                  <a:solidFill>
                    <a:schemeClr val="tx1"/>
                  </a:solidFill>
                  <a:latin typeface="+mn-lt"/>
                  <a:ea typeface="+mn-ea"/>
                  <a:cs typeface="+mn-cs"/>
                </a:defRPr>
              </a:lvl2pPr>
              <a:lvl3pPr marL="1215503" algn="l" defTabSz="1215503" rtl="0" eaLnBrk="1" latinLnBrk="0" hangingPunct="1">
                <a:defRPr sz="2400" kern="1200">
                  <a:solidFill>
                    <a:schemeClr val="tx1"/>
                  </a:solidFill>
                  <a:latin typeface="+mn-lt"/>
                  <a:ea typeface="+mn-ea"/>
                  <a:cs typeface="+mn-cs"/>
                </a:defRPr>
              </a:lvl3pPr>
              <a:lvl4pPr marL="1823259" algn="l" defTabSz="1215503" rtl="0" eaLnBrk="1" latinLnBrk="0" hangingPunct="1">
                <a:defRPr sz="2400" kern="1200">
                  <a:solidFill>
                    <a:schemeClr val="tx1"/>
                  </a:solidFill>
                  <a:latin typeface="+mn-lt"/>
                  <a:ea typeface="+mn-ea"/>
                  <a:cs typeface="+mn-cs"/>
                </a:defRPr>
              </a:lvl4pPr>
              <a:lvl5pPr marL="2431008" algn="l" defTabSz="1215503" rtl="0" eaLnBrk="1" latinLnBrk="0" hangingPunct="1">
                <a:defRPr sz="2400" kern="1200">
                  <a:solidFill>
                    <a:schemeClr val="tx1"/>
                  </a:solidFill>
                  <a:latin typeface="+mn-lt"/>
                  <a:ea typeface="+mn-ea"/>
                  <a:cs typeface="+mn-cs"/>
                </a:defRPr>
              </a:lvl5pPr>
              <a:lvl6pPr marL="3038764" algn="l" defTabSz="1215503" rtl="0" eaLnBrk="1" latinLnBrk="0" hangingPunct="1">
                <a:defRPr sz="2400" kern="1200">
                  <a:solidFill>
                    <a:schemeClr val="tx1"/>
                  </a:solidFill>
                  <a:latin typeface="+mn-lt"/>
                  <a:ea typeface="+mn-ea"/>
                  <a:cs typeface="+mn-cs"/>
                </a:defRPr>
              </a:lvl6pPr>
              <a:lvl7pPr marL="3646514" algn="l" defTabSz="1215503" rtl="0" eaLnBrk="1" latinLnBrk="0" hangingPunct="1">
                <a:defRPr sz="2400" kern="1200">
                  <a:solidFill>
                    <a:schemeClr val="tx1"/>
                  </a:solidFill>
                  <a:latin typeface="+mn-lt"/>
                  <a:ea typeface="+mn-ea"/>
                  <a:cs typeface="+mn-cs"/>
                </a:defRPr>
              </a:lvl7pPr>
              <a:lvl8pPr marL="4254267" algn="l" defTabSz="1215503" rtl="0" eaLnBrk="1" latinLnBrk="0" hangingPunct="1">
                <a:defRPr sz="2400" kern="1200">
                  <a:solidFill>
                    <a:schemeClr val="tx1"/>
                  </a:solidFill>
                  <a:latin typeface="+mn-lt"/>
                  <a:ea typeface="+mn-ea"/>
                  <a:cs typeface="+mn-cs"/>
                </a:defRPr>
              </a:lvl8pPr>
              <a:lvl9pPr marL="4862020" algn="l" defTabSz="1215503" rtl="0" eaLnBrk="1" latinLnBrk="0" hangingPunct="1">
                <a:defRPr sz="2400" kern="1200">
                  <a:solidFill>
                    <a:schemeClr val="tx1"/>
                  </a:solidFill>
                  <a:latin typeface="+mn-lt"/>
                  <a:ea typeface="+mn-ea"/>
                  <a:cs typeface="+mn-cs"/>
                </a:defRPr>
              </a:lvl9pPr>
            </a:lstStyle>
            <a:p>
              <a:pPr algn="ctr"/>
              <a:endParaRPr lang="zh-CN" altLang="en-US" sz="900" b="1" dirty="0">
                <a:solidFill>
                  <a:prstClr val="black"/>
                </a:solidFill>
                <a:latin typeface="Arial" pitchFamily="34" charset="0"/>
                <a:ea typeface="微软雅黑" pitchFamily="34" charset="-122"/>
                <a:cs typeface="Arial" pitchFamily="34" charset="0"/>
              </a:endParaRPr>
            </a:p>
          </p:txBody>
        </p:sp>
        <p:sp>
          <p:nvSpPr>
            <p:cNvPr id="69" name="Rectangle 2"/>
            <p:cNvSpPr>
              <a:spLocks noChangeArrowheads="1"/>
            </p:cNvSpPr>
            <p:nvPr/>
          </p:nvSpPr>
          <p:spPr bwMode="auto">
            <a:xfrm>
              <a:off x="3474379" y="3285424"/>
              <a:ext cx="118304" cy="241961"/>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defPPr>
                <a:defRPr lang="zh-CN"/>
              </a:defPPr>
              <a:lvl1pPr marL="0" algn="l" defTabSz="1215503" rtl="0" eaLnBrk="1" latinLnBrk="0" hangingPunct="1">
                <a:defRPr sz="2400" kern="1200">
                  <a:solidFill>
                    <a:schemeClr val="tx1"/>
                  </a:solidFill>
                  <a:latin typeface="+mn-lt"/>
                  <a:ea typeface="+mn-ea"/>
                  <a:cs typeface="+mn-cs"/>
                </a:defRPr>
              </a:lvl1pPr>
              <a:lvl2pPr marL="607759" algn="l" defTabSz="1215503" rtl="0" eaLnBrk="1" latinLnBrk="0" hangingPunct="1">
                <a:defRPr sz="2400" kern="1200">
                  <a:solidFill>
                    <a:schemeClr val="tx1"/>
                  </a:solidFill>
                  <a:latin typeface="+mn-lt"/>
                  <a:ea typeface="+mn-ea"/>
                  <a:cs typeface="+mn-cs"/>
                </a:defRPr>
              </a:lvl2pPr>
              <a:lvl3pPr marL="1215503" algn="l" defTabSz="1215503" rtl="0" eaLnBrk="1" latinLnBrk="0" hangingPunct="1">
                <a:defRPr sz="2400" kern="1200">
                  <a:solidFill>
                    <a:schemeClr val="tx1"/>
                  </a:solidFill>
                  <a:latin typeface="+mn-lt"/>
                  <a:ea typeface="+mn-ea"/>
                  <a:cs typeface="+mn-cs"/>
                </a:defRPr>
              </a:lvl3pPr>
              <a:lvl4pPr marL="1823259" algn="l" defTabSz="1215503" rtl="0" eaLnBrk="1" latinLnBrk="0" hangingPunct="1">
                <a:defRPr sz="2400" kern="1200">
                  <a:solidFill>
                    <a:schemeClr val="tx1"/>
                  </a:solidFill>
                  <a:latin typeface="+mn-lt"/>
                  <a:ea typeface="+mn-ea"/>
                  <a:cs typeface="+mn-cs"/>
                </a:defRPr>
              </a:lvl4pPr>
              <a:lvl5pPr marL="2431008" algn="l" defTabSz="1215503" rtl="0" eaLnBrk="1" latinLnBrk="0" hangingPunct="1">
                <a:defRPr sz="2400" kern="1200">
                  <a:solidFill>
                    <a:schemeClr val="tx1"/>
                  </a:solidFill>
                  <a:latin typeface="+mn-lt"/>
                  <a:ea typeface="+mn-ea"/>
                  <a:cs typeface="+mn-cs"/>
                </a:defRPr>
              </a:lvl5pPr>
              <a:lvl6pPr marL="3038764" algn="l" defTabSz="1215503" rtl="0" eaLnBrk="1" latinLnBrk="0" hangingPunct="1">
                <a:defRPr sz="2400" kern="1200">
                  <a:solidFill>
                    <a:schemeClr val="tx1"/>
                  </a:solidFill>
                  <a:latin typeface="+mn-lt"/>
                  <a:ea typeface="+mn-ea"/>
                  <a:cs typeface="+mn-cs"/>
                </a:defRPr>
              </a:lvl6pPr>
              <a:lvl7pPr marL="3646514" algn="l" defTabSz="1215503" rtl="0" eaLnBrk="1" latinLnBrk="0" hangingPunct="1">
                <a:defRPr sz="2400" kern="1200">
                  <a:solidFill>
                    <a:schemeClr val="tx1"/>
                  </a:solidFill>
                  <a:latin typeface="+mn-lt"/>
                  <a:ea typeface="+mn-ea"/>
                  <a:cs typeface="+mn-cs"/>
                </a:defRPr>
              </a:lvl7pPr>
              <a:lvl8pPr marL="4254267" algn="l" defTabSz="1215503" rtl="0" eaLnBrk="1" latinLnBrk="0" hangingPunct="1">
                <a:defRPr sz="2400" kern="1200">
                  <a:solidFill>
                    <a:schemeClr val="tx1"/>
                  </a:solidFill>
                  <a:latin typeface="+mn-lt"/>
                  <a:ea typeface="+mn-ea"/>
                  <a:cs typeface="+mn-cs"/>
                </a:defRPr>
              </a:lvl8pPr>
              <a:lvl9pPr marL="4862020" algn="l" defTabSz="1215503" rtl="0" eaLnBrk="1" latinLnBrk="0" hangingPunct="1">
                <a:defRPr sz="2400" kern="1200">
                  <a:solidFill>
                    <a:schemeClr val="tx1"/>
                  </a:solidFill>
                  <a:latin typeface="+mn-lt"/>
                  <a:ea typeface="+mn-ea"/>
                  <a:cs typeface="+mn-cs"/>
                </a:defRPr>
              </a:lvl9pPr>
            </a:lstStyle>
            <a:p>
              <a:pPr algn="ctr"/>
              <a:endParaRPr lang="zh-CN" altLang="en-US" sz="900" b="1" dirty="0">
                <a:solidFill>
                  <a:prstClr val="black"/>
                </a:solidFill>
                <a:latin typeface="Arial" pitchFamily="34" charset="0"/>
                <a:ea typeface="微软雅黑" pitchFamily="34" charset="-122"/>
                <a:cs typeface="Arial" pitchFamily="34" charset="0"/>
              </a:endParaRPr>
            </a:p>
          </p:txBody>
        </p:sp>
        <p:sp>
          <p:nvSpPr>
            <p:cNvPr id="70" name="Rectangle 2"/>
            <p:cNvSpPr>
              <a:spLocks noChangeArrowheads="1"/>
            </p:cNvSpPr>
            <p:nvPr/>
          </p:nvSpPr>
          <p:spPr bwMode="auto">
            <a:xfrm>
              <a:off x="3592683" y="3285424"/>
              <a:ext cx="118304" cy="241961"/>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defPPr>
                <a:defRPr lang="zh-CN"/>
              </a:defPPr>
              <a:lvl1pPr marL="0" algn="l" defTabSz="1215503" rtl="0" eaLnBrk="1" latinLnBrk="0" hangingPunct="1">
                <a:defRPr sz="2400" kern="1200">
                  <a:solidFill>
                    <a:schemeClr val="tx1"/>
                  </a:solidFill>
                  <a:latin typeface="+mn-lt"/>
                  <a:ea typeface="+mn-ea"/>
                  <a:cs typeface="+mn-cs"/>
                </a:defRPr>
              </a:lvl1pPr>
              <a:lvl2pPr marL="607759" algn="l" defTabSz="1215503" rtl="0" eaLnBrk="1" latinLnBrk="0" hangingPunct="1">
                <a:defRPr sz="2400" kern="1200">
                  <a:solidFill>
                    <a:schemeClr val="tx1"/>
                  </a:solidFill>
                  <a:latin typeface="+mn-lt"/>
                  <a:ea typeface="+mn-ea"/>
                  <a:cs typeface="+mn-cs"/>
                </a:defRPr>
              </a:lvl2pPr>
              <a:lvl3pPr marL="1215503" algn="l" defTabSz="1215503" rtl="0" eaLnBrk="1" latinLnBrk="0" hangingPunct="1">
                <a:defRPr sz="2400" kern="1200">
                  <a:solidFill>
                    <a:schemeClr val="tx1"/>
                  </a:solidFill>
                  <a:latin typeface="+mn-lt"/>
                  <a:ea typeface="+mn-ea"/>
                  <a:cs typeface="+mn-cs"/>
                </a:defRPr>
              </a:lvl3pPr>
              <a:lvl4pPr marL="1823259" algn="l" defTabSz="1215503" rtl="0" eaLnBrk="1" latinLnBrk="0" hangingPunct="1">
                <a:defRPr sz="2400" kern="1200">
                  <a:solidFill>
                    <a:schemeClr val="tx1"/>
                  </a:solidFill>
                  <a:latin typeface="+mn-lt"/>
                  <a:ea typeface="+mn-ea"/>
                  <a:cs typeface="+mn-cs"/>
                </a:defRPr>
              </a:lvl4pPr>
              <a:lvl5pPr marL="2431008" algn="l" defTabSz="1215503" rtl="0" eaLnBrk="1" latinLnBrk="0" hangingPunct="1">
                <a:defRPr sz="2400" kern="1200">
                  <a:solidFill>
                    <a:schemeClr val="tx1"/>
                  </a:solidFill>
                  <a:latin typeface="+mn-lt"/>
                  <a:ea typeface="+mn-ea"/>
                  <a:cs typeface="+mn-cs"/>
                </a:defRPr>
              </a:lvl5pPr>
              <a:lvl6pPr marL="3038764" algn="l" defTabSz="1215503" rtl="0" eaLnBrk="1" latinLnBrk="0" hangingPunct="1">
                <a:defRPr sz="2400" kern="1200">
                  <a:solidFill>
                    <a:schemeClr val="tx1"/>
                  </a:solidFill>
                  <a:latin typeface="+mn-lt"/>
                  <a:ea typeface="+mn-ea"/>
                  <a:cs typeface="+mn-cs"/>
                </a:defRPr>
              </a:lvl6pPr>
              <a:lvl7pPr marL="3646514" algn="l" defTabSz="1215503" rtl="0" eaLnBrk="1" latinLnBrk="0" hangingPunct="1">
                <a:defRPr sz="2400" kern="1200">
                  <a:solidFill>
                    <a:schemeClr val="tx1"/>
                  </a:solidFill>
                  <a:latin typeface="+mn-lt"/>
                  <a:ea typeface="+mn-ea"/>
                  <a:cs typeface="+mn-cs"/>
                </a:defRPr>
              </a:lvl7pPr>
              <a:lvl8pPr marL="4254267" algn="l" defTabSz="1215503" rtl="0" eaLnBrk="1" latinLnBrk="0" hangingPunct="1">
                <a:defRPr sz="2400" kern="1200">
                  <a:solidFill>
                    <a:schemeClr val="tx1"/>
                  </a:solidFill>
                  <a:latin typeface="+mn-lt"/>
                  <a:ea typeface="+mn-ea"/>
                  <a:cs typeface="+mn-cs"/>
                </a:defRPr>
              </a:lvl8pPr>
              <a:lvl9pPr marL="4862020" algn="l" defTabSz="1215503" rtl="0" eaLnBrk="1" latinLnBrk="0" hangingPunct="1">
                <a:defRPr sz="2400" kern="1200">
                  <a:solidFill>
                    <a:schemeClr val="tx1"/>
                  </a:solidFill>
                  <a:latin typeface="+mn-lt"/>
                  <a:ea typeface="+mn-ea"/>
                  <a:cs typeface="+mn-cs"/>
                </a:defRPr>
              </a:lvl9pPr>
            </a:lstStyle>
            <a:p>
              <a:pPr algn="ctr"/>
              <a:endParaRPr lang="zh-CN" altLang="en-US" sz="900" b="1" dirty="0">
                <a:solidFill>
                  <a:prstClr val="black"/>
                </a:solidFill>
                <a:latin typeface="Arial" pitchFamily="34" charset="0"/>
                <a:ea typeface="微软雅黑" pitchFamily="34" charset="-122"/>
                <a:cs typeface="Arial" pitchFamily="34" charset="0"/>
              </a:endParaRPr>
            </a:p>
          </p:txBody>
        </p:sp>
        <p:sp>
          <p:nvSpPr>
            <p:cNvPr id="71" name="Rectangle 2"/>
            <p:cNvSpPr>
              <a:spLocks noChangeArrowheads="1"/>
            </p:cNvSpPr>
            <p:nvPr/>
          </p:nvSpPr>
          <p:spPr bwMode="auto">
            <a:xfrm>
              <a:off x="3710987" y="3285424"/>
              <a:ext cx="118304" cy="241961"/>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defPPr>
                <a:defRPr lang="zh-CN"/>
              </a:defPPr>
              <a:lvl1pPr marL="0" algn="l" defTabSz="1215503" rtl="0" eaLnBrk="1" latinLnBrk="0" hangingPunct="1">
                <a:defRPr sz="2400" kern="1200">
                  <a:solidFill>
                    <a:schemeClr val="tx1"/>
                  </a:solidFill>
                  <a:latin typeface="+mn-lt"/>
                  <a:ea typeface="+mn-ea"/>
                  <a:cs typeface="+mn-cs"/>
                </a:defRPr>
              </a:lvl1pPr>
              <a:lvl2pPr marL="607759" algn="l" defTabSz="1215503" rtl="0" eaLnBrk="1" latinLnBrk="0" hangingPunct="1">
                <a:defRPr sz="2400" kern="1200">
                  <a:solidFill>
                    <a:schemeClr val="tx1"/>
                  </a:solidFill>
                  <a:latin typeface="+mn-lt"/>
                  <a:ea typeface="+mn-ea"/>
                  <a:cs typeface="+mn-cs"/>
                </a:defRPr>
              </a:lvl2pPr>
              <a:lvl3pPr marL="1215503" algn="l" defTabSz="1215503" rtl="0" eaLnBrk="1" latinLnBrk="0" hangingPunct="1">
                <a:defRPr sz="2400" kern="1200">
                  <a:solidFill>
                    <a:schemeClr val="tx1"/>
                  </a:solidFill>
                  <a:latin typeface="+mn-lt"/>
                  <a:ea typeface="+mn-ea"/>
                  <a:cs typeface="+mn-cs"/>
                </a:defRPr>
              </a:lvl3pPr>
              <a:lvl4pPr marL="1823259" algn="l" defTabSz="1215503" rtl="0" eaLnBrk="1" latinLnBrk="0" hangingPunct="1">
                <a:defRPr sz="2400" kern="1200">
                  <a:solidFill>
                    <a:schemeClr val="tx1"/>
                  </a:solidFill>
                  <a:latin typeface="+mn-lt"/>
                  <a:ea typeface="+mn-ea"/>
                  <a:cs typeface="+mn-cs"/>
                </a:defRPr>
              </a:lvl4pPr>
              <a:lvl5pPr marL="2431008" algn="l" defTabSz="1215503" rtl="0" eaLnBrk="1" latinLnBrk="0" hangingPunct="1">
                <a:defRPr sz="2400" kern="1200">
                  <a:solidFill>
                    <a:schemeClr val="tx1"/>
                  </a:solidFill>
                  <a:latin typeface="+mn-lt"/>
                  <a:ea typeface="+mn-ea"/>
                  <a:cs typeface="+mn-cs"/>
                </a:defRPr>
              </a:lvl5pPr>
              <a:lvl6pPr marL="3038764" algn="l" defTabSz="1215503" rtl="0" eaLnBrk="1" latinLnBrk="0" hangingPunct="1">
                <a:defRPr sz="2400" kern="1200">
                  <a:solidFill>
                    <a:schemeClr val="tx1"/>
                  </a:solidFill>
                  <a:latin typeface="+mn-lt"/>
                  <a:ea typeface="+mn-ea"/>
                  <a:cs typeface="+mn-cs"/>
                </a:defRPr>
              </a:lvl6pPr>
              <a:lvl7pPr marL="3646514" algn="l" defTabSz="1215503" rtl="0" eaLnBrk="1" latinLnBrk="0" hangingPunct="1">
                <a:defRPr sz="2400" kern="1200">
                  <a:solidFill>
                    <a:schemeClr val="tx1"/>
                  </a:solidFill>
                  <a:latin typeface="+mn-lt"/>
                  <a:ea typeface="+mn-ea"/>
                  <a:cs typeface="+mn-cs"/>
                </a:defRPr>
              </a:lvl7pPr>
              <a:lvl8pPr marL="4254267" algn="l" defTabSz="1215503" rtl="0" eaLnBrk="1" latinLnBrk="0" hangingPunct="1">
                <a:defRPr sz="2400" kern="1200">
                  <a:solidFill>
                    <a:schemeClr val="tx1"/>
                  </a:solidFill>
                  <a:latin typeface="+mn-lt"/>
                  <a:ea typeface="+mn-ea"/>
                  <a:cs typeface="+mn-cs"/>
                </a:defRPr>
              </a:lvl8pPr>
              <a:lvl9pPr marL="4862020" algn="l" defTabSz="1215503" rtl="0" eaLnBrk="1" latinLnBrk="0" hangingPunct="1">
                <a:defRPr sz="2400" kern="1200">
                  <a:solidFill>
                    <a:schemeClr val="tx1"/>
                  </a:solidFill>
                  <a:latin typeface="+mn-lt"/>
                  <a:ea typeface="+mn-ea"/>
                  <a:cs typeface="+mn-cs"/>
                </a:defRPr>
              </a:lvl9pPr>
            </a:lstStyle>
            <a:p>
              <a:pPr algn="ctr"/>
              <a:endParaRPr lang="zh-CN" altLang="en-US" sz="900" b="1" dirty="0">
                <a:solidFill>
                  <a:prstClr val="black"/>
                </a:solidFill>
                <a:latin typeface="Arial" pitchFamily="34" charset="0"/>
                <a:ea typeface="微软雅黑" pitchFamily="34" charset="-122"/>
                <a:cs typeface="Arial" pitchFamily="34" charset="0"/>
              </a:endParaRPr>
            </a:p>
          </p:txBody>
        </p:sp>
        <p:sp>
          <p:nvSpPr>
            <p:cNvPr id="72" name="Rectangle 2"/>
            <p:cNvSpPr>
              <a:spLocks noChangeArrowheads="1"/>
            </p:cNvSpPr>
            <p:nvPr/>
          </p:nvSpPr>
          <p:spPr bwMode="auto">
            <a:xfrm>
              <a:off x="3824374" y="3285424"/>
              <a:ext cx="118304" cy="241961"/>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spAutoFit/>
            </a:bodyPr>
            <a:lstStyle>
              <a:defPPr>
                <a:defRPr lang="zh-CN"/>
              </a:defPPr>
              <a:lvl1pPr marL="0" algn="l" defTabSz="1215503" rtl="0" eaLnBrk="1" latinLnBrk="0" hangingPunct="1">
                <a:defRPr sz="2400" kern="1200">
                  <a:solidFill>
                    <a:schemeClr val="tx1"/>
                  </a:solidFill>
                  <a:latin typeface="+mn-lt"/>
                  <a:ea typeface="+mn-ea"/>
                  <a:cs typeface="+mn-cs"/>
                </a:defRPr>
              </a:lvl1pPr>
              <a:lvl2pPr marL="607759" algn="l" defTabSz="1215503" rtl="0" eaLnBrk="1" latinLnBrk="0" hangingPunct="1">
                <a:defRPr sz="2400" kern="1200">
                  <a:solidFill>
                    <a:schemeClr val="tx1"/>
                  </a:solidFill>
                  <a:latin typeface="+mn-lt"/>
                  <a:ea typeface="+mn-ea"/>
                  <a:cs typeface="+mn-cs"/>
                </a:defRPr>
              </a:lvl2pPr>
              <a:lvl3pPr marL="1215503" algn="l" defTabSz="1215503" rtl="0" eaLnBrk="1" latinLnBrk="0" hangingPunct="1">
                <a:defRPr sz="2400" kern="1200">
                  <a:solidFill>
                    <a:schemeClr val="tx1"/>
                  </a:solidFill>
                  <a:latin typeface="+mn-lt"/>
                  <a:ea typeface="+mn-ea"/>
                  <a:cs typeface="+mn-cs"/>
                </a:defRPr>
              </a:lvl3pPr>
              <a:lvl4pPr marL="1823259" algn="l" defTabSz="1215503" rtl="0" eaLnBrk="1" latinLnBrk="0" hangingPunct="1">
                <a:defRPr sz="2400" kern="1200">
                  <a:solidFill>
                    <a:schemeClr val="tx1"/>
                  </a:solidFill>
                  <a:latin typeface="+mn-lt"/>
                  <a:ea typeface="+mn-ea"/>
                  <a:cs typeface="+mn-cs"/>
                </a:defRPr>
              </a:lvl4pPr>
              <a:lvl5pPr marL="2431008" algn="l" defTabSz="1215503" rtl="0" eaLnBrk="1" latinLnBrk="0" hangingPunct="1">
                <a:defRPr sz="2400" kern="1200">
                  <a:solidFill>
                    <a:schemeClr val="tx1"/>
                  </a:solidFill>
                  <a:latin typeface="+mn-lt"/>
                  <a:ea typeface="+mn-ea"/>
                  <a:cs typeface="+mn-cs"/>
                </a:defRPr>
              </a:lvl5pPr>
              <a:lvl6pPr marL="3038764" algn="l" defTabSz="1215503" rtl="0" eaLnBrk="1" latinLnBrk="0" hangingPunct="1">
                <a:defRPr sz="2400" kern="1200">
                  <a:solidFill>
                    <a:schemeClr val="tx1"/>
                  </a:solidFill>
                  <a:latin typeface="+mn-lt"/>
                  <a:ea typeface="+mn-ea"/>
                  <a:cs typeface="+mn-cs"/>
                </a:defRPr>
              </a:lvl6pPr>
              <a:lvl7pPr marL="3646514" algn="l" defTabSz="1215503" rtl="0" eaLnBrk="1" latinLnBrk="0" hangingPunct="1">
                <a:defRPr sz="2400" kern="1200">
                  <a:solidFill>
                    <a:schemeClr val="tx1"/>
                  </a:solidFill>
                  <a:latin typeface="+mn-lt"/>
                  <a:ea typeface="+mn-ea"/>
                  <a:cs typeface="+mn-cs"/>
                </a:defRPr>
              </a:lvl7pPr>
              <a:lvl8pPr marL="4254267" algn="l" defTabSz="1215503" rtl="0" eaLnBrk="1" latinLnBrk="0" hangingPunct="1">
                <a:defRPr sz="2400" kern="1200">
                  <a:solidFill>
                    <a:schemeClr val="tx1"/>
                  </a:solidFill>
                  <a:latin typeface="+mn-lt"/>
                  <a:ea typeface="+mn-ea"/>
                  <a:cs typeface="+mn-cs"/>
                </a:defRPr>
              </a:lvl8pPr>
              <a:lvl9pPr marL="4862020" algn="l" defTabSz="1215503" rtl="0" eaLnBrk="1" latinLnBrk="0" hangingPunct="1">
                <a:defRPr sz="2400" kern="1200">
                  <a:solidFill>
                    <a:schemeClr val="tx1"/>
                  </a:solidFill>
                  <a:latin typeface="+mn-lt"/>
                  <a:ea typeface="+mn-ea"/>
                  <a:cs typeface="+mn-cs"/>
                </a:defRPr>
              </a:lvl9pPr>
            </a:lstStyle>
            <a:p>
              <a:pPr algn="ctr"/>
              <a:endParaRPr lang="zh-CN" altLang="en-US" sz="900" b="1" dirty="0">
                <a:solidFill>
                  <a:prstClr val="black"/>
                </a:solidFill>
                <a:latin typeface="Arial" pitchFamily="34" charset="0"/>
                <a:ea typeface="微软雅黑" pitchFamily="34" charset="-122"/>
                <a:cs typeface="Arial" pitchFamily="34" charset="0"/>
              </a:endParaRPr>
            </a:p>
          </p:txBody>
        </p:sp>
        <p:sp>
          <p:nvSpPr>
            <p:cNvPr id="73" name="TextBox 72"/>
            <p:cNvSpPr txBox="1"/>
            <p:nvPr/>
          </p:nvSpPr>
          <p:spPr>
            <a:xfrm>
              <a:off x="3882903" y="3234074"/>
              <a:ext cx="959523" cy="264105"/>
            </a:xfrm>
            <a:prstGeom prst="rect">
              <a:avLst/>
            </a:prstGeom>
            <a:noFill/>
          </p:spPr>
          <p:txBody>
            <a:bodyPr wrap="square" lIns="68479" tIns="34234" rIns="68479" bIns="34234" rtlCol="0">
              <a:spAutoFit/>
            </a:bodyPr>
            <a:lstStyle/>
            <a:p>
              <a:pPr algn="ctr"/>
              <a:r>
                <a:rPr sz="1100" b="1" dirty="0">
                  <a:solidFill>
                    <a:prstClr val="black"/>
                  </a:solidFill>
                  <a:latin typeface="Arial" pitchFamily="34" charset="0"/>
                  <a:cs typeface="Arial" pitchFamily="34" charset="0"/>
                </a:rPr>
                <a:t>Full strip</a:t>
              </a:r>
              <a:r>
                <a:rPr lang="en-US" sz="1100" b="1" dirty="0">
                  <a:solidFill>
                    <a:prstClr val="black"/>
                  </a:solidFill>
                  <a:latin typeface="Arial" pitchFamily="34" charset="0"/>
                  <a:cs typeface="Arial" pitchFamily="34" charset="0"/>
                </a:rPr>
                <a:t>e</a:t>
              </a:r>
              <a:endParaRPr sz="1100" b="1" dirty="0">
                <a:solidFill>
                  <a:prstClr val="black"/>
                </a:solidFill>
                <a:latin typeface="Arial" pitchFamily="34" charset="0"/>
                <a:cs typeface="Arial" pitchFamily="34" charset="0"/>
              </a:endParaRPr>
            </a:p>
          </p:txBody>
        </p:sp>
        <p:sp>
          <p:nvSpPr>
            <p:cNvPr id="74" name="TextBox 73"/>
            <p:cNvSpPr txBox="1"/>
            <p:nvPr/>
          </p:nvSpPr>
          <p:spPr>
            <a:xfrm>
              <a:off x="176643" y="3472992"/>
              <a:ext cx="454596" cy="269191"/>
            </a:xfrm>
            <a:prstGeom prst="rect">
              <a:avLst/>
            </a:prstGeom>
            <a:noFill/>
          </p:spPr>
          <p:txBody>
            <a:bodyPr wrap="square" lIns="0" tIns="34234" rIns="0" bIns="34234" rtlCol="0">
              <a:spAutoFit/>
            </a:bodyPr>
            <a:lstStyle/>
            <a:p>
              <a:pPr algn="ctr"/>
              <a:r>
                <a:rPr sz="1300" b="1" dirty="0">
                  <a:solidFill>
                    <a:prstClr val="black"/>
                  </a:solidFill>
                  <a:latin typeface="Arial" pitchFamily="34" charset="0"/>
                  <a:cs typeface="Arial" pitchFamily="34" charset="0"/>
                </a:rPr>
                <a:t>CKG</a:t>
              </a:r>
            </a:p>
          </p:txBody>
        </p:sp>
      </p:grpSp>
      <p:grpSp>
        <p:nvGrpSpPr>
          <p:cNvPr id="75" name="Group 74"/>
          <p:cNvGrpSpPr/>
          <p:nvPr/>
        </p:nvGrpSpPr>
        <p:grpSpPr>
          <a:xfrm>
            <a:off x="-11760" y="2388433"/>
            <a:ext cx="6863175" cy="1106048"/>
            <a:chOff x="-11760" y="2168304"/>
            <a:chExt cx="6863175" cy="1106048"/>
          </a:xfrm>
        </p:grpSpPr>
        <p:cxnSp>
          <p:nvCxnSpPr>
            <p:cNvPr id="76" name="直接连接符 17"/>
            <p:cNvCxnSpPr/>
            <p:nvPr/>
          </p:nvCxnSpPr>
          <p:spPr bwMode="auto">
            <a:xfrm>
              <a:off x="542157" y="2659052"/>
              <a:ext cx="6309258" cy="0"/>
            </a:xfrm>
            <a:prstGeom prst="line">
              <a:avLst/>
            </a:prstGeom>
            <a:ln w="28575">
              <a:prstDash val="sysDash"/>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77" name="直接箭头连接符 18"/>
            <p:cNvCxnSpPr/>
            <p:nvPr/>
          </p:nvCxnSpPr>
          <p:spPr bwMode="auto">
            <a:xfrm>
              <a:off x="1127680" y="2240381"/>
              <a:ext cx="0" cy="867149"/>
            </a:xfrm>
            <a:prstGeom prst="straightConnector1">
              <a:avLst/>
            </a:prstGeom>
            <a:ln w="38100">
              <a:tailEnd type="arrow"/>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78" name="TextBox 77"/>
            <p:cNvSpPr txBox="1"/>
            <p:nvPr/>
          </p:nvSpPr>
          <p:spPr>
            <a:xfrm>
              <a:off x="-11760" y="2418616"/>
              <a:ext cx="871420" cy="511288"/>
            </a:xfrm>
            <a:prstGeom prst="rect">
              <a:avLst/>
            </a:prstGeom>
            <a:noFill/>
          </p:spPr>
          <p:txBody>
            <a:bodyPr wrap="square" lIns="68479" tIns="34234" rIns="68479" bIns="34234" rtlCol="0">
              <a:spAutoFit/>
            </a:bodyPr>
            <a:lstStyle/>
            <a:p>
              <a:pPr algn="ctr"/>
              <a:r>
                <a:rPr sz="1275" b="1" dirty="0">
                  <a:solidFill>
                    <a:prstClr val="black"/>
                  </a:solidFill>
                  <a:latin typeface="Arial" pitchFamily="34" charset="0"/>
                  <a:cs typeface="Arial" pitchFamily="34" charset="0"/>
                </a:rPr>
                <a:t>Data</a:t>
              </a:r>
            </a:p>
            <a:p>
              <a:pPr algn="ctr"/>
              <a:r>
                <a:rPr lang="en-US" sz="1275" b="1" dirty="0">
                  <a:solidFill>
                    <a:prstClr val="black"/>
                  </a:solidFill>
                  <a:latin typeface="Arial" pitchFamily="34" charset="0"/>
                  <a:cs typeface="Arial" pitchFamily="34" charset="0"/>
                </a:rPr>
                <a:t>u</a:t>
              </a:r>
              <a:r>
                <a:rPr sz="1275" b="1" dirty="0">
                  <a:solidFill>
                    <a:prstClr val="black"/>
                  </a:solidFill>
                  <a:latin typeface="Arial" pitchFamily="34" charset="0"/>
                  <a:cs typeface="Arial" pitchFamily="34" charset="0"/>
                </a:rPr>
                <a:t>pdate</a:t>
              </a:r>
            </a:p>
          </p:txBody>
        </p:sp>
        <p:cxnSp>
          <p:nvCxnSpPr>
            <p:cNvPr id="79" name="直接箭头连接符 66"/>
            <p:cNvCxnSpPr/>
            <p:nvPr/>
          </p:nvCxnSpPr>
          <p:spPr>
            <a:xfrm flipH="1">
              <a:off x="1242637" y="2168365"/>
              <a:ext cx="903294" cy="110598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67"/>
            <p:cNvCxnSpPr/>
            <p:nvPr/>
          </p:nvCxnSpPr>
          <p:spPr>
            <a:xfrm>
              <a:off x="3001163" y="2168304"/>
              <a:ext cx="3372532" cy="1106048"/>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011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50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nodeType="withEffect">
                                  <p:stCondLst>
                                    <p:cond delay="10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150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par>
                                <p:cTn id="17" presetID="10" presetClass="entr" presetSubtype="0" fill="hold" nodeType="withEffect">
                                  <p:stCondLst>
                                    <p:cond delay="200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animBg="1"/>
      <p:bldP spid="7" grpId="0"/>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311640" y="2263515"/>
            <a:ext cx="2211049" cy="2128603"/>
          </a:xfrm>
          <a:prstGeom prst="ellipse">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666666"/>
              </a:solidFill>
            </a:endParaRPr>
          </a:p>
        </p:txBody>
      </p:sp>
      <p:sp>
        <p:nvSpPr>
          <p:cNvPr id="3" name="Rectangle 2"/>
          <p:cNvSpPr/>
          <p:nvPr/>
        </p:nvSpPr>
        <p:spPr>
          <a:xfrm>
            <a:off x="1591168" y="2850763"/>
            <a:ext cx="1651991" cy="954107"/>
          </a:xfrm>
          <a:prstGeom prst="rect">
            <a:avLst/>
          </a:prstGeom>
        </p:spPr>
        <p:txBody>
          <a:bodyPr wrap="none">
            <a:spAutoFit/>
          </a:bodyPr>
          <a:lstStyle/>
          <a:p>
            <a:pPr algn="ctr"/>
            <a:r>
              <a:rPr lang="en-US" altLang="zh-CN" sz="2800" dirty="0">
                <a:solidFill>
                  <a:srgbClr val="1D1D1A"/>
                </a:solidFill>
              </a:rPr>
              <a:t>Hardware</a:t>
            </a:r>
          </a:p>
          <a:p>
            <a:pPr algn="ctr"/>
            <a:r>
              <a:rPr lang="en-US" altLang="zh-CN" sz="2800" dirty="0">
                <a:solidFill>
                  <a:srgbClr val="1D1D1A"/>
                </a:solidFill>
              </a:rPr>
              <a:t>Design</a:t>
            </a:r>
            <a:endParaRPr lang="zh-CN" altLang="en-US" sz="2800" dirty="0">
              <a:solidFill>
                <a:srgbClr val="1D1D1A"/>
              </a:solidFill>
            </a:endParaRPr>
          </a:p>
        </p:txBody>
      </p:sp>
      <p:sp>
        <p:nvSpPr>
          <p:cNvPr id="6" name="Oval 5"/>
          <p:cNvSpPr/>
          <p:nvPr/>
        </p:nvSpPr>
        <p:spPr>
          <a:xfrm>
            <a:off x="3775856" y="2263515"/>
            <a:ext cx="2211049" cy="2128603"/>
          </a:xfrm>
          <a:prstGeom prst="ellipse">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666666"/>
              </a:solidFill>
            </a:endParaRPr>
          </a:p>
        </p:txBody>
      </p:sp>
      <p:sp>
        <p:nvSpPr>
          <p:cNvPr id="7" name="Rectangle 6"/>
          <p:cNvSpPr/>
          <p:nvPr/>
        </p:nvSpPr>
        <p:spPr>
          <a:xfrm>
            <a:off x="4167498" y="2850763"/>
            <a:ext cx="1427763" cy="954107"/>
          </a:xfrm>
          <a:prstGeom prst="rect">
            <a:avLst/>
          </a:prstGeom>
        </p:spPr>
        <p:txBody>
          <a:bodyPr wrap="none">
            <a:spAutoFit/>
          </a:bodyPr>
          <a:lstStyle/>
          <a:p>
            <a:pPr algn="ctr"/>
            <a:r>
              <a:rPr lang="en-US" altLang="zh-CN" sz="2800" dirty="0">
                <a:solidFill>
                  <a:srgbClr val="1D1D1A"/>
                </a:solidFill>
              </a:rPr>
              <a:t>Extreme</a:t>
            </a:r>
          </a:p>
          <a:p>
            <a:pPr algn="ctr"/>
            <a:r>
              <a:rPr lang="en-US" altLang="zh-CN" sz="2800" dirty="0">
                <a:solidFill>
                  <a:srgbClr val="1D1D1A"/>
                </a:solidFill>
              </a:rPr>
              <a:t>Reliable</a:t>
            </a:r>
          </a:p>
        </p:txBody>
      </p:sp>
      <p:sp>
        <p:nvSpPr>
          <p:cNvPr id="9" name="Oval 8"/>
          <p:cNvSpPr/>
          <p:nvPr/>
        </p:nvSpPr>
        <p:spPr>
          <a:xfrm>
            <a:off x="6240072" y="2263515"/>
            <a:ext cx="2211049" cy="2128603"/>
          </a:xfrm>
          <a:prstGeom prst="ellipse">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666666"/>
              </a:solidFill>
            </a:endParaRPr>
          </a:p>
        </p:txBody>
      </p:sp>
      <p:sp>
        <p:nvSpPr>
          <p:cNvPr id="10" name="Rectangle 9"/>
          <p:cNvSpPr/>
          <p:nvPr/>
        </p:nvSpPr>
        <p:spPr>
          <a:xfrm>
            <a:off x="6315667" y="2850763"/>
            <a:ext cx="2059858" cy="954107"/>
          </a:xfrm>
          <a:prstGeom prst="rect">
            <a:avLst/>
          </a:prstGeom>
        </p:spPr>
        <p:txBody>
          <a:bodyPr wrap="none">
            <a:spAutoFit/>
          </a:bodyPr>
          <a:lstStyle/>
          <a:p>
            <a:pPr algn="ctr"/>
            <a:r>
              <a:rPr lang="en-US" altLang="zh-CN" sz="2800" dirty="0">
                <a:solidFill>
                  <a:srgbClr val="1D1D1A"/>
                </a:solidFill>
              </a:rPr>
              <a:t>Extreme</a:t>
            </a:r>
          </a:p>
          <a:p>
            <a:pPr algn="ctr"/>
            <a:r>
              <a:rPr lang="en-US" altLang="zh-CN" sz="2800" dirty="0">
                <a:solidFill>
                  <a:srgbClr val="1D1D1A"/>
                </a:solidFill>
              </a:rPr>
              <a:t>Performance</a:t>
            </a:r>
          </a:p>
        </p:txBody>
      </p:sp>
      <p:sp>
        <p:nvSpPr>
          <p:cNvPr id="12" name="Oval 11"/>
          <p:cNvSpPr/>
          <p:nvPr/>
        </p:nvSpPr>
        <p:spPr>
          <a:xfrm>
            <a:off x="8704289" y="2263515"/>
            <a:ext cx="2211049" cy="212860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rgbClr val="666666"/>
              </a:solidFill>
            </a:endParaRPr>
          </a:p>
        </p:txBody>
      </p:sp>
      <p:sp>
        <p:nvSpPr>
          <p:cNvPr id="13" name="Rectangle 12"/>
          <p:cNvSpPr/>
          <p:nvPr/>
        </p:nvSpPr>
        <p:spPr>
          <a:xfrm>
            <a:off x="9010555" y="2850763"/>
            <a:ext cx="1598516" cy="954107"/>
          </a:xfrm>
          <a:prstGeom prst="rect">
            <a:avLst/>
          </a:prstGeom>
        </p:spPr>
        <p:txBody>
          <a:bodyPr wrap="none">
            <a:spAutoFit/>
          </a:bodyPr>
          <a:lstStyle/>
          <a:p>
            <a:pPr algn="ctr"/>
            <a:r>
              <a:rPr lang="en-US" altLang="zh-CN" sz="2800" b="1" dirty="0">
                <a:solidFill>
                  <a:srgbClr val="FFFFFF"/>
                </a:solidFill>
              </a:rPr>
              <a:t>High</a:t>
            </a:r>
          </a:p>
          <a:p>
            <a:pPr algn="ctr"/>
            <a:r>
              <a:rPr lang="en-US" altLang="zh-CN" sz="2800" b="1" dirty="0">
                <a:solidFill>
                  <a:srgbClr val="FFFFFF"/>
                </a:solidFill>
              </a:rPr>
              <a:t>Efficiency</a:t>
            </a:r>
          </a:p>
        </p:txBody>
      </p:sp>
    </p:spTree>
    <p:extLst>
      <p:ext uri="{BB962C8B-B14F-4D97-AF65-F5344CB8AC3E}">
        <p14:creationId xmlns:p14="http://schemas.microsoft.com/office/powerpoint/2010/main" val="3324054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箭头连接符 9"/>
          <p:cNvCxnSpPr>
            <a:cxnSpLocks/>
            <a:stCxn id="21" idx="4"/>
            <a:endCxn id="15" idx="0"/>
          </p:cNvCxnSpPr>
          <p:nvPr/>
        </p:nvCxnSpPr>
        <p:spPr>
          <a:xfrm>
            <a:off x="1804206" y="1295848"/>
            <a:ext cx="1" cy="297918"/>
          </a:xfrm>
          <a:prstGeom prst="straightConnector1">
            <a:avLst/>
          </a:prstGeom>
          <a:noFill/>
          <a:ln w="38100" cap="flat" cmpd="sng" algn="ctr">
            <a:solidFill>
              <a:srgbClr val="00B0F0"/>
            </a:solidFill>
            <a:prstDash val="solid"/>
            <a:miter lim="800000"/>
            <a:tailEnd type="triangle"/>
          </a:ln>
          <a:effectLst/>
        </p:spPr>
      </p:cxnSp>
      <p:sp>
        <p:nvSpPr>
          <p:cNvPr id="13" name="流程图: 磁盘 12"/>
          <p:cNvSpPr/>
          <p:nvPr/>
        </p:nvSpPr>
        <p:spPr>
          <a:xfrm>
            <a:off x="4711842" y="1935073"/>
            <a:ext cx="1013763" cy="385743"/>
          </a:xfrm>
          <a:prstGeom prst="flowChartMagneticDisk">
            <a:avLst/>
          </a:prstGeom>
          <a:solidFill>
            <a:schemeClr val="bg1">
              <a:lumMod val="60000"/>
              <a:lumOff val="40000"/>
            </a:schemeClr>
          </a:solidFill>
          <a:ln w="9525" cap="flat" cmpd="sng" algn="ctr">
            <a:solidFill>
              <a:schemeClr val="bg1"/>
            </a:solidFill>
            <a:prstDash val="solid"/>
          </a:ln>
          <a:effectLst>
            <a:outerShdw blurRad="40000" dist="23000" dir="5400000" rotWithShape="0">
              <a:srgbClr val="000000">
                <a:alpha val="35000"/>
              </a:srgbClr>
            </a:outerShdw>
          </a:effectLst>
        </p:spPr>
        <p:txBody>
          <a:bodyPr vert="horz" wrap="square" lIns="91416" tIns="45708" rIns="91416" bIns="45708" numCol="1" rtlCol="0" anchor="ctr" anchorCtr="0" compatLnSpc="1">
            <a:prstTxWarp prst="textNoShape">
              <a:avLst/>
            </a:prstTxWarp>
            <a:noAutofit/>
          </a:bodyPr>
          <a:lstStyle/>
          <a:p>
            <a:pPr algn="ctr" defTabSz="912822" fontAlgn="ctr">
              <a:spcBef>
                <a:spcPct val="0"/>
              </a:spcBef>
              <a:spcAft>
                <a:spcPct val="0"/>
              </a:spcAft>
              <a:buClr>
                <a:srgbClr val="CC9900"/>
              </a:buClr>
            </a:pPr>
            <a:r>
              <a:rPr lang="en-US" altLang="zh-CN" sz="1100" dirty="0">
                <a:solidFill>
                  <a:schemeClr val="tx2"/>
                </a:solidFill>
              </a:rPr>
              <a:t>Fingerprint table</a:t>
            </a:r>
            <a:endParaRPr lang="en-US" sz="1100" dirty="0">
              <a:solidFill>
                <a:schemeClr val="tx2"/>
              </a:solidFill>
            </a:endParaRPr>
          </a:p>
        </p:txBody>
      </p:sp>
      <p:sp>
        <p:nvSpPr>
          <p:cNvPr id="14" name="流程图: 磁盘 13"/>
          <p:cNvSpPr/>
          <p:nvPr/>
        </p:nvSpPr>
        <p:spPr>
          <a:xfrm>
            <a:off x="4321476" y="2779570"/>
            <a:ext cx="1129513" cy="451703"/>
          </a:xfrm>
          <a:prstGeom prst="flowChartMagneticDisk">
            <a:avLst/>
          </a:prstGeom>
          <a:solidFill>
            <a:schemeClr val="bg1">
              <a:lumMod val="60000"/>
              <a:lumOff val="40000"/>
            </a:schemeClr>
          </a:solidFill>
          <a:ln w="9525" cap="flat" cmpd="sng" algn="ctr">
            <a:solidFill>
              <a:schemeClr val="bg1"/>
            </a:solidFill>
            <a:prstDash val="solid"/>
          </a:ln>
          <a:effectLst>
            <a:outerShdw blurRad="40000" dist="23000" dir="5400000" rotWithShape="0">
              <a:srgbClr val="000000">
                <a:alpha val="35000"/>
              </a:srgbClr>
            </a:outerShdw>
          </a:effectLst>
        </p:spPr>
        <p:txBody>
          <a:bodyPr vert="horz" wrap="square" lIns="91416" tIns="45708" rIns="91416" bIns="45708" numCol="1" rtlCol="0" anchor="ctr" anchorCtr="0" compatLnSpc="1">
            <a:prstTxWarp prst="textNoShape">
              <a:avLst/>
            </a:prstTxWarp>
            <a:noAutofit/>
          </a:bodyPr>
          <a:lstStyle/>
          <a:p>
            <a:pPr algn="ctr" defTabSz="912822" fontAlgn="ctr">
              <a:spcBef>
                <a:spcPct val="0"/>
              </a:spcBef>
              <a:spcAft>
                <a:spcPct val="0"/>
              </a:spcAft>
              <a:buClr>
                <a:srgbClr val="CC9900"/>
              </a:buClr>
            </a:pPr>
            <a:r>
              <a:rPr lang="en-US" sz="1100" dirty="0">
                <a:solidFill>
                  <a:schemeClr val="tx2"/>
                </a:solidFill>
              </a:rPr>
              <a:t>opportunity table</a:t>
            </a:r>
            <a:endParaRPr lang="zh-CN" altLang="en-US" sz="1100" kern="0" dirty="0">
              <a:solidFill>
                <a:schemeClr val="tx2"/>
              </a:solidFill>
              <a:ea typeface="宋体"/>
            </a:endParaRPr>
          </a:p>
        </p:txBody>
      </p:sp>
      <p:sp>
        <p:nvSpPr>
          <p:cNvPr id="15" name="文本框 14"/>
          <p:cNvSpPr txBox="1"/>
          <p:nvPr/>
        </p:nvSpPr>
        <p:spPr>
          <a:xfrm>
            <a:off x="908537" y="1593766"/>
            <a:ext cx="1791339" cy="386900"/>
          </a:xfrm>
          <a:prstGeom prst="roundRect">
            <a:avLst/>
          </a:prstGeom>
          <a:solidFill>
            <a:srgbClr val="00B0F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vert="horz" wrap="square" lIns="91416" tIns="45708" rIns="91416" bIns="45708" numCol="1" rtlCol="0" anchor="ctr" anchorCtr="0" compatLnSpc="1">
            <a:prstTxWarp prst="textNoShape">
              <a:avLst/>
            </a:prstTxWarp>
            <a:noAutofit/>
          </a:bodyPr>
          <a:lstStyle>
            <a:defPPr>
              <a:defRPr lang="en-US"/>
            </a:defPPr>
            <a:lvl1pPr algn="ctr" defTabSz="912822" fontAlgn="ctr">
              <a:lnSpc>
                <a:spcPts val="1500"/>
              </a:lnSpc>
              <a:spcBef>
                <a:spcPct val="0"/>
              </a:spcBef>
              <a:spcAft>
                <a:spcPct val="0"/>
              </a:spcAft>
              <a:buClr>
                <a:srgbClr val="CC9900"/>
              </a:buClr>
              <a:defRPr sz="1400" kern="0">
                <a:solidFill>
                  <a:schemeClr val="tx2"/>
                </a:solidFill>
                <a:ea typeface="微软雅黑" panose="020B0503020204020204" pitchFamily="34" charset="-122"/>
                <a:cs typeface="Calibri" panose="020F0502020204030204" pitchFamily="34" charset="0"/>
              </a:defRPr>
            </a:lvl1pPr>
          </a:lstStyle>
          <a:p>
            <a:r>
              <a:rPr lang="en-US" altLang="zh-CN" dirty="0"/>
              <a:t>Pattern recognition</a:t>
            </a:r>
          </a:p>
        </p:txBody>
      </p:sp>
      <p:sp>
        <p:nvSpPr>
          <p:cNvPr id="16" name="文本框 15"/>
          <p:cNvSpPr txBox="1"/>
          <p:nvPr/>
        </p:nvSpPr>
        <p:spPr>
          <a:xfrm>
            <a:off x="898522" y="4542954"/>
            <a:ext cx="1811369" cy="464481"/>
          </a:xfrm>
          <a:prstGeom prst="roundRect">
            <a:avLst/>
          </a:prstGeom>
          <a:solidFill>
            <a:srgbClr val="00B0F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vert="horz" wrap="square" lIns="91416" tIns="45708" rIns="91416" bIns="45708" numCol="1" rtlCol="0" anchor="ctr" anchorCtr="0" compatLnSpc="1">
            <a:prstTxWarp prst="textNoShape">
              <a:avLst/>
            </a:prstTxWarp>
            <a:noAutofit/>
          </a:bodyPr>
          <a:lstStyle>
            <a:defPPr>
              <a:defRPr lang="en-US"/>
            </a:defPPr>
            <a:lvl1pPr algn="ctr" defTabSz="912822" fontAlgn="ctr">
              <a:lnSpc>
                <a:spcPts val="1500"/>
              </a:lnSpc>
              <a:spcBef>
                <a:spcPct val="0"/>
              </a:spcBef>
              <a:spcAft>
                <a:spcPct val="0"/>
              </a:spcAft>
              <a:buClr>
                <a:srgbClr val="CC9900"/>
              </a:buClr>
              <a:defRPr sz="1400" kern="0">
                <a:solidFill>
                  <a:schemeClr val="tx2"/>
                </a:solidFill>
                <a:ea typeface="微软雅黑" panose="020B0503020204020204" pitchFamily="34" charset="-122"/>
                <a:cs typeface="Calibri" panose="020F0502020204030204" pitchFamily="34" charset="0"/>
              </a:defRPr>
            </a:lvl1pPr>
          </a:lstStyle>
          <a:p>
            <a:r>
              <a:rPr lang="en-US" altLang="zh-CN" dirty="0"/>
              <a:t>Inline deduplication </a:t>
            </a:r>
            <a:r>
              <a:rPr lang="en-US" altLang="zh-CN" dirty="0">
                <a:solidFill>
                  <a:prstClr val="white"/>
                </a:solidFill>
                <a:ea typeface="宋体"/>
              </a:rPr>
              <a:t>Return fingerprint </a:t>
            </a:r>
            <a:endParaRPr lang="en-US" altLang="zh-CN" dirty="0"/>
          </a:p>
        </p:txBody>
      </p:sp>
      <p:sp>
        <p:nvSpPr>
          <p:cNvPr id="17" name="文本框 16"/>
          <p:cNvSpPr txBox="1"/>
          <p:nvPr/>
        </p:nvSpPr>
        <p:spPr>
          <a:xfrm>
            <a:off x="4694877" y="3833322"/>
            <a:ext cx="1811369" cy="504723"/>
          </a:xfrm>
          <a:prstGeom prst="roundRect">
            <a:avLst/>
          </a:prstGeom>
          <a:solidFill>
            <a:srgbClr val="0070C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vert="horz" wrap="square" lIns="91416" tIns="45708" rIns="91416" bIns="45708" numCol="1" rtlCol="0" anchor="ctr" anchorCtr="0" compatLnSpc="1">
            <a:prstTxWarp prst="textNoShape">
              <a:avLst/>
            </a:prstTxWarp>
            <a:noAutofit/>
          </a:bodyPr>
          <a:lstStyle>
            <a:defPPr>
              <a:defRPr lang="en-US"/>
            </a:defPPr>
            <a:lvl1pPr algn="ctr" defTabSz="912822" fontAlgn="ctr">
              <a:spcBef>
                <a:spcPct val="0"/>
              </a:spcBef>
              <a:spcAft>
                <a:spcPct val="0"/>
              </a:spcAft>
              <a:buClr>
                <a:srgbClr val="CC9900"/>
              </a:buClr>
              <a:defRPr sz="1600" kern="0">
                <a:solidFill>
                  <a:prstClr val="white"/>
                </a:solidFill>
                <a:ea typeface="宋体"/>
              </a:defRPr>
            </a:lvl1pPr>
          </a:lstStyle>
          <a:p>
            <a:pPr>
              <a:lnSpc>
                <a:spcPts val="1400"/>
              </a:lnSpc>
            </a:pPr>
            <a:r>
              <a:rPr lang="en-US" altLang="zh-CN" sz="1400" dirty="0"/>
              <a:t>Background fixed-length or similar deduplication </a:t>
            </a:r>
          </a:p>
        </p:txBody>
      </p:sp>
      <p:cxnSp>
        <p:nvCxnSpPr>
          <p:cNvPr id="20" name="肘形连接符 19"/>
          <p:cNvCxnSpPr>
            <a:cxnSpLocks/>
            <a:stCxn id="14" idx="1"/>
            <a:endCxn id="13" idx="3"/>
          </p:cNvCxnSpPr>
          <p:nvPr/>
        </p:nvCxnSpPr>
        <p:spPr>
          <a:xfrm rot="5400000" flipH="1" flipV="1">
            <a:off x="4823101" y="2383948"/>
            <a:ext cx="458754" cy="332491"/>
          </a:xfrm>
          <a:prstGeom prst="bentConnector3">
            <a:avLst>
              <a:gd name="adj1" fmla="val 50000"/>
            </a:avLst>
          </a:prstGeom>
          <a:noFill/>
          <a:ln w="19050" cap="flat" cmpd="sng" algn="ctr">
            <a:solidFill>
              <a:srgbClr val="C00000"/>
            </a:solidFill>
            <a:prstDash val="solid"/>
            <a:miter lim="800000"/>
            <a:tailEnd type="triangle"/>
          </a:ln>
          <a:effectLst/>
        </p:spPr>
      </p:cxnSp>
      <p:sp>
        <p:nvSpPr>
          <p:cNvPr id="21" name="椭圆 20"/>
          <p:cNvSpPr/>
          <p:nvPr/>
        </p:nvSpPr>
        <p:spPr>
          <a:xfrm>
            <a:off x="1089852" y="934563"/>
            <a:ext cx="1428708" cy="361285"/>
          </a:xfrm>
          <a:prstGeom prst="ellipse">
            <a:avLst/>
          </a:prstGeom>
          <a:solidFill>
            <a:srgbClr val="00B0F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vert="horz" wrap="square" lIns="91416" tIns="45708" rIns="91416" bIns="45708" numCol="1" rtlCol="0" anchor="ctr" anchorCtr="0" compatLnSpc="1">
            <a:prstTxWarp prst="textNoShape">
              <a:avLst/>
            </a:prstTxWarp>
            <a:noAutofit/>
          </a:bodyPr>
          <a:lstStyle/>
          <a:p>
            <a:pPr algn="ctr" defTabSz="912822" fontAlgn="ctr">
              <a:lnSpc>
                <a:spcPts val="1500"/>
              </a:lnSpc>
              <a:spcBef>
                <a:spcPct val="0"/>
              </a:spcBef>
              <a:spcAft>
                <a:spcPct val="0"/>
              </a:spcAft>
              <a:buClr>
                <a:srgbClr val="CC9900"/>
              </a:buClr>
            </a:pPr>
            <a:r>
              <a:rPr lang="en-US" altLang="zh-CN" sz="1400" kern="0" dirty="0">
                <a:solidFill>
                  <a:schemeClr val="tx2"/>
                </a:solidFill>
                <a:ea typeface="微软雅黑" panose="020B0503020204020204" pitchFamily="34" charset="-122"/>
                <a:cs typeface="Calibri" panose="020F0502020204030204" pitchFamily="34" charset="0"/>
              </a:rPr>
              <a:t>Data</a:t>
            </a:r>
            <a:r>
              <a:rPr lang="zh-CN" altLang="en-US" sz="1400" kern="0" dirty="0">
                <a:solidFill>
                  <a:schemeClr val="tx2"/>
                </a:solidFill>
                <a:ea typeface="微软雅黑" panose="020B0503020204020204" pitchFamily="34" charset="-122"/>
                <a:cs typeface="Calibri" panose="020F0502020204030204" pitchFamily="34" charset="0"/>
              </a:rPr>
              <a:t> </a:t>
            </a:r>
            <a:r>
              <a:rPr lang="en-US" altLang="zh-CN" sz="1400" kern="0" dirty="0">
                <a:solidFill>
                  <a:schemeClr val="tx2"/>
                </a:solidFill>
                <a:ea typeface="微软雅黑" panose="020B0503020204020204" pitchFamily="34" charset="-122"/>
                <a:cs typeface="Calibri" panose="020F0502020204030204" pitchFamily="34" charset="0"/>
              </a:rPr>
              <a:t>Write</a:t>
            </a:r>
          </a:p>
        </p:txBody>
      </p:sp>
      <p:cxnSp>
        <p:nvCxnSpPr>
          <p:cNvPr id="32" name="肘形连接符 31"/>
          <p:cNvCxnSpPr>
            <a:cxnSpLocks/>
            <a:stCxn id="72" idx="2"/>
            <a:endCxn id="47" idx="3"/>
          </p:cNvCxnSpPr>
          <p:nvPr/>
        </p:nvCxnSpPr>
        <p:spPr bwMode="auto">
          <a:xfrm rot="10800000" flipV="1">
            <a:off x="2729383" y="2128933"/>
            <a:ext cx="489538" cy="1050506"/>
          </a:xfrm>
          <a:prstGeom prst="bentConnector3">
            <a:avLst>
              <a:gd name="adj1" fmla="val 50000"/>
            </a:avLst>
          </a:prstGeom>
          <a:noFill/>
          <a:ln w="19050" cap="flat" cmpd="sng" algn="ctr">
            <a:solidFill>
              <a:srgbClr val="C00000"/>
            </a:solidFill>
            <a:prstDash val="solid"/>
            <a:round/>
            <a:headEnd type="none" w="med" len="med"/>
            <a:tailEnd type="triangle"/>
          </a:ln>
          <a:effectLst/>
        </p:spPr>
      </p:cxnSp>
      <p:sp>
        <p:nvSpPr>
          <p:cNvPr id="34" name="文本框 88"/>
          <p:cNvSpPr txBox="1"/>
          <p:nvPr/>
        </p:nvSpPr>
        <p:spPr>
          <a:xfrm>
            <a:off x="880704" y="2320888"/>
            <a:ext cx="1847005" cy="347176"/>
          </a:xfrm>
          <a:prstGeom prst="roundRect">
            <a:avLst/>
          </a:prstGeom>
          <a:solidFill>
            <a:srgbClr val="00B0F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vert="horz" wrap="square" lIns="91416" tIns="45708" rIns="91416" bIns="45708" numCol="1" rtlCol="0" anchor="ctr" anchorCtr="0" compatLnSpc="1">
            <a:prstTxWarp prst="textNoShape">
              <a:avLst/>
            </a:prstTxWarp>
            <a:noAutofit/>
          </a:bodyPr>
          <a:lstStyle>
            <a:defPPr>
              <a:defRPr lang="en-US"/>
            </a:defPPr>
            <a:lvl1pPr algn="ctr" defTabSz="912822" fontAlgn="ctr">
              <a:spcBef>
                <a:spcPct val="0"/>
              </a:spcBef>
              <a:spcAft>
                <a:spcPct val="0"/>
              </a:spcAft>
              <a:buClr>
                <a:srgbClr val="CC9900"/>
              </a:buClr>
              <a:defRPr sz="1600" kern="0">
                <a:solidFill>
                  <a:prstClr val="white"/>
                </a:solidFill>
                <a:ea typeface="宋体"/>
              </a:defRPr>
            </a:lvl1pPr>
          </a:lstStyle>
          <a:p>
            <a:pPr>
              <a:lnSpc>
                <a:spcPts val="1500"/>
              </a:lnSpc>
            </a:pPr>
            <a:r>
              <a:rPr lang="en-US" altLang="zh-CN" sz="1400" dirty="0">
                <a:solidFill>
                  <a:schemeClr val="tx2"/>
                </a:solidFill>
                <a:ea typeface="微软雅黑" panose="020B0503020204020204" pitchFamily="34" charset="-122"/>
                <a:cs typeface="Calibri" panose="020F0502020204030204" pitchFamily="34" charset="0"/>
              </a:rPr>
              <a:t>Fingerprint calculation</a:t>
            </a:r>
          </a:p>
        </p:txBody>
      </p:sp>
      <p:sp>
        <p:nvSpPr>
          <p:cNvPr id="41" name="椭圆 40"/>
          <p:cNvSpPr/>
          <p:nvPr/>
        </p:nvSpPr>
        <p:spPr bwMode="auto">
          <a:xfrm>
            <a:off x="751847" y="2134293"/>
            <a:ext cx="313379" cy="302383"/>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sz="1400" dirty="0">
                <a:solidFill>
                  <a:srgbClr val="FFFFFF"/>
                </a:solidFill>
                <a:ea typeface="微软雅黑" pitchFamily="34" charset="-122"/>
              </a:rPr>
              <a:t>2</a:t>
            </a:r>
            <a:endParaRPr lang="zh-CN" altLang="en-US" sz="1400" dirty="0">
              <a:solidFill>
                <a:srgbClr val="FFFFFF"/>
              </a:solidFill>
              <a:ea typeface="微软雅黑" pitchFamily="34" charset="-122"/>
            </a:endParaRPr>
          </a:p>
        </p:txBody>
      </p:sp>
      <p:sp>
        <p:nvSpPr>
          <p:cNvPr id="42" name="椭圆 41"/>
          <p:cNvSpPr/>
          <p:nvPr/>
        </p:nvSpPr>
        <p:spPr bwMode="auto">
          <a:xfrm>
            <a:off x="4224239" y="2680266"/>
            <a:ext cx="310225" cy="302383"/>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sz="1400" dirty="0">
                <a:solidFill>
                  <a:srgbClr val="FFFFFF"/>
                </a:solidFill>
                <a:ea typeface="微软雅黑" pitchFamily="34" charset="-122"/>
              </a:rPr>
              <a:t>5</a:t>
            </a:r>
            <a:endParaRPr lang="zh-CN" altLang="en-US" sz="1400" dirty="0">
              <a:solidFill>
                <a:srgbClr val="FFFFFF"/>
              </a:solidFill>
              <a:ea typeface="微软雅黑" pitchFamily="34" charset="-122"/>
            </a:endParaRPr>
          </a:p>
        </p:txBody>
      </p:sp>
      <p:sp>
        <p:nvSpPr>
          <p:cNvPr id="43" name="椭圆 42"/>
          <p:cNvSpPr/>
          <p:nvPr/>
        </p:nvSpPr>
        <p:spPr bwMode="auto">
          <a:xfrm>
            <a:off x="773438" y="4386797"/>
            <a:ext cx="310225" cy="302383"/>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sz="1400" dirty="0">
                <a:solidFill>
                  <a:srgbClr val="FFFFFF"/>
                </a:solidFill>
                <a:ea typeface="微软雅黑" pitchFamily="34" charset="-122"/>
              </a:rPr>
              <a:t>3</a:t>
            </a:r>
            <a:endParaRPr lang="zh-CN" altLang="en-US" sz="1400" dirty="0">
              <a:solidFill>
                <a:srgbClr val="FFFFFF"/>
              </a:solidFill>
              <a:ea typeface="微软雅黑" pitchFamily="34" charset="-122"/>
            </a:endParaRPr>
          </a:p>
        </p:txBody>
      </p:sp>
      <p:sp>
        <p:nvSpPr>
          <p:cNvPr id="44" name="椭圆 43"/>
          <p:cNvSpPr/>
          <p:nvPr/>
        </p:nvSpPr>
        <p:spPr bwMode="auto">
          <a:xfrm>
            <a:off x="4556729" y="3705381"/>
            <a:ext cx="310226" cy="302383"/>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sz="1400" dirty="0">
                <a:solidFill>
                  <a:srgbClr val="FFFFFF"/>
                </a:solidFill>
                <a:ea typeface="微软雅黑" pitchFamily="34" charset="-122"/>
              </a:rPr>
              <a:t>6</a:t>
            </a:r>
            <a:endParaRPr lang="zh-CN" altLang="en-US" sz="1400" dirty="0">
              <a:solidFill>
                <a:srgbClr val="FFFFFF"/>
              </a:solidFill>
              <a:ea typeface="微软雅黑" pitchFamily="34" charset="-122"/>
            </a:endParaRPr>
          </a:p>
        </p:txBody>
      </p:sp>
      <p:sp>
        <p:nvSpPr>
          <p:cNvPr id="39" name="椭圆 38"/>
          <p:cNvSpPr/>
          <p:nvPr/>
        </p:nvSpPr>
        <p:spPr bwMode="auto">
          <a:xfrm>
            <a:off x="758380" y="1476082"/>
            <a:ext cx="319721" cy="302383"/>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sz="1400" dirty="0">
                <a:solidFill>
                  <a:srgbClr val="FFFFFF"/>
                </a:solidFill>
                <a:ea typeface="微软雅黑" pitchFamily="34" charset="-122"/>
              </a:rPr>
              <a:t>1</a:t>
            </a:r>
            <a:endParaRPr lang="zh-CN" altLang="en-US" sz="1400" dirty="0">
              <a:solidFill>
                <a:srgbClr val="FFFFFF"/>
              </a:solidFill>
              <a:ea typeface="微软雅黑" pitchFamily="34" charset="-122"/>
            </a:endParaRPr>
          </a:p>
        </p:txBody>
      </p:sp>
      <p:sp>
        <p:nvSpPr>
          <p:cNvPr id="48" name="副标题 1"/>
          <p:cNvSpPr txBox="1">
            <a:spLocks/>
          </p:cNvSpPr>
          <p:nvPr/>
        </p:nvSpPr>
        <p:spPr>
          <a:xfrm>
            <a:off x="400354" y="284943"/>
            <a:ext cx="10825743" cy="565377"/>
          </a:xfrm>
          <a:prstGeom prst="rect">
            <a:avLst/>
          </a:prstGeom>
        </p:spPr>
        <p:txBody>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r>
              <a:rPr lang="zh-CN" altLang="en-US" sz="2800" dirty="0">
                <a:latin typeface="微软雅黑" panose="020B0503020204020204" pitchFamily="34" charset="-122"/>
                <a:ea typeface="微软雅黑" panose="020B0503020204020204" pitchFamily="34" charset="-122"/>
              </a:rPr>
              <a:t>Deduplication and compression</a:t>
            </a:r>
            <a:r>
              <a:rPr lang="en-US" altLang="zh-CN" sz="2800" dirty="0">
                <a:latin typeface="微软雅黑" panose="020B0503020204020204" pitchFamily="34" charset="-122"/>
                <a:ea typeface="微软雅黑" panose="020B0503020204020204" pitchFamily="34" charset="-122"/>
              </a:rPr>
              <a:t>: </a:t>
            </a:r>
            <a:r>
              <a:rPr lang="en-US" altLang="zh-CN" sz="1900" dirty="0">
                <a:solidFill>
                  <a:srgbClr val="00B0F0"/>
                </a:solidFill>
                <a:ea typeface="微软雅黑" panose="020B0503020204020204" pitchFamily="34" charset="-122"/>
              </a:rPr>
              <a:t>inline,</a:t>
            </a:r>
            <a:r>
              <a:rPr lang="zh-CN" altLang="en-US" sz="1900" dirty="0">
                <a:solidFill>
                  <a:srgbClr val="00B0F0"/>
                </a:solidFill>
                <a:ea typeface="微软雅黑" panose="020B0503020204020204" pitchFamily="34" charset="-122"/>
              </a:rPr>
              <a:t> </a:t>
            </a:r>
            <a:r>
              <a:rPr lang="en-US" altLang="zh-CN" sz="1900" dirty="0">
                <a:solidFill>
                  <a:srgbClr val="00B0F0"/>
                </a:solidFill>
                <a:ea typeface="微软雅黑" panose="020B0503020204020204" pitchFamily="34" charset="-122"/>
              </a:rPr>
              <a:t>Background,</a:t>
            </a:r>
            <a:r>
              <a:rPr lang="zh-CN" altLang="en-US" sz="1900" dirty="0">
                <a:solidFill>
                  <a:srgbClr val="00B0F0"/>
                </a:solidFill>
                <a:ea typeface="微软雅黑" panose="020B0503020204020204" pitchFamily="34" charset="-122"/>
              </a:rPr>
              <a:t> Fixed length</a:t>
            </a:r>
            <a:r>
              <a:rPr lang="en-US" altLang="zh-CN" sz="1900" dirty="0">
                <a:solidFill>
                  <a:srgbClr val="00B0F0"/>
                </a:solidFill>
                <a:ea typeface="微软雅黑" panose="020B0503020204020204" pitchFamily="34" charset="-122"/>
              </a:rPr>
              <a:t>,</a:t>
            </a:r>
            <a:r>
              <a:rPr lang="zh-CN" altLang="en-US" sz="1900" dirty="0">
                <a:solidFill>
                  <a:srgbClr val="00B0F0"/>
                </a:solidFill>
                <a:ea typeface="微软雅黑" panose="020B0503020204020204" pitchFamily="34" charset="-122"/>
              </a:rPr>
              <a:t> Variable length</a:t>
            </a:r>
          </a:p>
        </p:txBody>
      </p:sp>
      <p:sp>
        <p:nvSpPr>
          <p:cNvPr id="49" name="矩形 48"/>
          <p:cNvSpPr/>
          <p:nvPr/>
        </p:nvSpPr>
        <p:spPr>
          <a:xfrm>
            <a:off x="7362844" y="1223163"/>
            <a:ext cx="4331102" cy="461665"/>
          </a:xfrm>
          <a:prstGeom prst="rect">
            <a:avLst/>
          </a:prstGeom>
          <a:solidFill>
            <a:schemeClr val="tx2"/>
          </a:solidFill>
        </p:spPr>
        <p:txBody>
          <a:bodyPr wrap="square">
            <a:spAutoFit/>
          </a:bodyPr>
          <a:lstStyle/>
          <a:p>
            <a:r>
              <a:rPr lang="en-US" altLang="zh-CN" sz="1200" dirty="0">
                <a:latin typeface="微软雅黑" panose="020B0503020204020204" pitchFamily="34" charset="-122"/>
                <a:ea typeface="微软雅黑" panose="020B0503020204020204" pitchFamily="34" charset="-122"/>
              </a:rPr>
              <a:t>Pattern matching in Cache, keep</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hot fingerprint in</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memory cache, increase reduction rate and performance</a:t>
            </a:r>
          </a:p>
        </p:txBody>
      </p:sp>
      <p:sp>
        <p:nvSpPr>
          <p:cNvPr id="59" name="矩形 58"/>
          <p:cNvSpPr/>
          <p:nvPr/>
        </p:nvSpPr>
        <p:spPr>
          <a:xfrm>
            <a:off x="7362844" y="1886634"/>
            <a:ext cx="4331102" cy="461665"/>
          </a:xfrm>
          <a:prstGeom prst="rect">
            <a:avLst/>
          </a:prstGeom>
          <a:solidFill>
            <a:schemeClr val="tx2"/>
          </a:solidFill>
        </p:spPr>
        <p:txBody>
          <a:bodyPr wrap="square">
            <a:spAutoFit/>
          </a:bodyPr>
          <a:lstStyle/>
          <a:p>
            <a:r>
              <a:rPr lang="en-US" altLang="zh-CN" sz="1200" dirty="0">
                <a:latin typeface="微软雅黑" panose="020B0503020204020204" pitchFamily="34" charset="-122"/>
                <a:ea typeface="微软雅黑" panose="020B0503020204020204" pitchFamily="34" charset="-122"/>
              </a:rPr>
              <a:t>Simultaneous calculation of similar fingerprint (SFP) and weak HASH fingerprint (FP)</a:t>
            </a:r>
          </a:p>
        </p:txBody>
      </p:sp>
      <p:sp>
        <p:nvSpPr>
          <p:cNvPr id="61" name="矩形 60"/>
          <p:cNvSpPr/>
          <p:nvPr/>
        </p:nvSpPr>
        <p:spPr>
          <a:xfrm>
            <a:off x="7362844" y="2550105"/>
            <a:ext cx="4331102" cy="646331"/>
          </a:xfrm>
          <a:prstGeom prst="rect">
            <a:avLst/>
          </a:prstGeom>
          <a:solidFill>
            <a:schemeClr val="tx2"/>
          </a:solidFill>
        </p:spPr>
        <p:txBody>
          <a:bodyPr wrap="square">
            <a:spAutoFit/>
          </a:bodyPr>
          <a:lstStyle/>
          <a:p>
            <a:r>
              <a:rPr lang="en-US" altLang="zh-CN" sz="1200" dirty="0">
                <a:latin typeface="微软雅黑" panose="020B0503020204020204" pitchFamily="34" charset="-122"/>
                <a:ea typeface="微软雅黑" panose="020B0503020204020204" pitchFamily="34" charset="-122"/>
              </a:rPr>
              <a:t>Find the hot fingerprint table, if can hit the fingerprint table, do online deduplication and return fingerprint  reference counting</a:t>
            </a:r>
          </a:p>
        </p:txBody>
      </p:sp>
      <p:sp>
        <p:nvSpPr>
          <p:cNvPr id="63" name="矩形 62"/>
          <p:cNvSpPr/>
          <p:nvPr/>
        </p:nvSpPr>
        <p:spPr>
          <a:xfrm>
            <a:off x="7362844" y="4195855"/>
            <a:ext cx="4331102" cy="276999"/>
          </a:xfrm>
          <a:prstGeom prst="rect">
            <a:avLst/>
          </a:prstGeom>
          <a:solidFill>
            <a:schemeClr val="tx2"/>
          </a:solidFill>
        </p:spPr>
        <p:txBody>
          <a:bodyPr wrap="square">
            <a:spAutoFit/>
          </a:bodyPr>
          <a:lstStyle/>
          <a:p>
            <a:r>
              <a:rPr lang="en-US" altLang="zh-CN" sz="1200" dirty="0">
                <a:latin typeface="微软雅黑" panose="020B0503020204020204" pitchFamily="34" charset="-122"/>
                <a:ea typeface="微软雅黑" panose="020B0503020204020204" pitchFamily="34" charset="-122"/>
              </a:rPr>
              <a:t>Save fingerprint information to the opportunity table</a:t>
            </a:r>
          </a:p>
        </p:txBody>
      </p:sp>
      <p:sp>
        <p:nvSpPr>
          <p:cNvPr id="65" name="矩形 64"/>
          <p:cNvSpPr/>
          <p:nvPr/>
        </p:nvSpPr>
        <p:spPr>
          <a:xfrm>
            <a:off x="7362844" y="4674661"/>
            <a:ext cx="4331102" cy="1200329"/>
          </a:xfrm>
          <a:prstGeom prst="rect">
            <a:avLst/>
          </a:prstGeom>
          <a:solidFill>
            <a:schemeClr val="tx2"/>
          </a:solidFill>
        </p:spPr>
        <p:txBody>
          <a:bodyPr wrap="square">
            <a:spAutoFit/>
          </a:bodyPr>
          <a:lstStyle/>
          <a:p>
            <a:r>
              <a:rPr lang="en-US" altLang="zh-CN" sz="1200" dirty="0">
                <a:latin typeface="微软雅黑" panose="020B0503020204020204" pitchFamily="34" charset="-122"/>
                <a:ea typeface="微软雅黑" panose="020B0503020204020204" pitchFamily="34" charset="-122"/>
              </a:rPr>
              <a:t>When the SFP is the same, the background deduplication operation is implemented. If the fingerprints are the same, the background fixed length deduplication process is executed, otherwise, the background variable length deduplication process is executed.</a:t>
            </a:r>
          </a:p>
        </p:txBody>
      </p:sp>
      <p:sp>
        <p:nvSpPr>
          <p:cNvPr id="57" name="椭圆 56"/>
          <p:cNvSpPr/>
          <p:nvPr/>
        </p:nvSpPr>
        <p:spPr bwMode="auto">
          <a:xfrm>
            <a:off x="7069586" y="1303119"/>
            <a:ext cx="304232" cy="32174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sz="1500" dirty="0">
                <a:solidFill>
                  <a:srgbClr val="FFFFFF"/>
                </a:solidFill>
                <a:latin typeface="微软雅黑" pitchFamily="34" charset="-122"/>
                <a:ea typeface="微软雅黑" pitchFamily="34" charset="-122"/>
              </a:rPr>
              <a:t>1</a:t>
            </a:r>
            <a:endParaRPr lang="zh-CN" altLang="en-US" sz="1500" dirty="0">
              <a:solidFill>
                <a:srgbClr val="FFFFFF"/>
              </a:solidFill>
              <a:latin typeface="微软雅黑" pitchFamily="34" charset="-122"/>
              <a:ea typeface="微软雅黑" pitchFamily="34" charset="-122"/>
            </a:endParaRPr>
          </a:p>
        </p:txBody>
      </p:sp>
      <p:sp>
        <p:nvSpPr>
          <p:cNvPr id="58" name="椭圆 57"/>
          <p:cNvSpPr/>
          <p:nvPr/>
        </p:nvSpPr>
        <p:spPr bwMode="auto">
          <a:xfrm>
            <a:off x="7069586" y="1941163"/>
            <a:ext cx="304232" cy="32174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sz="1500" dirty="0">
                <a:solidFill>
                  <a:srgbClr val="FFFFFF"/>
                </a:solidFill>
                <a:latin typeface="微软雅黑" pitchFamily="34" charset="-122"/>
                <a:ea typeface="微软雅黑" pitchFamily="34" charset="-122"/>
              </a:rPr>
              <a:t>2</a:t>
            </a:r>
            <a:endParaRPr lang="zh-CN" altLang="en-US" sz="1500" dirty="0">
              <a:solidFill>
                <a:srgbClr val="FFFFFF"/>
              </a:solidFill>
              <a:latin typeface="微软雅黑" pitchFamily="34" charset="-122"/>
              <a:ea typeface="微软雅黑" pitchFamily="34" charset="-122"/>
            </a:endParaRPr>
          </a:p>
        </p:txBody>
      </p:sp>
      <p:sp>
        <p:nvSpPr>
          <p:cNvPr id="60" name="椭圆 59"/>
          <p:cNvSpPr/>
          <p:nvPr/>
        </p:nvSpPr>
        <p:spPr bwMode="auto">
          <a:xfrm>
            <a:off x="7069586" y="2761698"/>
            <a:ext cx="304232" cy="32174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sz="1500" dirty="0">
                <a:solidFill>
                  <a:srgbClr val="FFFFFF"/>
                </a:solidFill>
                <a:latin typeface="微软雅黑" pitchFamily="34" charset="-122"/>
                <a:ea typeface="微软雅黑" pitchFamily="34" charset="-122"/>
              </a:rPr>
              <a:t>3</a:t>
            </a:r>
            <a:endParaRPr lang="zh-CN" altLang="en-US" sz="1500" dirty="0">
              <a:solidFill>
                <a:srgbClr val="FFFFFF"/>
              </a:solidFill>
              <a:latin typeface="微软雅黑" pitchFamily="34" charset="-122"/>
              <a:ea typeface="微软雅黑" pitchFamily="34" charset="-122"/>
            </a:endParaRPr>
          </a:p>
        </p:txBody>
      </p:sp>
      <p:sp>
        <p:nvSpPr>
          <p:cNvPr id="62" name="椭圆 61"/>
          <p:cNvSpPr/>
          <p:nvPr/>
        </p:nvSpPr>
        <p:spPr bwMode="auto">
          <a:xfrm>
            <a:off x="7069586" y="4184135"/>
            <a:ext cx="304232" cy="32174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sz="1500" dirty="0">
                <a:solidFill>
                  <a:srgbClr val="FFFFFF"/>
                </a:solidFill>
                <a:latin typeface="微软雅黑" pitchFamily="34" charset="-122"/>
                <a:ea typeface="微软雅黑" pitchFamily="34" charset="-122"/>
              </a:rPr>
              <a:t>5</a:t>
            </a:r>
            <a:endParaRPr lang="zh-CN" altLang="en-US" sz="1500" dirty="0">
              <a:solidFill>
                <a:srgbClr val="FFFFFF"/>
              </a:solidFill>
              <a:latin typeface="微软雅黑" pitchFamily="34" charset="-122"/>
              <a:ea typeface="微软雅黑" pitchFamily="34" charset="-122"/>
            </a:endParaRPr>
          </a:p>
        </p:txBody>
      </p:sp>
      <p:sp>
        <p:nvSpPr>
          <p:cNvPr id="64" name="椭圆 63"/>
          <p:cNvSpPr/>
          <p:nvPr/>
        </p:nvSpPr>
        <p:spPr bwMode="auto">
          <a:xfrm>
            <a:off x="7069586" y="5053779"/>
            <a:ext cx="304232" cy="32174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sz="1500" dirty="0">
                <a:solidFill>
                  <a:srgbClr val="FFFFFF"/>
                </a:solidFill>
                <a:latin typeface="微软雅黑" pitchFamily="34" charset="-122"/>
                <a:ea typeface="微软雅黑" pitchFamily="34" charset="-122"/>
              </a:rPr>
              <a:t>6</a:t>
            </a:r>
            <a:endParaRPr lang="zh-CN" altLang="en-US" sz="1500" dirty="0">
              <a:solidFill>
                <a:srgbClr val="FFFFFF"/>
              </a:solidFill>
              <a:latin typeface="微软雅黑" pitchFamily="34" charset="-122"/>
              <a:ea typeface="微软雅黑" pitchFamily="34" charset="-122"/>
            </a:endParaRPr>
          </a:p>
        </p:txBody>
      </p:sp>
      <p:cxnSp>
        <p:nvCxnSpPr>
          <p:cNvPr id="71" name="直接箭头连接符 9"/>
          <p:cNvCxnSpPr>
            <a:cxnSpLocks/>
            <a:stCxn id="15" idx="2"/>
            <a:endCxn id="34" idx="0"/>
          </p:cNvCxnSpPr>
          <p:nvPr/>
        </p:nvCxnSpPr>
        <p:spPr>
          <a:xfrm>
            <a:off x="1804207" y="1980666"/>
            <a:ext cx="0" cy="340222"/>
          </a:xfrm>
          <a:prstGeom prst="straightConnector1">
            <a:avLst/>
          </a:prstGeom>
          <a:noFill/>
          <a:ln w="38100" cap="flat" cmpd="sng" algn="ctr">
            <a:solidFill>
              <a:srgbClr val="00B0F0"/>
            </a:solidFill>
            <a:prstDash val="solid"/>
            <a:miter lim="800000"/>
            <a:tailEnd type="triangle"/>
          </a:ln>
          <a:effectLst/>
        </p:spPr>
      </p:cxnSp>
      <p:sp>
        <p:nvSpPr>
          <p:cNvPr id="72" name="流程图: 磁盘 12"/>
          <p:cNvSpPr/>
          <p:nvPr/>
        </p:nvSpPr>
        <p:spPr>
          <a:xfrm>
            <a:off x="3218921" y="1837963"/>
            <a:ext cx="1052455" cy="581939"/>
          </a:xfrm>
          <a:prstGeom prst="flowChartMagneticDisk">
            <a:avLst/>
          </a:prstGeom>
          <a:solidFill>
            <a:schemeClr val="bg1">
              <a:lumMod val="60000"/>
              <a:lumOff val="40000"/>
            </a:schemeClr>
          </a:solidFill>
          <a:ln w="9525" cap="flat" cmpd="sng" algn="ctr">
            <a:solidFill>
              <a:schemeClr val="bg1"/>
            </a:solidFill>
            <a:prstDash val="solid"/>
          </a:ln>
          <a:effectLst>
            <a:outerShdw blurRad="40000" dist="23000" dir="5400000" rotWithShape="0">
              <a:srgbClr val="000000">
                <a:alpha val="35000"/>
              </a:srgbClr>
            </a:outerShdw>
          </a:effectLst>
        </p:spPr>
        <p:txBody>
          <a:bodyPr vert="horz" wrap="square" lIns="91416" tIns="45708" rIns="91416" bIns="45708" numCol="1" rtlCol="0" anchor="ctr" anchorCtr="0" compatLnSpc="1">
            <a:prstTxWarp prst="textNoShape">
              <a:avLst/>
            </a:prstTxWarp>
            <a:noAutofit/>
          </a:bodyPr>
          <a:lstStyle/>
          <a:p>
            <a:pPr algn="ctr" defTabSz="912822" fontAlgn="ctr">
              <a:spcBef>
                <a:spcPct val="0"/>
              </a:spcBef>
              <a:spcAft>
                <a:spcPct val="0"/>
              </a:spcAft>
              <a:buClr>
                <a:srgbClr val="CC9900"/>
              </a:buClr>
            </a:pPr>
            <a:r>
              <a:rPr lang="en-US" altLang="zh-CN" sz="1100" dirty="0">
                <a:solidFill>
                  <a:schemeClr val="tx2"/>
                </a:solidFill>
              </a:rPr>
              <a:t>Local</a:t>
            </a:r>
            <a:r>
              <a:rPr lang="zh-CN" altLang="en-US" sz="1100" dirty="0">
                <a:solidFill>
                  <a:schemeClr val="tx2"/>
                </a:solidFill>
              </a:rPr>
              <a:t> </a:t>
            </a:r>
            <a:r>
              <a:rPr lang="en-US" altLang="zh-CN" sz="1100" dirty="0">
                <a:solidFill>
                  <a:schemeClr val="tx2"/>
                </a:solidFill>
              </a:rPr>
              <a:t>hot</a:t>
            </a:r>
            <a:r>
              <a:rPr lang="zh-CN" altLang="en-US" sz="1100" dirty="0">
                <a:solidFill>
                  <a:schemeClr val="tx2"/>
                </a:solidFill>
              </a:rPr>
              <a:t> </a:t>
            </a:r>
            <a:r>
              <a:rPr lang="en-US" altLang="zh-CN" sz="1100" dirty="0">
                <a:solidFill>
                  <a:schemeClr val="tx2"/>
                </a:solidFill>
              </a:rPr>
              <a:t>Fingerprint table</a:t>
            </a:r>
            <a:endParaRPr lang="en-US" sz="1100" dirty="0">
              <a:solidFill>
                <a:schemeClr val="tx2"/>
              </a:solidFill>
            </a:endParaRPr>
          </a:p>
        </p:txBody>
      </p:sp>
      <p:sp>
        <p:nvSpPr>
          <p:cNvPr id="73" name="文本框 16"/>
          <p:cNvSpPr txBox="1"/>
          <p:nvPr/>
        </p:nvSpPr>
        <p:spPr>
          <a:xfrm>
            <a:off x="2875321" y="5341821"/>
            <a:ext cx="1811369" cy="420711"/>
          </a:xfrm>
          <a:prstGeom prst="roundRect">
            <a:avLst/>
          </a:prstGeom>
          <a:solidFill>
            <a:srgbClr val="00B0F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vert="horz" wrap="square" lIns="91416" tIns="45708" rIns="91416" bIns="45708" numCol="1" rtlCol="0" anchor="ctr" anchorCtr="0" compatLnSpc="1">
            <a:prstTxWarp prst="textNoShape">
              <a:avLst/>
            </a:prstTxWarp>
            <a:noAutofit/>
          </a:bodyPr>
          <a:lstStyle>
            <a:defPPr>
              <a:defRPr lang="en-US"/>
            </a:defPPr>
            <a:lvl1pPr algn="ctr" defTabSz="912822" fontAlgn="ctr">
              <a:spcBef>
                <a:spcPct val="0"/>
              </a:spcBef>
              <a:spcAft>
                <a:spcPct val="0"/>
              </a:spcAft>
              <a:buClr>
                <a:srgbClr val="CC9900"/>
              </a:buClr>
              <a:defRPr sz="1600" kern="0">
                <a:solidFill>
                  <a:prstClr val="white"/>
                </a:solidFill>
                <a:ea typeface="宋体"/>
              </a:defRPr>
            </a:lvl1pPr>
          </a:lstStyle>
          <a:p>
            <a:pPr>
              <a:lnSpc>
                <a:spcPts val="1400"/>
              </a:lnSpc>
            </a:pPr>
            <a:r>
              <a:rPr lang="en-US" altLang="zh-CN" sz="1400" dirty="0"/>
              <a:t>Update physical address</a:t>
            </a:r>
          </a:p>
        </p:txBody>
      </p:sp>
      <p:cxnSp>
        <p:nvCxnSpPr>
          <p:cNvPr id="74" name="直接箭头连接符 9"/>
          <p:cNvCxnSpPr>
            <a:cxnSpLocks/>
            <a:stCxn id="34" idx="2"/>
            <a:endCxn id="47" idx="0"/>
          </p:cNvCxnSpPr>
          <p:nvPr/>
        </p:nvCxnSpPr>
        <p:spPr>
          <a:xfrm>
            <a:off x="1804207" y="2668064"/>
            <a:ext cx="1674" cy="337787"/>
          </a:xfrm>
          <a:prstGeom prst="straightConnector1">
            <a:avLst/>
          </a:prstGeom>
          <a:noFill/>
          <a:ln w="38100" cap="flat" cmpd="sng" algn="ctr">
            <a:solidFill>
              <a:srgbClr val="00B0F0"/>
            </a:solidFill>
            <a:prstDash val="solid"/>
            <a:miter lim="800000"/>
            <a:tailEnd type="triangle"/>
          </a:ln>
          <a:effectLst/>
        </p:spPr>
      </p:cxnSp>
      <p:cxnSp>
        <p:nvCxnSpPr>
          <p:cNvPr id="75" name="直接箭头连接符 9"/>
          <p:cNvCxnSpPr>
            <a:cxnSpLocks/>
            <a:stCxn id="17" idx="2"/>
            <a:endCxn id="73" idx="3"/>
          </p:cNvCxnSpPr>
          <p:nvPr/>
        </p:nvCxnSpPr>
        <p:spPr>
          <a:xfrm rot="5400000">
            <a:off x="4536560" y="4488175"/>
            <a:ext cx="1214132" cy="913872"/>
          </a:xfrm>
          <a:prstGeom prst="bentConnector2">
            <a:avLst/>
          </a:prstGeom>
          <a:noFill/>
          <a:ln w="38100" cap="flat" cmpd="sng" algn="ctr">
            <a:solidFill>
              <a:srgbClr val="00B0F0"/>
            </a:solidFill>
            <a:prstDash val="solid"/>
            <a:miter lim="800000"/>
            <a:tailEnd type="triangle"/>
          </a:ln>
          <a:effectLst/>
        </p:spPr>
      </p:cxnSp>
      <p:cxnSp>
        <p:nvCxnSpPr>
          <p:cNvPr id="76" name="直接箭头连接符 9"/>
          <p:cNvCxnSpPr>
            <a:cxnSpLocks/>
            <a:stCxn id="69" idx="2"/>
            <a:endCxn id="73" idx="0"/>
          </p:cNvCxnSpPr>
          <p:nvPr/>
        </p:nvCxnSpPr>
        <p:spPr>
          <a:xfrm rot="16200000" flipH="1">
            <a:off x="3608215" y="5169029"/>
            <a:ext cx="342703" cy="2880"/>
          </a:xfrm>
          <a:prstGeom prst="bentConnector3">
            <a:avLst>
              <a:gd name="adj1" fmla="val 50000"/>
            </a:avLst>
          </a:prstGeom>
          <a:noFill/>
          <a:ln w="38100" cap="flat" cmpd="sng" algn="ctr">
            <a:solidFill>
              <a:srgbClr val="00B0F0"/>
            </a:solidFill>
            <a:prstDash val="solid"/>
            <a:miter lim="800000"/>
            <a:tailEnd type="triangle"/>
          </a:ln>
          <a:effectLst/>
        </p:spPr>
      </p:cxnSp>
      <p:cxnSp>
        <p:nvCxnSpPr>
          <p:cNvPr id="87" name="肘形连接符 31"/>
          <p:cNvCxnSpPr>
            <a:cxnSpLocks/>
            <a:stCxn id="13" idx="2"/>
            <a:endCxn id="72" idx="4"/>
          </p:cNvCxnSpPr>
          <p:nvPr/>
        </p:nvCxnSpPr>
        <p:spPr bwMode="auto">
          <a:xfrm rot="10800000" flipV="1">
            <a:off x="4271376" y="2127945"/>
            <a:ext cx="440466" cy="988"/>
          </a:xfrm>
          <a:prstGeom prst="bentConnector3">
            <a:avLst>
              <a:gd name="adj1" fmla="val 50000"/>
            </a:avLst>
          </a:prstGeom>
          <a:noFill/>
          <a:ln w="19050" cap="flat" cmpd="sng" algn="ctr">
            <a:solidFill>
              <a:srgbClr val="C00000"/>
            </a:solidFill>
            <a:prstDash val="solid"/>
            <a:round/>
            <a:headEnd type="none" w="med" len="med"/>
            <a:tailEnd type="triangle"/>
          </a:ln>
          <a:effectLst/>
        </p:spPr>
      </p:cxnSp>
      <p:cxnSp>
        <p:nvCxnSpPr>
          <p:cNvPr id="90" name="肘形连接符 31"/>
          <p:cNvCxnSpPr>
            <a:cxnSpLocks/>
            <a:stCxn id="66" idx="0"/>
            <a:endCxn id="14" idx="3"/>
          </p:cNvCxnSpPr>
          <p:nvPr/>
        </p:nvCxnSpPr>
        <p:spPr bwMode="auto">
          <a:xfrm rot="5400000" flipH="1" flipV="1">
            <a:off x="4043070" y="2875985"/>
            <a:ext cx="487875" cy="1198452"/>
          </a:xfrm>
          <a:prstGeom prst="bentConnector3">
            <a:avLst>
              <a:gd name="adj1" fmla="val 50000"/>
            </a:avLst>
          </a:prstGeom>
          <a:noFill/>
          <a:ln w="19050" cap="flat" cmpd="sng" algn="ctr">
            <a:solidFill>
              <a:srgbClr val="C00000"/>
            </a:solidFill>
            <a:prstDash val="solid"/>
            <a:round/>
            <a:headEnd type="none" w="med" len="med"/>
            <a:tailEnd type="triangle"/>
          </a:ln>
          <a:effectLst/>
        </p:spPr>
      </p:cxnSp>
      <p:grpSp>
        <p:nvGrpSpPr>
          <p:cNvPr id="38" name="Group 37"/>
          <p:cNvGrpSpPr/>
          <p:nvPr/>
        </p:nvGrpSpPr>
        <p:grpSpPr>
          <a:xfrm>
            <a:off x="8450407" y="5749"/>
            <a:ext cx="3749963" cy="208281"/>
            <a:chOff x="8450407" y="5749"/>
            <a:chExt cx="3749963" cy="208281"/>
          </a:xfrm>
        </p:grpSpPr>
        <p:sp>
          <p:nvSpPr>
            <p:cNvPr id="40" name="Process 39"/>
            <p:cNvSpPr/>
            <p:nvPr/>
          </p:nvSpPr>
          <p:spPr>
            <a:xfrm>
              <a:off x="9669607" y="5749"/>
              <a:ext cx="1311563" cy="20828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45" name="Process 44"/>
            <p:cNvSpPr/>
            <p:nvPr/>
          </p:nvSpPr>
          <p:spPr>
            <a:xfrm>
              <a:off x="8450407" y="5749"/>
              <a:ext cx="1219200" cy="20826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Extremely Reliable</a:t>
              </a:r>
              <a:endParaRPr kumimoji="1" lang="zh-CN" altLang="en-US" sz="900" dirty="0">
                <a:solidFill>
                  <a:schemeClr val="tx1"/>
                </a:solidFill>
              </a:endParaRPr>
            </a:p>
          </p:txBody>
        </p:sp>
        <p:sp>
          <p:nvSpPr>
            <p:cNvPr id="46" name="Process 45"/>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Cost Effective</a:t>
              </a:r>
              <a:endParaRPr kumimoji="1" lang="zh-CN" altLang="en-US" sz="900" b="1" dirty="0">
                <a:solidFill>
                  <a:schemeClr val="tx2"/>
                </a:solidFill>
              </a:endParaRPr>
            </a:p>
          </p:txBody>
        </p:sp>
      </p:grpSp>
      <p:sp>
        <p:nvSpPr>
          <p:cNvPr id="47" name="文本框 88"/>
          <p:cNvSpPr txBox="1"/>
          <p:nvPr/>
        </p:nvSpPr>
        <p:spPr>
          <a:xfrm>
            <a:off x="882378" y="3005851"/>
            <a:ext cx="1847005" cy="347176"/>
          </a:xfrm>
          <a:prstGeom prst="roundRect">
            <a:avLst/>
          </a:prstGeom>
          <a:solidFill>
            <a:srgbClr val="00B0F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vert="horz" wrap="square" lIns="91416" tIns="45708" rIns="91416" bIns="45708" numCol="1" rtlCol="0" anchor="ctr" anchorCtr="0" compatLnSpc="1">
            <a:prstTxWarp prst="textNoShape">
              <a:avLst/>
            </a:prstTxWarp>
            <a:noAutofit/>
          </a:bodyPr>
          <a:lstStyle>
            <a:defPPr>
              <a:defRPr lang="en-US"/>
            </a:defPPr>
            <a:lvl1pPr algn="ctr" defTabSz="912822" fontAlgn="ctr">
              <a:spcBef>
                <a:spcPct val="0"/>
              </a:spcBef>
              <a:spcAft>
                <a:spcPct val="0"/>
              </a:spcAft>
              <a:buClr>
                <a:srgbClr val="CC9900"/>
              </a:buClr>
              <a:defRPr sz="1600" kern="0">
                <a:solidFill>
                  <a:prstClr val="white"/>
                </a:solidFill>
                <a:ea typeface="宋体"/>
              </a:defRPr>
            </a:lvl1pPr>
          </a:lstStyle>
          <a:p>
            <a:pPr>
              <a:lnSpc>
                <a:spcPts val="1500"/>
              </a:lnSpc>
            </a:pPr>
            <a:r>
              <a:rPr lang="en-US" altLang="zh-CN" sz="1400" dirty="0"/>
              <a:t>Check Local fingerprint table</a:t>
            </a:r>
            <a:endParaRPr lang="en-US" altLang="zh-CN" sz="1000" dirty="0"/>
          </a:p>
        </p:txBody>
      </p:sp>
      <p:cxnSp>
        <p:nvCxnSpPr>
          <p:cNvPr id="50" name="直接箭头连接符 9"/>
          <p:cNvCxnSpPr>
            <a:cxnSpLocks/>
            <a:stCxn id="47" idx="2"/>
            <a:endCxn id="51" idx="0"/>
          </p:cNvCxnSpPr>
          <p:nvPr/>
        </p:nvCxnSpPr>
        <p:spPr>
          <a:xfrm>
            <a:off x="1805881" y="3353027"/>
            <a:ext cx="2319" cy="289386"/>
          </a:xfrm>
          <a:prstGeom prst="straightConnector1">
            <a:avLst/>
          </a:prstGeom>
          <a:noFill/>
          <a:ln w="38100" cap="flat" cmpd="sng" algn="ctr">
            <a:solidFill>
              <a:srgbClr val="00B0F0"/>
            </a:solidFill>
            <a:prstDash val="solid"/>
            <a:miter lim="800000"/>
            <a:tailEnd type="triangle"/>
          </a:ln>
          <a:effectLst/>
        </p:spPr>
      </p:cxnSp>
      <p:sp>
        <p:nvSpPr>
          <p:cNvPr id="51" name="流程图: 决策 50"/>
          <p:cNvSpPr/>
          <p:nvPr/>
        </p:nvSpPr>
        <p:spPr bwMode="auto">
          <a:xfrm>
            <a:off x="841845" y="3642413"/>
            <a:ext cx="1932710" cy="609209"/>
          </a:xfrm>
          <a:prstGeom prst="flowChartDecision">
            <a:avLst/>
          </a:prstGeom>
          <a:solidFill>
            <a:srgbClr val="00B0F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vert="horz" wrap="square" lIns="91416" tIns="45708" rIns="91416" bIns="45708" numCol="1" rtlCol="0" anchor="ctr" anchorCtr="0" compatLnSpc="1">
            <a:prstTxWarp prst="textNoShape">
              <a:avLst/>
            </a:prstTxWarp>
            <a:noAutofit/>
          </a:bodyPr>
          <a:lstStyle/>
          <a:p>
            <a:pPr algn="ctr" defTabSz="912822" fontAlgn="ctr">
              <a:lnSpc>
                <a:spcPts val="1500"/>
              </a:lnSpc>
              <a:spcBef>
                <a:spcPct val="0"/>
              </a:spcBef>
              <a:spcAft>
                <a:spcPct val="0"/>
              </a:spcAft>
              <a:buClr>
                <a:srgbClr val="CC9900"/>
              </a:buClr>
            </a:pPr>
            <a:r>
              <a:rPr lang="en-US" altLang="zh-CN" sz="1400" kern="0" dirty="0">
                <a:solidFill>
                  <a:schemeClr val="tx2"/>
                </a:solidFill>
                <a:ea typeface="微软雅黑" panose="020B0503020204020204" pitchFamily="34" charset="-122"/>
                <a:cs typeface="Calibri" panose="020F0502020204030204" pitchFamily="34" charset="0"/>
              </a:rPr>
              <a:t>Match?</a:t>
            </a:r>
          </a:p>
        </p:txBody>
      </p:sp>
      <p:cxnSp>
        <p:nvCxnSpPr>
          <p:cNvPr id="53" name="直接箭头连接符 9"/>
          <p:cNvCxnSpPr>
            <a:cxnSpLocks/>
            <a:stCxn id="51" idx="2"/>
            <a:endCxn id="16" idx="0"/>
          </p:cNvCxnSpPr>
          <p:nvPr/>
        </p:nvCxnSpPr>
        <p:spPr>
          <a:xfrm flipH="1">
            <a:off x="1804207" y="4251622"/>
            <a:ext cx="3993" cy="291332"/>
          </a:xfrm>
          <a:prstGeom prst="straightConnector1">
            <a:avLst/>
          </a:prstGeom>
          <a:noFill/>
          <a:ln w="38100" cap="flat" cmpd="sng" algn="ctr">
            <a:solidFill>
              <a:srgbClr val="00B0F0"/>
            </a:solidFill>
            <a:prstDash val="solid"/>
            <a:miter lim="800000"/>
            <a:tailEnd type="triangle"/>
          </a:ln>
          <a:effectLst/>
        </p:spPr>
      </p:cxnSp>
      <p:sp>
        <p:nvSpPr>
          <p:cNvPr id="66" name="文本框 65"/>
          <p:cNvSpPr txBox="1"/>
          <p:nvPr/>
        </p:nvSpPr>
        <p:spPr>
          <a:xfrm>
            <a:off x="3019149" y="3719148"/>
            <a:ext cx="1337263" cy="464481"/>
          </a:xfrm>
          <a:prstGeom prst="roundRect">
            <a:avLst/>
          </a:prstGeom>
          <a:solidFill>
            <a:srgbClr val="00B0F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vert="horz" wrap="square" lIns="91416" tIns="45708" rIns="91416" bIns="45708" numCol="1" rtlCol="0" anchor="ctr" anchorCtr="0" compatLnSpc="1">
            <a:prstTxWarp prst="textNoShape">
              <a:avLst/>
            </a:prstTxWarp>
            <a:noAutofit/>
          </a:bodyPr>
          <a:lstStyle>
            <a:defPPr>
              <a:defRPr lang="en-US"/>
            </a:defPPr>
            <a:lvl1pPr algn="ctr" defTabSz="912822" fontAlgn="ctr">
              <a:lnSpc>
                <a:spcPts val="1500"/>
              </a:lnSpc>
              <a:spcBef>
                <a:spcPct val="0"/>
              </a:spcBef>
              <a:spcAft>
                <a:spcPct val="0"/>
              </a:spcAft>
              <a:buClr>
                <a:srgbClr val="CC9900"/>
              </a:buClr>
              <a:defRPr sz="1400" kern="0">
                <a:solidFill>
                  <a:schemeClr val="tx2"/>
                </a:solidFill>
                <a:ea typeface="微软雅黑" panose="020B0503020204020204" pitchFamily="34" charset="-122"/>
                <a:cs typeface="Calibri" panose="020F0502020204030204" pitchFamily="34" charset="0"/>
              </a:defRPr>
            </a:lvl1pPr>
          </a:lstStyle>
          <a:p>
            <a:r>
              <a:rPr lang="en-US" altLang="zh-CN" dirty="0">
                <a:solidFill>
                  <a:prstClr val="white"/>
                </a:solidFill>
                <a:ea typeface="宋体"/>
              </a:rPr>
              <a:t>No:  new data </a:t>
            </a:r>
            <a:endParaRPr lang="en-US" altLang="zh-CN" dirty="0"/>
          </a:p>
        </p:txBody>
      </p:sp>
      <p:cxnSp>
        <p:nvCxnSpPr>
          <p:cNvPr id="68" name="直接箭头连接符 9"/>
          <p:cNvCxnSpPr>
            <a:cxnSpLocks/>
            <a:stCxn id="51" idx="3"/>
            <a:endCxn id="66" idx="1"/>
          </p:cNvCxnSpPr>
          <p:nvPr/>
        </p:nvCxnSpPr>
        <p:spPr>
          <a:xfrm>
            <a:off x="2774555" y="3947018"/>
            <a:ext cx="244594" cy="4371"/>
          </a:xfrm>
          <a:prstGeom prst="straightConnector1">
            <a:avLst/>
          </a:prstGeom>
          <a:noFill/>
          <a:ln w="38100" cap="flat" cmpd="sng" algn="ctr">
            <a:solidFill>
              <a:srgbClr val="00B0F0"/>
            </a:solidFill>
            <a:prstDash val="solid"/>
            <a:miter lim="800000"/>
            <a:tailEnd type="triangle"/>
          </a:ln>
          <a:effectLst/>
        </p:spPr>
      </p:cxnSp>
      <p:sp>
        <p:nvSpPr>
          <p:cNvPr id="69" name="圆角矩形 68"/>
          <p:cNvSpPr/>
          <p:nvPr/>
        </p:nvSpPr>
        <p:spPr bwMode="auto">
          <a:xfrm>
            <a:off x="2870282" y="4540669"/>
            <a:ext cx="1815688" cy="458449"/>
          </a:xfrm>
          <a:prstGeom prst="roundRect">
            <a:avLst/>
          </a:prstGeom>
          <a:solidFill>
            <a:srgbClr val="00B0F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vert="horz" wrap="square" lIns="91416" tIns="45708" rIns="91416" bIns="45708" numCol="1" rtlCol="0" anchor="ctr" anchorCtr="0" compatLnSpc="1">
            <a:prstTxWarp prst="textNoShape">
              <a:avLst/>
            </a:prstTxWarp>
            <a:noAutofit/>
          </a:bodyPr>
          <a:lstStyle/>
          <a:p>
            <a:pPr algn="ctr" defTabSz="912822" fontAlgn="ctr">
              <a:lnSpc>
                <a:spcPts val="1500"/>
              </a:lnSpc>
              <a:spcBef>
                <a:spcPct val="0"/>
              </a:spcBef>
              <a:spcAft>
                <a:spcPct val="0"/>
              </a:spcAft>
              <a:buClr>
                <a:srgbClr val="CC9900"/>
              </a:buClr>
            </a:pPr>
            <a:r>
              <a:rPr lang="en-US" altLang="zh-CN" sz="1400" kern="0" dirty="0">
                <a:solidFill>
                  <a:schemeClr val="tx2"/>
                </a:solidFill>
                <a:ea typeface="微软雅黑" panose="020B0503020204020204" pitchFamily="34" charset="-122"/>
                <a:cs typeface="Calibri" panose="020F0502020204030204" pitchFamily="34" charset="0"/>
              </a:rPr>
              <a:t>Compression</a:t>
            </a:r>
          </a:p>
          <a:p>
            <a:pPr algn="ctr" defTabSz="912822" fontAlgn="ctr">
              <a:lnSpc>
                <a:spcPts val="1500"/>
              </a:lnSpc>
              <a:spcBef>
                <a:spcPct val="0"/>
              </a:spcBef>
              <a:spcAft>
                <a:spcPct val="0"/>
              </a:spcAft>
              <a:buClr>
                <a:srgbClr val="CC9900"/>
              </a:buClr>
            </a:pPr>
            <a:r>
              <a:rPr lang="en-US" altLang="zh-CN" sz="1400" kern="0" dirty="0">
                <a:solidFill>
                  <a:schemeClr val="tx2"/>
                </a:solidFill>
                <a:ea typeface="微软雅黑" panose="020B0503020204020204" pitchFamily="34" charset="-122"/>
                <a:cs typeface="Calibri" panose="020F0502020204030204" pitchFamily="34" charset="0"/>
              </a:rPr>
              <a:t>&amp; Compaction</a:t>
            </a:r>
          </a:p>
        </p:txBody>
      </p:sp>
      <p:cxnSp>
        <p:nvCxnSpPr>
          <p:cNvPr id="70" name="直接箭头连接符 9"/>
          <p:cNvCxnSpPr>
            <a:cxnSpLocks/>
          </p:cNvCxnSpPr>
          <p:nvPr/>
        </p:nvCxnSpPr>
        <p:spPr>
          <a:xfrm>
            <a:off x="3729110" y="4193009"/>
            <a:ext cx="4109" cy="349945"/>
          </a:xfrm>
          <a:prstGeom prst="straightConnector1">
            <a:avLst/>
          </a:prstGeom>
          <a:noFill/>
          <a:ln w="38100" cap="flat" cmpd="sng" algn="ctr">
            <a:solidFill>
              <a:srgbClr val="00B0F0"/>
            </a:solidFill>
            <a:prstDash val="solid"/>
            <a:miter lim="800000"/>
            <a:tailEnd type="triangle"/>
          </a:ln>
          <a:effectLst/>
        </p:spPr>
      </p:cxnSp>
      <p:cxnSp>
        <p:nvCxnSpPr>
          <p:cNvPr id="81" name="肘形连接符 31"/>
          <p:cNvCxnSpPr>
            <a:cxnSpLocks/>
            <a:stCxn id="14" idx="4"/>
            <a:endCxn id="17" idx="0"/>
          </p:cNvCxnSpPr>
          <p:nvPr/>
        </p:nvCxnSpPr>
        <p:spPr bwMode="auto">
          <a:xfrm>
            <a:off x="5450989" y="3005422"/>
            <a:ext cx="149573" cy="827900"/>
          </a:xfrm>
          <a:prstGeom prst="bentConnector2">
            <a:avLst/>
          </a:prstGeom>
          <a:noFill/>
          <a:ln w="19050" cap="flat" cmpd="sng" algn="ctr">
            <a:solidFill>
              <a:srgbClr val="C00000"/>
            </a:solidFill>
            <a:prstDash val="solid"/>
            <a:round/>
            <a:headEnd type="none" w="med" len="med"/>
            <a:tailEnd type="triangle"/>
          </a:ln>
          <a:effectLst/>
        </p:spPr>
      </p:cxnSp>
      <p:sp>
        <p:nvSpPr>
          <p:cNvPr id="84" name="椭圆 83"/>
          <p:cNvSpPr/>
          <p:nvPr/>
        </p:nvSpPr>
        <p:spPr bwMode="auto">
          <a:xfrm>
            <a:off x="2809096" y="4440399"/>
            <a:ext cx="310225" cy="302383"/>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sz="1400" dirty="0">
                <a:solidFill>
                  <a:srgbClr val="FFFFFF"/>
                </a:solidFill>
                <a:ea typeface="微软雅黑" pitchFamily="34" charset="-122"/>
              </a:rPr>
              <a:t>4</a:t>
            </a:r>
            <a:endParaRPr lang="zh-CN" altLang="en-US" sz="1400" dirty="0">
              <a:solidFill>
                <a:srgbClr val="FFFFFF"/>
              </a:solidFill>
              <a:ea typeface="微软雅黑" pitchFamily="34" charset="-122"/>
            </a:endParaRPr>
          </a:p>
        </p:txBody>
      </p:sp>
      <p:sp>
        <p:nvSpPr>
          <p:cNvPr id="85" name="矩形 84"/>
          <p:cNvSpPr/>
          <p:nvPr/>
        </p:nvSpPr>
        <p:spPr>
          <a:xfrm>
            <a:off x="7364520" y="3466177"/>
            <a:ext cx="4331102" cy="461665"/>
          </a:xfrm>
          <a:prstGeom prst="rect">
            <a:avLst/>
          </a:prstGeom>
          <a:solidFill>
            <a:schemeClr val="tx2"/>
          </a:solidFill>
        </p:spPr>
        <p:txBody>
          <a:bodyPr wrap="square">
            <a:spAutoFit/>
          </a:bodyPr>
          <a:lstStyle/>
          <a:p>
            <a:r>
              <a:rPr lang="en-US" altLang="zh-CN" sz="1200" dirty="0">
                <a:latin typeface="微软雅黑" panose="020B0503020204020204" pitchFamily="34" charset="-122"/>
                <a:ea typeface="微软雅黑" panose="020B0503020204020204" pitchFamily="34" charset="-122"/>
              </a:rPr>
              <a:t>adaptively select the online compression algorithm according to the load situation.</a:t>
            </a:r>
          </a:p>
        </p:txBody>
      </p:sp>
      <p:sp>
        <p:nvSpPr>
          <p:cNvPr id="86" name="椭圆 85"/>
          <p:cNvSpPr/>
          <p:nvPr/>
        </p:nvSpPr>
        <p:spPr bwMode="auto">
          <a:xfrm>
            <a:off x="7071262" y="3476805"/>
            <a:ext cx="304232" cy="32174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sz="1500" dirty="0">
                <a:solidFill>
                  <a:srgbClr val="FFFFFF"/>
                </a:solidFill>
                <a:latin typeface="微软雅黑" pitchFamily="34" charset="-122"/>
                <a:ea typeface="微软雅黑" pitchFamily="34" charset="-122"/>
              </a:rPr>
              <a:t>4</a:t>
            </a:r>
            <a:endParaRPr lang="zh-CN" altLang="en-US" sz="1500" dirty="0">
              <a:solidFill>
                <a:srgbClr val="FFFFFF"/>
              </a:solidFill>
              <a:latin typeface="微软雅黑" pitchFamily="34" charset="-122"/>
              <a:ea typeface="微软雅黑" pitchFamily="34" charset="-122"/>
            </a:endParaRPr>
          </a:p>
        </p:txBody>
      </p:sp>
    </p:spTree>
    <p:extLst>
      <p:ext uri="{BB962C8B-B14F-4D97-AF65-F5344CB8AC3E}">
        <p14:creationId xmlns:p14="http://schemas.microsoft.com/office/powerpoint/2010/main" val="559650284"/>
      </p:ext>
    </p:extLst>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标题 1"/>
          <p:cNvSpPr>
            <a:spLocks noGrp="1"/>
          </p:cNvSpPr>
          <p:nvPr/>
        </p:nvSpPr>
        <p:spPr>
          <a:xfrm>
            <a:off x="424353" y="394063"/>
            <a:ext cx="10615903" cy="640800"/>
          </a:xfrm>
          <a:prstGeom prst="rect">
            <a:avLst/>
          </a:prstGeom>
        </p:spPr>
        <p:txBody>
          <a:bodyPr/>
          <a:lstStyle/>
          <a:p>
            <a:pPr defTabSz="1187798">
              <a:lnSpc>
                <a:spcPct val="90000"/>
              </a:lnSpc>
              <a:spcBef>
                <a:spcPts val="1299"/>
              </a:spcBef>
              <a:buFont typeface="Arial" panose="020B0604020202020204" pitchFamily="34" charset="0"/>
              <a:buNone/>
            </a:pPr>
            <a:r>
              <a:rPr lang="en-US" altLang="zh-CN" sz="2800" dirty="0">
                <a:latin typeface="微软雅黑" panose="020B0503020204020204" pitchFamily="34" charset="-122"/>
                <a:ea typeface="微软雅黑" panose="020B0503020204020204" pitchFamily="34" charset="-122"/>
              </a:rPr>
              <a:t>Similar Deduplication</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VS Variable/Fixed length Deduplication</a:t>
            </a:r>
            <a:endParaRPr lang="en-US" sz="2800" dirty="0">
              <a:latin typeface="微软雅黑" panose="020B0503020204020204" pitchFamily="34" charset="-122"/>
              <a:ea typeface="微软雅黑" panose="020B0503020204020204" pitchFamily="34" charset="-122"/>
            </a:endParaRPr>
          </a:p>
        </p:txBody>
      </p:sp>
      <p:pic>
        <p:nvPicPr>
          <p:cNvPr id="67" name="图片 11"/>
          <p:cNvPicPr>
            <a:picLocks noChangeAspect="1"/>
          </p:cNvPicPr>
          <p:nvPr/>
        </p:nvPicPr>
        <p:blipFill>
          <a:blip r:embed="rId3"/>
          <a:stretch>
            <a:fillRect/>
          </a:stretch>
        </p:blipFill>
        <p:spPr>
          <a:xfrm>
            <a:off x="1137165" y="2860569"/>
            <a:ext cx="10023012" cy="3309939"/>
          </a:xfrm>
          <a:prstGeom prst="rect">
            <a:avLst/>
          </a:prstGeom>
        </p:spPr>
      </p:pic>
      <p:sp>
        <p:nvSpPr>
          <p:cNvPr id="68" name="矩形 12"/>
          <p:cNvSpPr/>
          <p:nvPr/>
        </p:nvSpPr>
        <p:spPr>
          <a:xfrm>
            <a:off x="1206708" y="1107533"/>
            <a:ext cx="6385807" cy="1477328"/>
          </a:xfrm>
          <a:prstGeom prst="rect">
            <a:avLst/>
          </a:prstGeom>
        </p:spPr>
        <p:txBody>
          <a:bodyPr wrap="square">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50000"/>
              </a:lnSpc>
              <a:spcAft>
                <a:spcPts val="0"/>
              </a:spcAft>
            </a:pPr>
            <a:r>
              <a:rPr lang="en-US" altLang="zh-CN" sz="2400" dirty="0">
                <a:latin typeface="Times New Roman" panose="02020603050405020304" pitchFamily="18" charset="0"/>
                <a:ea typeface="宋体" panose="02010600030101010101" pitchFamily="2" charset="-122"/>
              </a:rPr>
              <a:t>Data reduction effect:</a:t>
            </a:r>
          </a:p>
          <a:p>
            <a:pPr marL="285750" indent="-285750">
              <a:lnSpc>
                <a:spcPct val="150000"/>
              </a:lnSpc>
              <a:spcAft>
                <a:spcPts val="0"/>
              </a:spcAft>
              <a:buFont typeface="Arial" panose="020B0604020202020204" pitchFamily="34" charset="0"/>
              <a:buChar char="•"/>
            </a:pPr>
            <a:r>
              <a:rPr lang="en-US" altLang="zh-CN" dirty="0">
                <a:latin typeface="Times New Roman" panose="02020603050405020304" pitchFamily="18" charset="0"/>
                <a:ea typeface="宋体" panose="02010600030101010101" pitchFamily="2" charset="-122"/>
              </a:rPr>
              <a:t>50% increase, compared to fixed length deduplication</a:t>
            </a:r>
          </a:p>
          <a:p>
            <a:pPr marL="285750" indent="-285750">
              <a:lnSpc>
                <a:spcPct val="150000"/>
              </a:lnSpc>
              <a:spcAft>
                <a:spcPts val="0"/>
              </a:spcAft>
              <a:buFont typeface="Arial" panose="020B0604020202020204" pitchFamily="34" charset="0"/>
              <a:buChar char="•"/>
            </a:pPr>
            <a:r>
              <a:rPr lang="en-US" altLang="zh-CN" dirty="0">
                <a:latin typeface="Times New Roman" panose="02020603050405020304" pitchFamily="18" charset="0"/>
                <a:ea typeface="宋体" panose="02010600030101010101" pitchFamily="2" charset="-122"/>
              </a:rPr>
              <a:t>30% increase, compared to variable length deduplication</a:t>
            </a:r>
            <a:endParaRPr lang="en-US" dirty="0">
              <a:effectLst/>
              <a:latin typeface="Times New Roman" panose="02020603050405020304" pitchFamily="18" charset="0"/>
              <a:ea typeface="宋体" panose="02010600030101010101" pitchFamily="2" charset="-122"/>
            </a:endParaRPr>
          </a:p>
        </p:txBody>
      </p:sp>
      <p:sp>
        <p:nvSpPr>
          <p:cNvPr id="4" name="TextBox 3"/>
          <p:cNvSpPr txBox="1"/>
          <p:nvPr/>
        </p:nvSpPr>
        <p:spPr>
          <a:xfrm>
            <a:off x="1144660" y="2869145"/>
            <a:ext cx="2183156" cy="400110"/>
          </a:xfrm>
          <a:prstGeom prst="rect">
            <a:avLst/>
          </a:prstGeom>
          <a:solidFill>
            <a:srgbClr val="00B0F0"/>
          </a:solidFill>
          <a:ln w="28575">
            <a:solidFill>
              <a:schemeClr val="bg1">
                <a:lumMod val="75000"/>
              </a:schemeClr>
            </a:solidFill>
          </a:ln>
        </p:spPr>
        <p:txBody>
          <a:bodyPr wrap="square" rtlCol="0">
            <a:spAutoFit/>
          </a:bodyPr>
          <a:lstStyle>
            <a:defPPr>
              <a:defRPr lang="en-US"/>
            </a:defPPr>
            <a:lvl1pPr algn="ctr">
              <a:defRPr sz="2000">
                <a:solidFill>
                  <a:schemeClr val="tx2"/>
                </a:solidFill>
                <a:latin typeface="Microsoft YaHei" panose="020B0503020204020204" pitchFamily="34" charset="-122"/>
                <a:ea typeface="Microsoft YaHei" panose="020B0503020204020204" pitchFamily="34" charset="-122"/>
              </a:defRPr>
            </a:lvl1pPr>
          </a:lstStyle>
          <a:p>
            <a:r>
              <a:rPr lang="en-US" altLang="zh-CN" dirty="0"/>
              <a:t>Scenario</a:t>
            </a:r>
            <a:endParaRPr lang="zh-CN" altLang="en-US" dirty="0"/>
          </a:p>
        </p:txBody>
      </p:sp>
      <p:sp>
        <p:nvSpPr>
          <p:cNvPr id="104" name="TextBox 103"/>
          <p:cNvSpPr txBox="1"/>
          <p:nvPr/>
        </p:nvSpPr>
        <p:spPr>
          <a:xfrm>
            <a:off x="3320320" y="2869145"/>
            <a:ext cx="2278505" cy="400110"/>
          </a:xfrm>
          <a:prstGeom prst="rect">
            <a:avLst/>
          </a:prstGeom>
          <a:solidFill>
            <a:srgbClr val="00B0F0"/>
          </a:solidFill>
          <a:ln w="28575">
            <a:solidFill>
              <a:schemeClr val="bg1">
                <a:lumMod val="75000"/>
              </a:schemeClr>
            </a:solidFill>
          </a:ln>
        </p:spPr>
        <p:txBody>
          <a:bodyPr wrap="square" rtlCol="0">
            <a:spAutoFit/>
          </a:bodyPr>
          <a:lstStyle/>
          <a:p>
            <a:pPr algn="ctr"/>
            <a:r>
              <a:rPr lang="en-US" altLang="zh-CN" sz="2000" dirty="0">
                <a:solidFill>
                  <a:schemeClr val="tx2"/>
                </a:solidFill>
                <a:latin typeface="Microsoft YaHei" panose="020B0503020204020204" pitchFamily="34" charset="-122"/>
                <a:ea typeface="Microsoft YaHei" panose="020B0503020204020204" pitchFamily="34" charset="-122"/>
              </a:rPr>
              <a:t>Description</a:t>
            </a:r>
            <a:endParaRPr lang="zh-CN" altLang="en-US" sz="2000" dirty="0">
              <a:solidFill>
                <a:schemeClr val="tx2"/>
              </a:solidFill>
              <a:latin typeface="Microsoft YaHei" panose="020B0503020204020204" pitchFamily="34" charset="-122"/>
              <a:ea typeface="Microsoft YaHei" panose="020B0503020204020204" pitchFamily="34" charset="-122"/>
            </a:endParaRPr>
          </a:p>
        </p:txBody>
      </p:sp>
      <p:sp>
        <p:nvSpPr>
          <p:cNvPr id="105" name="TextBox 104"/>
          <p:cNvSpPr txBox="1"/>
          <p:nvPr/>
        </p:nvSpPr>
        <p:spPr>
          <a:xfrm>
            <a:off x="5598826" y="2869145"/>
            <a:ext cx="1836296" cy="400110"/>
          </a:xfrm>
          <a:prstGeom prst="rect">
            <a:avLst/>
          </a:prstGeom>
          <a:solidFill>
            <a:srgbClr val="00B0F0"/>
          </a:solidFill>
          <a:ln w="28575">
            <a:solidFill>
              <a:schemeClr val="bg1">
                <a:lumMod val="75000"/>
              </a:schemeClr>
            </a:solidFill>
          </a:ln>
        </p:spPr>
        <p:txBody>
          <a:bodyPr wrap="square" rtlCol="0">
            <a:spAutoFit/>
          </a:bodyPr>
          <a:lstStyle/>
          <a:p>
            <a:pPr algn="ctr"/>
            <a:r>
              <a:rPr lang="en-US" altLang="zh-CN" sz="2000" dirty="0">
                <a:solidFill>
                  <a:schemeClr val="tx2"/>
                </a:solidFill>
                <a:latin typeface="Microsoft YaHei" panose="020B0503020204020204" pitchFamily="34" charset="-122"/>
                <a:ea typeface="Microsoft YaHei" panose="020B0503020204020204" pitchFamily="34" charset="-122"/>
              </a:rPr>
              <a:t>Fixed</a:t>
            </a:r>
            <a:endParaRPr lang="zh-CN" altLang="en-US" sz="2000" dirty="0">
              <a:solidFill>
                <a:schemeClr val="tx2"/>
              </a:solidFill>
              <a:latin typeface="Microsoft YaHei" panose="020B0503020204020204" pitchFamily="34" charset="-122"/>
              <a:ea typeface="Microsoft YaHei" panose="020B0503020204020204" pitchFamily="34" charset="-122"/>
            </a:endParaRPr>
          </a:p>
        </p:txBody>
      </p:sp>
      <p:sp>
        <p:nvSpPr>
          <p:cNvPr id="106" name="TextBox 105"/>
          <p:cNvSpPr txBox="1"/>
          <p:nvPr/>
        </p:nvSpPr>
        <p:spPr>
          <a:xfrm>
            <a:off x="7435121" y="2869145"/>
            <a:ext cx="1858781" cy="400110"/>
          </a:xfrm>
          <a:prstGeom prst="rect">
            <a:avLst/>
          </a:prstGeom>
          <a:solidFill>
            <a:srgbClr val="00B0F0"/>
          </a:solidFill>
          <a:ln w="28575">
            <a:solidFill>
              <a:schemeClr val="bg1">
                <a:lumMod val="75000"/>
              </a:schemeClr>
            </a:solidFill>
          </a:ln>
        </p:spPr>
        <p:txBody>
          <a:bodyPr wrap="square" rtlCol="0">
            <a:spAutoFit/>
          </a:bodyPr>
          <a:lstStyle/>
          <a:p>
            <a:pPr algn="ctr"/>
            <a:r>
              <a:rPr lang="en-US" altLang="zh-CN" sz="2000" dirty="0">
                <a:solidFill>
                  <a:schemeClr val="tx2"/>
                </a:solidFill>
                <a:latin typeface="Microsoft YaHei" panose="020B0503020204020204" pitchFamily="34" charset="-122"/>
                <a:ea typeface="Microsoft YaHei" panose="020B0503020204020204" pitchFamily="34" charset="-122"/>
              </a:rPr>
              <a:t>Variable</a:t>
            </a:r>
            <a:endParaRPr lang="zh-CN" altLang="en-US" sz="2000" dirty="0">
              <a:solidFill>
                <a:schemeClr val="tx2"/>
              </a:solidFill>
              <a:latin typeface="Microsoft YaHei" panose="020B0503020204020204" pitchFamily="34" charset="-122"/>
              <a:ea typeface="Microsoft YaHei" panose="020B0503020204020204" pitchFamily="34" charset="-122"/>
            </a:endParaRPr>
          </a:p>
        </p:txBody>
      </p:sp>
      <p:sp>
        <p:nvSpPr>
          <p:cNvPr id="108" name="TextBox 107"/>
          <p:cNvSpPr txBox="1"/>
          <p:nvPr/>
        </p:nvSpPr>
        <p:spPr>
          <a:xfrm>
            <a:off x="9293903" y="2869145"/>
            <a:ext cx="1836296" cy="400110"/>
          </a:xfrm>
          <a:prstGeom prst="rect">
            <a:avLst/>
          </a:prstGeom>
          <a:solidFill>
            <a:srgbClr val="00B0F0"/>
          </a:solidFill>
          <a:ln w="28575">
            <a:solidFill>
              <a:schemeClr val="bg1">
                <a:lumMod val="75000"/>
              </a:schemeClr>
            </a:solidFill>
          </a:ln>
        </p:spPr>
        <p:txBody>
          <a:bodyPr wrap="square" rtlCol="0">
            <a:spAutoFit/>
          </a:bodyPr>
          <a:lstStyle/>
          <a:p>
            <a:pPr algn="ctr"/>
            <a:r>
              <a:rPr lang="en-US" altLang="zh-CN" sz="2000" dirty="0">
                <a:solidFill>
                  <a:schemeClr val="tx2"/>
                </a:solidFill>
                <a:latin typeface="Microsoft YaHei" panose="020B0503020204020204" pitchFamily="34" charset="-122"/>
                <a:ea typeface="Microsoft YaHei" panose="020B0503020204020204" pitchFamily="34" charset="-122"/>
              </a:rPr>
              <a:t>Similar</a:t>
            </a:r>
            <a:endParaRPr lang="zh-CN" altLang="en-US" sz="2000" dirty="0">
              <a:solidFill>
                <a:schemeClr val="tx2"/>
              </a:solidFill>
              <a:latin typeface="Microsoft YaHei" panose="020B0503020204020204" pitchFamily="34" charset="-122"/>
              <a:ea typeface="Microsoft YaHei" panose="020B0503020204020204" pitchFamily="34" charset="-122"/>
            </a:endParaRPr>
          </a:p>
        </p:txBody>
      </p:sp>
      <p:sp>
        <p:nvSpPr>
          <p:cNvPr id="10" name="Rectangle 9"/>
          <p:cNvSpPr/>
          <p:nvPr/>
        </p:nvSpPr>
        <p:spPr>
          <a:xfrm>
            <a:off x="1206708" y="3327816"/>
            <a:ext cx="2023672" cy="6220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Rectangle 117"/>
          <p:cNvSpPr/>
          <p:nvPr/>
        </p:nvSpPr>
        <p:spPr>
          <a:xfrm>
            <a:off x="1206708" y="4046025"/>
            <a:ext cx="2023672" cy="6220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zh-CN" altLang="en-US"/>
          </a:p>
        </p:txBody>
      </p:sp>
      <p:sp>
        <p:nvSpPr>
          <p:cNvPr id="124" name="Rectangle 123"/>
          <p:cNvSpPr/>
          <p:nvPr/>
        </p:nvSpPr>
        <p:spPr>
          <a:xfrm>
            <a:off x="1221698" y="4771647"/>
            <a:ext cx="2023672" cy="6220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zh-CN" altLang="en-US"/>
          </a:p>
        </p:txBody>
      </p:sp>
      <p:sp>
        <p:nvSpPr>
          <p:cNvPr id="125" name="Rectangle 124"/>
          <p:cNvSpPr/>
          <p:nvPr/>
        </p:nvSpPr>
        <p:spPr>
          <a:xfrm>
            <a:off x="1221698" y="5489856"/>
            <a:ext cx="2023672" cy="6220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zh-CN" altLang="en-US"/>
          </a:p>
        </p:txBody>
      </p:sp>
      <p:sp>
        <p:nvSpPr>
          <p:cNvPr id="5" name="Rectangle 4"/>
          <p:cNvSpPr/>
          <p:nvPr/>
        </p:nvSpPr>
        <p:spPr>
          <a:xfrm>
            <a:off x="1281260" y="3457984"/>
            <a:ext cx="1932132" cy="400110"/>
          </a:xfrm>
          <a:prstGeom prst="rect">
            <a:avLst/>
          </a:prstGeom>
        </p:spPr>
        <p:txBody>
          <a:bodyPr wrap="none">
            <a:spAutoFit/>
          </a:bodyPr>
          <a:lstStyle/>
          <a:p>
            <a:r>
              <a:rPr lang="en-US" altLang="zh-CN" sz="2000" dirty="0"/>
              <a:t>Exactly the same</a:t>
            </a:r>
          </a:p>
        </p:txBody>
      </p:sp>
      <p:sp>
        <p:nvSpPr>
          <p:cNvPr id="6" name="Rectangle 5"/>
          <p:cNvSpPr/>
          <p:nvPr/>
        </p:nvSpPr>
        <p:spPr>
          <a:xfrm>
            <a:off x="1221571" y="4034788"/>
            <a:ext cx="2098267" cy="707886"/>
          </a:xfrm>
          <a:prstGeom prst="rect">
            <a:avLst/>
          </a:prstGeom>
        </p:spPr>
        <p:txBody>
          <a:bodyPr wrap="none">
            <a:spAutoFit/>
          </a:bodyPr>
          <a:lstStyle/>
          <a:p>
            <a:pPr algn="ctr"/>
            <a:r>
              <a:rPr lang="zh-CN" altLang="en-US" sz="2000" dirty="0"/>
              <a:t>Partially identical, </a:t>
            </a:r>
            <a:endParaRPr lang="en-US" altLang="zh-CN" sz="2000" dirty="0"/>
          </a:p>
          <a:p>
            <a:pPr algn="ctr"/>
            <a:r>
              <a:rPr lang="zh-CN" altLang="en-US" sz="2000" dirty="0"/>
              <a:t>sector offset</a:t>
            </a:r>
          </a:p>
        </p:txBody>
      </p:sp>
      <p:sp>
        <p:nvSpPr>
          <p:cNvPr id="8" name="Rectangle 7"/>
          <p:cNvSpPr/>
          <p:nvPr/>
        </p:nvSpPr>
        <p:spPr>
          <a:xfrm>
            <a:off x="1221570" y="4748438"/>
            <a:ext cx="2098267" cy="707886"/>
          </a:xfrm>
          <a:prstGeom prst="rect">
            <a:avLst/>
          </a:prstGeom>
        </p:spPr>
        <p:txBody>
          <a:bodyPr wrap="none">
            <a:spAutoFit/>
          </a:bodyPr>
          <a:lstStyle/>
          <a:p>
            <a:pPr algn="ctr"/>
            <a:r>
              <a:rPr lang="zh-CN" altLang="en-US" sz="2000" dirty="0"/>
              <a:t>Partially identical, </a:t>
            </a:r>
            <a:endParaRPr lang="en-US" altLang="zh-CN" sz="2000" dirty="0"/>
          </a:p>
          <a:p>
            <a:pPr algn="ctr"/>
            <a:r>
              <a:rPr lang="zh-CN" altLang="en-US" sz="2000" dirty="0"/>
              <a:t>byte</a:t>
            </a:r>
            <a:r>
              <a:rPr lang="en-US" altLang="zh-CN" sz="2000" dirty="0"/>
              <a:t>s</a:t>
            </a:r>
            <a:r>
              <a:rPr lang="zh-CN" altLang="en-US" sz="2000" dirty="0"/>
              <a:t> offset</a:t>
            </a:r>
          </a:p>
        </p:txBody>
      </p:sp>
      <p:sp>
        <p:nvSpPr>
          <p:cNvPr id="9" name="Rectangle 8"/>
          <p:cNvSpPr/>
          <p:nvPr/>
        </p:nvSpPr>
        <p:spPr>
          <a:xfrm>
            <a:off x="1167723" y="5446958"/>
            <a:ext cx="2176238" cy="707886"/>
          </a:xfrm>
          <a:prstGeom prst="rect">
            <a:avLst/>
          </a:prstGeom>
        </p:spPr>
        <p:txBody>
          <a:bodyPr wrap="none">
            <a:spAutoFit/>
          </a:bodyPr>
          <a:lstStyle/>
          <a:p>
            <a:pPr algn="ctr"/>
            <a:r>
              <a:rPr lang="zh-CN" altLang="en-US" sz="2000" dirty="0"/>
              <a:t>Partially identical, </a:t>
            </a:r>
            <a:endParaRPr lang="en-US" altLang="zh-CN" sz="2000" dirty="0"/>
          </a:p>
          <a:p>
            <a:pPr algn="ctr"/>
            <a:r>
              <a:rPr lang="en-US" altLang="zh-CN" sz="2000" dirty="0"/>
              <a:t>a</a:t>
            </a:r>
            <a:r>
              <a:rPr lang="zh-CN" altLang="en-US" sz="2000" dirty="0"/>
              <a:t>nywhere </a:t>
            </a:r>
            <a:r>
              <a:rPr lang="en-US" altLang="zh-CN" sz="2000" dirty="0"/>
              <a:t>different</a:t>
            </a:r>
            <a:endParaRPr lang="zh-CN" altLang="en-US" sz="2000" dirty="0"/>
          </a:p>
        </p:txBody>
      </p:sp>
      <p:sp>
        <p:nvSpPr>
          <p:cNvPr id="16" name="TextBox 15"/>
          <p:cNvSpPr txBox="1"/>
          <p:nvPr/>
        </p:nvSpPr>
        <p:spPr>
          <a:xfrm>
            <a:off x="8027232" y="1559703"/>
            <a:ext cx="1401580" cy="528350"/>
          </a:xfrm>
          <a:prstGeom prst="rect">
            <a:avLst/>
          </a:prstGeom>
          <a:noFill/>
        </p:spPr>
        <p:txBody>
          <a:bodyPr wrap="square" rtlCol="0">
            <a:spAutoFit/>
          </a:bodyPr>
          <a:lstStyle/>
          <a:p>
            <a:pPr algn="ctr">
              <a:lnSpc>
                <a:spcPts val="3440"/>
              </a:lnSpc>
            </a:pPr>
            <a:r>
              <a:rPr lang="en-US" altLang="zh-CN" sz="2400" dirty="0">
                <a:latin typeface="Microsoft YaHei" panose="020B0503020204020204" pitchFamily="34" charset="-122"/>
                <a:ea typeface="Microsoft YaHei" panose="020B0503020204020204" pitchFamily="34" charset="-122"/>
              </a:rPr>
              <a:t>512B</a:t>
            </a:r>
            <a:endParaRPr lang="zh-CN" altLang="en-US" sz="2400" dirty="0">
              <a:latin typeface="Microsoft YaHei" panose="020B0503020204020204" pitchFamily="34" charset="-122"/>
              <a:ea typeface="Microsoft YaHei" panose="020B0503020204020204" pitchFamily="34" charset="-122"/>
            </a:endParaRPr>
          </a:p>
        </p:txBody>
      </p:sp>
      <p:sp>
        <p:nvSpPr>
          <p:cNvPr id="126" name="TextBox 125"/>
          <p:cNvSpPr txBox="1"/>
          <p:nvPr/>
        </p:nvSpPr>
        <p:spPr>
          <a:xfrm>
            <a:off x="9863529" y="1559703"/>
            <a:ext cx="1401580" cy="528350"/>
          </a:xfrm>
          <a:prstGeom prst="rect">
            <a:avLst/>
          </a:prstGeom>
          <a:noFill/>
        </p:spPr>
        <p:txBody>
          <a:bodyPr wrap="square" rtlCol="0">
            <a:spAutoFit/>
          </a:bodyPr>
          <a:lstStyle/>
          <a:p>
            <a:pPr algn="ctr">
              <a:lnSpc>
                <a:spcPts val="3440"/>
              </a:lnSpc>
            </a:pPr>
            <a:r>
              <a:rPr lang="en-US" altLang="zh-CN" sz="2400" dirty="0">
                <a:latin typeface="Microsoft YaHei" panose="020B0503020204020204" pitchFamily="34" charset="-122"/>
                <a:ea typeface="Microsoft YaHei" panose="020B0503020204020204" pitchFamily="34" charset="-122"/>
              </a:rPr>
              <a:t>64B</a:t>
            </a:r>
            <a:endParaRPr lang="zh-CN" altLang="en-US" sz="2400" dirty="0">
              <a:latin typeface="Microsoft YaHei" panose="020B0503020204020204" pitchFamily="34" charset="-122"/>
              <a:ea typeface="Microsoft YaHei" panose="020B0503020204020204" pitchFamily="34" charset="-122"/>
            </a:endParaRPr>
          </a:p>
        </p:txBody>
      </p:sp>
      <p:sp>
        <p:nvSpPr>
          <p:cNvPr id="127" name="TextBox 126"/>
          <p:cNvSpPr txBox="1"/>
          <p:nvPr/>
        </p:nvSpPr>
        <p:spPr>
          <a:xfrm>
            <a:off x="8990350" y="1559703"/>
            <a:ext cx="1401580" cy="528350"/>
          </a:xfrm>
          <a:prstGeom prst="rect">
            <a:avLst/>
          </a:prstGeom>
          <a:noFill/>
        </p:spPr>
        <p:txBody>
          <a:bodyPr wrap="square" rtlCol="0">
            <a:spAutoFit/>
          </a:bodyPr>
          <a:lstStyle/>
          <a:p>
            <a:pPr algn="ctr">
              <a:lnSpc>
                <a:spcPts val="3440"/>
              </a:lnSpc>
            </a:pPr>
            <a:r>
              <a:rPr lang="en-US" altLang="zh-CN" dirty="0">
                <a:latin typeface="Microsoft YaHei" panose="020B0503020204020204" pitchFamily="34" charset="-122"/>
                <a:ea typeface="Microsoft YaHei" panose="020B0503020204020204" pitchFamily="34" charset="-122"/>
              </a:rPr>
              <a:t>VS</a:t>
            </a:r>
            <a:endParaRPr lang="zh-CN" altLang="en-US" sz="2400" dirty="0">
              <a:latin typeface="Microsoft YaHei" panose="020B0503020204020204" pitchFamily="34" charset="-122"/>
              <a:ea typeface="Microsoft YaHei" panose="020B0503020204020204" pitchFamily="34" charset="-122"/>
            </a:endParaRPr>
          </a:p>
        </p:txBody>
      </p:sp>
      <p:grpSp>
        <p:nvGrpSpPr>
          <p:cNvPr id="25" name="Group 24"/>
          <p:cNvGrpSpPr/>
          <p:nvPr/>
        </p:nvGrpSpPr>
        <p:grpSpPr>
          <a:xfrm>
            <a:off x="8450407" y="5466"/>
            <a:ext cx="3749963" cy="208580"/>
            <a:chOff x="8450407" y="5466"/>
            <a:chExt cx="3749963" cy="208580"/>
          </a:xfrm>
        </p:grpSpPr>
        <p:sp>
          <p:nvSpPr>
            <p:cNvPr id="26" name="Process 61"/>
            <p:cNvSpPr/>
            <p:nvPr/>
          </p:nvSpPr>
          <p:spPr>
            <a:xfrm>
              <a:off x="9669607" y="5765"/>
              <a:ext cx="1311563" cy="20828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27" name="Process 62"/>
            <p:cNvSpPr/>
            <p:nvPr/>
          </p:nvSpPr>
          <p:spPr>
            <a:xfrm>
              <a:off x="8450407" y="5466"/>
              <a:ext cx="1219200" cy="20621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Extremely Reliable</a:t>
              </a:r>
              <a:endParaRPr kumimoji="1" lang="zh-CN" altLang="en-US" sz="900" dirty="0">
                <a:solidFill>
                  <a:schemeClr val="tx1"/>
                </a:solidFill>
              </a:endParaRPr>
            </a:p>
          </p:txBody>
        </p:sp>
        <p:sp>
          <p:nvSpPr>
            <p:cNvPr id="28" name="Process 63"/>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Cost Effective</a:t>
              </a:r>
              <a:endParaRPr kumimoji="1" lang="zh-CN" altLang="en-US" sz="900" b="1" dirty="0">
                <a:solidFill>
                  <a:schemeClr val="tx2"/>
                </a:solidFill>
              </a:endParaRPr>
            </a:p>
          </p:txBody>
        </p:sp>
      </p:grpSp>
    </p:spTree>
    <p:extLst>
      <p:ext uri="{BB962C8B-B14F-4D97-AF65-F5344CB8AC3E}">
        <p14:creationId xmlns:p14="http://schemas.microsoft.com/office/powerpoint/2010/main" val="3557633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txBox="1">
            <a:spLocks/>
          </p:cNvSpPr>
          <p:nvPr/>
        </p:nvSpPr>
        <p:spPr>
          <a:xfrm>
            <a:off x="596896" y="304948"/>
            <a:ext cx="11139302" cy="549376"/>
          </a:xfrm>
          <a:prstGeom prst="rect">
            <a:avLst/>
          </a:prstGeom>
        </p:spPr>
        <p:txBody>
          <a:bodyPr/>
          <a:lstStyle>
            <a:defPPr>
              <a:defRPr lang="en-US"/>
            </a:defPPr>
            <a:lvl1pPr defTabSz="1187798">
              <a:lnSpc>
                <a:spcPct val="90000"/>
              </a:lnSpc>
              <a:spcBef>
                <a:spcPts val="1299"/>
              </a:spcBef>
              <a:buFont typeface="Arial" panose="020B0604020202020204" pitchFamily="34" charset="0"/>
              <a:buNone/>
              <a:defRPr sz="2800">
                <a:latin typeface="微软雅黑" panose="020B0503020204020204" pitchFamily="34" charset="-122"/>
                <a:ea typeface="微软雅黑" panose="020B0503020204020204" pitchFamily="34" charset="-122"/>
              </a:defRPr>
            </a:lvl1pPr>
          </a:lstStyle>
          <a:p>
            <a:r>
              <a:rPr lang="en-US" altLang="zh-CN" dirty="0"/>
              <a:t>The principle of similar deduplication</a:t>
            </a:r>
            <a:endParaRPr lang="en-US" dirty="0"/>
          </a:p>
        </p:txBody>
      </p:sp>
      <p:sp>
        <p:nvSpPr>
          <p:cNvPr id="3" name="矩形 238"/>
          <p:cNvSpPr/>
          <p:nvPr/>
        </p:nvSpPr>
        <p:spPr>
          <a:xfrm>
            <a:off x="656251" y="1239692"/>
            <a:ext cx="10873208" cy="738664"/>
          </a:xfrm>
          <a:prstGeom prst="rect">
            <a:avLst/>
          </a:prstGeom>
        </p:spPr>
        <p:txBody>
          <a:bodyPr wrap="square">
            <a:spAutoFit/>
          </a:bodyPr>
          <a:lstStyle/>
          <a:p>
            <a:pPr defTabSz="914400" fontAlgn="t">
              <a:spcBef>
                <a:spcPct val="0"/>
              </a:spcBef>
              <a:spcAft>
                <a:spcPct val="0"/>
              </a:spcAft>
            </a:pPr>
            <a:r>
              <a:rPr lang="en-US" altLang="zh-CN" sz="1400" b="1" dirty="0">
                <a:solidFill>
                  <a:srgbClr val="00B0F0"/>
                </a:solidFill>
                <a:latin typeface="FrutigerNext LT Regular" pitchFamily="34" charset="0"/>
                <a:ea typeface="宋体" charset="-122"/>
              </a:rPr>
              <a:t>Similar Fingerprint</a:t>
            </a:r>
            <a:r>
              <a:rPr lang="zh-CN" altLang="en-US" sz="1400" b="1" dirty="0">
                <a:solidFill>
                  <a:srgbClr val="00B0F0"/>
                </a:solidFill>
                <a:latin typeface="FrutigerNext LT Regular" pitchFamily="34" charset="0"/>
                <a:ea typeface="宋体" charset="-122"/>
              </a:rPr>
              <a:t>（</a:t>
            </a:r>
            <a:r>
              <a:rPr lang="en-US" altLang="zh-CN" sz="1400" b="1" dirty="0">
                <a:solidFill>
                  <a:srgbClr val="00B0F0"/>
                </a:solidFill>
                <a:latin typeface="FrutigerNext LT Regular" pitchFamily="34" charset="0"/>
                <a:ea typeface="宋体" charset="-122"/>
              </a:rPr>
              <a:t>SFP</a:t>
            </a:r>
            <a:r>
              <a:rPr lang="zh-CN" altLang="en-US" sz="1400" b="1" dirty="0">
                <a:solidFill>
                  <a:srgbClr val="00B0F0"/>
                </a:solidFill>
                <a:latin typeface="FrutigerNext LT Regular" pitchFamily="34" charset="0"/>
                <a:ea typeface="宋体" charset="-122"/>
              </a:rPr>
              <a:t>）</a:t>
            </a:r>
            <a:endParaRPr lang="en-US" altLang="zh-CN" sz="1400" b="1" dirty="0">
              <a:solidFill>
                <a:srgbClr val="00B0F0"/>
              </a:solidFill>
              <a:latin typeface="FrutigerNext LT Regular" pitchFamily="34" charset="0"/>
              <a:ea typeface="宋体" charset="-122"/>
            </a:endParaRPr>
          </a:p>
          <a:p>
            <a:pPr defTabSz="914400" fontAlgn="t">
              <a:spcBef>
                <a:spcPct val="0"/>
              </a:spcBef>
              <a:spcAft>
                <a:spcPct val="0"/>
              </a:spcAft>
            </a:pPr>
            <a:r>
              <a:rPr lang="en-US" altLang="zh-CN" sz="1400" dirty="0">
                <a:latin typeface="Arial" panose="020B0604020202020204" pitchFamily="34" charset="0"/>
                <a:ea typeface="宋体" charset="-122"/>
                <a:cs typeface="Arial" panose="020B0604020202020204" pitchFamily="34" charset="0"/>
              </a:rPr>
              <a:t>Variable length deduplication is mainly achieved by relying on similar fingerprints (SFP). For a set of data, although not identical, but with similar data, a similar fingerprint (SFP) can be calculated for these data. Calculate multiple similar fingerprints for the same data section.</a:t>
            </a:r>
            <a:endParaRPr lang="zh-CN" altLang="en-US" sz="1400" dirty="0">
              <a:latin typeface="Arial" panose="020B0604020202020204" pitchFamily="34" charset="0"/>
              <a:ea typeface="宋体" charset="-122"/>
              <a:cs typeface="Arial" panose="020B0604020202020204" pitchFamily="34" charset="0"/>
            </a:endParaRPr>
          </a:p>
        </p:txBody>
      </p:sp>
      <p:sp>
        <p:nvSpPr>
          <p:cNvPr id="4" name="Rectangle 1"/>
          <p:cNvSpPr>
            <a:spLocks noChangeArrowheads="1"/>
          </p:cNvSpPr>
          <p:nvPr/>
        </p:nvSpPr>
        <p:spPr bwMode="auto">
          <a:xfrm>
            <a:off x="641261" y="2235585"/>
            <a:ext cx="45053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altLang="zh-CN" sz="1400" b="1" dirty="0">
                <a:solidFill>
                  <a:srgbClr val="00B0F0"/>
                </a:solidFill>
                <a:latin typeface="Arial" panose="020B0604020202020204" pitchFamily="34" charset="0"/>
                <a:ea typeface="宋体" charset="-122"/>
              </a:rPr>
              <a:t>Step 1: </a:t>
            </a:r>
            <a:r>
              <a:rPr lang="en-US" altLang="zh-CN" sz="1400" dirty="0">
                <a:latin typeface="Arial" panose="020B0604020202020204" pitchFamily="34" charset="0"/>
                <a:ea typeface="宋体" charset="-122"/>
              </a:rPr>
              <a:t>Calculate the SFP for the original and find the data for the same SFP. </a:t>
            </a:r>
            <a:endParaRPr lang="en-US" altLang="en-US" sz="1400" dirty="0">
              <a:latin typeface="Arial" panose="020B0604020202020204" pitchFamily="34" charset="0"/>
              <a:ea typeface="宋体" charset="-122"/>
            </a:endParaRPr>
          </a:p>
        </p:txBody>
      </p:sp>
      <p:pic>
        <p:nvPicPr>
          <p:cNvPr id="5" name="图片 240"/>
          <p:cNvPicPr>
            <a:picLocks noChangeAspect="1"/>
          </p:cNvPicPr>
          <p:nvPr/>
        </p:nvPicPr>
        <p:blipFill>
          <a:blip r:embed="rId3"/>
          <a:stretch>
            <a:fillRect/>
          </a:stretch>
        </p:blipFill>
        <p:spPr>
          <a:xfrm>
            <a:off x="6571127" y="2652534"/>
            <a:ext cx="4773582" cy="1566808"/>
          </a:xfrm>
          <a:prstGeom prst="rect">
            <a:avLst/>
          </a:prstGeom>
        </p:spPr>
      </p:pic>
      <p:pic>
        <p:nvPicPr>
          <p:cNvPr id="6" name="图片 241"/>
          <p:cNvPicPr>
            <a:picLocks noChangeAspect="1"/>
          </p:cNvPicPr>
          <p:nvPr/>
        </p:nvPicPr>
        <p:blipFill>
          <a:blip r:embed="rId4"/>
          <a:stretch>
            <a:fillRect/>
          </a:stretch>
        </p:blipFill>
        <p:spPr>
          <a:xfrm>
            <a:off x="641261" y="2722193"/>
            <a:ext cx="5633192" cy="2048434"/>
          </a:xfrm>
          <a:prstGeom prst="rect">
            <a:avLst/>
          </a:prstGeom>
        </p:spPr>
      </p:pic>
      <p:sp>
        <p:nvSpPr>
          <p:cNvPr id="7" name="Rectangle 1"/>
          <p:cNvSpPr>
            <a:spLocks noChangeArrowheads="1"/>
          </p:cNvSpPr>
          <p:nvPr/>
        </p:nvSpPr>
        <p:spPr bwMode="auto">
          <a:xfrm>
            <a:off x="6571127" y="2231451"/>
            <a:ext cx="45053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fontAlgn="t">
              <a:spcBef>
                <a:spcPct val="0"/>
              </a:spcBef>
              <a:spcAft>
                <a:spcPct val="0"/>
              </a:spcAft>
            </a:pPr>
            <a:r>
              <a:rPr lang="en-US" altLang="zh-CN" sz="1400" b="1" dirty="0">
                <a:solidFill>
                  <a:srgbClr val="00B0F0"/>
                </a:solidFill>
                <a:latin typeface="Arial" panose="020B0604020202020204" pitchFamily="34" charset="0"/>
                <a:ea typeface="宋体" charset="-122"/>
              </a:rPr>
              <a:t>Step 2: </a:t>
            </a:r>
            <a:r>
              <a:rPr lang="en-US" altLang="zh-CN" sz="1400" dirty="0">
                <a:latin typeface="Arial" panose="020B0604020202020204" pitchFamily="34" charset="0"/>
                <a:ea typeface="宋体" charset="-122"/>
              </a:rPr>
              <a:t>Put similar data together, select a reference block, and find difference parts for other data.</a:t>
            </a:r>
            <a:endParaRPr lang="zh-CN" altLang="en-US" sz="1400" dirty="0">
              <a:latin typeface="FrutigerNext LT Regular" pitchFamily="34" charset="0"/>
              <a:ea typeface="宋体" charset="-122"/>
            </a:endParaRPr>
          </a:p>
        </p:txBody>
      </p:sp>
      <p:pic>
        <p:nvPicPr>
          <p:cNvPr id="8" name="图片 245"/>
          <p:cNvPicPr>
            <a:picLocks noChangeAspect="1"/>
          </p:cNvPicPr>
          <p:nvPr/>
        </p:nvPicPr>
        <p:blipFill>
          <a:blip r:embed="rId5"/>
          <a:stretch>
            <a:fillRect/>
          </a:stretch>
        </p:blipFill>
        <p:spPr>
          <a:xfrm>
            <a:off x="738480" y="5485501"/>
            <a:ext cx="5736833" cy="298730"/>
          </a:xfrm>
          <a:prstGeom prst="rect">
            <a:avLst/>
          </a:prstGeom>
        </p:spPr>
      </p:pic>
      <p:sp>
        <p:nvSpPr>
          <p:cNvPr id="9" name="Rectangle 1"/>
          <p:cNvSpPr>
            <a:spLocks noChangeArrowheads="1"/>
          </p:cNvSpPr>
          <p:nvPr/>
        </p:nvSpPr>
        <p:spPr bwMode="auto">
          <a:xfrm>
            <a:off x="641260" y="4866454"/>
            <a:ext cx="68313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fontAlgn="t">
              <a:spcBef>
                <a:spcPct val="0"/>
              </a:spcBef>
              <a:spcAft>
                <a:spcPct val="0"/>
              </a:spcAft>
            </a:pPr>
            <a:r>
              <a:rPr lang="en-US" altLang="zh-CN" sz="1400" b="1" dirty="0">
                <a:solidFill>
                  <a:srgbClr val="00B0F0"/>
                </a:solidFill>
                <a:latin typeface="Arial" panose="020B0604020202020204" pitchFamily="34" charset="0"/>
                <a:ea typeface="宋体" charset="-122"/>
              </a:rPr>
              <a:t>Step 3: </a:t>
            </a:r>
            <a:r>
              <a:rPr lang="en-US" altLang="zh-CN" sz="1400" dirty="0">
                <a:latin typeface="Arial" panose="020B0604020202020204" pitchFamily="34" charset="0"/>
                <a:ea typeface="宋体" charset="-122"/>
              </a:rPr>
              <a:t>Put similar data together, select a reference block, and difference parts for other data.</a:t>
            </a:r>
            <a:endParaRPr lang="zh-CN" altLang="en-US" sz="1400" dirty="0">
              <a:latin typeface="FrutigerNext LT Regular" pitchFamily="34" charset="0"/>
              <a:ea typeface="宋体" charset="-122"/>
            </a:endParaRPr>
          </a:p>
        </p:txBody>
      </p:sp>
      <p:sp>
        <p:nvSpPr>
          <p:cNvPr id="11" name="TextBox 10"/>
          <p:cNvSpPr txBox="1"/>
          <p:nvPr/>
        </p:nvSpPr>
        <p:spPr>
          <a:xfrm>
            <a:off x="3576916" y="2960840"/>
            <a:ext cx="732760" cy="160310"/>
          </a:xfrm>
          <a:prstGeom prst="rect">
            <a:avLst/>
          </a:prstGeom>
          <a:solidFill>
            <a:schemeClr val="tx2"/>
          </a:solidFill>
        </p:spPr>
        <p:txBody>
          <a:bodyPr wrap="square" tIns="10800" bIns="10800" rtlCol="0">
            <a:spAutoFit/>
          </a:bodyPr>
          <a:lstStyle/>
          <a:p>
            <a:pPr algn="ctr"/>
            <a:r>
              <a:rPr lang="en-US" altLang="zh-CN" sz="900" dirty="0">
                <a:latin typeface="Microsoft YaHei" panose="020B0503020204020204" pitchFamily="34" charset="-122"/>
                <a:ea typeface="Microsoft YaHei" panose="020B0503020204020204" pitchFamily="34" charset="-122"/>
              </a:rPr>
              <a:t>Calculate</a:t>
            </a:r>
            <a:endParaRPr lang="zh-CN" altLang="en-US" sz="900" dirty="0">
              <a:latin typeface="Microsoft YaHei" panose="020B0503020204020204" pitchFamily="34" charset="-122"/>
              <a:ea typeface="Microsoft YaHei" panose="020B0503020204020204" pitchFamily="34" charset="-122"/>
            </a:endParaRPr>
          </a:p>
        </p:txBody>
      </p:sp>
      <p:sp>
        <p:nvSpPr>
          <p:cNvPr id="12" name="TextBox 11"/>
          <p:cNvSpPr txBox="1"/>
          <p:nvPr/>
        </p:nvSpPr>
        <p:spPr>
          <a:xfrm>
            <a:off x="3576916" y="3300547"/>
            <a:ext cx="732760" cy="160310"/>
          </a:xfrm>
          <a:prstGeom prst="rect">
            <a:avLst/>
          </a:prstGeom>
          <a:solidFill>
            <a:schemeClr val="tx2"/>
          </a:solidFill>
        </p:spPr>
        <p:txBody>
          <a:bodyPr wrap="square" tIns="10800" bIns="10800" rtlCol="0">
            <a:spAutoFit/>
          </a:bodyPr>
          <a:lstStyle/>
          <a:p>
            <a:pPr algn="ctr"/>
            <a:r>
              <a:rPr lang="en-US" altLang="zh-CN" sz="900" dirty="0">
                <a:latin typeface="Microsoft YaHei" panose="020B0503020204020204" pitchFamily="34" charset="-122"/>
                <a:ea typeface="Microsoft YaHei" panose="020B0503020204020204" pitchFamily="34" charset="-122"/>
              </a:rPr>
              <a:t>Calculate</a:t>
            </a:r>
            <a:endParaRPr lang="zh-CN" altLang="en-US" sz="900" dirty="0">
              <a:latin typeface="Microsoft YaHei" panose="020B0503020204020204" pitchFamily="34" charset="-122"/>
              <a:ea typeface="Microsoft YaHei" panose="020B0503020204020204" pitchFamily="34" charset="-122"/>
            </a:endParaRPr>
          </a:p>
        </p:txBody>
      </p:sp>
      <p:sp>
        <p:nvSpPr>
          <p:cNvPr id="13" name="TextBox 12"/>
          <p:cNvSpPr txBox="1"/>
          <p:nvPr/>
        </p:nvSpPr>
        <p:spPr>
          <a:xfrm>
            <a:off x="3576916" y="3660633"/>
            <a:ext cx="732760" cy="160310"/>
          </a:xfrm>
          <a:prstGeom prst="rect">
            <a:avLst/>
          </a:prstGeom>
          <a:solidFill>
            <a:schemeClr val="tx2"/>
          </a:solidFill>
        </p:spPr>
        <p:txBody>
          <a:bodyPr wrap="square" tIns="10800" bIns="10800" rtlCol="0">
            <a:spAutoFit/>
          </a:bodyPr>
          <a:lstStyle/>
          <a:p>
            <a:pPr algn="ctr"/>
            <a:r>
              <a:rPr lang="en-US" altLang="zh-CN" sz="900" dirty="0">
                <a:latin typeface="Microsoft YaHei" panose="020B0503020204020204" pitchFamily="34" charset="-122"/>
                <a:ea typeface="Microsoft YaHei" panose="020B0503020204020204" pitchFamily="34" charset="-122"/>
              </a:rPr>
              <a:t>Calculate</a:t>
            </a:r>
            <a:endParaRPr lang="zh-CN" altLang="en-US" sz="900" dirty="0">
              <a:latin typeface="Microsoft YaHei" panose="020B0503020204020204" pitchFamily="34" charset="-122"/>
              <a:ea typeface="Microsoft YaHei" panose="020B0503020204020204" pitchFamily="34" charset="-122"/>
            </a:endParaRPr>
          </a:p>
        </p:txBody>
      </p:sp>
      <p:sp>
        <p:nvSpPr>
          <p:cNvPr id="14" name="TextBox 13"/>
          <p:cNvSpPr txBox="1"/>
          <p:nvPr/>
        </p:nvSpPr>
        <p:spPr>
          <a:xfrm>
            <a:off x="3576916" y="4000340"/>
            <a:ext cx="732760" cy="160310"/>
          </a:xfrm>
          <a:prstGeom prst="rect">
            <a:avLst/>
          </a:prstGeom>
          <a:solidFill>
            <a:schemeClr val="tx2"/>
          </a:solidFill>
        </p:spPr>
        <p:txBody>
          <a:bodyPr wrap="square" tIns="10800" bIns="10800" rtlCol="0">
            <a:spAutoFit/>
          </a:bodyPr>
          <a:lstStyle/>
          <a:p>
            <a:pPr algn="ctr"/>
            <a:r>
              <a:rPr lang="en-US" altLang="zh-CN" sz="900" dirty="0">
                <a:latin typeface="Microsoft YaHei" panose="020B0503020204020204" pitchFamily="34" charset="-122"/>
                <a:ea typeface="Microsoft YaHei" panose="020B0503020204020204" pitchFamily="34" charset="-122"/>
              </a:rPr>
              <a:t>Calculate</a:t>
            </a:r>
            <a:endParaRPr lang="zh-CN" altLang="en-US" sz="900" dirty="0">
              <a:latin typeface="Microsoft YaHei" panose="020B0503020204020204" pitchFamily="34" charset="-122"/>
              <a:ea typeface="Microsoft YaHei" panose="020B0503020204020204" pitchFamily="34" charset="-122"/>
            </a:endParaRPr>
          </a:p>
        </p:txBody>
      </p:sp>
      <p:sp>
        <p:nvSpPr>
          <p:cNvPr id="15" name="TextBox 14"/>
          <p:cNvSpPr txBox="1"/>
          <p:nvPr/>
        </p:nvSpPr>
        <p:spPr>
          <a:xfrm>
            <a:off x="3576916" y="4367340"/>
            <a:ext cx="732760" cy="160310"/>
          </a:xfrm>
          <a:prstGeom prst="rect">
            <a:avLst/>
          </a:prstGeom>
          <a:solidFill>
            <a:schemeClr val="tx2"/>
          </a:solidFill>
        </p:spPr>
        <p:txBody>
          <a:bodyPr wrap="square" tIns="10800" bIns="10800" rtlCol="0">
            <a:spAutoFit/>
          </a:bodyPr>
          <a:lstStyle/>
          <a:p>
            <a:pPr algn="ctr"/>
            <a:r>
              <a:rPr lang="en-US" altLang="zh-CN" sz="900" dirty="0">
                <a:latin typeface="Microsoft YaHei" panose="020B0503020204020204" pitchFamily="34" charset="-122"/>
                <a:ea typeface="Microsoft YaHei" panose="020B0503020204020204" pitchFamily="34" charset="-122"/>
              </a:rPr>
              <a:t>Calculate</a:t>
            </a:r>
            <a:endParaRPr lang="zh-CN" altLang="en-US" sz="900" dirty="0">
              <a:latin typeface="Microsoft YaHei" panose="020B0503020204020204" pitchFamily="34" charset="-122"/>
              <a:ea typeface="Microsoft YaHei" panose="020B0503020204020204" pitchFamily="34" charset="-122"/>
            </a:endParaRPr>
          </a:p>
        </p:txBody>
      </p:sp>
      <p:sp>
        <p:nvSpPr>
          <p:cNvPr id="16" name="Rectangle 15"/>
          <p:cNvSpPr/>
          <p:nvPr/>
        </p:nvSpPr>
        <p:spPr>
          <a:xfrm>
            <a:off x="5146595" y="3138566"/>
            <a:ext cx="1061609" cy="861774"/>
          </a:xfrm>
          <a:prstGeom prst="rect">
            <a:avLst/>
          </a:prstGeom>
          <a:solidFill>
            <a:schemeClr val="tx2"/>
          </a:solidFill>
        </p:spPr>
        <p:txBody>
          <a:bodyPr wrap="square">
            <a:spAutoFit/>
          </a:bodyPr>
          <a:lstStyle/>
          <a:p>
            <a:r>
              <a:rPr lang="en-US" altLang="zh-CN" sz="1000" dirty="0">
                <a:latin typeface="Arial" panose="020B0604020202020204" pitchFamily="34" charset="0"/>
                <a:ea typeface="宋体" charset="-122"/>
              </a:rPr>
              <a:t>1-4’s SFPs are SFP1, can be put together for variable length deduplication</a:t>
            </a:r>
            <a:endParaRPr lang="zh-CN" altLang="en-US" sz="1000" dirty="0"/>
          </a:p>
        </p:txBody>
      </p:sp>
      <p:sp>
        <p:nvSpPr>
          <p:cNvPr id="17" name="Rectangle 16"/>
          <p:cNvSpPr/>
          <p:nvPr/>
        </p:nvSpPr>
        <p:spPr>
          <a:xfrm>
            <a:off x="9565962" y="2829000"/>
            <a:ext cx="2228495" cy="246221"/>
          </a:xfrm>
          <a:prstGeom prst="rect">
            <a:avLst/>
          </a:prstGeom>
          <a:solidFill>
            <a:schemeClr val="tx2"/>
          </a:solidFill>
        </p:spPr>
        <p:txBody>
          <a:bodyPr wrap="none">
            <a:spAutoFit/>
          </a:bodyPr>
          <a:lstStyle/>
          <a:p>
            <a:r>
              <a:rPr lang="zh-CN" altLang="en-US" sz="1000" dirty="0"/>
              <a:t>Data </a:t>
            </a:r>
            <a:r>
              <a:rPr lang="en-US" altLang="zh-CN" sz="1000" dirty="0"/>
              <a:t>#1</a:t>
            </a:r>
            <a:r>
              <a:rPr lang="zh-CN" altLang="en-US" sz="1000" dirty="0"/>
              <a:t> is selected as a reference block</a:t>
            </a:r>
          </a:p>
        </p:txBody>
      </p:sp>
      <p:sp>
        <p:nvSpPr>
          <p:cNvPr id="18" name="Rectangle 17"/>
          <p:cNvSpPr/>
          <p:nvPr/>
        </p:nvSpPr>
        <p:spPr>
          <a:xfrm>
            <a:off x="9906570" y="3499206"/>
            <a:ext cx="1712328" cy="215444"/>
          </a:xfrm>
          <a:prstGeom prst="rect">
            <a:avLst/>
          </a:prstGeom>
          <a:solidFill>
            <a:schemeClr val="tx2"/>
          </a:solidFill>
        </p:spPr>
        <p:txBody>
          <a:bodyPr wrap="none">
            <a:spAutoFit/>
          </a:bodyPr>
          <a:lstStyle/>
          <a:p>
            <a:r>
              <a:rPr lang="zh-CN" altLang="en-US" sz="800" dirty="0"/>
              <a:t>Mark </a:t>
            </a:r>
            <a:r>
              <a:rPr lang="en-US" altLang="zh-CN" sz="800" dirty="0"/>
              <a:t>d</a:t>
            </a:r>
            <a:r>
              <a:rPr lang="zh-CN" altLang="en-US" sz="800" dirty="0"/>
              <a:t>ifference </a:t>
            </a:r>
            <a:r>
              <a:rPr lang="en-US" altLang="zh-CN" sz="800" dirty="0"/>
              <a:t>parts </a:t>
            </a:r>
            <a:r>
              <a:rPr lang="zh-CN" altLang="en-US" sz="800" dirty="0"/>
              <a:t>on data </a:t>
            </a:r>
            <a:r>
              <a:rPr lang="en-US" altLang="zh-CN" sz="800" dirty="0"/>
              <a:t>#</a:t>
            </a:r>
            <a:r>
              <a:rPr lang="zh-CN" altLang="en-US" sz="800" dirty="0"/>
              <a:t>2~</a:t>
            </a:r>
            <a:r>
              <a:rPr lang="en-US" altLang="zh-CN" sz="800" dirty="0"/>
              <a:t>#</a:t>
            </a:r>
            <a:r>
              <a:rPr lang="zh-CN" altLang="en-US" sz="800" dirty="0"/>
              <a:t>4</a:t>
            </a:r>
          </a:p>
        </p:txBody>
      </p:sp>
      <p:grpSp>
        <p:nvGrpSpPr>
          <p:cNvPr id="23" name="Group 22"/>
          <p:cNvGrpSpPr/>
          <p:nvPr/>
        </p:nvGrpSpPr>
        <p:grpSpPr>
          <a:xfrm>
            <a:off x="8450407" y="5466"/>
            <a:ext cx="3749963" cy="208580"/>
            <a:chOff x="8450407" y="5466"/>
            <a:chExt cx="3749963" cy="208580"/>
          </a:xfrm>
        </p:grpSpPr>
        <p:sp>
          <p:nvSpPr>
            <p:cNvPr id="24" name="Process 61"/>
            <p:cNvSpPr/>
            <p:nvPr/>
          </p:nvSpPr>
          <p:spPr>
            <a:xfrm>
              <a:off x="9669607" y="5765"/>
              <a:ext cx="1311563" cy="20828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25" name="Process 62"/>
            <p:cNvSpPr/>
            <p:nvPr/>
          </p:nvSpPr>
          <p:spPr>
            <a:xfrm>
              <a:off x="8450407" y="5466"/>
              <a:ext cx="1219200" cy="20621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Extremely Reliable</a:t>
              </a:r>
              <a:endParaRPr kumimoji="1" lang="zh-CN" altLang="en-US" sz="900" dirty="0">
                <a:solidFill>
                  <a:schemeClr val="tx1"/>
                </a:solidFill>
              </a:endParaRPr>
            </a:p>
          </p:txBody>
        </p:sp>
        <p:sp>
          <p:nvSpPr>
            <p:cNvPr id="26" name="Process 63"/>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Cost Effective</a:t>
              </a:r>
              <a:endParaRPr kumimoji="1" lang="zh-CN" altLang="en-US" sz="900" b="1" dirty="0">
                <a:solidFill>
                  <a:schemeClr val="tx2"/>
                </a:solidFill>
              </a:endParaRPr>
            </a:p>
          </p:txBody>
        </p:sp>
      </p:grpSp>
    </p:spTree>
    <p:extLst>
      <p:ext uri="{BB962C8B-B14F-4D97-AF65-F5344CB8AC3E}">
        <p14:creationId xmlns:p14="http://schemas.microsoft.com/office/powerpoint/2010/main" val="40458522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Rectangle 301"/>
          <p:cNvSpPr/>
          <p:nvPr/>
        </p:nvSpPr>
        <p:spPr>
          <a:xfrm>
            <a:off x="3559400" y="1060669"/>
            <a:ext cx="2263086" cy="584775"/>
          </a:xfrm>
          <a:prstGeom prst="rect">
            <a:avLst/>
          </a:prstGeom>
          <a:noFill/>
        </p:spPr>
        <p:txBody>
          <a:bodyPr wrap="square">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a:r>
              <a:rPr lang="en-US" altLang="zh-CN" sz="1600" dirty="0">
                <a:solidFill>
                  <a:srgbClr val="1D1D1A"/>
                </a:solidFill>
                <a:latin typeface="Arial" panose="020B0604020202020204" pitchFamily="34" charset="0"/>
                <a:ea typeface="微软雅黑" panose="020B0503020204020204" pitchFamily="34" charset="-122"/>
                <a:cs typeface="Arial" panose="020B0604020202020204" pitchFamily="34" charset="0"/>
              </a:rPr>
              <a:t>Extract </a:t>
            </a:r>
          </a:p>
          <a:p>
            <a:pPr algn="ctr"/>
            <a:r>
              <a:rPr lang="en-US" altLang="zh-CN" sz="1600" dirty="0">
                <a:solidFill>
                  <a:srgbClr val="1D1D1A"/>
                </a:solidFill>
                <a:latin typeface="Arial" panose="020B0604020202020204" pitchFamily="34" charset="0"/>
                <a:ea typeface="微软雅黑" panose="020B0503020204020204" pitchFamily="34" charset="-122"/>
                <a:cs typeface="Arial" panose="020B0604020202020204" pitchFamily="34" charset="0"/>
              </a:rPr>
              <a:t>reference</a:t>
            </a:r>
            <a:r>
              <a:rPr lang="zh-CN" altLang="en-US" sz="1600" dirty="0">
                <a:solidFill>
                  <a:srgbClr val="1D1D1A"/>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a:solidFill>
                  <a:srgbClr val="1D1D1A"/>
                </a:solidFill>
                <a:latin typeface="Arial" panose="020B0604020202020204" pitchFamily="34" charset="0"/>
                <a:ea typeface="微软雅黑" panose="020B0503020204020204" pitchFamily="34" charset="-122"/>
                <a:cs typeface="Arial" panose="020B0604020202020204" pitchFamily="34" charset="0"/>
              </a:rPr>
              <a:t>fingerprints.</a:t>
            </a:r>
            <a:endParaRPr lang="en-US" sz="1600" dirty="0">
              <a:solidFill>
                <a:srgbClr val="1D1D1A"/>
              </a:solidFill>
              <a:latin typeface="Arial" panose="020B0604020202020204" pitchFamily="34" charset="0"/>
              <a:cs typeface="Arial" panose="020B0604020202020204" pitchFamily="34" charset="0"/>
            </a:endParaRPr>
          </a:p>
        </p:txBody>
      </p:sp>
      <p:sp>
        <p:nvSpPr>
          <p:cNvPr id="239" name="Subtitle 1"/>
          <p:cNvSpPr>
            <a:spLocks noGrp="1"/>
          </p:cNvSpPr>
          <p:nvPr/>
        </p:nvSpPr>
        <p:spPr>
          <a:xfrm>
            <a:off x="561994" y="303763"/>
            <a:ext cx="9594249" cy="494752"/>
          </a:xfrm>
          <a:prstGeom prst="rect">
            <a:avLst/>
          </a:prstGeom>
        </p:spPr>
        <p:txBody>
          <a:bodyPr lIns="0" tIns="0" rIns="0" bIns="0" anchor="t">
            <a:normAutofit/>
          </a:bodyPr>
          <a:lstStyle/>
          <a:p>
            <a:pPr defTabSz="1187798">
              <a:lnSpc>
                <a:spcPts val="3430"/>
              </a:lnSpc>
              <a:buFont typeface="Arial" panose="020B0604020202020204" pitchFamily="34" charset="0"/>
              <a:buNone/>
            </a:pPr>
            <a:r>
              <a:rPr lang="en-US" sz="2800" dirty="0">
                <a:latin typeface="Arial" panose="020B0604020202020204" pitchFamily="34" charset="0"/>
                <a:ea typeface="微软雅黑" panose="020B0503020204020204" pitchFamily="34" charset="-122"/>
                <a:cs typeface="Arial" panose="020B0604020202020204" pitchFamily="34" charset="0"/>
              </a:rPr>
              <a:t>Fuzzy Matching Increases Data Reduction Rate by 25%</a:t>
            </a:r>
          </a:p>
        </p:txBody>
      </p:sp>
      <p:sp>
        <p:nvSpPr>
          <p:cNvPr id="240" name="Right Arrow 239"/>
          <p:cNvSpPr/>
          <p:nvPr/>
        </p:nvSpPr>
        <p:spPr>
          <a:xfrm>
            <a:off x="4983519" y="4486573"/>
            <a:ext cx="591212" cy="421826"/>
          </a:xfrm>
          <a:prstGeom prs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rgbClr val="666666"/>
              </a:solidFill>
              <a:latin typeface="Arial" panose="020B0604020202020204" pitchFamily="34" charset="0"/>
              <a:cs typeface="Arial" panose="020B0604020202020204" pitchFamily="34" charset="0"/>
            </a:endParaRPr>
          </a:p>
        </p:txBody>
      </p:sp>
      <p:pic>
        <p:nvPicPr>
          <p:cNvPr id="241" name="Picture 2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4346" y="4807936"/>
            <a:ext cx="1112128" cy="1354082"/>
          </a:xfrm>
          <a:prstGeom prst="rect">
            <a:avLst/>
          </a:prstGeom>
        </p:spPr>
      </p:pic>
      <p:pic>
        <p:nvPicPr>
          <p:cNvPr id="242" name="Picture 2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9478" y="4811210"/>
            <a:ext cx="1125130" cy="1350808"/>
          </a:xfrm>
          <a:prstGeom prst="rect">
            <a:avLst/>
          </a:prstGeom>
        </p:spPr>
      </p:pic>
      <p:pic>
        <p:nvPicPr>
          <p:cNvPr id="243" name="Picture 2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7777" y="4807936"/>
            <a:ext cx="1125130" cy="1350808"/>
          </a:xfrm>
          <a:prstGeom prst="rect">
            <a:avLst/>
          </a:prstGeom>
        </p:spPr>
      </p:pic>
      <p:pic>
        <p:nvPicPr>
          <p:cNvPr id="244" name="Picture 2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81343" y="3346678"/>
            <a:ext cx="1125130" cy="1350808"/>
          </a:xfrm>
          <a:prstGeom prst="rect">
            <a:avLst/>
          </a:prstGeom>
        </p:spPr>
      </p:pic>
      <p:pic>
        <p:nvPicPr>
          <p:cNvPr id="245" name="Picture 2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74774" y="3346678"/>
            <a:ext cx="1125130" cy="1350808"/>
          </a:xfrm>
          <a:prstGeom prst="rect">
            <a:avLst/>
          </a:prstGeom>
        </p:spPr>
      </p:pic>
      <p:pic>
        <p:nvPicPr>
          <p:cNvPr id="246" name="Picture 2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9478" y="3354483"/>
            <a:ext cx="1112128" cy="1343003"/>
          </a:xfrm>
          <a:prstGeom prst="rect">
            <a:avLst/>
          </a:prstGeom>
        </p:spPr>
      </p:pic>
      <p:grpSp>
        <p:nvGrpSpPr>
          <p:cNvPr id="247" name="Group 246"/>
          <p:cNvGrpSpPr/>
          <p:nvPr/>
        </p:nvGrpSpPr>
        <p:grpSpPr>
          <a:xfrm>
            <a:off x="5928486" y="3829358"/>
            <a:ext cx="1216856" cy="1944263"/>
            <a:chOff x="5866333" y="4023052"/>
            <a:chExt cx="1216856" cy="1944263"/>
          </a:xfrm>
        </p:grpSpPr>
        <p:pic>
          <p:nvPicPr>
            <p:cNvPr id="469" name="Picture 4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66333" y="4359013"/>
              <a:ext cx="1216856" cy="1254017"/>
            </a:xfrm>
            <a:prstGeom prst="rect">
              <a:avLst/>
            </a:prstGeom>
          </p:spPr>
        </p:pic>
        <p:pic>
          <p:nvPicPr>
            <p:cNvPr id="470" name="Picture 469"/>
            <p:cNvPicPr>
              <a:picLocks noChangeAspect="1"/>
            </p:cNvPicPr>
            <p:nvPr/>
          </p:nvPicPr>
          <p:blipFill>
            <a:blip r:embed="rId10"/>
            <a:stretch>
              <a:fillRect/>
            </a:stretch>
          </p:blipFill>
          <p:spPr>
            <a:xfrm>
              <a:off x="6259651" y="4023052"/>
              <a:ext cx="374277" cy="280377"/>
            </a:xfrm>
            <a:prstGeom prst="rect">
              <a:avLst/>
            </a:prstGeom>
          </p:spPr>
        </p:pic>
        <p:pic>
          <p:nvPicPr>
            <p:cNvPr id="471" name="Picture 470"/>
            <p:cNvPicPr>
              <a:picLocks noChangeAspect="1"/>
            </p:cNvPicPr>
            <p:nvPr/>
          </p:nvPicPr>
          <p:blipFill>
            <a:blip r:embed="rId11"/>
            <a:stretch>
              <a:fillRect/>
            </a:stretch>
          </p:blipFill>
          <p:spPr>
            <a:xfrm>
              <a:off x="5872785" y="5668613"/>
              <a:ext cx="386866" cy="298702"/>
            </a:xfrm>
            <a:prstGeom prst="rect">
              <a:avLst/>
            </a:prstGeom>
          </p:spPr>
        </p:pic>
        <p:pic>
          <p:nvPicPr>
            <p:cNvPr id="472" name="Picture 471"/>
            <p:cNvPicPr>
              <a:picLocks noChangeAspect="1"/>
            </p:cNvPicPr>
            <p:nvPr/>
          </p:nvPicPr>
          <p:blipFill>
            <a:blip r:embed="rId12"/>
            <a:stretch>
              <a:fillRect/>
            </a:stretch>
          </p:blipFill>
          <p:spPr>
            <a:xfrm>
              <a:off x="6302889" y="5668613"/>
              <a:ext cx="379309" cy="298702"/>
            </a:xfrm>
            <a:prstGeom prst="rect">
              <a:avLst/>
            </a:prstGeom>
          </p:spPr>
        </p:pic>
        <p:pic>
          <p:nvPicPr>
            <p:cNvPr id="473" name="Picture 472"/>
            <p:cNvPicPr>
              <a:picLocks noChangeAspect="1"/>
            </p:cNvPicPr>
            <p:nvPr/>
          </p:nvPicPr>
          <p:blipFill>
            <a:blip r:embed="rId13"/>
            <a:stretch>
              <a:fillRect/>
            </a:stretch>
          </p:blipFill>
          <p:spPr>
            <a:xfrm>
              <a:off x="6725438" y="5668613"/>
              <a:ext cx="357751" cy="298701"/>
            </a:xfrm>
            <a:prstGeom prst="rect">
              <a:avLst/>
            </a:prstGeom>
          </p:spPr>
        </p:pic>
        <p:pic>
          <p:nvPicPr>
            <p:cNvPr id="474" name="Picture 473"/>
            <p:cNvPicPr>
              <a:picLocks noChangeAspect="1"/>
            </p:cNvPicPr>
            <p:nvPr/>
          </p:nvPicPr>
          <p:blipFill>
            <a:blip r:embed="rId14"/>
            <a:stretch>
              <a:fillRect/>
            </a:stretch>
          </p:blipFill>
          <p:spPr>
            <a:xfrm>
              <a:off x="5866333" y="4023052"/>
              <a:ext cx="361560" cy="280377"/>
            </a:xfrm>
            <a:prstGeom prst="rect">
              <a:avLst/>
            </a:prstGeom>
          </p:spPr>
        </p:pic>
        <p:pic>
          <p:nvPicPr>
            <p:cNvPr id="475" name="Picture 474"/>
            <p:cNvPicPr>
              <a:picLocks noChangeAspect="1"/>
            </p:cNvPicPr>
            <p:nvPr/>
          </p:nvPicPr>
          <p:blipFill>
            <a:blip r:embed="rId15"/>
            <a:stretch>
              <a:fillRect/>
            </a:stretch>
          </p:blipFill>
          <p:spPr>
            <a:xfrm>
              <a:off x="6683897" y="4023052"/>
              <a:ext cx="386866" cy="280377"/>
            </a:xfrm>
            <a:prstGeom prst="rect">
              <a:avLst/>
            </a:prstGeom>
          </p:spPr>
        </p:pic>
      </p:grpSp>
      <p:sp>
        <p:nvSpPr>
          <p:cNvPr id="248" name="Rectangle 247"/>
          <p:cNvSpPr/>
          <p:nvPr/>
        </p:nvSpPr>
        <p:spPr>
          <a:xfrm>
            <a:off x="1326908" y="1081124"/>
            <a:ext cx="1615399" cy="584775"/>
          </a:xfrm>
          <a:prstGeom prst="rect">
            <a:avLst/>
          </a:prstGeom>
        </p:spPr>
        <p:txBody>
          <a:bodyPr wrap="square">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a:r>
              <a:rPr lang="en-US" altLang="zh-CN" sz="1600" dirty="0">
                <a:solidFill>
                  <a:srgbClr val="1D1D1A"/>
                </a:solidFill>
                <a:latin typeface="Arial" panose="020B0604020202020204" pitchFamily="34" charset="0"/>
                <a:ea typeface="微软雅黑" panose="020B0503020204020204" pitchFamily="34" charset="-122"/>
                <a:cs typeface="Arial" panose="020B0604020202020204" pitchFamily="34" charset="0"/>
              </a:rPr>
              <a:t>Identify </a:t>
            </a:r>
          </a:p>
          <a:p>
            <a:pPr algn="ctr"/>
            <a:r>
              <a:rPr lang="en-US" altLang="zh-CN" sz="1600" dirty="0">
                <a:solidFill>
                  <a:srgbClr val="1D1D1A"/>
                </a:solidFill>
                <a:latin typeface="Arial" panose="020B0604020202020204" pitchFamily="34" charset="0"/>
                <a:ea typeface="微软雅黑" panose="020B0503020204020204" pitchFamily="34" charset="-122"/>
                <a:cs typeface="Arial" panose="020B0604020202020204" pitchFamily="34" charset="0"/>
              </a:rPr>
              <a:t>similar data.</a:t>
            </a:r>
          </a:p>
        </p:txBody>
      </p:sp>
      <p:sp>
        <p:nvSpPr>
          <p:cNvPr id="251" name="Chevron 250"/>
          <p:cNvSpPr/>
          <p:nvPr/>
        </p:nvSpPr>
        <p:spPr>
          <a:xfrm>
            <a:off x="639881" y="975793"/>
            <a:ext cx="2841462" cy="744348"/>
          </a:xfrm>
          <a:prstGeom prst="chevron">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rgbClr val="666666"/>
              </a:solidFill>
              <a:latin typeface="Arial" panose="020B0604020202020204" pitchFamily="34" charset="0"/>
              <a:cs typeface="Arial" panose="020B0604020202020204" pitchFamily="34" charset="0"/>
            </a:endParaRPr>
          </a:p>
        </p:txBody>
      </p:sp>
      <p:pic>
        <p:nvPicPr>
          <p:cNvPr id="252" name="Picture 251"/>
          <p:cNvPicPr>
            <a:picLocks noChangeAspect="1"/>
          </p:cNvPicPr>
          <p:nvPr/>
        </p:nvPicPr>
        <p:blipFill>
          <a:blip r:embed="rId16"/>
          <a:stretch>
            <a:fillRect/>
          </a:stretch>
        </p:blipFill>
        <p:spPr>
          <a:xfrm>
            <a:off x="817130" y="1884626"/>
            <a:ext cx="2012139" cy="1027643"/>
          </a:xfrm>
          <a:prstGeom prst="rect">
            <a:avLst/>
          </a:prstGeom>
          <a:noFill/>
        </p:spPr>
      </p:pic>
      <p:grpSp>
        <p:nvGrpSpPr>
          <p:cNvPr id="253" name="Group 252"/>
          <p:cNvGrpSpPr/>
          <p:nvPr/>
        </p:nvGrpSpPr>
        <p:grpSpPr>
          <a:xfrm>
            <a:off x="904643" y="1910994"/>
            <a:ext cx="1809063" cy="107722"/>
            <a:chOff x="1287988" y="2421659"/>
            <a:chExt cx="1809063" cy="107722"/>
          </a:xfrm>
        </p:grpSpPr>
        <p:sp>
          <p:nvSpPr>
            <p:cNvPr id="459" name="TextBox 458"/>
            <p:cNvSpPr txBox="1"/>
            <p:nvPr/>
          </p:nvSpPr>
          <p:spPr>
            <a:xfrm>
              <a:off x="128798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60" name="TextBox 459"/>
            <p:cNvSpPr txBox="1"/>
            <p:nvPr/>
          </p:nvSpPr>
          <p:spPr>
            <a:xfrm>
              <a:off x="1669505"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61" name="TextBox 460"/>
            <p:cNvSpPr txBox="1"/>
            <p:nvPr/>
          </p:nvSpPr>
          <p:spPr>
            <a:xfrm>
              <a:off x="1478746"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62" name="TextBox 461"/>
            <p:cNvSpPr txBox="1"/>
            <p:nvPr/>
          </p:nvSpPr>
          <p:spPr>
            <a:xfrm>
              <a:off x="1855883"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63" name="TextBox 462"/>
            <p:cNvSpPr txBox="1"/>
            <p:nvPr/>
          </p:nvSpPr>
          <p:spPr>
            <a:xfrm>
              <a:off x="205779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64" name="TextBox 463"/>
            <p:cNvSpPr txBox="1"/>
            <p:nvPr/>
          </p:nvSpPr>
          <p:spPr>
            <a:xfrm>
              <a:off x="2260090"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65" name="TextBox 464"/>
            <p:cNvSpPr txBox="1"/>
            <p:nvPr/>
          </p:nvSpPr>
          <p:spPr>
            <a:xfrm>
              <a:off x="2462389"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66" name="TextBox 465"/>
            <p:cNvSpPr txBox="1"/>
            <p:nvPr/>
          </p:nvSpPr>
          <p:spPr>
            <a:xfrm>
              <a:off x="263984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67" name="TextBox 466"/>
            <p:cNvSpPr txBox="1"/>
            <p:nvPr/>
          </p:nvSpPr>
          <p:spPr>
            <a:xfrm>
              <a:off x="284637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68" name="TextBox 467"/>
            <p:cNvSpPr txBox="1"/>
            <p:nvPr/>
          </p:nvSpPr>
          <p:spPr>
            <a:xfrm>
              <a:off x="3047357"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grpSp>
      <p:grpSp>
        <p:nvGrpSpPr>
          <p:cNvPr id="254" name="Group 253"/>
          <p:cNvGrpSpPr/>
          <p:nvPr/>
        </p:nvGrpSpPr>
        <p:grpSpPr>
          <a:xfrm>
            <a:off x="904643" y="2038092"/>
            <a:ext cx="1809063" cy="107722"/>
            <a:chOff x="1287988" y="2421659"/>
            <a:chExt cx="1809063" cy="107722"/>
          </a:xfrm>
        </p:grpSpPr>
        <p:sp>
          <p:nvSpPr>
            <p:cNvPr id="449" name="TextBox 448"/>
            <p:cNvSpPr txBox="1"/>
            <p:nvPr/>
          </p:nvSpPr>
          <p:spPr>
            <a:xfrm>
              <a:off x="128798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50" name="TextBox 449"/>
            <p:cNvSpPr txBox="1"/>
            <p:nvPr/>
          </p:nvSpPr>
          <p:spPr>
            <a:xfrm>
              <a:off x="1669505"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51" name="TextBox 450"/>
            <p:cNvSpPr txBox="1"/>
            <p:nvPr/>
          </p:nvSpPr>
          <p:spPr>
            <a:xfrm>
              <a:off x="1478746"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52" name="TextBox 451"/>
            <p:cNvSpPr txBox="1"/>
            <p:nvPr/>
          </p:nvSpPr>
          <p:spPr>
            <a:xfrm>
              <a:off x="1855883"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53" name="TextBox 452"/>
            <p:cNvSpPr txBox="1"/>
            <p:nvPr/>
          </p:nvSpPr>
          <p:spPr>
            <a:xfrm>
              <a:off x="205779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54" name="TextBox 453"/>
            <p:cNvSpPr txBox="1"/>
            <p:nvPr/>
          </p:nvSpPr>
          <p:spPr>
            <a:xfrm>
              <a:off x="2260090"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55" name="TextBox 454"/>
            <p:cNvSpPr txBox="1"/>
            <p:nvPr/>
          </p:nvSpPr>
          <p:spPr>
            <a:xfrm>
              <a:off x="2462389"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56" name="TextBox 455"/>
            <p:cNvSpPr txBox="1"/>
            <p:nvPr/>
          </p:nvSpPr>
          <p:spPr>
            <a:xfrm>
              <a:off x="263984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57" name="TextBox 456"/>
            <p:cNvSpPr txBox="1"/>
            <p:nvPr/>
          </p:nvSpPr>
          <p:spPr>
            <a:xfrm>
              <a:off x="284637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58" name="TextBox 457"/>
            <p:cNvSpPr txBox="1"/>
            <p:nvPr/>
          </p:nvSpPr>
          <p:spPr>
            <a:xfrm>
              <a:off x="3047357"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grpSp>
      <p:grpSp>
        <p:nvGrpSpPr>
          <p:cNvPr id="255" name="Group 254"/>
          <p:cNvGrpSpPr/>
          <p:nvPr/>
        </p:nvGrpSpPr>
        <p:grpSpPr>
          <a:xfrm>
            <a:off x="904643" y="2159546"/>
            <a:ext cx="1809063" cy="107722"/>
            <a:chOff x="1287988" y="2421659"/>
            <a:chExt cx="1809063" cy="107722"/>
          </a:xfrm>
        </p:grpSpPr>
        <p:sp>
          <p:nvSpPr>
            <p:cNvPr id="439" name="TextBox 438"/>
            <p:cNvSpPr txBox="1"/>
            <p:nvPr/>
          </p:nvSpPr>
          <p:spPr>
            <a:xfrm>
              <a:off x="128798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40" name="TextBox 439"/>
            <p:cNvSpPr txBox="1"/>
            <p:nvPr/>
          </p:nvSpPr>
          <p:spPr>
            <a:xfrm>
              <a:off x="1669505"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41" name="TextBox 440"/>
            <p:cNvSpPr txBox="1"/>
            <p:nvPr/>
          </p:nvSpPr>
          <p:spPr>
            <a:xfrm>
              <a:off x="1478746"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42" name="TextBox 441"/>
            <p:cNvSpPr txBox="1"/>
            <p:nvPr/>
          </p:nvSpPr>
          <p:spPr>
            <a:xfrm>
              <a:off x="1855883"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43" name="TextBox 442"/>
            <p:cNvSpPr txBox="1"/>
            <p:nvPr/>
          </p:nvSpPr>
          <p:spPr>
            <a:xfrm>
              <a:off x="205779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44" name="TextBox 443"/>
            <p:cNvSpPr txBox="1"/>
            <p:nvPr/>
          </p:nvSpPr>
          <p:spPr>
            <a:xfrm>
              <a:off x="2260090"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45" name="TextBox 444"/>
            <p:cNvSpPr txBox="1"/>
            <p:nvPr/>
          </p:nvSpPr>
          <p:spPr>
            <a:xfrm>
              <a:off x="2462389"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46" name="TextBox 445"/>
            <p:cNvSpPr txBox="1"/>
            <p:nvPr/>
          </p:nvSpPr>
          <p:spPr>
            <a:xfrm>
              <a:off x="263984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47" name="TextBox 446"/>
            <p:cNvSpPr txBox="1"/>
            <p:nvPr/>
          </p:nvSpPr>
          <p:spPr>
            <a:xfrm>
              <a:off x="284637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48" name="TextBox 447"/>
            <p:cNvSpPr txBox="1"/>
            <p:nvPr/>
          </p:nvSpPr>
          <p:spPr>
            <a:xfrm>
              <a:off x="3047357"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grpSp>
      <p:grpSp>
        <p:nvGrpSpPr>
          <p:cNvPr id="256" name="Group 255"/>
          <p:cNvGrpSpPr/>
          <p:nvPr/>
        </p:nvGrpSpPr>
        <p:grpSpPr>
          <a:xfrm>
            <a:off x="904643" y="2275770"/>
            <a:ext cx="1809063" cy="107722"/>
            <a:chOff x="1287988" y="2421659"/>
            <a:chExt cx="1809063" cy="107722"/>
          </a:xfrm>
        </p:grpSpPr>
        <p:sp>
          <p:nvSpPr>
            <p:cNvPr id="429" name="TextBox 428"/>
            <p:cNvSpPr txBox="1"/>
            <p:nvPr/>
          </p:nvSpPr>
          <p:spPr>
            <a:xfrm>
              <a:off x="128798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30" name="TextBox 429"/>
            <p:cNvSpPr txBox="1"/>
            <p:nvPr/>
          </p:nvSpPr>
          <p:spPr>
            <a:xfrm>
              <a:off x="1669505"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31" name="TextBox 430"/>
            <p:cNvSpPr txBox="1"/>
            <p:nvPr/>
          </p:nvSpPr>
          <p:spPr>
            <a:xfrm>
              <a:off x="1478746"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32" name="TextBox 431"/>
            <p:cNvSpPr txBox="1"/>
            <p:nvPr/>
          </p:nvSpPr>
          <p:spPr>
            <a:xfrm>
              <a:off x="1855883"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33" name="TextBox 432"/>
            <p:cNvSpPr txBox="1"/>
            <p:nvPr/>
          </p:nvSpPr>
          <p:spPr>
            <a:xfrm>
              <a:off x="205779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34" name="TextBox 433"/>
            <p:cNvSpPr txBox="1"/>
            <p:nvPr/>
          </p:nvSpPr>
          <p:spPr>
            <a:xfrm>
              <a:off x="2260090"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35" name="TextBox 434"/>
            <p:cNvSpPr txBox="1"/>
            <p:nvPr/>
          </p:nvSpPr>
          <p:spPr>
            <a:xfrm>
              <a:off x="2462389"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36" name="TextBox 435"/>
            <p:cNvSpPr txBox="1"/>
            <p:nvPr/>
          </p:nvSpPr>
          <p:spPr>
            <a:xfrm>
              <a:off x="263984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37" name="TextBox 436"/>
            <p:cNvSpPr txBox="1"/>
            <p:nvPr/>
          </p:nvSpPr>
          <p:spPr>
            <a:xfrm>
              <a:off x="284637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38" name="TextBox 437"/>
            <p:cNvSpPr txBox="1"/>
            <p:nvPr/>
          </p:nvSpPr>
          <p:spPr>
            <a:xfrm>
              <a:off x="3047357"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grpSp>
      <p:grpSp>
        <p:nvGrpSpPr>
          <p:cNvPr id="257" name="Group 256"/>
          <p:cNvGrpSpPr/>
          <p:nvPr/>
        </p:nvGrpSpPr>
        <p:grpSpPr>
          <a:xfrm>
            <a:off x="904643" y="2410968"/>
            <a:ext cx="1809063" cy="107722"/>
            <a:chOff x="1287988" y="2421659"/>
            <a:chExt cx="1809063" cy="107722"/>
          </a:xfrm>
        </p:grpSpPr>
        <p:sp>
          <p:nvSpPr>
            <p:cNvPr id="419" name="TextBox 418"/>
            <p:cNvSpPr txBox="1"/>
            <p:nvPr/>
          </p:nvSpPr>
          <p:spPr>
            <a:xfrm>
              <a:off x="128798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20" name="TextBox 419"/>
            <p:cNvSpPr txBox="1"/>
            <p:nvPr/>
          </p:nvSpPr>
          <p:spPr>
            <a:xfrm>
              <a:off x="1669505"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21" name="TextBox 420"/>
            <p:cNvSpPr txBox="1"/>
            <p:nvPr/>
          </p:nvSpPr>
          <p:spPr>
            <a:xfrm>
              <a:off x="1478746"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22" name="TextBox 421"/>
            <p:cNvSpPr txBox="1"/>
            <p:nvPr/>
          </p:nvSpPr>
          <p:spPr>
            <a:xfrm>
              <a:off x="1855883"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23" name="TextBox 422"/>
            <p:cNvSpPr txBox="1"/>
            <p:nvPr/>
          </p:nvSpPr>
          <p:spPr>
            <a:xfrm>
              <a:off x="205779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24" name="TextBox 423"/>
            <p:cNvSpPr txBox="1"/>
            <p:nvPr/>
          </p:nvSpPr>
          <p:spPr>
            <a:xfrm>
              <a:off x="2260090"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25" name="TextBox 424"/>
            <p:cNvSpPr txBox="1"/>
            <p:nvPr/>
          </p:nvSpPr>
          <p:spPr>
            <a:xfrm>
              <a:off x="2462389"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26" name="TextBox 425"/>
            <p:cNvSpPr txBox="1"/>
            <p:nvPr/>
          </p:nvSpPr>
          <p:spPr>
            <a:xfrm>
              <a:off x="263984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27" name="TextBox 426"/>
            <p:cNvSpPr txBox="1"/>
            <p:nvPr/>
          </p:nvSpPr>
          <p:spPr>
            <a:xfrm>
              <a:off x="284637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28" name="TextBox 427"/>
            <p:cNvSpPr txBox="1"/>
            <p:nvPr/>
          </p:nvSpPr>
          <p:spPr>
            <a:xfrm>
              <a:off x="3047357"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grpSp>
      <p:grpSp>
        <p:nvGrpSpPr>
          <p:cNvPr id="258" name="Group 257"/>
          <p:cNvGrpSpPr/>
          <p:nvPr/>
        </p:nvGrpSpPr>
        <p:grpSpPr>
          <a:xfrm>
            <a:off x="904643" y="2525870"/>
            <a:ext cx="1809063" cy="107722"/>
            <a:chOff x="1287988" y="2421659"/>
            <a:chExt cx="1809063" cy="107722"/>
          </a:xfrm>
        </p:grpSpPr>
        <p:sp>
          <p:nvSpPr>
            <p:cNvPr id="409" name="TextBox 408"/>
            <p:cNvSpPr txBox="1"/>
            <p:nvPr/>
          </p:nvSpPr>
          <p:spPr>
            <a:xfrm>
              <a:off x="128798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10" name="TextBox 409"/>
            <p:cNvSpPr txBox="1"/>
            <p:nvPr/>
          </p:nvSpPr>
          <p:spPr>
            <a:xfrm>
              <a:off x="1669505"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11" name="TextBox 410"/>
            <p:cNvSpPr txBox="1"/>
            <p:nvPr/>
          </p:nvSpPr>
          <p:spPr>
            <a:xfrm>
              <a:off x="1478746"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12" name="TextBox 411"/>
            <p:cNvSpPr txBox="1"/>
            <p:nvPr/>
          </p:nvSpPr>
          <p:spPr>
            <a:xfrm>
              <a:off x="1855883"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13" name="TextBox 412"/>
            <p:cNvSpPr txBox="1"/>
            <p:nvPr/>
          </p:nvSpPr>
          <p:spPr>
            <a:xfrm>
              <a:off x="205779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14" name="TextBox 413"/>
            <p:cNvSpPr txBox="1"/>
            <p:nvPr/>
          </p:nvSpPr>
          <p:spPr>
            <a:xfrm>
              <a:off x="2260090"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15" name="TextBox 414"/>
            <p:cNvSpPr txBox="1"/>
            <p:nvPr/>
          </p:nvSpPr>
          <p:spPr>
            <a:xfrm>
              <a:off x="2462389"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16" name="TextBox 415"/>
            <p:cNvSpPr txBox="1"/>
            <p:nvPr/>
          </p:nvSpPr>
          <p:spPr>
            <a:xfrm>
              <a:off x="263984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17" name="TextBox 416"/>
            <p:cNvSpPr txBox="1"/>
            <p:nvPr/>
          </p:nvSpPr>
          <p:spPr>
            <a:xfrm>
              <a:off x="284637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18" name="TextBox 417"/>
            <p:cNvSpPr txBox="1"/>
            <p:nvPr/>
          </p:nvSpPr>
          <p:spPr>
            <a:xfrm>
              <a:off x="3047357"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grpSp>
      <p:grpSp>
        <p:nvGrpSpPr>
          <p:cNvPr id="259" name="Group 258"/>
          <p:cNvGrpSpPr/>
          <p:nvPr/>
        </p:nvGrpSpPr>
        <p:grpSpPr>
          <a:xfrm>
            <a:off x="904643" y="2660588"/>
            <a:ext cx="1809063" cy="107722"/>
            <a:chOff x="1287988" y="2421659"/>
            <a:chExt cx="1809063" cy="107722"/>
          </a:xfrm>
        </p:grpSpPr>
        <p:sp>
          <p:nvSpPr>
            <p:cNvPr id="399" name="TextBox 398"/>
            <p:cNvSpPr txBox="1"/>
            <p:nvPr/>
          </p:nvSpPr>
          <p:spPr>
            <a:xfrm>
              <a:off x="128798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00" name="TextBox 399"/>
            <p:cNvSpPr txBox="1"/>
            <p:nvPr/>
          </p:nvSpPr>
          <p:spPr>
            <a:xfrm>
              <a:off x="1669505"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01" name="TextBox 400"/>
            <p:cNvSpPr txBox="1"/>
            <p:nvPr/>
          </p:nvSpPr>
          <p:spPr>
            <a:xfrm>
              <a:off x="1478746"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02" name="TextBox 401"/>
            <p:cNvSpPr txBox="1"/>
            <p:nvPr/>
          </p:nvSpPr>
          <p:spPr>
            <a:xfrm>
              <a:off x="1855883"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03" name="TextBox 402"/>
            <p:cNvSpPr txBox="1"/>
            <p:nvPr/>
          </p:nvSpPr>
          <p:spPr>
            <a:xfrm>
              <a:off x="205779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04" name="TextBox 403"/>
            <p:cNvSpPr txBox="1"/>
            <p:nvPr/>
          </p:nvSpPr>
          <p:spPr>
            <a:xfrm>
              <a:off x="2260090"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05" name="TextBox 404"/>
            <p:cNvSpPr txBox="1"/>
            <p:nvPr/>
          </p:nvSpPr>
          <p:spPr>
            <a:xfrm>
              <a:off x="2462389"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406" name="TextBox 405"/>
            <p:cNvSpPr txBox="1"/>
            <p:nvPr/>
          </p:nvSpPr>
          <p:spPr>
            <a:xfrm>
              <a:off x="263984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07" name="TextBox 406"/>
            <p:cNvSpPr txBox="1"/>
            <p:nvPr/>
          </p:nvSpPr>
          <p:spPr>
            <a:xfrm>
              <a:off x="284637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408" name="TextBox 407"/>
            <p:cNvSpPr txBox="1"/>
            <p:nvPr/>
          </p:nvSpPr>
          <p:spPr>
            <a:xfrm>
              <a:off x="3047357"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grpSp>
      <p:grpSp>
        <p:nvGrpSpPr>
          <p:cNvPr id="260" name="Group 259"/>
          <p:cNvGrpSpPr/>
          <p:nvPr/>
        </p:nvGrpSpPr>
        <p:grpSpPr>
          <a:xfrm>
            <a:off x="904643" y="2775970"/>
            <a:ext cx="1809063" cy="107722"/>
            <a:chOff x="1287988" y="2421659"/>
            <a:chExt cx="1809063" cy="107722"/>
          </a:xfrm>
        </p:grpSpPr>
        <p:sp>
          <p:nvSpPr>
            <p:cNvPr id="389" name="TextBox 388"/>
            <p:cNvSpPr txBox="1"/>
            <p:nvPr/>
          </p:nvSpPr>
          <p:spPr>
            <a:xfrm>
              <a:off x="128798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90" name="TextBox 389"/>
            <p:cNvSpPr txBox="1"/>
            <p:nvPr/>
          </p:nvSpPr>
          <p:spPr>
            <a:xfrm>
              <a:off x="1669505"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91" name="TextBox 390"/>
            <p:cNvSpPr txBox="1"/>
            <p:nvPr/>
          </p:nvSpPr>
          <p:spPr>
            <a:xfrm>
              <a:off x="1478746"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92" name="TextBox 391"/>
            <p:cNvSpPr txBox="1"/>
            <p:nvPr/>
          </p:nvSpPr>
          <p:spPr>
            <a:xfrm>
              <a:off x="1855883"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93" name="TextBox 392"/>
            <p:cNvSpPr txBox="1"/>
            <p:nvPr/>
          </p:nvSpPr>
          <p:spPr>
            <a:xfrm>
              <a:off x="205779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94" name="TextBox 393"/>
            <p:cNvSpPr txBox="1"/>
            <p:nvPr/>
          </p:nvSpPr>
          <p:spPr>
            <a:xfrm>
              <a:off x="2260090"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95" name="TextBox 394"/>
            <p:cNvSpPr txBox="1"/>
            <p:nvPr/>
          </p:nvSpPr>
          <p:spPr>
            <a:xfrm>
              <a:off x="2462389"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96" name="TextBox 395"/>
            <p:cNvSpPr txBox="1"/>
            <p:nvPr/>
          </p:nvSpPr>
          <p:spPr>
            <a:xfrm>
              <a:off x="263984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97" name="TextBox 396"/>
            <p:cNvSpPr txBox="1"/>
            <p:nvPr/>
          </p:nvSpPr>
          <p:spPr>
            <a:xfrm>
              <a:off x="284637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98" name="TextBox 397"/>
            <p:cNvSpPr txBox="1"/>
            <p:nvPr/>
          </p:nvSpPr>
          <p:spPr>
            <a:xfrm>
              <a:off x="3047357"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grpSp>
      <p:sp>
        <p:nvSpPr>
          <p:cNvPr id="261" name="TextBox 260"/>
          <p:cNvSpPr txBox="1"/>
          <p:nvPr/>
        </p:nvSpPr>
        <p:spPr>
          <a:xfrm>
            <a:off x="2845959" y="1895605"/>
            <a:ext cx="57708" cy="123111"/>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800" dirty="0">
                <a:latin typeface="Arial" panose="020B0604020202020204" pitchFamily="34" charset="0"/>
                <a:cs typeface="Arial" panose="020B0604020202020204" pitchFamily="34" charset="0"/>
              </a:rPr>
              <a:t>1</a:t>
            </a:r>
          </a:p>
        </p:txBody>
      </p:sp>
      <p:sp>
        <p:nvSpPr>
          <p:cNvPr id="262" name="TextBox 261"/>
          <p:cNvSpPr txBox="1"/>
          <p:nvPr/>
        </p:nvSpPr>
        <p:spPr>
          <a:xfrm>
            <a:off x="2845959" y="2030397"/>
            <a:ext cx="144270" cy="123111"/>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800" dirty="0">
                <a:latin typeface="Arial" panose="020B0604020202020204" pitchFamily="34" charset="0"/>
                <a:cs typeface="Arial" panose="020B0604020202020204" pitchFamily="34" charset="0"/>
              </a:rPr>
              <a:t>0.9</a:t>
            </a:r>
          </a:p>
        </p:txBody>
      </p:sp>
      <p:sp>
        <p:nvSpPr>
          <p:cNvPr id="263" name="TextBox 262"/>
          <p:cNvSpPr txBox="1"/>
          <p:nvPr/>
        </p:nvSpPr>
        <p:spPr>
          <a:xfrm>
            <a:off x="2845959" y="2150511"/>
            <a:ext cx="144270" cy="123111"/>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800" dirty="0">
                <a:latin typeface="Arial" panose="020B0604020202020204" pitchFamily="34" charset="0"/>
                <a:cs typeface="Arial" panose="020B0604020202020204" pitchFamily="34" charset="0"/>
              </a:rPr>
              <a:t>0.8</a:t>
            </a:r>
          </a:p>
        </p:txBody>
      </p:sp>
      <p:sp>
        <p:nvSpPr>
          <p:cNvPr id="264" name="TextBox 263"/>
          <p:cNvSpPr txBox="1"/>
          <p:nvPr/>
        </p:nvSpPr>
        <p:spPr>
          <a:xfrm>
            <a:off x="2845959" y="2270625"/>
            <a:ext cx="144270" cy="123111"/>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800" dirty="0">
                <a:latin typeface="Arial" panose="020B0604020202020204" pitchFamily="34" charset="0"/>
                <a:cs typeface="Arial" panose="020B0604020202020204" pitchFamily="34" charset="0"/>
              </a:rPr>
              <a:t>0.7</a:t>
            </a:r>
          </a:p>
        </p:txBody>
      </p:sp>
      <p:sp>
        <p:nvSpPr>
          <p:cNvPr id="265" name="TextBox 264"/>
          <p:cNvSpPr txBox="1"/>
          <p:nvPr/>
        </p:nvSpPr>
        <p:spPr>
          <a:xfrm>
            <a:off x="2845959" y="2407768"/>
            <a:ext cx="57708" cy="123111"/>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800" dirty="0">
                <a:latin typeface="Arial" panose="020B0604020202020204" pitchFamily="34" charset="0"/>
                <a:cs typeface="Arial" panose="020B0604020202020204" pitchFamily="34" charset="0"/>
              </a:rPr>
              <a:t>1</a:t>
            </a:r>
          </a:p>
        </p:txBody>
      </p:sp>
      <p:sp>
        <p:nvSpPr>
          <p:cNvPr id="266" name="TextBox 265"/>
          <p:cNvSpPr txBox="1"/>
          <p:nvPr/>
        </p:nvSpPr>
        <p:spPr>
          <a:xfrm>
            <a:off x="2845959" y="2533099"/>
            <a:ext cx="144270" cy="123111"/>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800" dirty="0">
                <a:latin typeface="Arial" panose="020B0604020202020204" pitchFamily="34" charset="0"/>
                <a:cs typeface="Arial" panose="020B0604020202020204" pitchFamily="34" charset="0"/>
              </a:rPr>
              <a:t>0.3</a:t>
            </a:r>
          </a:p>
        </p:txBody>
      </p:sp>
      <p:sp>
        <p:nvSpPr>
          <p:cNvPr id="267" name="TextBox 266"/>
          <p:cNvSpPr txBox="1"/>
          <p:nvPr/>
        </p:nvSpPr>
        <p:spPr>
          <a:xfrm>
            <a:off x="2844647" y="2659610"/>
            <a:ext cx="144270" cy="123111"/>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800" dirty="0">
                <a:latin typeface="Arial" panose="020B0604020202020204" pitchFamily="34" charset="0"/>
                <a:cs typeface="Arial" panose="020B0604020202020204" pitchFamily="34" charset="0"/>
              </a:rPr>
              <a:t>0.9</a:t>
            </a:r>
          </a:p>
        </p:txBody>
      </p:sp>
      <p:sp>
        <p:nvSpPr>
          <p:cNvPr id="268" name="TextBox 267"/>
          <p:cNvSpPr txBox="1"/>
          <p:nvPr/>
        </p:nvSpPr>
        <p:spPr>
          <a:xfrm>
            <a:off x="2845959" y="2779579"/>
            <a:ext cx="57708" cy="123111"/>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800" dirty="0">
                <a:latin typeface="Arial" panose="020B0604020202020204" pitchFamily="34" charset="0"/>
                <a:cs typeface="Arial" panose="020B0604020202020204" pitchFamily="34" charset="0"/>
              </a:rPr>
              <a:t>0</a:t>
            </a:r>
          </a:p>
        </p:txBody>
      </p:sp>
      <p:sp>
        <p:nvSpPr>
          <p:cNvPr id="368" name="Rectangle 367"/>
          <p:cNvSpPr/>
          <p:nvPr/>
        </p:nvSpPr>
        <p:spPr>
          <a:xfrm>
            <a:off x="8508645" y="1171801"/>
            <a:ext cx="2210995" cy="338554"/>
          </a:xfrm>
          <a:prstGeom prst="rect">
            <a:avLst/>
          </a:prstGeom>
        </p:spPr>
        <p:txBody>
          <a:bodyPr wrap="square">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a:r>
              <a:rPr lang="en-US" altLang="zh-CN" sz="1600" dirty="0">
                <a:solidFill>
                  <a:srgbClr val="1D1D1A"/>
                </a:solidFill>
                <a:latin typeface="Arial" panose="020B0604020202020204" pitchFamily="34" charset="0"/>
                <a:ea typeface="微软雅黑" panose="020B0503020204020204" pitchFamily="34" charset="-122"/>
                <a:cs typeface="Arial" panose="020B0604020202020204" pitchFamily="34" charset="0"/>
              </a:rPr>
              <a:t>Dedupe &amp; Comp</a:t>
            </a:r>
            <a:endParaRPr lang="en-US" sz="1600" dirty="0">
              <a:solidFill>
                <a:srgbClr val="1D1D1A"/>
              </a:solidFill>
              <a:latin typeface="Arial" panose="020B0604020202020204" pitchFamily="34" charset="0"/>
              <a:cs typeface="Arial" panose="020B0604020202020204" pitchFamily="34" charset="0"/>
            </a:endParaRPr>
          </a:p>
        </p:txBody>
      </p:sp>
      <p:sp>
        <p:nvSpPr>
          <p:cNvPr id="370" name="Chevron 369"/>
          <p:cNvSpPr/>
          <p:nvPr/>
        </p:nvSpPr>
        <p:spPr>
          <a:xfrm>
            <a:off x="8315380" y="975793"/>
            <a:ext cx="2614792" cy="729848"/>
          </a:xfrm>
          <a:prstGeom prst="chevron">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rgbClr val="666666"/>
              </a:solidFill>
              <a:latin typeface="Arial" panose="020B0604020202020204" pitchFamily="34" charset="0"/>
              <a:cs typeface="Arial" panose="020B0604020202020204" pitchFamily="34" charset="0"/>
            </a:endParaRPr>
          </a:p>
        </p:txBody>
      </p:sp>
      <p:pic>
        <p:nvPicPr>
          <p:cNvPr id="371" name="Picture 370"/>
          <p:cNvPicPr>
            <a:picLocks noChangeAspect="1"/>
          </p:cNvPicPr>
          <p:nvPr/>
        </p:nvPicPr>
        <p:blipFill>
          <a:blip r:embed="rId17"/>
          <a:stretch>
            <a:fillRect/>
          </a:stretch>
        </p:blipFill>
        <p:spPr>
          <a:xfrm>
            <a:off x="8448308" y="1857598"/>
            <a:ext cx="2008767" cy="927593"/>
          </a:xfrm>
          <a:prstGeom prst="rect">
            <a:avLst/>
          </a:prstGeom>
        </p:spPr>
      </p:pic>
      <p:grpSp>
        <p:nvGrpSpPr>
          <p:cNvPr id="372" name="Group 371"/>
          <p:cNvGrpSpPr/>
          <p:nvPr/>
        </p:nvGrpSpPr>
        <p:grpSpPr>
          <a:xfrm>
            <a:off x="8548159" y="1917377"/>
            <a:ext cx="1809063" cy="107722"/>
            <a:chOff x="1287988" y="2421659"/>
            <a:chExt cx="1809063" cy="107722"/>
          </a:xfrm>
        </p:grpSpPr>
        <p:sp>
          <p:nvSpPr>
            <p:cNvPr id="377" name="TextBox 376"/>
            <p:cNvSpPr txBox="1"/>
            <p:nvPr/>
          </p:nvSpPr>
          <p:spPr>
            <a:xfrm>
              <a:off x="128798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78" name="TextBox 377"/>
            <p:cNvSpPr txBox="1"/>
            <p:nvPr/>
          </p:nvSpPr>
          <p:spPr>
            <a:xfrm>
              <a:off x="1669505"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79" name="TextBox 378"/>
            <p:cNvSpPr txBox="1"/>
            <p:nvPr/>
          </p:nvSpPr>
          <p:spPr>
            <a:xfrm>
              <a:off x="1478746"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80" name="TextBox 379"/>
            <p:cNvSpPr txBox="1"/>
            <p:nvPr/>
          </p:nvSpPr>
          <p:spPr>
            <a:xfrm>
              <a:off x="1855883"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81" name="TextBox 380"/>
            <p:cNvSpPr txBox="1"/>
            <p:nvPr/>
          </p:nvSpPr>
          <p:spPr>
            <a:xfrm>
              <a:off x="205779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82" name="TextBox 381"/>
            <p:cNvSpPr txBox="1"/>
            <p:nvPr/>
          </p:nvSpPr>
          <p:spPr>
            <a:xfrm>
              <a:off x="2260090"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83" name="TextBox 382"/>
            <p:cNvSpPr txBox="1"/>
            <p:nvPr/>
          </p:nvSpPr>
          <p:spPr>
            <a:xfrm>
              <a:off x="2462389"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84" name="TextBox 383"/>
            <p:cNvSpPr txBox="1"/>
            <p:nvPr/>
          </p:nvSpPr>
          <p:spPr>
            <a:xfrm>
              <a:off x="263984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85" name="TextBox 384"/>
            <p:cNvSpPr txBox="1"/>
            <p:nvPr/>
          </p:nvSpPr>
          <p:spPr>
            <a:xfrm>
              <a:off x="284637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86" name="TextBox 385"/>
            <p:cNvSpPr txBox="1"/>
            <p:nvPr/>
          </p:nvSpPr>
          <p:spPr>
            <a:xfrm>
              <a:off x="3047357"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grpSp>
      <p:sp>
        <p:nvSpPr>
          <p:cNvPr id="373" name="TextBox 372"/>
          <p:cNvSpPr txBox="1"/>
          <p:nvPr/>
        </p:nvSpPr>
        <p:spPr>
          <a:xfrm>
            <a:off x="9530562" y="2087433"/>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74" name="TextBox 373"/>
          <p:cNvSpPr txBox="1"/>
          <p:nvPr/>
        </p:nvSpPr>
        <p:spPr>
          <a:xfrm>
            <a:off x="9317962" y="2273622"/>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75" name="TextBox 374"/>
          <p:cNvSpPr txBox="1"/>
          <p:nvPr/>
        </p:nvSpPr>
        <p:spPr>
          <a:xfrm>
            <a:off x="9528596" y="2269485"/>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76" name="TextBox 375"/>
          <p:cNvSpPr txBox="1"/>
          <p:nvPr/>
        </p:nvSpPr>
        <p:spPr>
          <a:xfrm>
            <a:off x="9126417" y="2616365"/>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pic>
        <p:nvPicPr>
          <p:cNvPr id="270" name="Picture 269"/>
          <p:cNvPicPr>
            <a:picLocks noChangeAspect="1"/>
          </p:cNvPicPr>
          <p:nvPr/>
        </p:nvPicPr>
        <p:blipFill>
          <a:blip r:embed="rId17"/>
          <a:stretch>
            <a:fillRect/>
          </a:stretch>
        </p:blipFill>
        <p:spPr>
          <a:xfrm>
            <a:off x="5910634" y="1861934"/>
            <a:ext cx="2008767" cy="927593"/>
          </a:xfrm>
          <a:prstGeom prst="rect">
            <a:avLst/>
          </a:prstGeom>
        </p:spPr>
      </p:pic>
      <p:sp>
        <p:nvSpPr>
          <p:cNvPr id="271" name="Rectangle 270"/>
          <p:cNvSpPr/>
          <p:nvPr/>
        </p:nvSpPr>
        <p:spPr>
          <a:xfrm>
            <a:off x="6114867" y="1051331"/>
            <a:ext cx="1932024" cy="584775"/>
          </a:xfrm>
          <a:prstGeom prst="rect">
            <a:avLst/>
          </a:prstGeom>
        </p:spPr>
        <p:txBody>
          <a:bodyPr wrap="square">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a:r>
              <a:rPr lang="en-US" altLang="zh-CN" sz="1600" dirty="0">
                <a:solidFill>
                  <a:srgbClr val="1D1D1A"/>
                </a:solidFill>
                <a:latin typeface="Arial" panose="020B0604020202020204" pitchFamily="34" charset="0"/>
                <a:ea typeface="微软雅黑" panose="020B0503020204020204" pitchFamily="34" charset="-122"/>
                <a:cs typeface="Arial" panose="020B0604020202020204" pitchFamily="34" charset="0"/>
              </a:rPr>
              <a:t>Assemble</a:t>
            </a:r>
          </a:p>
          <a:p>
            <a:pPr algn="ctr"/>
            <a:r>
              <a:rPr lang="en-US" altLang="zh-CN" sz="1600" dirty="0">
                <a:solidFill>
                  <a:srgbClr val="1D1D1A"/>
                </a:solidFill>
                <a:latin typeface="Arial" panose="020B0604020202020204" pitchFamily="34" charset="0"/>
                <a:ea typeface="微软雅黑" panose="020B0503020204020204" pitchFamily="34" charset="-122"/>
                <a:cs typeface="Arial" panose="020B0604020202020204" pitchFamily="34" charset="0"/>
              </a:rPr>
              <a:t>similar data.</a:t>
            </a:r>
            <a:endParaRPr lang="en-US" sz="1600" dirty="0">
              <a:solidFill>
                <a:srgbClr val="1D1D1A"/>
              </a:solidFill>
              <a:latin typeface="Arial" panose="020B0604020202020204" pitchFamily="34" charset="0"/>
              <a:cs typeface="Arial" panose="020B0604020202020204" pitchFamily="34" charset="0"/>
            </a:endParaRPr>
          </a:p>
        </p:txBody>
      </p:sp>
      <p:sp>
        <p:nvSpPr>
          <p:cNvPr id="273" name="Chevron 272"/>
          <p:cNvSpPr/>
          <p:nvPr/>
        </p:nvSpPr>
        <p:spPr>
          <a:xfrm>
            <a:off x="5821913" y="975794"/>
            <a:ext cx="2614792" cy="729848"/>
          </a:xfrm>
          <a:prstGeom prst="chevron">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rgbClr val="666666"/>
              </a:solidFill>
              <a:latin typeface="Arial" panose="020B0604020202020204" pitchFamily="34" charset="0"/>
              <a:cs typeface="Arial" panose="020B0604020202020204" pitchFamily="34" charset="0"/>
            </a:endParaRPr>
          </a:p>
        </p:txBody>
      </p:sp>
      <p:grpSp>
        <p:nvGrpSpPr>
          <p:cNvPr id="274" name="Group 273"/>
          <p:cNvGrpSpPr/>
          <p:nvPr/>
        </p:nvGrpSpPr>
        <p:grpSpPr>
          <a:xfrm>
            <a:off x="5992243" y="1945186"/>
            <a:ext cx="1809063" cy="107722"/>
            <a:chOff x="1287988" y="2421659"/>
            <a:chExt cx="1809063" cy="107722"/>
          </a:xfrm>
        </p:grpSpPr>
        <p:sp>
          <p:nvSpPr>
            <p:cNvPr id="356" name="TextBox 355"/>
            <p:cNvSpPr txBox="1"/>
            <p:nvPr/>
          </p:nvSpPr>
          <p:spPr>
            <a:xfrm>
              <a:off x="128798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57" name="TextBox 356"/>
            <p:cNvSpPr txBox="1"/>
            <p:nvPr/>
          </p:nvSpPr>
          <p:spPr>
            <a:xfrm>
              <a:off x="1669505"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58" name="TextBox 357"/>
            <p:cNvSpPr txBox="1"/>
            <p:nvPr/>
          </p:nvSpPr>
          <p:spPr>
            <a:xfrm>
              <a:off x="1478746"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59" name="TextBox 358"/>
            <p:cNvSpPr txBox="1"/>
            <p:nvPr/>
          </p:nvSpPr>
          <p:spPr>
            <a:xfrm>
              <a:off x="1855883"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60" name="TextBox 359"/>
            <p:cNvSpPr txBox="1"/>
            <p:nvPr/>
          </p:nvSpPr>
          <p:spPr>
            <a:xfrm>
              <a:off x="205779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61" name="TextBox 360"/>
            <p:cNvSpPr txBox="1"/>
            <p:nvPr/>
          </p:nvSpPr>
          <p:spPr>
            <a:xfrm>
              <a:off x="2260090"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62" name="TextBox 361"/>
            <p:cNvSpPr txBox="1"/>
            <p:nvPr/>
          </p:nvSpPr>
          <p:spPr>
            <a:xfrm>
              <a:off x="2462389"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63" name="TextBox 362"/>
            <p:cNvSpPr txBox="1"/>
            <p:nvPr/>
          </p:nvSpPr>
          <p:spPr>
            <a:xfrm>
              <a:off x="263984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64" name="TextBox 363"/>
            <p:cNvSpPr txBox="1"/>
            <p:nvPr/>
          </p:nvSpPr>
          <p:spPr>
            <a:xfrm>
              <a:off x="284637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65" name="TextBox 364"/>
            <p:cNvSpPr txBox="1"/>
            <p:nvPr/>
          </p:nvSpPr>
          <p:spPr>
            <a:xfrm>
              <a:off x="3047357"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grpSp>
      <p:sp>
        <p:nvSpPr>
          <p:cNvPr id="275" name="TextBox 274"/>
          <p:cNvSpPr txBox="1"/>
          <p:nvPr/>
        </p:nvSpPr>
        <p:spPr>
          <a:xfrm>
            <a:off x="7946526" y="1937492"/>
            <a:ext cx="57708" cy="123111"/>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800" dirty="0">
                <a:latin typeface="Arial" panose="020B0604020202020204" pitchFamily="34" charset="0"/>
                <a:cs typeface="Arial" panose="020B0604020202020204" pitchFamily="34" charset="0"/>
              </a:rPr>
              <a:t>1</a:t>
            </a:r>
          </a:p>
        </p:txBody>
      </p:sp>
      <p:grpSp>
        <p:nvGrpSpPr>
          <p:cNvPr id="276" name="Group 275"/>
          <p:cNvGrpSpPr/>
          <p:nvPr/>
        </p:nvGrpSpPr>
        <p:grpSpPr>
          <a:xfrm>
            <a:off x="5992243" y="2114188"/>
            <a:ext cx="1809063" cy="107722"/>
            <a:chOff x="1287988" y="2421659"/>
            <a:chExt cx="1809063" cy="107722"/>
          </a:xfrm>
        </p:grpSpPr>
        <p:sp>
          <p:nvSpPr>
            <p:cNvPr id="346" name="TextBox 345"/>
            <p:cNvSpPr txBox="1"/>
            <p:nvPr/>
          </p:nvSpPr>
          <p:spPr>
            <a:xfrm>
              <a:off x="128798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47" name="TextBox 346"/>
            <p:cNvSpPr txBox="1"/>
            <p:nvPr/>
          </p:nvSpPr>
          <p:spPr>
            <a:xfrm>
              <a:off x="1669505"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48" name="TextBox 347"/>
            <p:cNvSpPr txBox="1"/>
            <p:nvPr/>
          </p:nvSpPr>
          <p:spPr>
            <a:xfrm>
              <a:off x="1478746"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49" name="TextBox 348"/>
            <p:cNvSpPr txBox="1"/>
            <p:nvPr/>
          </p:nvSpPr>
          <p:spPr>
            <a:xfrm>
              <a:off x="1855883"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50" name="TextBox 349"/>
            <p:cNvSpPr txBox="1"/>
            <p:nvPr/>
          </p:nvSpPr>
          <p:spPr>
            <a:xfrm>
              <a:off x="205779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51" name="TextBox 350"/>
            <p:cNvSpPr txBox="1"/>
            <p:nvPr/>
          </p:nvSpPr>
          <p:spPr>
            <a:xfrm>
              <a:off x="2260090"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52" name="TextBox 351"/>
            <p:cNvSpPr txBox="1"/>
            <p:nvPr/>
          </p:nvSpPr>
          <p:spPr>
            <a:xfrm>
              <a:off x="2462389"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53" name="TextBox 352"/>
            <p:cNvSpPr txBox="1"/>
            <p:nvPr/>
          </p:nvSpPr>
          <p:spPr>
            <a:xfrm>
              <a:off x="263984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54" name="TextBox 353"/>
            <p:cNvSpPr txBox="1"/>
            <p:nvPr/>
          </p:nvSpPr>
          <p:spPr>
            <a:xfrm>
              <a:off x="284637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55" name="TextBox 354"/>
            <p:cNvSpPr txBox="1"/>
            <p:nvPr/>
          </p:nvSpPr>
          <p:spPr>
            <a:xfrm>
              <a:off x="3047357"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grpSp>
      <p:grpSp>
        <p:nvGrpSpPr>
          <p:cNvPr id="277" name="Group 276"/>
          <p:cNvGrpSpPr/>
          <p:nvPr/>
        </p:nvGrpSpPr>
        <p:grpSpPr>
          <a:xfrm>
            <a:off x="5992243" y="2283190"/>
            <a:ext cx="1809063" cy="107722"/>
            <a:chOff x="1287988" y="2421659"/>
            <a:chExt cx="1809063" cy="107722"/>
          </a:xfrm>
        </p:grpSpPr>
        <p:sp>
          <p:nvSpPr>
            <p:cNvPr id="336" name="TextBox 335"/>
            <p:cNvSpPr txBox="1"/>
            <p:nvPr/>
          </p:nvSpPr>
          <p:spPr>
            <a:xfrm>
              <a:off x="128798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37" name="TextBox 336"/>
            <p:cNvSpPr txBox="1"/>
            <p:nvPr/>
          </p:nvSpPr>
          <p:spPr>
            <a:xfrm>
              <a:off x="1669505"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38" name="TextBox 337"/>
            <p:cNvSpPr txBox="1"/>
            <p:nvPr/>
          </p:nvSpPr>
          <p:spPr>
            <a:xfrm>
              <a:off x="1478746"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39" name="TextBox 338"/>
            <p:cNvSpPr txBox="1"/>
            <p:nvPr/>
          </p:nvSpPr>
          <p:spPr>
            <a:xfrm>
              <a:off x="1855883"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40" name="TextBox 339"/>
            <p:cNvSpPr txBox="1"/>
            <p:nvPr/>
          </p:nvSpPr>
          <p:spPr>
            <a:xfrm>
              <a:off x="205779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41" name="TextBox 340"/>
            <p:cNvSpPr txBox="1"/>
            <p:nvPr/>
          </p:nvSpPr>
          <p:spPr>
            <a:xfrm>
              <a:off x="2260090"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42" name="TextBox 341"/>
            <p:cNvSpPr txBox="1"/>
            <p:nvPr/>
          </p:nvSpPr>
          <p:spPr>
            <a:xfrm>
              <a:off x="2462389"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43" name="TextBox 342"/>
            <p:cNvSpPr txBox="1"/>
            <p:nvPr/>
          </p:nvSpPr>
          <p:spPr>
            <a:xfrm>
              <a:off x="263984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44" name="TextBox 343"/>
            <p:cNvSpPr txBox="1"/>
            <p:nvPr/>
          </p:nvSpPr>
          <p:spPr>
            <a:xfrm>
              <a:off x="284637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45" name="TextBox 344"/>
            <p:cNvSpPr txBox="1"/>
            <p:nvPr/>
          </p:nvSpPr>
          <p:spPr>
            <a:xfrm>
              <a:off x="3047357"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grpSp>
      <p:sp>
        <p:nvSpPr>
          <p:cNvPr id="278" name="TextBox 277"/>
          <p:cNvSpPr txBox="1"/>
          <p:nvPr/>
        </p:nvSpPr>
        <p:spPr>
          <a:xfrm>
            <a:off x="7949940" y="2128972"/>
            <a:ext cx="144270" cy="123111"/>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800" dirty="0">
                <a:latin typeface="Arial" panose="020B0604020202020204" pitchFamily="34" charset="0"/>
                <a:cs typeface="Arial" panose="020B0604020202020204" pitchFamily="34" charset="0"/>
              </a:rPr>
              <a:t>0.9</a:t>
            </a:r>
          </a:p>
        </p:txBody>
      </p:sp>
      <p:sp>
        <p:nvSpPr>
          <p:cNvPr id="279" name="TextBox 278"/>
          <p:cNvSpPr txBox="1"/>
          <p:nvPr/>
        </p:nvSpPr>
        <p:spPr>
          <a:xfrm>
            <a:off x="7949940" y="2249086"/>
            <a:ext cx="144270" cy="123111"/>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800" dirty="0">
                <a:latin typeface="Arial" panose="020B0604020202020204" pitchFamily="34" charset="0"/>
                <a:cs typeface="Arial" panose="020B0604020202020204" pitchFamily="34" charset="0"/>
              </a:rPr>
              <a:t>0.8</a:t>
            </a:r>
          </a:p>
        </p:txBody>
      </p:sp>
      <p:grpSp>
        <p:nvGrpSpPr>
          <p:cNvPr id="280" name="Group 279"/>
          <p:cNvGrpSpPr/>
          <p:nvPr/>
        </p:nvGrpSpPr>
        <p:grpSpPr>
          <a:xfrm>
            <a:off x="5992243" y="2452192"/>
            <a:ext cx="1809063" cy="107722"/>
            <a:chOff x="1287988" y="2421659"/>
            <a:chExt cx="1809063" cy="107722"/>
          </a:xfrm>
        </p:grpSpPr>
        <p:sp>
          <p:nvSpPr>
            <p:cNvPr id="326" name="TextBox 325"/>
            <p:cNvSpPr txBox="1"/>
            <p:nvPr/>
          </p:nvSpPr>
          <p:spPr>
            <a:xfrm>
              <a:off x="128798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27" name="TextBox 326"/>
            <p:cNvSpPr txBox="1"/>
            <p:nvPr/>
          </p:nvSpPr>
          <p:spPr>
            <a:xfrm>
              <a:off x="1669505"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28" name="TextBox 327"/>
            <p:cNvSpPr txBox="1"/>
            <p:nvPr/>
          </p:nvSpPr>
          <p:spPr>
            <a:xfrm>
              <a:off x="1478746"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29" name="TextBox 328"/>
            <p:cNvSpPr txBox="1"/>
            <p:nvPr/>
          </p:nvSpPr>
          <p:spPr>
            <a:xfrm>
              <a:off x="1855883"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30" name="TextBox 329"/>
            <p:cNvSpPr txBox="1"/>
            <p:nvPr/>
          </p:nvSpPr>
          <p:spPr>
            <a:xfrm>
              <a:off x="205779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31" name="TextBox 330"/>
            <p:cNvSpPr txBox="1"/>
            <p:nvPr/>
          </p:nvSpPr>
          <p:spPr>
            <a:xfrm>
              <a:off x="2260090"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32" name="TextBox 331"/>
            <p:cNvSpPr txBox="1"/>
            <p:nvPr/>
          </p:nvSpPr>
          <p:spPr>
            <a:xfrm>
              <a:off x="2462389"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33" name="TextBox 332"/>
            <p:cNvSpPr txBox="1"/>
            <p:nvPr/>
          </p:nvSpPr>
          <p:spPr>
            <a:xfrm>
              <a:off x="263984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34" name="TextBox 333"/>
            <p:cNvSpPr txBox="1"/>
            <p:nvPr/>
          </p:nvSpPr>
          <p:spPr>
            <a:xfrm>
              <a:off x="284637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35" name="TextBox 334"/>
            <p:cNvSpPr txBox="1"/>
            <p:nvPr/>
          </p:nvSpPr>
          <p:spPr>
            <a:xfrm>
              <a:off x="3047357"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grpSp>
      <p:sp>
        <p:nvSpPr>
          <p:cNvPr id="281" name="TextBox 280"/>
          <p:cNvSpPr txBox="1"/>
          <p:nvPr/>
        </p:nvSpPr>
        <p:spPr>
          <a:xfrm>
            <a:off x="7949940" y="2446577"/>
            <a:ext cx="57708" cy="123111"/>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800" dirty="0">
                <a:latin typeface="Arial" panose="020B0604020202020204" pitchFamily="34" charset="0"/>
                <a:cs typeface="Arial" panose="020B0604020202020204" pitchFamily="34" charset="0"/>
              </a:rPr>
              <a:t>1</a:t>
            </a:r>
          </a:p>
        </p:txBody>
      </p:sp>
      <p:grpSp>
        <p:nvGrpSpPr>
          <p:cNvPr id="282" name="Group 281"/>
          <p:cNvGrpSpPr/>
          <p:nvPr/>
        </p:nvGrpSpPr>
        <p:grpSpPr>
          <a:xfrm>
            <a:off x="5992243" y="2621195"/>
            <a:ext cx="1809063" cy="107722"/>
            <a:chOff x="1287988" y="2421659"/>
            <a:chExt cx="1809063" cy="107722"/>
          </a:xfrm>
        </p:grpSpPr>
        <p:sp>
          <p:nvSpPr>
            <p:cNvPr id="316" name="TextBox 315"/>
            <p:cNvSpPr txBox="1"/>
            <p:nvPr/>
          </p:nvSpPr>
          <p:spPr>
            <a:xfrm>
              <a:off x="128798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17" name="TextBox 316"/>
            <p:cNvSpPr txBox="1"/>
            <p:nvPr/>
          </p:nvSpPr>
          <p:spPr>
            <a:xfrm>
              <a:off x="1669505"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18" name="TextBox 317"/>
            <p:cNvSpPr txBox="1"/>
            <p:nvPr/>
          </p:nvSpPr>
          <p:spPr>
            <a:xfrm>
              <a:off x="1478746"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19" name="TextBox 318"/>
            <p:cNvSpPr txBox="1"/>
            <p:nvPr/>
          </p:nvSpPr>
          <p:spPr>
            <a:xfrm>
              <a:off x="1855883"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20" name="TextBox 319"/>
            <p:cNvSpPr txBox="1"/>
            <p:nvPr/>
          </p:nvSpPr>
          <p:spPr>
            <a:xfrm>
              <a:off x="205779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21" name="TextBox 320"/>
            <p:cNvSpPr txBox="1"/>
            <p:nvPr/>
          </p:nvSpPr>
          <p:spPr>
            <a:xfrm>
              <a:off x="2260090"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22" name="TextBox 321"/>
            <p:cNvSpPr txBox="1"/>
            <p:nvPr/>
          </p:nvSpPr>
          <p:spPr>
            <a:xfrm>
              <a:off x="2462389"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23" name="TextBox 322"/>
            <p:cNvSpPr txBox="1"/>
            <p:nvPr/>
          </p:nvSpPr>
          <p:spPr>
            <a:xfrm>
              <a:off x="2639841"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24" name="TextBox 323"/>
            <p:cNvSpPr txBox="1"/>
            <p:nvPr/>
          </p:nvSpPr>
          <p:spPr>
            <a:xfrm>
              <a:off x="2846378"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25" name="TextBox 324"/>
            <p:cNvSpPr txBox="1"/>
            <p:nvPr/>
          </p:nvSpPr>
          <p:spPr>
            <a:xfrm>
              <a:off x="3047357" y="2421659"/>
              <a:ext cx="49694" cy="107722"/>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grpSp>
      <p:sp>
        <p:nvSpPr>
          <p:cNvPr id="283" name="TextBox 282"/>
          <p:cNvSpPr txBox="1"/>
          <p:nvPr/>
        </p:nvSpPr>
        <p:spPr>
          <a:xfrm>
            <a:off x="7948628" y="2620217"/>
            <a:ext cx="144270" cy="123111"/>
          </a:xfrm>
          <a:prstGeom prst="rect">
            <a:avLst/>
          </a:prstGeom>
          <a:no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800" dirty="0">
                <a:latin typeface="Arial" panose="020B0604020202020204" pitchFamily="34" charset="0"/>
                <a:cs typeface="Arial" panose="020B0604020202020204" pitchFamily="34" charset="0"/>
              </a:rPr>
              <a:t>0.9</a:t>
            </a:r>
          </a:p>
        </p:txBody>
      </p:sp>
      <p:sp>
        <p:nvSpPr>
          <p:cNvPr id="284" name="Rectangle 283"/>
          <p:cNvSpPr/>
          <p:nvPr/>
        </p:nvSpPr>
        <p:spPr>
          <a:xfrm>
            <a:off x="5935887" y="1886405"/>
            <a:ext cx="178979" cy="881906"/>
          </a:xfrm>
          <a:prstGeom prst="rect">
            <a:avLst/>
          </a:prstGeom>
          <a:solidFill>
            <a:srgbClr val="92D050">
              <a:alpha val="38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chemeClr val="tx2">
                  <a:lumMod val="95000"/>
                </a:schemeClr>
              </a:solidFill>
              <a:latin typeface="Arial" panose="020B0604020202020204" pitchFamily="34" charset="0"/>
              <a:cs typeface="Arial" panose="020B0604020202020204" pitchFamily="34" charset="0"/>
            </a:endParaRPr>
          </a:p>
        </p:txBody>
      </p:sp>
      <p:sp>
        <p:nvSpPr>
          <p:cNvPr id="285" name="Rectangle 284"/>
          <p:cNvSpPr/>
          <p:nvPr/>
        </p:nvSpPr>
        <p:spPr>
          <a:xfrm>
            <a:off x="7721846" y="1888599"/>
            <a:ext cx="170181" cy="881905"/>
          </a:xfrm>
          <a:prstGeom prst="rect">
            <a:avLst/>
          </a:prstGeom>
          <a:solidFill>
            <a:srgbClr val="92D050">
              <a:alpha val="38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chemeClr val="tx2">
                  <a:lumMod val="95000"/>
                </a:schemeClr>
              </a:solidFill>
              <a:latin typeface="Arial" panose="020B0604020202020204" pitchFamily="34" charset="0"/>
              <a:cs typeface="Arial" panose="020B0604020202020204" pitchFamily="34" charset="0"/>
            </a:endParaRPr>
          </a:p>
        </p:txBody>
      </p:sp>
      <p:sp>
        <p:nvSpPr>
          <p:cNvPr id="286" name="Rectangle 285"/>
          <p:cNvSpPr/>
          <p:nvPr/>
        </p:nvSpPr>
        <p:spPr>
          <a:xfrm>
            <a:off x="6527160" y="1888601"/>
            <a:ext cx="179068" cy="718720"/>
          </a:xfrm>
          <a:prstGeom prst="rect">
            <a:avLst/>
          </a:prstGeom>
          <a:solidFill>
            <a:srgbClr val="92D050">
              <a:alpha val="38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chemeClr val="tx2">
                  <a:lumMod val="95000"/>
                </a:schemeClr>
              </a:solidFill>
              <a:latin typeface="Arial" panose="020B0604020202020204" pitchFamily="34" charset="0"/>
              <a:cs typeface="Arial" panose="020B0604020202020204" pitchFamily="34" charset="0"/>
            </a:endParaRPr>
          </a:p>
        </p:txBody>
      </p:sp>
      <p:sp>
        <p:nvSpPr>
          <p:cNvPr id="287" name="Rectangle 286"/>
          <p:cNvSpPr/>
          <p:nvPr/>
        </p:nvSpPr>
        <p:spPr>
          <a:xfrm>
            <a:off x="6729459" y="1889061"/>
            <a:ext cx="177129" cy="358283"/>
          </a:xfrm>
          <a:prstGeom prst="rect">
            <a:avLst/>
          </a:prstGeom>
          <a:solidFill>
            <a:srgbClr val="92D050">
              <a:alpha val="38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chemeClr val="tx2">
                  <a:lumMod val="95000"/>
                </a:schemeClr>
              </a:solidFill>
              <a:latin typeface="Arial" panose="020B0604020202020204" pitchFamily="34" charset="0"/>
              <a:cs typeface="Arial" panose="020B0604020202020204" pitchFamily="34" charset="0"/>
            </a:endParaRPr>
          </a:p>
        </p:txBody>
      </p:sp>
      <p:sp>
        <p:nvSpPr>
          <p:cNvPr id="288" name="Rectangle 287"/>
          <p:cNvSpPr/>
          <p:nvPr/>
        </p:nvSpPr>
        <p:spPr>
          <a:xfrm>
            <a:off x="6922068" y="1888599"/>
            <a:ext cx="176444" cy="184549"/>
          </a:xfrm>
          <a:prstGeom prst="rect">
            <a:avLst/>
          </a:prstGeom>
          <a:solidFill>
            <a:srgbClr val="92D050">
              <a:alpha val="38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chemeClr val="tx2">
                  <a:lumMod val="95000"/>
                </a:schemeClr>
              </a:solidFill>
              <a:latin typeface="Arial" panose="020B0604020202020204" pitchFamily="34" charset="0"/>
              <a:cs typeface="Arial" panose="020B0604020202020204" pitchFamily="34" charset="0"/>
            </a:endParaRPr>
          </a:p>
        </p:txBody>
      </p:sp>
      <p:sp>
        <p:nvSpPr>
          <p:cNvPr id="289" name="Rectangle 288"/>
          <p:cNvSpPr/>
          <p:nvPr/>
        </p:nvSpPr>
        <p:spPr>
          <a:xfrm>
            <a:off x="6729460" y="2418548"/>
            <a:ext cx="176464" cy="359976"/>
          </a:xfrm>
          <a:prstGeom prst="rect">
            <a:avLst/>
          </a:prstGeom>
          <a:solidFill>
            <a:srgbClr val="92D050">
              <a:alpha val="38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chemeClr val="tx2">
                  <a:lumMod val="95000"/>
                </a:schemeClr>
              </a:solidFill>
              <a:latin typeface="Arial" panose="020B0604020202020204" pitchFamily="34" charset="0"/>
              <a:cs typeface="Arial" panose="020B0604020202020204" pitchFamily="34" charset="0"/>
            </a:endParaRPr>
          </a:p>
        </p:txBody>
      </p:sp>
      <p:sp>
        <p:nvSpPr>
          <p:cNvPr id="290" name="Rectangle 289"/>
          <p:cNvSpPr/>
          <p:nvPr/>
        </p:nvSpPr>
        <p:spPr>
          <a:xfrm>
            <a:off x="6925914" y="2418547"/>
            <a:ext cx="172598" cy="359977"/>
          </a:xfrm>
          <a:prstGeom prst="rect">
            <a:avLst/>
          </a:prstGeom>
          <a:solidFill>
            <a:srgbClr val="92D050">
              <a:alpha val="38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chemeClr val="tx2">
                  <a:lumMod val="95000"/>
                </a:schemeClr>
              </a:solidFill>
              <a:latin typeface="Arial" panose="020B0604020202020204" pitchFamily="34" charset="0"/>
              <a:cs typeface="Arial" panose="020B0604020202020204" pitchFamily="34" charset="0"/>
            </a:endParaRPr>
          </a:p>
        </p:txBody>
      </p:sp>
      <p:sp>
        <p:nvSpPr>
          <p:cNvPr id="291" name="Rectangle 290"/>
          <p:cNvSpPr/>
          <p:nvPr/>
        </p:nvSpPr>
        <p:spPr>
          <a:xfrm>
            <a:off x="6132341" y="1891228"/>
            <a:ext cx="178979" cy="881906"/>
          </a:xfrm>
          <a:prstGeom prst="rect">
            <a:avLst/>
          </a:prstGeom>
          <a:solidFill>
            <a:srgbClr val="92D050">
              <a:alpha val="38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chemeClr val="tx2">
                  <a:lumMod val="95000"/>
                </a:schemeClr>
              </a:solidFill>
              <a:latin typeface="Arial" panose="020B0604020202020204" pitchFamily="34" charset="0"/>
              <a:cs typeface="Arial" panose="020B0604020202020204" pitchFamily="34" charset="0"/>
            </a:endParaRPr>
          </a:p>
        </p:txBody>
      </p:sp>
      <p:sp>
        <p:nvSpPr>
          <p:cNvPr id="292" name="Rectangle 291"/>
          <p:cNvSpPr/>
          <p:nvPr/>
        </p:nvSpPr>
        <p:spPr>
          <a:xfrm>
            <a:off x="6327554" y="1891228"/>
            <a:ext cx="178979" cy="881906"/>
          </a:xfrm>
          <a:prstGeom prst="rect">
            <a:avLst/>
          </a:prstGeom>
          <a:solidFill>
            <a:srgbClr val="92D050">
              <a:alpha val="38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chemeClr val="tx2">
                  <a:lumMod val="95000"/>
                </a:schemeClr>
              </a:solidFill>
              <a:latin typeface="Arial" panose="020B0604020202020204" pitchFamily="34" charset="0"/>
              <a:cs typeface="Arial" panose="020B0604020202020204" pitchFamily="34" charset="0"/>
            </a:endParaRPr>
          </a:p>
        </p:txBody>
      </p:sp>
      <p:sp>
        <p:nvSpPr>
          <p:cNvPr id="293" name="Rectangle 292"/>
          <p:cNvSpPr/>
          <p:nvPr/>
        </p:nvSpPr>
        <p:spPr>
          <a:xfrm>
            <a:off x="7516672" y="1894066"/>
            <a:ext cx="170181" cy="881905"/>
          </a:xfrm>
          <a:prstGeom prst="rect">
            <a:avLst/>
          </a:prstGeom>
          <a:solidFill>
            <a:srgbClr val="92D050">
              <a:alpha val="38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chemeClr val="tx2">
                  <a:lumMod val="95000"/>
                </a:schemeClr>
              </a:solidFill>
              <a:latin typeface="Arial" panose="020B0604020202020204" pitchFamily="34" charset="0"/>
              <a:cs typeface="Arial" panose="020B0604020202020204" pitchFamily="34" charset="0"/>
            </a:endParaRPr>
          </a:p>
        </p:txBody>
      </p:sp>
      <p:sp>
        <p:nvSpPr>
          <p:cNvPr id="294" name="Rectangle 293"/>
          <p:cNvSpPr/>
          <p:nvPr/>
        </p:nvSpPr>
        <p:spPr>
          <a:xfrm>
            <a:off x="7321797" y="1892578"/>
            <a:ext cx="170181" cy="881905"/>
          </a:xfrm>
          <a:prstGeom prst="rect">
            <a:avLst/>
          </a:prstGeom>
          <a:solidFill>
            <a:srgbClr val="92D050">
              <a:alpha val="38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chemeClr val="tx2">
                  <a:lumMod val="95000"/>
                </a:schemeClr>
              </a:solidFill>
              <a:latin typeface="Arial" panose="020B0604020202020204" pitchFamily="34" charset="0"/>
              <a:cs typeface="Arial" panose="020B0604020202020204" pitchFamily="34" charset="0"/>
            </a:endParaRPr>
          </a:p>
        </p:txBody>
      </p:sp>
      <p:sp>
        <p:nvSpPr>
          <p:cNvPr id="295" name="Rectangle 294"/>
          <p:cNvSpPr/>
          <p:nvPr/>
        </p:nvSpPr>
        <p:spPr>
          <a:xfrm>
            <a:off x="7126274" y="1893368"/>
            <a:ext cx="170181" cy="881905"/>
          </a:xfrm>
          <a:prstGeom prst="rect">
            <a:avLst/>
          </a:prstGeom>
          <a:solidFill>
            <a:srgbClr val="92D050">
              <a:alpha val="38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chemeClr val="tx2">
                  <a:lumMod val="95000"/>
                </a:schemeClr>
              </a:solidFill>
              <a:latin typeface="Arial" panose="020B0604020202020204" pitchFamily="34" charset="0"/>
              <a:cs typeface="Arial" panose="020B0604020202020204" pitchFamily="34" charset="0"/>
            </a:endParaRPr>
          </a:p>
        </p:txBody>
      </p:sp>
      <p:pic>
        <p:nvPicPr>
          <p:cNvPr id="299" name="Picture 298"/>
          <p:cNvPicPr>
            <a:picLocks noChangeAspect="1"/>
          </p:cNvPicPr>
          <p:nvPr/>
        </p:nvPicPr>
        <p:blipFill>
          <a:blip r:embed="rId18"/>
          <a:stretch>
            <a:fillRect/>
          </a:stretch>
        </p:blipFill>
        <p:spPr>
          <a:xfrm>
            <a:off x="3468567" y="1876129"/>
            <a:ext cx="2008767" cy="189218"/>
          </a:xfrm>
          <a:prstGeom prst="rect">
            <a:avLst/>
          </a:prstGeom>
          <a:noFill/>
        </p:spPr>
      </p:pic>
      <p:sp>
        <p:nvSpPr>
          <p:cNvPr id="301" name="Chevron 300"/>
          <p:cNvSpPr/>
          <p:nvPr/>
        </p:nvSpPr>
        <p:spPr>
          <a:xfrm>
            <a:off x="3326594" y="981796"/>
            <a:ext cx="2648217" cy="723846"/>
          </a:xfrm>
          <a:prstGeom prst="chevron">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rgbClr val="666666"/>
              </a:solidFill>
              <a:latin typeface="Arial" panose="020B0604020202020204" pitchFamily="34" charset="0"/>
              <a:cs typeface="Arial" panose="020B0604020202020204" pitchFamily="34" charset="0"/>
            </a:endParaRPr>
          </a:p>
        </p:txBody>
      </p:sp>
      <p:grpSp>
        <p:nvGrpSpPr>
          <p:cNvPr id="303" name="Group 302"/>
          <p:cNvGrpSpPr/>
          <p:nvPr/>
        </p:nvGrpSpPr>
        <p:grpSpPr>
          <a:xfrm>
            <a:off x="3577348" y="1923666"/>
            <a:ext cx="1809063" cy="107722"/>
            <a:chOff x="1287988" y="2421659"/>
            <a:chExt cx="1809063" cy="107722"/>
          </a:xfrm>
          <a:noFill/>
        </p:grpSpPr>
        <p:sp>
          <p:nvSpPr>
            <p:cNvPr id="304" name="TextBox 303"/>
            <p:cNvSpPr txBox="1"/>
            <p:nvPr/>
          </p:nvSpPr>
          <p:spPr>
            <a:xfrm>
              <a:off x="1287988" y="2421659"/>
              <a:ext cx="49694" cy="107722"/>
            </a:xfrm>
            <a:prstGeom prst="rect">
              <a:avLst/>
            </a:prstGeom>
            <a:grp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05" name="TextBox 304"/>
            <p:cNvSpPr txBox="1"/>
            <p:nvPr/>
          </p:nvSpPr>
          <p:spPr>
            <a:xfrm>
              <a:off x="1669505" y="2421659"/>
              <a:ext cx="49694" cy="107722"/>
            </a:xfrm>
            <a:prstGeom prst="rect">
              <a:avLst/>
            </a:prstGeom>
            <a:grp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06" name="TextBox 305"/>
            <p:cNvSpPr txBox="1"/>
            <p:nvPr/>
          </p:nvSpPr>
          <p:spPr>
            <a:xfrm>
              <a:off x="1478746" y="2421659"/>
              <a:ext cx="49694" cy="107722"/>
            </a:xfrm>
            <a:prstGeom prst="rect">
              <a:avLst/>
            </a:prstGeom>
            <a:grp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07" name="TextBox 306"/>
            <p:cNvSpPr txBox="1"/>
            <p:nvPr/>
          </p:nvSpPr>
          <p:spPr>
            <a:xfrm>
              <a:off x="1855883" y="2421659"/>
              <a:ext cx="49694" cy="107722"/>
            </a:xfrm>
            <a:prstGeom prst="rect">
              <a:avLst/>
            </a:prstGeom>
            <a:grp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08" name="TextBox 307"/>
            <p:cNvSpPr txBox="1"/>
            <p:nvPr/>
          </p:nvSpPr>
          <p:spPr>
            <a:xfrm>
              <a:off x="2057791" y="2421659"/>
              <a:ext cx="49694" cy="107722"/>
            </a:xfrm>
            <a:prstGeom prst="rect">
              <a:avLst/>
            </a:prstGeom>
            <a:grp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09" name="TextBox 308"/>
            <p:cNvSpPr txBox="1"/>
            <p:nvPr/>
          </p:nvSpPr>
          <p:spPr>
            <a:xfrm>
              <a:off x="2260090" y="2421659"/>
              <a:ext cx="49694" cy="107722"/>
            </a:xfrm>
            <a:prstGeom prst="rect">
              <a:avLst/>
            </a:prstGeom>
            <a:grp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10" name="TextBox 309"/>
            <p:cNvSpPr txBox="1"/>
            <p:nvPr/>
          </p:nvSpPr>
          <p:spPr>
            <a:xfrm>
              <a:off x="2462389" y="2421659"/>
              <a:ext cx="49694" cy="107722"/>
            </a:xfrm>
            <a:prstGeom prst="rect">
              <a:avLst/>
            </a:prstGeom>
            <a:grp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0</a:t>
              </a:r>
            </a:p>
          </p:txBody>
        </p:sp>
        <p:sp>
          <p:nvSpPr>
            <p:cNvPr id="311" name="TextBox 310"/>
            <p:cNvSpPr txBox="1"/>
            <p:nvPr/>
          </p:nvSpPr>
          <p:spPr>
            <a:xfrm>
              <a:off x="2639841" y="2421659"/>
              <a:ext cx="49694" cy="107722"/>
            </a:xfrm>
            <a:prstGeom prst="rect">
              <a:avLst/>
            </a:prstGeom>
            <a:grp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12" name="TextBox 311"/>
            <p:cNvSpPr txBox="1"/>
            <p:nvPr/>
          </p:nvSpPr>
          <p:spPr>
            <a:xfrm>
              <a:off x="2846378" y="2421659"/>
              <a:ext cx="49694" cy="107722"/>
            </a:xfrm>
            <a:prstGeom prst="rect">
              <a:avLst/>
            </a:prstGeom>
            <a:grp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sp>
          <p:nvSpPr>
            <p:cNvPr id="313" name="TextBox 312"/>
            <p:cNvSpPr txBox="1"/>
            <p:nvPr/>
          </p:nvSpPr>
          <p:spPr>
            <a:xfrm>
              <a:off x="3047357" y="2421659"/>
              <a:ext cx="49694" cy="107722"/>
            </a:xfrm>
            <a:prstGeom prst="rect">
              <a:avLst/>
            </a:prstGeom>
            <a:grpFill/>
          </p:spPr>
          <p:txBody>
            <a:bodyPr wrap="non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r>
                <a:rPr lang="en-US" sz="700" dirty="0">
                  <a:solidFill>
                    <a:schemeClr val="tx2">
                      <a:lumMod val="95000"/>
                    </a:schemeClr>
                  </a:solidFill>
                  <a:latin typeface="Arial" panose="020B0604020202020204" pitchFamily="34" charset="0"/>
                  <a:cs typeface="Arial" panose="020B0604020202020204" pitchFamily="34" charset="0"/>
                </a:rPr>
                <a:t>1</a:t>
              </a:r>
            </a:p>
          </p:txBody>
        </p:sp>
      </p:grpSp>
      <p:sp>
        <p:nvSpPr>
          <p:cNvPr id="297" name="TextBox 296"/>
          <p:cNvSpPr txBox="1"/>
          <p:nvPr/>
        </p:nvSpPr>
        <p:spPr>
          <a:xfrm>
            <a:off x="7892027" y="4004763"/>
            <a:ext cx="3049882" cy="1200329"/>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a:r>
              <a:rPr lang="en-US" altLang="zh-CN" b="1" dirty="0">
                <a:solidFill>
                  <a:srgbClr val="FF0000"/>
                </a:solidFill>
                <a:latin typeface="Arial" panose="020B0604020202020204" pitchFamily="34" charset="0"/>
                <a:ea typeface="微软雅黑" panose="020B0503020204020204" pitchFamily="34" charset="-122"/>
                <a:cs typeface="Arial" panose="020B0604020202020204" pitchFamily="34" charset="0"/>
              </a:rPr>
              <a:t>25%</a:t>
            </a:r>
            <a:endParaRPr lang="zh-CN" altLang="en-US" b="1" dirty="0">
              <a:solidFill>
                <a:srgbClr val="FF0000"/>
              </a:solidFill>
              <a:latin typeface="Arial" panose="020B0604020202020204" pitchFamily="34" charset="0"/>
              <a:ea typeface="微软雅黑" panose="020B0503020204020204" pitchFamily="34" charset="-122"/>
              <a:cs typeface="Arial" panose="020B0604020202020204" pitchFamily="34" charset="0"/>
            </a:endParaRPr>
          </a:p>
          <a:p>
            <a:pPr algn="ctr"/>
            <a:r>
              <a:rPr lang="en-US" altLang="zh-CN" dirty="0">
                <a:solidFill>
                  <a:srgbClr val="1D1D1A"/>
                </a:solidFill>
                <a:latin typeface="Arial" panose="020B0604020202020204" pitchFamily="34" charset="0"/>
                <a:ea typeface="微软雅黑" panose="020B0503020204020204" pitchFamily="34" charset="-122"/>
                <a:cs typeface="Arial" panose="020B0604020202020204" pitchFamily="34" charset="0"/>
              </a:rPr>
              <a:t>Higher image data reduction rate</a:t>
            </a:r>
          </a:p>
          <a:p>
            <a:pPr algn="ctr"/>
            <a:endParaRPr lang="en-US" altLang="zh-CN" dirty="0">
              <a:solidFill>
                <a:srgbClr val="666666"/>
              </a:solidFill>
              <a:latin typeface="Arial" panose="020B0604020202020204" pitchFamily="34" charset="0"/>
              <a:ea typeface="微软雅黑" panose="020B0503020204020204" pitchFamily="34" charset="-122"/>
              <a:cs typeface="Arial" panose="020B0604020202020204" pitchFamily="34" charset="0"/>
            </a:endParaRPr>
          </a:p>
        </p:txBody>
      </p:sp>
      <p:sp>
        <p:nvSpPr>
          <p:cNvPr id="298" name="Rectangle 297"/>
          <p:cNvSpPr/>
          <p:nvPr/>
        </p:nvSpPr>
        <p:spPr>
          <a:xfrm>
            <a:off x="908630" y="3252977"/>
            <a:ext cx="10290291" cy="3050641"/>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a:endParaRPr lang="en-US" dirty="0">
              <a:solidFill>
                <a:srgbClr val="666666"/>
              </a:solidFill>
              <a:latin typeface="Arial" panose="020B0604020202020204" pitchFamily="34" charset="0"/>
              <a:cs typeface="Arial" panose="020B0604020202020204" pitchFamily="34" charset="0"/>
            </a:endParaRPr>
          </a:p>
        </p:txBody>
      </p:sp>
      <p:grpSp>
        <p:nvGrpSpPr>
          <p:cNvPr id="226" name="Group 225"/>
          <p:cNvGrpSpPr/>
          <p:nvPr/>
        </p:nvGrpSpPr>
        <p:grpSpPr>
          <a:xfrm>
            <a:off x="8450407" y="5466"/>
            <a:ext cx="3749963" cy="208580"/>
            <a:chOff x="8450407" y="5466"/>
            <a:chExt cx="3749963" cy="208580"/>
          </a:xfrm>
        </p:grpSpPr>
        <p:sp>
          <p:nvSpPr>
            <p:cNvPr id="227" name="Process 61"/>
            <p:cNvSpPr/>
            <p:nvPr/>
          </p:nvSpPr>
          <p:spPr>
            <a:xfrm>
              <a:off x="9669607" y="5765"/>
              <a:ext cx="1311563" cy="20828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228" name="Process 62"/>
            <p:cNvSpPr/>
            <p:nvPr/>
          </p:nvSpPr>
          <p:spPr>
            <a:xfrm>
              <a:off x="8450407" y="5466"/>
              <a:ext cx="1219200" cy="20621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Extremely Reliable</a:t>
              </a:r>
              <a:endParaRPr kumimoji="1" lang="zh-CN" altLang="en-US" sz="900" dirty="0">
                <a:solidFill>
                  <a:schemeClr val="tx1"/>
                </a:solidFill>
              </a:endParaRPr>
            </a:p>
          </p:txBody>
        </p:sp>
        <p:sp>
          <p:nvSpPr>
            <p:cNvPr id="229" name="Process 63"/>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Cost Effective</a:t>
              </a:r>
              <a:endParaRPr kumimoji="1" lang="zh-CN" altLang="en-US" sz="900" b="1" dirty="0">
                <a:solidFill>
                  <a:schemeClr val="tx2"/>
                </a:solidFill>
              </a:endParaRPr>
            </a:p>
          </p:txBody>
        </p:sp>
      </p:grpSp>
    </p:spTree>
    <p:extLst>
      <p:ext uri="{BB962C8B-B14F-4D97-AF65-F5344CB8AC3E}">
        <p14:creationId xmlns:p14="http://schemas.microsoft.com/office/powerpoint/2010/main" val="2010807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标题 1"/>
          <p:cNvSpPr txBox="1">
            <a:spLocks/>
          </p:cNvSpPr>
          <p:nvPr/>
        </p:nvSpPr>
        <p:spPr>
          <a:xfrm>
            <a:off x="483219" y="405368"/>
            <a:ext cx="11806237" cy="792022"/>
          </a:xfrm>
          <a:prstGeom prst="rect">
            <a:avLst/>
          </a:prstGeom>
        </p:spPr>
        <p:txBody>
          <a:bodyPr lIns="91383" tIns="45685" rIns="91383" bIns="45685"/>
          <a:lstStyle/>
          <a:p>
            <a:pPr defTabSz="1218589" fontAlgn="base">
              <a:spcBef>
                <a:spcPct val="0"/>
              </a:spcBef>
              <a:spcAft>
                <a:spcPct val="0"/>
              </a:spcAft>
              <a:tabLst>
                <a:tab pos="7978473" algn="l"/>
              </a:tabLst>
              <a:defRPr/>
            </a:pPr>
            <a:endParaRPr kumimoji="1" lang="en-US" altLang="zh-CN" b="1" dirty="0">
              <a:solidFill>
                <a:prstClr val="black"/>
              </a:solidFill>
              <a:latin typeface="Times New Roman" pitchFamily="18" charset="0"/>
              <a:cs typeface="Times New Roman" pitchFamily="18" charset="0"/>
            </a:endParaRPr>
          </a:p>
        </p:txBody>
      </p:sp>
      <p:sp>
        <p:nvSpPr>
          <p:cNvPr id="92" name="圆角矩形 91"/>
          <p:cNvSpPr>
            <a:spLocks noChangeArrowheads="1"/>
          </p:cNvSpPr>
          <p:nvPr/>
        </p:nvSpPr>
        <p:spPr bwMode="auto">
          <a:xfrm>
            <a:off x="1230848" y="1157644"/>
            <a:ext cx="9653194" cy="4475181"/>
          </a:xfrm>
          <a:prstGeom prst="roundRect">
            <a:avLst>
              <a:gd name="adj" fmla="val 3079"/>
            </a:avLst>
          </a:prstGeom>
          <a:noFill/>
          <a:ln w="9525"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lIns="105600" tIns="52800" rIns="105600" bIns="52800"/>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endParaRPr lang="zh-CN" altLang="en-US" sz="2400" dirty="0">
              <a:solidFill>
                <a:prstClr val="black"/>
              </a:solidFill>
              <a:latin typeface="Times New Roman" pitchFamily="18" charset="0"/>
              <a:ea typeface="微软雅黑" panose="020B0503020204020204" pitchFamily="34" charset="-122"/>
              <a:cs typeface="Times New Roman" pitchFamily="18" charset="0"/>
            </a:endParaRPr>
          </a:p>
        </p:txBody>
      </p:sp>
      <p:grpSp>
        <p:nvGrpSpPr>
          <p:cNvPr id="3" name="组合 99"/>
          <p:cNvGrpSpPr>
            <a:grpSpLocks/>
          </p:cNvGrpSpPr>
          <p:nvPr/>
        </p:nvGrpSpPr>
        <p:grpSpPr bwMode="auto">
          <a:xfrm>
            <a:off x="2200750" y="2740973"/>
            <a:ext cx="8289985" cy="1551425"/>
            <a:chOff x="5444763" y="3215841"/>
            <a:chExt cx="3447717" cy="836522"/>
          </a:xfrm>
        </p:grpSpPr>
        <p:cxnSp>
          <p:nvCxnSpPr>
            <p:cNvPr id="194" name="Straight Connector 223"/>
            <p:cNvCxnSpPr>
              <a:cxnSpLocks noChangeShapeType="1"/>
            </p:cNvCxnSpPr>
            <p:nvPr/>
          </p:nvCxnSpPr>
          <p:spPr bwMode="auto">
            <a:xfrm flipV="1">
              <a:off x="5444763" y="4048723"/>
              <a:ext cx="3447717" cy="3640"/>
            </a:xfrm>
            <a:prstGeom prst="line">
              <a:avLst/>
            </a:prstGeom>
            <a:noFill/>
            <a:ln w="9525" algn="ctr">
              <a:solidFill>
                <a:schemeClr val="bg1"/>
              </a:solidFill>
              <a:prstDash val="lgDash"/>
              <a:round/>
              <a:headEnd/>
              <a:tailEnd/>
            </a:ln>
            <a:extLst>
              <a:ext uri="{909E8E84-426E-40DD-AFC4-6F175D3DCCD1}">
                <a14:hiddenFill xmlns:a14="http://schemas.microsoft.com/office/drawing/2010/main">
                  <a:noFill/>
                </a14:hiddenFill>
              </a:ext>
            </a:extLst>
          </p:spPr>
        </p:cxnSp>
        <p:cxnSp>
          <p:nvCxnSpPr>
            <p:cNvPr id="195" name="Straight Connector 175"/>
            <p:cNvCxnSpPr>
              <a:cxnSpLocks noChangeShapeType="1"/>
            </p:cNvCxnSpPr>
            <p:nvPr/>
          </p:nvCxnSpPr>
          <p:spPr bwMode="auto">
            <a:xfrm>
              <a:off x="5909952" y="3587173"/>
              <a:ext cx="0" cy="1008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96" name="Straight Connector 176"/>
            <p:cNvCxnSpPr>
              <a:cxnSpLocks noChangeShapeType="1"/>
            </p:cNvCxnSpPr>
            <p:nvPr/>
          </p:nvCxnSpPr>
          <p:spPr bwMode="auto">
            <a:xfrm>
              <a:off x="6162485" y="3587173"/>
              <a:ext cx="0" cy="1008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97" name="Straight Connector 177"/>
            <p:cNvCxnSpPr>
              <a:cxnSpLocks noChangeShapeType="1"/>
            </p:cNvCxnSpPr>
            <p:nvPr/>
          </p:nvCxnSpPr>
          <p:spPr bwMode="auto">
            <a:xfrm>
              <a:off x="6415019" y="3587173"/>
              <a:ext cx="0" cy="1008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98" name="Straight Connector 178"/>
            <p:cNvCxnSpPr>
              <a:cxnSpLocks noChangeShapeType="1"/>
            </p:cNvCxnSpPr>
            <p:nvPr/>
          </p:nvCxnSpPr>
          <p:spPr bwMode="auto">
            <a:xfrm>
              <a:off x="6667552" y="3587173"/>
              <a:ext cx="0" cy="1008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99" name="Straight Connector 179"/>
            <p:cNvCxnSpPr>
              <a:cxnSpLocks noChangeShapeType="1"/>
            </p:cNvCxnSpPr>
            <p:nvPr/>
          </p:nvCxnSpPr>
          <p:spPr bwMode="auto">
            <a:xfrm>
              <a:off x="6920086" y="3587173"/>
              <a:ext cx="0" cy="1008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00" name="Straight Connector 180"/>
            <p:cNvCxnSpPr>
              <a:cxnSpLocks noChangeShapeType="1"/>
            </p:cNvCxnSpPr>
            <p:nvPr/>
          </p:nvCxnSpPr>
          <p:spPr bwMode="auto">
            <a:xfrm>
              <a:off x="7172619" y="3587173"/>
              <a:ext cx="0" cy="1008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01" name="Straight Connector 181"/>
            <p:cNvCxnSpPr>
              <a:cxnSpLocks noChangeShapeType="1"/>
            </p:cNvCxnSpPr>
            <p:nvPr/>
          </p:nvCxnSpPr>
          <p:spPr bwMode="auto">
            <a:xfrm>
              <a:off x="7425152" y="3587173"/>
              <a:ext cx="0" cy="1008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02" name="Straight Connector 182"/>
            <p:cNvCxnSpPr>
              <a:cxnSpLocks noChangeShapeType="1"/>
            </p:cNvCxnSpPr>
            <p:nvPr/>
          </p:nvCxnSpPr>
          <p:spPr bwMode="auto">
            <a:xfrm>
              <a:off x="7677686" y="3587173"/>
              <a:ext cx="0" cy="1008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03" name="Straight Connector 183"/>
            <p:cNvCxnSpPr>
              <a:cxnSpLocks noChangeShapeType="1"/>
            </p:cNvCxnSpPr>
            <p:nvPr/>
          </p:nvCxnSpPr>
          <p:spPr bwMode="auto">
            <a:xfrm>
              <a:off x="7930219" y="3587173"/>
              <a:ext cx="0" cy="1008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204" name="TextBox 184"/>
            <p:cNvSpPr txBox="1"/>
            <p:nvPr/>
          </p:nvSpPr>
          <p:spPr bwMode="auto">
            <a:xfrm>
              <a:off x="5943420" y="3657118"/>
              <a:ext cx="441486" cy="133335"/>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cs typeface="Times New Roman" pitchFamily="18" charset="0"/>
                </a:rPr>
                <a:t>1KB</a:t>
              </a:r>
            </a:p>
          </p:txBody>
        </p:sp>
        <p:sp>
          <p:nvSpPr>
            <p:cNvPr id="205" name="TextBox 189"/>
            <p:cNvSpPr txBox="1"/>
            <p:nvPr/>
          </p:nvSpPr>
          <p:spPr bwMode="auto">
            <a:xfrm>
              <a:off x="6465897" y="3657118"/>
              <a:ext cx="443074" cy="133335"/>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cs typeface="Times New Roman" pitchFamily="18" charset="0"/>
                </a:rPr>
                <a:t>3KB</a:t>
              </a:r>
            </a:p>
          </p:txBody>
        </p:sp>
        <p:sp>
          <p:nvSpPr>
            <p:cNvPr id="206" name="TextBox 192"/>
            <p:cNvSpPr txBox="1"/>
            <p:nvPr/>
          </p:nvSpPr>
          <p:spPr bwMode="auto">
            <a:xfrm>
              <a:off x="6962966" y="3657118"/>
              <a:ext cx="441486" cy="133335"/>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cs typeface="Times New Roman" pitchFamily="18" charset="0"/>
                </a:rPr>
                <a:t>5KB</a:t>
              </a:r>
            </a:p>
          </p:txBody>
        </p:sp>
        <p:sp>
          <p:nvSpPr>
            <p:cNvPr id="207" name="Rectangle 197"/>
            <p:cNvSpPr/>
            <p:nvPr/>
          </p:nvSpPr>
          <p:spPr bwMode="auto">
            <a:xfrm>
              <a:off x="5908482" y="3425368"/>
              <a:ext cx="281089" cy="161907"/>
            </a:xfrm>
            <a:prstGeom prst="rect">
              <a:avLst/>
            </a:prstGeom>
            <a:solidFill>
              <a:schemeClr val="accent1">
                <a:lumMod val="90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08" name="Rectangle 199"/>
            <p:cNvSpPr/>
            <p:nvPr/>
          </p:nvSpPr>
          <p:spPr bwMode="auto">
            <a:xfrm>
              <a:off x="6189571" y="3425368"/>
              <a:ext cx="220743" cy="161907"/>
            </a:xfrm>
            <a:prstGeom prst="rect">
              <a:avLst/>
            </a:prstGeom>
            <a:solidFill>
              <a:schemeClr val="bg1">
                <a:lumMod val="85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09" name="Left Brace 96"/>
            <p:cNvSpPr>
              <a:spLocks/>
            </p:cNvSpPr>
            <p:nvPr/>
          </p:nvSpPr>
          <p:spPr bwMode="auto">
            <a:xfrm rot="5400000">
              <a:off x="6108424" y="3127361"/>
              <a:ext cx="99252" cy="500423"/>
            </a:xfrm>
            <a:prstGeom prst="leftBrace">
              <a:avLst>
                <a:gd name="adj1" fmla="val 8333"/>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endParaRPr lang="en-US" altLang="en-US" sz="1867" dirty="0">
                <a:solidFill>
                  <a:prstClr val="black"/>
                </a:solidFill>
                <a:latin typeface="Times New Roman" pitchFamily="18" charset="0"/>
                <a:ea typeface="MS PGothic" panose="020B0600070205080204" pitchFamily="34" charset="-128"/>
                <a:cs typeface="Times New Roman" pitchFamily="18" charset="0"/>
              </a:endParaRPr>
            </a:p>
          </p:txBody>
        </p:sp>
        <p:sp>
          <p:nvSpPr>
            <p:cNvPr id="210" name="Rectangle 98"/>
            <p:cNvSpPr/>
            <p:nvPr/>
          </p:nvSpPr>
          <p:spPr bwMode="auto">
            <a:xfrm>
              <a:off x="6410314" y="3425368"/>
              <a:ext cx="323968" cy="161907"/>
            </a:xfrm>
            <a:prstGeom prst="rect">
              <a:avLst/>
            </a:prstGeom>
            <a:solidFill>
              <a:srgbClr val="00B05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11" name="Left Brace 100"/>
            <p:cNvSpPr>
              <a:spLocks/>
            </p:cNvSpPr>
            <p:nvPr/>
          </p:nvSpPr>
          <p:spPr bwMode="auto">
            <a:xfrm rot="5400000">
              <a:off x="6612783" y="3123971"/>
              <a:ext cx="99252" cy="507204"/>
            </a:xfrm>
            <a:prstGeom prst="leftBrace">
              <a:avLst>
                <a:gd name="adj1" fmla="val 8328"/>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endParaRPr lang="en-US" altLang="en-US" sz="1867" dirty="0">
                <a:solidFill>
                  <a:prstClr val="black"/>
                </a:solidFill>
                <a:latin typeface="Times New Roman" pitchFamily="18" charset="0"/>
                <a:ea typeface="MS PGothic" panose="020B0600070205080204" pitchFamily="34" charset="-128"/>
                <a:cs typeface="Times New Roman" pitchFamily="18" charset="0"/>
              </a:endParaRPr>
            </a:p>
          </p:txBody>
        </p:sp>
        <p:sp>
          <p:nvSpPr>
            <p:cNvPr id="212" name="TextBox 132"/>
            <p:cNvSpPr txBox="1"/>
            <p:nvPr/>
          </p:nvSpPr>
          <p:spPr bwMode="auto">
            <a:xfrm>
              <a:off x="7091599" y="3215841"/>
              <a:ext cx="354142" cy="119050"/>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ea typeface="微软雅黑" panose="020B0503020204020204" pitchFamily="34" charset="-122"/>
                  <a:cs typeface="Times New Roman" pitchFamily="18" charset="0"/>
                </a:rPr>
                <a:t>  </a:t>
              </a:r>
              <a:r>
                <a:rPr lang="en-US" sz="1600" dirty="0">
                  <a:solidFill>
                    <a:prstClr val="black"/>
                  </a:solidFill>
                  <a:latin typeface="Times New Roman" pitchFamily="18" charset="0"/>
                  <a:ea typeface="微软雅黑" panose="020B0503020204020204" pitchFamily="34" charset="-122"/>
                  <a:cs typeface="Times New Roman" pitchFamily="18" charset="0"/>
                </a:rPr>
                <a:t>B3</a:t>
              </a:r>
            </a:p>
          </p:txBody>
        </p:sp>
        <p:sp>
          <p:nvSpPr>
            <p:cNvPr id="213" name="Rectangle 89"/>
            <p:cNvSpPr/>
            <p:nvPr/>
          </p:nvSpPr>
          <p:spPr bwMode="auto">
            <a:xfrm>
              <a:off x="6735870" y="3425368"/>
              <a:ext cx="185806" cy="161907"/>
            </a:xfrm>
            <a:prstGeom prst="rect">
              <a:avLst/>
            </a:prstGeom>
            <a:solidFill>
              <a:schemeClr val="bg1">
                <a:lumMod val="85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14" name="TextBox 132"/>
            <p:cNvSpPr txBox="1"/>
            <p:nvPr/>
          </p:nvSpPr>
          <p:spPr bwMode="auto">
            <a:xfrm>
              <a:off x="7572788" y="3215841"/>
              <a:ext cx="638407" cy="130161"/>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ea typeface="微软雅黑" panose="020B0503020204020204" pitchFamily="34" charset="-122"/>
                  <a:cs typeface="Times New Roman" pitchFamily="18" charset="0"/>
                </a:rPr>
                <a:t>  </a:t>
              </a:r>
              <a:r>
                <a:rPr lang="en-US" sz="1600" dirty="0">
                  <a:solidFill>
                    <a:prstClr val="black"/>
                  </a:solidFill>
                  <a:latin typeface="Times New Roman" pitchFamily="18" charset="0"/>
                  <a:ea typeface="微软雅黑" panose="020B0503020204020204" pitchFamily="34" charset="-122"/>
                  <a:cs typeface="Times New Roman" pitchFamily="18" charset="0"/>
                </a:rPr>
                <a:t>B4</a:t>
              </a:r>
            </a:p>
          </p:txBody>
        </p:sp>
        <p:sp>
          <p:nvSpPr>
            <p:cNvPr id="215" name="Rectangle 199"/>
            <p:cNvSpPr/>
            <p:nvPr/>
          </p:nvSpPr>
          <p:spPr bwMode="auto">
            <a:xfrm>
              <a:off x="6915323" y="3425368"/>
              <a:ext cx="525653" cy="161907"/>
            </a:xfrm>
            <a:prstGeom prst="rect">
              <a:avLst/>
            </a:prstGeom>
            <a:solidFill>
              <a:srgbClr val="009999"/>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16" name="Rectangle 89"/>
            <p:cNvSpPr/>
            <p:nvPr/>
          </p:nvSpPr>
          <p:spPr bwMode="auto">
            <a:xfrm>
              <a:off x="7444153" y="3425368"/>
              <a:ext cx="231859" cy="161907"/>
            </a:xfrm>
            <a:prstGeom prst="rect">
              <a:avLst/>
            </a:prstGeom>
            <a:solidFill>
              <a:schemeClr val="bg1">
                <a:lumMod val="85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17" name="Rectangle 199"/>
            <p:cNvSpPr/>
            <p:nvPr/>
          </p:nvSpPr>
          <p:spPr bwMode="auto">
            <a:xfrm>
              <a:off x="7672836" y="3425368"/>
              <a:ext cx="281090" cy="161907"/>
            </a:xfrm>
            <a:prstGeom prst="rect">
              <a:avLst/>
            </a:prstGeom>
            <a:solidFill>
              <a:srgbClr val="C000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18" name="Rectangle 89"/>
            <p:cNvSpPr/>
            <p:nvPr/>
          </p:nvSpPr>
          <p:spPr bwMode="auto">
            <a:xfrm>
              <a:off x="8239780" y="3425368"/>
              <a:ext cx="196922" cy="161907"/>
            </a:xfrm>
            <a:prstGeom prst="rect">
              <a:avLst/>
            </a:prstGeom>
            <a:solidFill>
              <a:schemeClr val="bg1">
                <a:lumMod val="85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19" name="Rectangle 89"/>
            <p:cNvSpPr/>
            <p:nvPr/>
          </p:nvSpPr>
          <p:spPr bwMode="auto">
            <a:xfrm>
              <a:off x="7945985" y="3425368"/>
              <a:ext cx="231859" cy="161907"/>
            </a:xfrm>
            <a:prstGeom prst="rect">
              <a:avLst/>
            </a:prstGeom>
            <a:solidFill>
              <a:schemeClr val="bg1">
                <a:lumMod val="85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20" name="Rectangle 199"/>
            <p:cNvSpPr/>
            <p:nvPr/>
          </p:nvSpPr>
          <p:spPr bwMode="auto">
            <a:xfrm>
              <a:off x="8173081" y="3425368"/>
              <a:ext cx="65111" cy="161907"/>
            </a:xfrm>
            <a:prstGeom prst="rect">
              <a:avLst/>
            </a:prstGeom>
            <a:solidFill>
              <a:srgbClr val="00B0F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21" name="Left Brace 100"/>
            <p:cNvSpPr>
              <a:spLocks/>
            </p:cNvSpPr>
            <p:nvPr/>
          </p:nvSpPr>
          <p:spPr bwMode="auto">
            <a:xfrm rot="5400000">
              <a:off x="7244513" y="3003369"/>
              <a:ext cx="99252" cy="748408"/>
            </a:xfrm>
            <a:prstGeom prst="leftBrace">
              <a:avLst>
                <a:gd name="adj1" fmla="val 8343"/>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endParaRPr lang="en-US" altLang="en-US" sz="1867" dirty="0">
                <a:solidFill>
                  <a:prstClr val="black"/>
                </a:solidFill>
                <a:latin typeface="Times New Roman" pitchFamily="18" charset="0"/>
                <a:ea typeface="MS PGothic" panose="020B0600070205080204" pitchFamily="34" charset="-128"/>
                <a:cs typeface="Times New Roman" pitchFamily="18" charset="0"/>
              </a:endParaRPr>
            </a:p>
          </p:txBody>
        </p:sp>
        <p:sp>
          <p:nvSpPr>
            <p:cNvPr id="222" name="Left Brace 100"/>
            <p:cNvSpPr>
              <a:spLocks/>
            </p:cNvSpPr>
            <p:nvPr/>
          </p:nvSpPr>
          <p:spPr bwMode="auto">
            <a:xfrm rot="5400000">
              <a:off x="7871349" y="3124942"/>
              <a:ext cx="99252" cy="505263"/>
            </a:xfrm>
            <a:prstGeom prst="leftBrace">
              <a:avLst>
                <a:gd name="adj1" fmla="val 8343"/>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endParaRPr lang="en-US" altLang="en-US" sz="1867" dirty="0">
                <a:solidFill>
                  <a:prstClr val="black"/>
                </a:solidFill>
                <a:latin typeface="Times New Roman" pitchFamily="18" charset="0"/>
                <a:ea typeface="MS PGothic" panose="020B0600070205080204" pitchFamily="34" charset="-128"/>
                <a:cs typeface="Times New Roman" pitchFamily="18" charset="0"/>
              </a:endParaRPr>
            </a:p>
          </p:txBody>
        </p:sp>
        <p:sp>
          <p:nvSpPr>
            <p:cNvPr id="223" name="Left Brace 100"/>
            <p:cNvSpPr>
              <a:spLocks/>
            </p:cNvSpPr>
            <p:nvPr/>
          </p:nvSpPr>
          <p:spPr bwMode="auto">
            <a:xfrm rot="5400000">
              <a:off x="8256144" y="3250245"/>
              <a:ext cx="99252" cy="254656"/>
            </a:xfrm>
            <a:prstGeom prst="leftBrace">
              <a:avLst>
                <a:gd name="adj1" fmla="val 8339"/>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endParaRPr lang="en-US" altLang="en-US" sz="1867" dirty="0">
                <a:solidFill>
                  <a:prstClr val="black"/>
                </a:solidFill>
                <a:latin typeface="Times New Roman" pitchFamily="18" charset="0"/>
                <a:ea typeface="MS PGothic" panose="020B0600070205080204" pitchFamily="34" charset="-128"/>
                <a:cs typeface="Times New Roman" pitchFamily="18" charset="0"/>
              </a:endParaRPr>
            </a:p>
          </p:txBody>
        </p:sp>
        <p:sp>
          <p:nvSpPr>
            <p:cNvPr id="224" name="TextBox 132"/>
            <p:cNvSpPr txBox="1"/>
            <p:nvPr/>
          </p:nvSpPr>
          <p:spPr bwMode="auto">
            <a:xfrm>
              <a:off x="5967240" y="3215841"/>
              <a:ext cx="354142" cy="119050"/>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ea typeface="微软雅黑" panose="020B0503020204020204" pitchFamily="34" charset="-122"/>
                  <a:cs typeface="Times New Roman" pitchFamily="18" charset="0"/>
                </a:rPr>
                <a:t>  </a:t>
              </a:r>
              <a:r>
                <a:rPr lang="en-US" sz="1600" dirty="0">
                  <a:solidFill>
                    <a:prstClr val="black"/>
                  </a:solidFill>
                  <a:latin typeface="Times New Roman" pitchFamily="18" charset="0"/>
                  <a:ea typeface="微软雅黑" panose="020B0503020204020204" pitchFamily="34" charset="-122"/>
                  <a:cs typeface="Times New Roman" pitchFamily="18" charset="0"/>
                </a:rPr>
                <a:t>B1</a:t>
              </a:r>
            </a:p>
          </p:txBody>
        </p:sp>
        <p:sp>
          <p:nvSpPr>
            <p:cNvPr id="225" name="TextBox 132"/>
            <p:cNvSpPr txBox="1"/>
            <p:nvPr/>
          </p:nvSpPr>
          <p:spPr bwMode="auto">
            <a:xfrm>
              <a:off x="8093677" y="3215841"/>
              <a:ext cx="352553" cy="119050"/>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ea typeface="微软雅黑" panose="020B0503020204020204" pitchFamily="34" charset="-122"/>
                  <a:cs typeface="Times New Roman" pitchFamily="18" charset="0"/>
                </a:rPr>
                <a:t>  </a:t>
              </a:r>
              <a:r>
                <a:rPr lang="en-US" sz="1600" dirty="0">
                  <a:solidFill>
                    <a:prstClr val="black"/>
                  </a:solidFill>
                  <a:latin typeface="Times New Roman" pitchFamily="18" charset="0"/>
                  <a:ea typeface="微软雅黑" panose="020B0503020204020204" pitchFamily="34" charset="-122"/>
                  <a:cs typeface="Times New Roman" pitchFamily="18" charset="0"/>
                </a:rPr>
                <a:t>B5</a:t>
              </a:r>
            </a:p>
          </p:txBody>
        </p:sp>
        <p:sp>
          <p:nvSpPr>
            <p:cNvPr id="226" name="TextBox 132"/>
            <p:cNvSpPr txBox="1"/>
            <p:nvPr/>
          </p:nvSpPr>
          <p:spPr bwMode="auto">
            <a:xfrm>
              <a:off x="6453192" y="3215841"/>
              <a:ext cx="354142" cy="119050"/>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ea typeface="微软雅黑" panose="020B0503020204020204" pitchFamily="34" charset="-122"/>
                  <a:cs typeface="Times New Roman" pitchFamily="18" charset="0"/>
                </a:rPr>
                <a:t>  </a:t>
              </a:r>
              <a:r>
                <a:rPr lang="en-US" sz="1600" dirty="0">
                  <a:solidFill>
                    <a:prstClr val="black"/>
                  </a:solidFill>
                  <a:latin typeface="Times New Roman" pitchFamily="18" charset="0"/>
                  <a:ea typeface="微软雅黑" panose="020B0503020204020204" pitchFamily="34" charset="-122"/>
                  <a:cs typeface="Times New Roman" pitchFamily="18" charset="0"/>
                </a:rPr>
                <a:t>B2</a:t>
              </a:r>
            </a:p>
          </p:txBody>
        </p:sp>
        <p:cxnSp>
          <p:nvCxnSpPr>
            <p:cNvPr id="227" name="Straight Connector 183"/>
            <p:cNvCxnSpPr>
              <a:cxnSpLocks noChangeShapeType="1"/>
            </p:cNvCxnSpPr>
            <p:nvPr/>
          </p:nvCxnSpPr>
          <p:spPr bwMode="auto">
            <a:xfrm>
              <a:off x="8181505" y="3587173"/>
              <a:ext cx="0" cy="1008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28" name="Straight Connector 183"/>
            <p:cNvCxnSpPr>
              <a:cxnSpLocks noChangeShapeType="1"/>
            </p:cNvCxnSpPr>
            <p:nvPr/>
          </p:nvCxnSpPr>
          <p:spPr bwMode="auto">
            <a:xfrm>
              <a:off x="8433707" y="3587173"/>
              <a:ext cx="0" cy="1008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229" name="TextBox 192"/>
            <p:cNvSpPr txBox="1"/>
            <p:nvPr/>
          </p:nvSpPr>
          <p:spPr bwMode="auto">
            <a:xfrm>
              <a:off x="7458446" y="3653943"/>
              <a:ext cx="443073" cy="131749"/>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cs typeface="Times New Roman" pitchFamily="18" charset="0"/>
                </a:rPr>
                <a:t>7KB</a:t>
              </a:r>
            </a:p>
          </p:txBody>
        </p:sp>
        <p:sp>
          <p:nvSpPr>
            <p:cNvPr id="230" name="TextBox 192"/>
            <p:cNvSpPr txBox="1"/>
            <p:nvPr/>
          </p:nvSpPr>
          <p:spPr bwMode="auto">
            <a:xfrm>
              <a:off x="7971395" y="3653943"/>
              <a:ext cx="443074" cy="131749"/>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cs typeface="Times New Roman" pitchFamily="18" charset="0"/>
                </a:rPr>
                <a:t>9KB</a:t>
              </a:r>
            </a:p>
          </p:txBody>
        </p:sp>
        <p:sp>
          <p:nvSpPr>
            <p:cNvPr id="231" name="TextBox 192"/>
            <p:cNvSpPr txBox="1"/>
            <p:nvPr/>
          </p:nvSpPr>
          <p:spPr bwMode="auto">
            <a:xfrm>
              <a:off x="8225487" y="3653943"/>
              <a:ext cx="443074" cy="131749"/>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cs typeface="Times New Roman" pitchFamily="18" charset="0"/>
                </a:rPr>
                <a:t>10KB</a:t>
              </a:r>
            </a:p>
          </p:txBody>
        </p:sp>
      </p:grpSp>
      <p:grpSp>
        <p:nvGrpSpPr>
          <p:cNvPr id="5" name="组合 106"/>
          <p:cNvGrpSpPr>
            <a:grpSpLocks/>
          </p:cNvGrpSpPr>
          <p:nvPr/>
        </p:nvGrpSpPr>
        <p:grpSpPr bwMode="auto">
          <a:xfrm>
            <a:off x="3044634" y="1213600"/>
            <a:ext cx="6014152" cy="1610481"/>
            <a:chOff x="5508104" y="2132856"/>
            <a:chExt cx="2499803" cy="868540"/>
          </a:xfrm>
        </p:grpSpPr>
        <p:sp>
          <p:nvSpPr>
            <p:cNvPr id="125" name="Down Arrow 195"/>
            <p:cNvSpPr/>
            <p:nvPr/>
          </p:nvSpPr>
          <p:spPr bwMode="auto">
            <a:xfrm>
              <a:off x="6650871" y="2450421"/>
              <a:ext cx="201572" cy="173072"/>
            </a:xfrm>
            <a:prstGeom prst="downArrow">
              <a:avLst>
                <a:gd name="adj1" fmla="val 50000"/>
                <a:gd name="adj2" fmla="val 53125"/>
              </a:avLst>
            </a:prstGeom>
            <a:solidFill>
              <a:srgbClr val="FFC0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126" name="TextBox 209"/>
            <p:cNvSpPr txBox="1"/>
            <p:nvPr/>
          </p:nvSpPr>
          <p:spPr bwMode="auto">
            <a:xfrm>
              <a:off x="5676345" y="2132856"/>
              <a:ext cx="2136339" cy="100033"/>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altLang="zh-CN" sz="1867" dirty="0">
                  <a:solidFill>
                    <a:prstClr val="black"/>
                  </a:solidFill>
                  <a:latin typeface="Times New Roman" pitchFamily="18" charset="0"/>
                  <a:cs typeface="Times New Roman" pitchFamily="18" charset="0"/>
                </a:rPr>
                <a:t>I</a:t>
              </a:r>
              <a:r>
                <a:rPr lang="en-US" sz="1867" dirty="0">
                  <a:solidFill>
                    <a:prstClr val="black"/>
                  </a:solidFill>
                  <a:latin typeface="Times New Roman" pitchFamily="18" charset="0"/>
                  <a:cs typeface="Times New Roman" pitchFamily="18" charset="0"/>
                </a:rPr>
                <a:t>nput 8KB blocks</a:t>
              </a:r>
            </a:p>
          </p:txBody>
        </p:sp>
        <p:sp>
          <p:nvSpPr>
            <p:cNvPr id="130" name="Rectangle 200"/>
            <p:cNvSpPr/>
            <p:nvPr/>
          </p:nvSpPr>
          <p:spPr bwMode="auto">
            <a:xfrm>
              <a:off x="6023937" y="2636196"/>
              <a:ext cx="228553" cy="133377"/>
            </a:xfrm>
            <a:prstGeom prst="rect">
              <a:avLst/>
            </a:prstGeom>
            <a:solidFill>
              <a:srgbClr val="00B05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134" name="Rectangle 202"/>
            <p:cNvSpPr/>
            <p:nvPr/>
          </p:nvSpPr>
          <p:spPr bwMode="auto">
            <a:xfrm>
              <a:off x="5508104" y="2636196"/>
              <a:ext cx="204746" cy="133377"/>
            </a:xfrm>
            <a:prstGeom prst="rect">
              <a:avLst/>
            </a:prstGeom>
            <a:solidFill>
              <a:schemeClr val="accent1">
                <a:lumMod val="90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138" name="Rectangle 203"/>
            <p:cNvSpPr/>
            <p:nvPr/>
          </p:nvSpPr>
          <p:spPr bwMode="auto">
            <a:xfrm>
              <a:off x="6542943" y="2636196"/>
              <a:ext cx="290454" cy="133377"/>
            </a:xfrm>
            <a:prstGeom prst="rect">
              <a:avLst/>
            </a:prstGeom>
            <a:solidFill>
              <a:srgbClr val="009999"/>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139" name="Rectangle 205"/>
            <p:cNvSpPr/>
            <p:nvPr/>
          </p:nvSpPr>
          <p:spPr bwMode="auto">
            <a:xfrm>
              <a:off x="7065124" y="2636196"/>
              <a:ext cx="219030" cy="133377"/>
            </a:xfrm>
            <a:prstGeom prst="rect">
              <a:avLst/>
            </a:prstGeom>
            <a:solidFill>
              <a:srgbClr val="C000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140" name="Rectangle 206"/>
            <p:cNvSpPr/>
            <p:nvPr/>
          </p:nvSpPr>
          <p:spPr bwMode="auto">
            <a:xfrm>
              <a:off x="7592067" y="2636196"/>
              <a:ext cx="46028" cy="133377"/>
            </a:xfrm>
            <a:prstGeom prst="rect">
              <a:avLst/>
            </a:prstGeom>
            <a:solidFill>
              <a:srgbClr val="00B0F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141" name="Down Arrow 195"/>
            <p:cNvSpPr/>
            <p:nvPr/>
          </p:nvSpPr>
          <p:spPr bwMode="auto">
            <a:xfrm>
              <a:off x="6631825" y="2785452"/>
              <a:ext cx="220618" cy="215944"/>
            </a:xfrm>
            <a:prstGeom prst="downArrow">
              <a:avLst/>
            </a:prstGeom>
            <a:solidFill>
              <a:srgbClr val="FFC0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微软雅黑" panose="020B0503020204020204" pitchFamily="34" charset="-122"/>
                <a:cs typeface="Times New Roman" pitchFamily="18" charset="0"/>
              </a:endParaRPr>
            </a:p>
          </p:txBody>
        </p:sp>
        <p:sp>
          <p:nvSpPr>
            <p:cNvPr id="142" name="TextBox 132"/>
            <p:cNvSpPr txBox="1"/>
            <p:nvPr/>
          </p:nvSpPr>
          <p:spPr bwMode="auto">
            <a:xfrm>
              <a:off x="6775758" y="2433614"/>
              <a:ext cx="485965" cy="133377"/>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600" dirty="0">
                  <a:solidFill>
                    <a:prstClr val="black"/>
                  </a:solidFill>
                  <a:latin typeface="Times New Roman" pitchFamily="18" charset="0"/>
                  <a:ea typeface="微软雅黑" panose="020B0503020204020204" pitchFamily="34" charset="-122"/>
                  <a:cs typeface="Times New Roman" pitchFamily="18" charset="0"/>
                </a:rPr>
                <a:t>Compress</a:t>
              </a:r>
            </a:p>
          </p:txBody>
        </p:sp>
        <p:sp>
          <p:nvSpPr>
            <p:cNvPr id="143" name="TextBox 132"/>
            <p:cNvSpPr txBox="1"/>
            <p:nvPr/>
          </p:nvSpPr>
          <p:spPr bwMode="auto">
            <a:xfrm>
              <a:off x="6779291" y="2781075"/>
              <a:ext cx="862096" cy="131789"/>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altLang="zh-CN" sz="1600" dirty="0">
                  <a:solidFill>
                    <a:prstClr val="black"/>
                  </a:solidFill>
                  <a:latin typeface="Times New Roman" pitchFamily="18" charset="0"/>
                  <a:ea typeface="微软雅黑" panose="020B0503020204020204" pitchFamily="34" charset="-122"/>
                  <a:cs typeface="Times New Roman" pitchFamily="18" charset="0"/>
                </a:rPr>
                <a:t>Pack to 4MB Chunk</a:t>
              </a:r>
              <a:endParaRPr lang="en-US" sz="1600" dirty="0">
                <a:solidFill>
                  <a:prstClr val="black"/>
                </a:solidFill>
                <a:latin typeface="Times New Roman" pitchFamily="18" charset="0"/>
                <a:ea typeface="微软雅黑" panose="020B0503020204020204" pitchFamily="34" charset="-122"/>
                <a:cs typeface="Times New Roman" pitchFamily="18" charset="0"/>
              </a:endParaRPr>
            </a:p>
          </p:txBody>
        </p:sp>
        <p:sp>
          <p:nvSpPr>
            <p:cNvPr id="144" name="Rectangle 210"/>
            <p:cNvSpPr/>
            <p:nvPr/>
          </p:nvSpPr>
          <p:spPr bwMode="auto">
            <a:xfrm>
              <a:off x="5508104" y="2288463"/>
              <a:ext cx="415840" cy="131789"/>
            </a:xfrm>
            <a:prstGeom prst="rect">
              <a:avLst/>
            </a:prstGeom>
            <a:solidFill>
              <a:schemeClr val="accent2">
                <a:lumMod val="60000"/>
                <a:lumOff val="40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145" name="Rectangle 210"/>
            <p:cNvSpPr/>
            <p:nvPr/>
          </p:nvSpPr>
          <p:spPr bwMode="auto">
            <a:xfrm>
              <a:off x="6023937" y="2288463"/>
              <a:ext cx="415840" cy="131789"/>
            </a:xfrm>
            <a:prstGeom prst="rect">
              <a:avLst/>
            </a:prstGeom>
            <a:solidFill>
              <a:schemeClr val="accent2">
                <a:lumMod val="60000"/>
                <a:lumOff val="40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146" name="Rectangle 210"/>
            <p:cNvSpPr/>
            <p:nvPr/>
          </p:nvSpPr>
          <p:spPr bwMode="auto">
            <a:xfrm>
              <a:off x="6542943" y="2288463"/>
              <a:ext cx="417428" cy="131789"/>
            </a:xfrm>
            <a:prstGeom prst="rect">
              <a:avLst/>
            </a:prstGeom>
            <a:solidFill>
              <a:schemeClr val="accent2">
                <a:lumMod val="60000"/>
                <a:lumOff val="40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147" name="Rectangle 210"/>
            <p:cNvSpPr/>
            <p:nvPr/>
          </p:nvSpPr>
          <p:spPr bwMode="auto">
            <a:xfrm>
              <a:off x="7065124" y="2288463"/>
              <a:ext cx="417427" cy="131789"/>
            </a:xfrm>
            <a:prstGeom prst="rect">
              <a:avLst/>
            </a:prstGeom>
            <a:solidFill>
              <a:schemeClr val="accent2">
                <a:lumMod val="60000"/>
                <a:lumOff val="40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151" name="Rectangle 210"/>
            <p:cNvSpPr/>
            <p:nvPr/>
          </p:nvSpPr>
          <p:spPr bwMode="auto">
            <a:xfrm>
              <a:off x="7592067" y="2288463"/>
              <a:ext cx="415840" cy="131789"/>
            </a:xfrm>
            <a:prstGeom prst="rect">
              <a:avLst/>
            </a:prstGeom>
            <a:solidFill>
              <a:schemeClr val="accent2">
                <a:lumMod val="60000"/>
                <a:lumOff val="40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grpSp>
      <p:cxnSp>
        <p:nvCxnSpPr>
          <p:cNvPr id="108" name="直接箭头连接符 107"/>
          <p:cNvCxnSpPr>
            <a:cxnSpLocks noChangeShapeType="1"/>
          </p:cNvCxnSpPr>
          <p:nvPr/>
        </p:nvCxnSpPr>
        <p:spPr bwMode="auto">
          <a:xfrm flipH="1" flipV="1">
            <a:off x="4190192" y="3236248"/>
            <a:ext cx="1649596" cy="780213"/>
          </a:xfrm>
          <a:prstGeom prst="straightConnector1">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 name="直接箭头连接符 108"/>
          <p:cNvCxnSpPr>
            <a:cxnSpLocks noChangeShapeType="1"/>
          </p:cNvCxnSpPr>
          <p:nvPr/>
        </p:nvCxnSpPr>
        <p:spPr bwMode="auto">
          <a:xfrm flipH="1" flipV="1">
            <a:off x="5469394" y="3218583"/>
            <a:ext cx="355120" cy="783157"/>
          </a:xfrm>
          <a:prstGeom prst="straightConnector1">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直接箭头连接符 110"/>
          <p:cNvCxnSpPr>
            <a:cxnSpLocks noChangeShapeType="1"/>
          </p:cNvCxnSpPr>
          <p:nvPr/>
        </p:nvCxnSpPr>
        <p:spPr bwMode="auto">
          <a:xfrm flipV="1">
            <a:off x="5828334" y="3197974"/>
            <a:ext cx="1405212" cy="803765"/>
          </a:xfrm>
          <a:prstGeom prst="straightConnector1">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直接箭头连接符 114"/>
          <p:cNvCxnSpPr>
            <a:cxnSpLocks noChangeShapeType="1"/>
          </p:cNvCxnSpPr>
          <p:nvPr/>
        </p:nvCxnSpPr>
        <p:spPr bwMode="auto">
          <a:xfrm flipV="1">
            <a:off x="5809241" y="3218583"/>
            <a:ext cx="2627135" cy="777268"/>
          </a:xfrm>
          <a:prstGeom prst="straightConnector1">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直接箭头连接符 115"/>
          <p:cNvCxnSpPr>
            <a:cxnSpLocks noChangeShapeType="1"/>
          </p:cNvCxnSpPr>
          <p:nvPr/>
        </p:nvCxnSpPr>
        <p:spPr bwMode="auto">
          <a:xfrm flipV="1">
            <a:off x="5835971" y="3189141"/>
            <a:ext cx="3318284" cy="812599"/>
          </a:xfrm>
          <a:prstGeom prst="straightConnector1">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 name="文本框 201"/>
          <p:cNvSpPr txBox="1">
            <a:spLocks noChangeArrowheads="1"/>
          </p:cNvSpPr>
          <p:nvPr/>
        </p:nvSpPr>
        <p:spPr bwMode="auto">
          <a:xfrm>
            <a:off x="4980625" y="3886916"/>
            <a:ext cx="1928346" cy="379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defTabSz="1218589"/>
            <a:r>
              <a:rPr lang="en-US" altLang="zh-CN" sz="1867" dirty="0">
                <a:solidFill>
                  <a:prstClr val="black"/>
                </a:solidFill>
                <a:latin typeface="Times New Roman" pitchFamily="18" charset="0"/>
                <a:cs typeface="Times New Roman" pitchFamily="18" charset="0"/>
              </a:rPr>
              <a:t>Waste space</a:t>
            </a:r>
            <a:endParaRPr lang="zh-CN" altLang="en-US" sz="1867" dirty="0">
              <a:solidFill>
                <a:prstClr val="black"/>
              </a:solidFill>
              <a:latin typeface="Times New Roman" pitchFamily="18" charset="0"/>
              <a:cs typeface="Times New Roman" pitchFamily="18" charset="0"/>
            </a:endParaRPr>
          </a:p>
        </p:txBody>
      </p:sp>
      <p:sp>
        <p:nvSpPr>
          <p:cNvPr id="118" name="文本框 202"/>
          <p:cNvSpPr txBox="1">
            <a:spLocks noChangeArrowheads="1"/>
          </p:cNvSpPr>
          <p:nvPr/>
        </p:nvSpPr>
        <p:spPr bwMode="auto">
          <a:xfrm>
            <a:off x="1311036" y="1269524"/>
            <a:ext cx="1573226" cy="391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r>
              <a:rPr lang="en-US" altLang="zh-CN" sz="1867" b="1" dirty="0">
                <a:solidFill>
                  <a:prstClr val="black"/>
                </a:solidFill>
                <a:latin typeface="Times New Roman" pitchFamily="18" charset="0"/>
                <a:ea typeface="微软雅黑" pitchFamily="34" charset="-122"/>
                <a:cs typeface="Times New Roman" pitchFamily="18" charset="0"/>
              </a:rPr>
              <a:t>Input Data</a:t>
            </a:r>
            <a:endParaRPr lang="zh-CN" altLang="en-US" sz="1867" b="1" dirty="0">
              <a:solidFill>
                <a:prstClr val="black"/>
              </a:solidFill>
              <a:latin typeface="Times New Roman" pitchFamily="18" charset="0"/>
              <a:ea typeface="微软雅黑" pitchFamily="34" charset="-122"/>
              <a:cs typeface="Times New Roman" pitchFamily="18" charset="0"/>
            </a:endParaRPr>
          </a:p>
        </p:txBody>
      </p:sp>
      <p:sp>
        <p:nvSpPr>
          <p:cNvPr id="119" name="文本框 203"/>
          <p:cNvSpPr txBox="1">
            <a:spLocks noChangeArrowheads="1"/>
          </p:cNvSpPr>
          <p:nvPr/>
        </p:nvSpPr>
        <p:spPr bwMode="auto">
          <a:xfrm>
            <a:off x="1311036" y="1933590"/>
            <a:ext cx="1573226" cy="619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r>
              <a:rPr lang="en-US" altLang="zh-CN" sz="1867" b="1" dirty="0">
                <a:solidFill>
                  <a:prstClr val="black"/>
                </a:solidFill>
                <a:latin typeface="Times New Roman" pitchFamily="18" charset="0"/>
                <a:ea typeface="微软雅黑" pitchFamily="34" charset="-122"/>
                <a:cs typeface="Times New Roman" pitchFamily="18" charset="0"/>
              </a:rPr>
              <a:t>Data after </a:t>
            </a:r>
          </a:p>
          <a:p>
            <a:pPr algn="ctr" defTabSz="1218589"/>
            <a:r>
              <a:rPr lang="en-US" altLang="zh-CN" sz="1867" b="1" dirty="0">
                <a:solidFill>
                  <a:prstClr val="black"/>
                </a:solidFill>
                <a:latin typeface="Times New Roman" pitchFamily="18" charset="0"/>
                <a:ea typeface="微软雅黑" pitchFamily="34" charset="-122"/>
                <a:cs typeface="Times New Roman" pitchFamily="18" charset="0"/>
              </a:rPr>
              <a:t>Compression</a:t>
            </a:r>
            <a:endParaRPr lang="zh-CN" altLang="en-US" sz="1867" b="1" dirty="0">
              <a:solidFill>
                <a:prstClr val="black"/>
              </a:solidFill>
              <a:latin typeface="Times New Roman" pitchFamily="18" charset="0"/>
              <a:ea typeface="微软雅黑" pitchFamily="34" charset="-122"/>
              <a:cs typeface="Times New Roman" pitchFamily="18" charset="0"/>
            </a:endParaRPr>
          </a:p>
        </p:txBody>
      </p:sp>
      <p:sp>
        <p:nvSpPr>
          <p:cNvPr id="120" name="文本框 204"/>
          <p:cNvSpPr txBox="1">
            <a:spLocks noChangeArrowheads="1"/>
          </p:cNvSpPr>
          <p:nvPr/>
        </p:nvSpPr>
        <p:spPr bwMode="auto">
          <a:xfrm>
            <a:off x="1311036" y="3012489"/>
            <a:ext cx="1573226" cy="61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r>
              <a:rPr lang="en-US" altLang="zh-CN" sz="1867" b="1" dirty="0">
                <a:solidFill>
                  <a:prstClr val="black"/>
                </a:solidFill>
                <a:latin typeface="Times New Roman" pitchFamily="18" charset="0"/>
                <a:ea typeface="微软雅黑" pitchFamily="34" charset="-122"/>
                <a:cs typeface="Times New Roman" pitchFamily="18" charset="0"/>
              </a:rPr>
              <a:t>Original </a:t>
            </a:r>
          </a:p>
          <a:p>
            <a:pPr algn="ctr" defTabSz="1218589"/>
            <a:r>
              <a:rPr lang="en-US" altLang="zh-CN" sz="1867" b="1" dirty="0">
                <a:solidFill>
                  <a:prstClr val="black"/>
                </a:solidFill>
                <a:latin typeface="Times New Roman" pitchFamily="18" charset="0"/>
                <a:ea typeface="微软雅黑" pitchFamily="34" charset="-122"/>
                <a:cs typeface="Times New Roman" pitchFamily="18" charset="0"/>
              </a:rPr>
              <a:t>Data layout</a:t>
            </a:r>
          </a:p>
        </p:txBody>
      </p:sp>
      <p:sp>
        <p:nvSpPr>
          <p:cNvPr id="121" name="文本框 205"/>
          <p:cNvSpPr txBox="1">
            <a:spLocks noChangeArrowheads="1"/>
          </p:cNvSpPr>
          <p:nvPr/>
        </p:nvSpPr>
        <p:spPr bwMode="auto">
          <a:xfrm>
            <a:off x="1311036" y="4661240"/>
            <a:ext cx="1573226" cy="61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r>
              <a:rPr lang="en-US" altLang="zh-CN" sz="1867" b="1" dirty="0">
                <a:solidFill>
                  <a:prstClr val="black"/>
                </a:solidFill>
                <a:latin typeface="Times New Roman" pitchFamily="18" charset="0"/>
                <a:ea typeface="微软雅黑" pitchFamily="34" charset="-122"/>
                <a:cs typeface="Times New Roman" pitchFamily="18" charset="0"/>
              </a:rPr>
              <a:t>Optimized </a:t>
            </a:r>
          </a:p>
          <a:p>
            <a:pPr algn="ctr" defTabSz="1218589"/>
            <a:r>
              <a:rPr lang="en-US" altLang="zh-CN" sz="1867" b="1" dirty="0">
                <a:solidFill>
                  <a:prstClr val="black"/>
                </a:solidFill>
                <a:latin typeface="Times New Roman" pitchFamily="18" charset="0"/>
                <a:ea typeface="微软雅黑" pitchFamily="34" charset="-122"/>
                <a:cs typeface="Times New Roman" pitchFamily="18" charset="0"/>
              </a:rPr>
              <a:t>Data layout</a:t>
            </a:r>
          </a:p>
        </p:txBody>
      </p:sp>
      <p:sp>
        <p:nvSpPr>
          <p:cNvPr id="122" name="文本框 206"/>
          <p:cNvSpPr txBox="1">
            <a:spLocks noChangeArrowheads="1"/>
          </p:cNvSpPr>
          <p:nvPr/>
        </p:nvSpPr>
        <p:spPr bwMode="auto">
          <a:xfrm>
            <a:off x="7607760" y="4384485"/>
            <a:ext cx="1710693" cy="391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r>
              <a:rPr lang="en-US" altLang="zh-CN" sz="1867" b="1" dirty="0">
                <a:solidFill>
                  <a:prstClr val="black"/>
                </a:solidFill>
                <a:latin typeface="Times New Roman" pitchFamily="18" charset="0"/>
                <a:ea typeface="微软雅黑" panose="020B0503020204020204" pitchFamily="34" charset="-122"/>
                <a:cs typeface="Times New Roman" pitchFamily="18" charset="0"/>
              </a:rPr>
              <a:t>Offset Metadata</a:t>
            </a:r>
            <a:endParaRPr lang="zh-CN" altLang="en-US" sz="1867" b="1" dirty="0">
              <a:solidFill>
                <a:prstClr val="black"/>
              </a:solidFill>
              <a:latin typeface="Times New Roman" pitchFamily="18" charset="0"/>
              <a:ea typeface="微软雅黑" panose="020B0503020204020204" pitchFamily="34" charset="-122"/>
              <a:cs typeface="Times New Roman" pitchFamily="18" charset="0"/>
            </a:endParaRPr>
          </a:p>
        </p:txBody>
      </p:sp>
      <p:sp>
        <p:nvSpPr>
          <p:cNvPr id="124" name="文本框 208"/>
          <p:cNvSpPr txBox="1">
            <a:spLocks noChangeArrowheads="1"/>
          </p:cNvSpPr>
          <p:nvPr/>
        </p:nvSpPr>
        <p:spPr bwMode="auto">
          <a:xfrm>
            <a:off x="7550481" y="4776064"/>
            <a:ext cx="2905888" cy="391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r>
              <a:rPr lang="en-US" altLang="zh-CN" sz="1867" b="1" dirty="0">
                <a:solidFill>
                  <a:prstClr val="black"/>
                </a:solidFill>
                <a:latin typeface="Times New Roman" pitchFamily="18" charset="0"/>
                <a:ea typeface="微软雅黑" pitchFamily="34" charset="-122"/>
                <a:cs typeface="Times New Roman" pitchFamily="18" charset="0"/>
              </a:rPr>
              <a:t>Byte level compaction, </a:t>
            </a:r>
          </a:p>
          <a:p>
            <a:pPr algn="ctr" defTabSz="1218589"/>
            <a:r>
              <a:rPr lang="en-US" altLang="zh-CN" sz="1867" b="1" dirty="0">
                <a:solidFill>
                  <a:prstClr val="black"/>
                </a:solidFill>
                <a:latin typeface="Times New Roman" pitchFamily="18" charset="0"/>
                <a:ea typeface="微软雅黑" pitchFamily="34" charset="-122"/>
                <a:cs typeface="Times New Roman" pitchFamily="18" charset="0"/>
              </a:rPr>
              <a:t>space wasted less than 1%</a:t>
            </a:r>
            <a:endParaRPr lang="zh-CN" altLang="en-US" sz="1867" b="1" dirty="0">
              <a:solidFill>
                <a:prstClr val="black"/>
              </a:solidFill>
              <a:latin typeface="Times New Roman" pitchFamily="18" charset="0"/>
              <a:ea typeface="微软雅黑" pitchFamily="34" charset="-122"/>
              <a:cs typeface="Times New Roman" pitchFamily="18" charset="0"/>
            </a:endParaRPr>
          </a:p>
        </p:txBody>
      </p:sp>
      <p:sp>
        <p:nvSpPr>
          <p:cNvPr id="110" name="1142218781"/>
          <p:cNvSpPr txBox="1">
            <a:spLocks/>
          </p:cNvSpPr>
          <p:nvPr/>
        </p:nvSpPr>
        <p:spPr>
          <a:xfrm>
            <a:off x="393282" y="239014"/>
            <a:ext cx="7665056" cy="591240"/>
          </a:xfrm>
          <a:prstGeom prst="rect">
            <a:avLst/>
          </a:prstGeom>
        </p:spPr>
        <p:txBody>
          <a:bodyPr lIns="0" tIns="0" rIns="0" bIns="0" anchor="t">
            <a:normAutofit fontScale="92500"/>
          </a:bodyPr>
          <a:lstStyle>
            <a:lvl1pPr indent="0" defTabSz="1187798">
              <a:lnSpc>
                <a:spcPts val="3430"/>
              </a:lnSpc>
              <a:spcBef>
                <a:spcPts val="0"/>
              </a:spcBef>
              <a:buFont typeface="Arial" panose="020B0604020202020204" pitchFamily="34" charset="0"/>
              <a:buNone/>
              <a:defRPr sz="2800" baseline="0">
                <a:latin typeface="微软雅黑" panose="020B0503020204020204" pitchFamily="34" charset="-122"/>
                <a:ea typeface="微软雅黑" panose="020B0503020204020204" pitchFamily="34" charset="-122"/>
              </a:defRPr>
            </a:lvl1pPr>
            <a:lvl2pPr marL="593900" indent="0" algn="ctr" defTabSz="1187798">
              <a:lnSpc>
                <a:spcPct val="90000"/>
              </a:lnSpc>
              <a:spcBef>
                <a:spcPts val="650"/>
              </a:spcBef>
              <a:buFont typeface="Arial" panose="020B0604020202020204" pitchFamily="34" charset="0"/>
              <a:buNone/>
              <a:defRPr sz="2598"/>
            </a:lvl2pPr>
            <a:lvl3pPr marL="1187798" indent="0" algn="ctr" defTabSz="1187798">
              <a:lnSpc>
                <a:spcPct val="90000"/>
              </a:lnSpc>
              <a:spcBef>
                <a:spcPts val="650"/>
              </a:spcBef>
              <a:buFont typeface="Arial" panose="020B0604020202020204" pitchFamily="34" charset="0"/>
              <a:buNone/>
              <a:defRPr sz="2338"/>
            </a:lvl3pPr>
            <a:lvl4pPr marL="1781699" indent="0" algn="ctr" defTabSz="1187798">
              <a:lnSpc>
                <a:spcPct val="90000"/>
              </a:lnSpc>
              <a:spcBef>
                <a:spcPts val="650"/>
              </a:spcBef>
              <a:buFont typeface="Arial" panose="020B0604020202020204" pitchFamily="34" charset="0"/>
              <a:buNone/>
              <a:defRPr sz="2079"/>
            </a:lvl4pPr>
            <a:lvl5pPr marL="2375598" indent="0" algn="ctr" defTabSz="1187798">
              <a:lnSpc>
                <a:spcPct val="90000"/>
              </a:lnSpc>
              <a:spcBef>
                <a:spcPts val="650"/>
              </a:spcBef>
              <a:buFont typeface="Arial" panose="020B0604020202020204" pitchFamily="34" charset="0"/>
              <a:buNone/>
              <a:defRPr sz="2079"/>
            </a:lvl5pPr>
            <a:lvl6pPr marL="2969497" indent="0" algn="ctr" defTabSz="1187798">
              <a:lnSpc>
                <a:spcPct val="90000"/>
              </a:lnSpc>
              <a:spcBef>
                <a:spcPts val="650"/>
              </a:spcBef>
              <a:buFont typeface="Arial" panose="020B0604020202020204" pitchFamily="34" charset="0"/>
              <a:buNone/>
              <a:defRPr sz="2079"/>
            </a:lvl6pPr>
            <a:lvl7pPr marL="3563396" indent="0" algn="ctr" defTabSz="1187798">
              <a:lnSpc>
                <a:spcPct val="90000"/>
              </a:lnSpc>
              <a:spcBef>
                <a:spcPts val="650"/>
              </a:spcBef>
              <a:buFont typeface="Arial" panose="020B0604020202020204" pitchFamily="34" charset="0"/>
              <a:buNone/>
              <a:defRPr sz="2079"/>
            </a:lvl7pPr>
            <a:lvl8pPr marL="4157297" indent="0" algn="ctr" defTabSz="1187798">
              <a:lnSpc>
                <a:spcPct val="90000"/>
              </a:lnSpc>
              <a:spcBef>
                <a:spcPts val="650"/>
              </a:spcBef>
              <a:buFont typeface="Arial" panose="020B0604020202020204" pitchFamily="34" charset="0"/>
              <a:buNone/>
              <a:defRPr sz="2079"/>
            </a:lvl8pPr>
            <a:lvl9pPr marL="4751195" indent="0" algn="ctr" defTabSz="1187798">
              <a:lnSpc>
                <a:spcPct val="90000"/>
              </a:lnSpc>
              <a:spcBef>
                <a:spcPts val="650"/>
              </a:spcBef>
              <a:buFont typeface="Arial" panose="020B0604020202020204" pitchFamily="34" charset="0"/>
              <a:buNone/>
              <a:defRPr sz="2079"/>
            </a:lvl9pPr>
          </a:lstStyle>
          <a:p>
            <a:r>
              <a:rPr lang="en-US" altLang="zh-CN" dirty="0"/>
              <a:t>Inline Compaction</a:t>
            </a:r>
            <a:r>
              <a:rPr lang="zh-CN" altLang="en-US" dirty="0"/>
              <a:t>：</a:t>
            </a:r>
            <a:r>
              <a:rPr lang="en-US" altLang="zh-CN" dirty="0"/>
              <a:t> Data</a:t>
            </a:r>
            <a:r>
              <a:rPr lang="zh-CN" altLang="en-US" dirty="0"/>
              <a:t> </a:t>
            </a:r>
            <a:r>
              <a:rPr lang="en-US" altLang="zh-CN" dirty="0"/>
              <a:t>Compaction By Byte</a:t>
            </a:r>
          </a:p>
        </p:txBody>
      </p:sp>
      <p:grpSp>
        <p:nvGrpSpPr>
          <p:cNvPr id="112" name="Group 111"/>
          <p:cNvGrpSpPr/>
          <p:nvPr/>
        </p:nvGrpSpPr>
        <p:grpSpPr>
          <a:xfrm>
            <a:off x="8453781" y="4955"/>
            <a:ext cx="3746589" cy="209061"/>
            <a:chOff x="8453781" y="4955"/>
            <a:chExt cx="3746589" cy="209061"/>
          </a:xfrm>
        </p:grpSpPr>
        <p:sp>
          <p:nvSpPr>
            <p:cNvPr id="113" name="Process 112"/>
            <p:cNvSpPr/>
            <p:nvPr/>
          </p:nvSpPr>
          <p:spPr>
            <a:xfrm>
              <a:off x="9674202" y="5621"/>
              <a:ext cx="1311563" cy="20828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rgbClr val="1D1D1A"/>
                  </a:solidFill>
                </a:rPr>
                <a:t>Extreme Performance</a:t>
              </a:r>
              <a:endParaRPr kumimoji="1" lang="zh-CN" altLang="en-US" sz="900" dirty="0">
                <a:solidFill>
                  <a:srgbClr val="1D1D1A"/>
                </a:solidFill>
              </a:endParaRPr>
            </a:p>
          </p:txBody>
        </p:sp>
        <p:sp>
          <p:nvSpPr>
            <p:cNvPr id="114" name="Process 113"/>
            <p:cNvSpPr/>
            <p:nvPr/>
          </p:nvSpPr>
          <p:spPr>
            <a:xfrm>
              <a:off x="8453781" y="4955"/>
              <a:ext cx="1219200" cy="208947"/>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rgbClr val="1D1D1A"/>
                  </a:solidFill>
                </a:rPr>
                <a:t>Extremely Reliable</a:t>
              </a:r>
              <a:endParaRPr kumimoji="1" lang="zh-CN" altLang="en-US" sz="900" dirty="0">
                <a:solidFill>
                  <a:srgbClr val="1D1D1A"/>
                </a:solidFill>
              </a:endParaRPr>
            </a:p>
          </p:txBody>
        </p:sp>
        <p:sp>
          <p:nvSpPr>
            <p:cNvPr id="123" name="Process 122"/>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rgbClr val="FFFFFF"/>
                  </a:solidFill>
                </a:rPr>
                <a:t>Cost Effective</a:t>
              </a:r>
              <a:endParaRPr kumimoji="1" lang="zh-CN" altLang="en-US" sz="900" b="1" dirty="0">
                <a:solidFill>
                  <a:srgbClr val="FFFFFF"/>
                </a:solidFill>
              </a:endParaRPr>
            </a:p>
          </p:txBody>
        </p:sp>
      </p:grpSp>
      <p:grpSp>
        <p:nvGrpSpPr>
          <p:cNvPr id="6" name="组合 5"/>
          <p:cNvGrpSpPr/>
          <p:nvPr/>
        </p:nvGrpSpPr>
        <p:grpSpPr>
          <a:xfrm>
            <a:off x="3164320" y="4342729"/>
            <a:ext cx="4356104" cy="1227654"/>
            <a:chOff x="3164320" y="4342729"/>
            <a:chExt cx="4356104" cy="1227654"/>
          </a:xfrm>
        </p:grpSpPr>
        <p:grpSp>
          <p:nvGrpSpPr>
            <p:cNvPr id="127" name="组合 103"/>
            <p:cNvGrpSpPr>
              <a:grpSpLocks/>
            </p:cNvGrpSpPr>
            <p:nvPr/>
          </p:nvGrpSpPr>
          <p:grpSpPr bwMode="auto">
            <a:xfrm>
              <a:off x="3164320" y="4342729"/>
              <a:ext cx="4356104" cy="1227654"/>
              <a:chOff x="5559750" y="3787828"/>
              <a:chExt cx="1810998" cy="584598"/>
            </a:xfrm>
          </p:grpSpPr>
          <p:cxnSp>
            <p:nvCxnSpPr>
              <p:cNvPr id="128" name="Straight Connector 175"/>
              <p:cNvCxnSpPr>
                <a:cxnSpLocks noChangeShapeType="1"/>
              </p:cNvCxnSpPr>
              <p:nvPr/>
            </p:nvCxnSpPr>
            <p:spPr bwMode="auto">
              <a:xfrm>
                <a:off x="5637361" y="4175527"/>
                <a:ext cx="0" cy="9925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29" name="Straight Connector 176"/>
              <p:cNvCxnSpPr>
                <a:cxnSpLocks noChangeShapeType="1"/>
              </p:cNvCxnSpPr>
              <p:nvPr/>
            </p:nvCxnSpPr>
            <p:spPr bwMode="auto">
              <a:xfrm>
                <a:off x="5889894" y="4175527"/>
                <a:ext cx="0" cy="9925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31" name="Straight Connector 177"/>
              <p:cNvCxnSpPr>
                <a:cxnSpLocks noChangeShapeType="1"/>
              </p:cNvCxnSpPr>
              <p:nvPr/>
            </p:nvCxnSpPr>
            <p:spPr bwMode="auto">
              <a:xfrm>
                <a:off x="6142428" y="4175527"/>
                <a:ext cx="0" cy="9925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32" name="Straight Connector 178"/>
              <p:cNvCxnSpPr>
                <a:cxnSpLocks noChangeShapeType="1"/>
              </p:cNvCxnSpPr>
              <p:nvPr/>
            </p:nvCxnSpPr>
            <p:spPr bwMode="auto">
              <a:xfrm>
                <a:off x="6394961" y="4175527"/>
                <a:ext cx="0" cy="9925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33" name="Straight Connector 179"/>
              <p:cNvCxnSpPr>
                <a:cxnSpLocks noChangeShapeType="1"/>
              </p:cNvCxnSpPr>
              <p:nvPr/>
            </p:nvCxnSpPr>
            <p:spPr bwMode="auto">
              <a:xfrm>
                <a:off x="6643362" y="4175527"/>
                <a:ext cx="0" cy="9925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35" name="Straight Connector 180"/>
              <p:cNvCxnSpPr>
                <a:cxnSpLocks noChangeShapeType="1"/>
              </p:cNvCxnSpPr>
              <p:nvPr/>
            </p:nvCxnSpPr>
            <p:spPr bwMode="auto">
              <a:xfrm>
                <a:off x="6900027" y="4175527"/>
                <a:ext cx="0" cy="9925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36" name="Straight Connector 181"/>
              <p:cNvCxnSpPr>
                <a:cxnSpLocks noChangeShapeType="1"/>
              </p:cNvCxnSpPr>
              <p:nvPr/>
            </p:nvCxnSpPr>
            <p:spPr bwMode="auto">
              <a:xfrm>
                <a:off x="7164957" y="4175527"/>
                <a:ext cx="0" cy="9925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37" name="TextBox 184"/>
              <p:cNvSpPr txBox="1"/>
              <p:nvPr/>
            </p:nvSpPr>
            <p:spPr bwMode="auto">
              <a:xfrm>
                <a:off x="5667680" y="4240573"/>
                <a:ext cx="442830" cy="131853"/>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cs typeface="Times New Roman" pitchFamily="18" charset="0"/>
                  </a:rPr>
                  <a:t>1KB</a:t>
                </a:r>
              </a:p>
            </p:txBody>
          </p:sp>
          <p:sp>
            <p:nvSpPr>
              <p:cNvPr id="148" name="TextBox 189"/>
              <p:cNvSpPr txBox="1"/>
              <p:nvPr/>
            </p:nvSpPr>
            <p:spPr bwMode="auto">
              <a:xfrm>
                <a:off x="6191456" y="4240573"/>
                <a:ext cx="441242" cy="131853"/>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cs typeface="Times New Roman" pitchFamily="18" charset="0"/>
                  </a:rPr>
                  <a:t>3KB</a:t>
                </a:r>
              </a:p>
            </p:txBody>
          </p:sp>
          <p:sp>
            <p:nvSpPr>
              <p:cNvPr id="149" name="TextBox 192"/>
              <p:cNvSpPr txBox="1"/>
              <p:nvPr/>
            </p:nvSpPr>
            <p:spPr bwMode="auto">
              <a:xfrm>
                <a:off x="6686663" y="4240573"/>
                <a:ext cx="442830" cy="131853"/>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cs typeface="Times New Roman" pitchFamily="18" charset="0"/>
                  </a:rPr>
                  <a:t>5KB</a:t>
                </a:r>
              </a:p>
            </p:txBody>
          </p:sp>
          <p:sp>
            <p:nvSpPr>
              <p:cNvPr id="150" name="Rectangle 197"/>
              <p:cNvSpPr/>
              <p:nvPr/>
            </p:nvSpPr>
            <p:spPr bwMode="auto">
              <a:xfrm>
                <a:off x="5674029" y="4010229"/>
                <a:ext cx="220622" cy="165212"/>
              </a:xfrm>
              <a:prstGeom prst="rect">
                <a:avLst/>
              </a:prstGeom>
              <a:solidFill>
                <a:schemeClr val="accent1">
                  <a:lumMod val="90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152" name="Rectangle 199"/>
              <p:cNvSpPr/>
              <p:nvPr/>
            </p:nvSpPr>
            <p:spPr bwMode="auto">
              <a:xfrm>
                <a:off x="5969248" y="4010229"/>
                <a:ext cx="171418" cy="165212"/>
              </a:xfrm>
              <a:prstGeom prst="rect">
                <a:avLst/>
              </a:prstGeom>
              <a:solidFill>
                <a:srgbClr val="00B05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153" name="Rectangle 86"/>
              <p:cNvSpPr/>
              <p:nvPr/>
            </p:nvSpPr>
            <p:spPr bwMode="auto">
              <a:xfrm>
                <a:off x="5924806" y="4010229"/>
                <a:ext cx="46029" cy="165212"/>
              </a:xfrm>
              <a:prstGeom prst="rect">
                <a:avLst/>
              </a:prstGeom>
              <a:solidFill>
                <a:srgbClr val="FFFF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p>
                <a:pPr defTabSz="801022" fontAlgn="base">
                  <a:spcBef>
                    <a:spcPct val="0"/>
                  </a:spcBef>
                  <a:spcAft>
                    <a:spcPct val="0"/>
                  </a:spcAft>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154" name="Rectangle 87"/>
              <p:cNvSpPr/>
              <p:nvPr/>
            </p:nvSpPr>
            <p:spPr bwMode="auto">
              <a:xfrm>
                <a:off x="5894650" y="4010229"/>
                <a:ext cx="36505" cy="165212"/>
              </a:xfrm>
              <a:prstGeom prst="rect">
                <a:avLst/>
              </a:prstGeom>
              <a:solidFill>
                <a:schemeClr val="accent1">
                  <a:lumMod val="90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p>
                <a:pPr defTabSz="801022" fontAlgn="base">
                  <a:spcBef>
                    <a:spcPct val="0"/>
                  </a:spcBef>
                  <a:spcAft>
                    <a:spcPct val="0"/>
                  </a:spcAft>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156" name="Rectangle 89"/>
              <p:cNvSpPr/>
              <p:nvPr/>
            </p:nvSpPr>
            <p:spPr bwMode="auto">
              <a:xfrm>
                <a:off x="5637523" y="4010229"/>
                <a:ext cx="38093" cy="165212"/>
              </a:xfrm>
              <a:prstGeom prst="rect">
                <a:avLst/>
              </a:prstGeom>
              <a:solidFill>
                <a:srgbClr val="FFFF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157" name="Left Brace 96"/>
              <p:cNvSpPr>
                <a:spLocks/>
              </p:cNvSpPr>
              <p:nvPr/>
            </p:nvSpPr>
            <p:spPr bwMode="auto">
              <a:xfrm rot="5400000">
                <a:off x="5738119" y="3815465"/>
                <a:ext cx="95597" cy="297109"/>
              </a:xfrm>
              <a:prstGeom prst="leftBrace">
                <a:avLst>
                  <a:gd name="adj1" fmla="val 8331"/>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endParaRPr lang="en-US" altLang="en-US" sz="1867" dirty="0">
                  <a:solidFill>
                    <a:prstClr val="black"/>
                  </a:solidFill>
                  <a:latin typeface="Times New Roman" pitchFamily="18" charset="0"/>
                  <a:ea typeface="MS PGothic" panose="020B0600070205080204" pitchFamily="34" charset="-128"/>
                  <a:cs typeface="Times New Roman" pitchFamily="18" charset="0"/>
                </a:endParaRPr>
              </a:p>
            </p:txBody>
          </p:sp>
          <p:sp>
            <p:nvSpPr>
              <p:cNvPr id="158" name="Rectangle 98"/>
              <p:cNvSpPr/>
              <p:nvPr/>
            </p:nvSpPr>
            <p:spPr bwMode="auto">
              <a:xfrm>
                <a:off x="6134660" y="4010229"/>
                <a:ext cx="117110" cy="165212"/>
              </a:xfrm>
              <a:prstGeom prst="rect">
                <a:avLst/>
              </a:prstGeom>
              <a:solidFill>
                <a:srgbClr val="00B05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32" name="Left Brace 100"/>
              <p:cNvSpPr>
                <a:spLocks/>
              </p:cNvSpPr>
              <p:nvPr/>
            </p:nvSpPr>
            <p:spPr bwMode="auto">
              <a:xfrm rot="5400000">
                <a:off x="6046293" y="3804401"/>
                <a:ext cx="94008" cy="317649"/>
              </a:xfrm>
              <a:prstGeom prst="leftBrace">
                <a:avLst>
                  <a:gd name="adj1" fmla="val 8328"/>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endParaRPr lang="en-US" altLang="en-US" sz="1867" dirty="0">
                  <a:solidFill>
                    <a:prstClr val="black"/>
                  </a:solidFill>
                  <a:latin typeface="Times New Roman" pitchFamily="18" charset="0"/>
                  <a:ea typeface="MS PGothic" panose="020B0600070205080204" pitchFamily="34" charset="-128"/>
                  <a:cs typeface="Times New Roman" pitchFamily="18" charset="0"/>
                </a:endParaRPr>
              </a:p>
            </p:txBody>
          </p:sp>
          <p:sp>
            <p:nvSpPr>
              <p:cNvPr id="233" name="TextBox 132"/>
              <p:cNvSpPr txBox="1"/>
              <p:nvPr/>
            </p:nvSpPr>
            <p:spPr bwMode="auto">
              <a:xfrm>
                <a:off x="5559750" y="3806891"/>
                <a:ext cx="425370" cy="117555"/>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ea typeface="微软雅黑" panose="020B0503020204020204" pitchFamily="34" charset="-122"/>
                    <a:cs typeface="Times New Roman" pitchFamily="18" charset="0"/>
                  </a:rPr>
                  <a:t>  </a:t>
                </a:r>
                <a:r>
                  <a:rPr lang="en-US" sz="1600" dirty="0">
                    <a:solidFill>
                      <a:prstClr val="black"/>
                    </a:solidFill>
                    <a:latin typeface="Times New Roman" pitchFamily="18" charset="0"/>
                    <a:ea typeface="微软雅黑" panose="020B0503020204020204" pitchFamily="34" charset="-122"/>
                    <a:cs typeface="Times New Roman" pitchFamily="18" charset="0"/>
                  </a:rPr>
                  <a:t>B1</a:t>
                </a:r>
              </a:p>
            </p:txBody>
          </p:sp>
          <p:sp>
            <p:nvSpPr>
              <p:cNvPr id="234" name="Rectangle 89"/>
              <p:cNvSpPr/>
              <p:nvPr/>
            </p:nvSpPr>
            <p:spPr bwMode="auto">
              <a:xfrm>
                <a:off x="6255542" y="4010229"/>
                <a:ext cx="38093" cy="165212"/>
              </a:xfrm>
              <a:prstGeom prst="rect">
                <a:avLst/>
              </a:prstGeom>
              <a:solidFill>
                <a:srgbClr val="FFFF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35" name="Rectangle 199"/>
              <p:cNvSpPr/>
              <p:nvPr/>
            </p:nvSpPr>
            <p:spPr bwMode="auto">
              <a:xfrm>
                <a:off x="6294625" y="4010229"/>
                <a:ext cx="349185" cy="165212"/>
              </a:xfrm>
              <a:prstGeom prst="rect">
                <a:avLst/>
              </a:prstGeom>
              <a:solidFill>
                <a:srgbClr val="009999"/>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36" name="Rectangle 199"/>
              <p:cNvSpPr/>
              <p:nvPr/>
            </p:nvSpPr>
            <p:spPr bwMode="auto">
              <a:xfrm>
                <a:off x="7096543" y="4013353"/>
                <a:ext cx="59859" cy="162088"/>
              </a:xfrm>
              <a:prstGeom prst="rect">
                <a:avLst/>
              </a:prstGeom>
              <a:solidFill>
                <a:srgbClr val="00B0F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37" name="Rectangle 199"/>
              <p:cNvSpPr/>
              <p:nvPr/>
            </p:nvSpPr>
            <p:spPr bwMode="auto">
              <a:xfrm>
                <a:off x="6645394" y="4010229"/>
                <a:ext cx="146025" cy="165212"/>
              </a:xfrm>
              <a:prstGeom prst="rect">
                <a:avLst/>
              </a:prstGeom>
              <a:solidFill>
                <a:srgbClr val="009999"/>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38" name="Rectangle 89"/>
              <p:cNvSpPr/>
              <p:nvPr/>
            </p:nvSpPr>
            <p:spPr bwMode="auto">
              <a:xfrm>
                <a:off x="6791374" y="4010229"/>
                <a:ext cx="38093" cy="165212"/>
              </a:xfrm>
              <a:prstGeom prst="rect">
                <a:avLst/>
              </a:prstGeom>
              <a:solidFill>
                <a:srgbClr val="FFFF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39" name="Rectangle 199"/>
              <p:cNvSpPr/>
              <p:nvPr/>
            </p:nvSpPr>
            <p:spPr bwMode="auto">
              <a:xfrm>
                <a:off x="6827660" y="4010229"/>
                <a:ext cx="230684" cy="165212"/>
              </a:xfrm>
              <a:prstGeom prst="rect">
                <a:avLst/>
              </a:prstGeom>
              <a:solidFill>
                <a:srgbClr val="C000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40" name="Left Brace 100"/>
              <p:cNvSpPr>
                <a:spLocks/>
              </p:cNvSpPr>
              <p:nvPr/>
            </p:nvSpPr>
            <p:spPr bwMode="auto">
              <a:xfrm rot="5400000">
                <a:off x="6471868" y="3696578"/>
                <a:ext cx="99252" cy="538539"/>
              </a:xfrm>
              <a:prstGeom prst="leftBrace">
                <a:avLst>
                  <a:gd name="adj1" fmla="val 8340"/>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endParaRPr lang="en-US" altLang="en-US" sz="1867" dirty="0">
                  <a:solidFill>
                    <a:prstClr val="black"/>
                  </a:solidFill>
                  <a:latin typeface="Times New Roman" pitchFamily="18" charset="0"/>
                  <a:ea typeface="MS PGothic" panose="020B0600070205080204" pitchFamily="34" charset="-128"/>
                  <a:cs typeface="Times New Roman" pitchFamily="18" charset="0"/>
                </a:endParaRPr>
              </a:p>
            </p:txBody>
          </p:sp>
          <p:sp>
            <p:nvSpPr>
              <p:cNvPr id="241" name="Left Brace 100"/>
              <p:cNvSpPr>
                <a:spLocks/>
              </p:cNvSpPr>
              <p:nvPr/>
            </p:nvSpPr>
            <p:spPr bwMode="auto">
              <a:xfrm rot="5400000">
                <a:off x="6881201" y="3826602"/>
                <a:ext cx="84363" cy="263602"/>
              </a:xfrm>
              <a:prstGeom prst="leftBrace">
                <a:avLst>
                  <a:gd name="adj1" fmla="val 8331"/>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endParaRPr lang="en-US" altLang="en-US" sz="1867" dirty="0">
                  <a:solidFill>
                    <a:prstClr val="black"/>
                  </a:solidFill>
                  <a:latin typeface="Times New Roman" pitchFamily="18" charset="0"/>
                  <a:ea typeface="MS PGothic" panose="020B0600070205080204" pitchFamily="34" charset="-128"/>
                  <a:cs typeface="Times New Roman" pitchFamily="18" charset="0"/>
                </a:endParaRPr>
              </a:p>
            </p:txBody>
          </p:sp>
          <p:sp>
            <p:nvSpPr>
              <p:cNvPr id="242" name="Left Brace 100"/>
              <p:cNvSpPr>
                <a:spLocks/>
              </p:cNvSpPr>
              <p:nvPr/>
            </p:nvSpPr>
            <p:spPr bwMode="auto">
              <a:xfrm rot="5400000">
                <a:off x="7066752" y="3904651"/>
                <a:ext cx="77957" cy="101096"/>
              </a:xfrm>
              <a:prstGeom prst="leftBrace">
                <a:avLst>
                  <a:gd name="adj1" fmla="val 8333"/>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defPPr>
                  <a:defRPr lang="en-US"/>
                </a:defPPr>
                <a:lvl1pPr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1pPr>
                <a:lvl2pPr marL="340405"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2pPr>
                <a:lvl3pPr marL="683192"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3pPr>
                <a:lvl4pPr marL="1025977"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4pPr>
                <a:lvl5pPr marL="1368763" indent="1191" algn="l" rtl="0" fontAlgn="base">
                  <a:spcBef>
                    <a:spcPct val="0"/>
                  </a:spcBef>
                  <a:spcAft>
                    <a:spcPct val="0"/>
                  </a:spcAft>
                  <a:defRPr sz="1100" kern="1200">
                    <a:solidFill>
                      <a:schemeClr val="tx1"/>
                    </a:solidFill>
                    <a:latin typeface="FrutigerNext LT Regular" pitchFamily="34" charset="0"/>
                    <a:ea typeface="宋体" pitchFamily="2" charset="-122"/>
                    <a:cs typeface="+mn-cs"/>
                  </a:defRPr>
                </a:lvl5pPr>
                <a:lvl6pPr marL="1713929" algn="l" defTabSz="685571" rtl="0" eaLnBrk="1" latinLnBrk="0" hangingPunct="1">
                  <a:defRPr sz="1100" kern="1200">
                    <a:solidFill>
                      <a:schemeClr val="tx1"/>
                    </a:solidFill>
                    <a:latin typeface="FrutigerNext LT Regular" pitchFamily="34" charset="0"/>
                    <a:ea typeface="宋体" pitchFamily="2" charset="-122"/>
                    <a:cs typeface="+mn-cs"/>
                  </a:defRPr>
                </a:lvl6pPr>
                <a:lvl7pPr marL="2056713" algn="l" defTabSz="685571" rtl="0" eaLnBrk="1" latinLnBrk="0" hangingPunct="1">
                  <a:defRPr sz="1100" kern="1200">
                    <a:solidFill>
                      <a:schemeClr val="tx1"/>
                    </a:solidFill>
                    <a:latin typeface="FrutigerNext LT Regular" pitchFamily="34" charset="0"/>
                    <a:ea typeface="宋体" pitchFamily="2" charset="-122"/>
                    <a:cs typeface="+mn-cs"/>
                  </a:defRPr>
                </a:lvl7pPr>
                <a:lvl8pPr marL="2399500" algn="l" defTabSz="685571" rtl="0" eaLnBrk="1" latinLnBrk="0" hangingPunct="1">
                  <a:defRPr sz="1100" kern="1200">
                    <a:solidFill>
                      <a:schemeClr val="tx1"/>
                    </a:solidFill>
                    <a:latin typeface="FrutigerNext LT Regular" pitchFamily="34" charset="0"/>
                    <a:ea typeface="宋体" pitchFamily="2" charset="-122"/>
                    <a:cs typeface="+mn-cs"/>
                  </a:defRPr>
                </a:lvl8pPr>
                <a:lvl9pPr marL="2742285" algn="l" defTabSz="685571" rtl="0" eaLnBrk="1" latinLnBrk="0" hangingPunct="1">
                  <a:defRPr sz="1100" kern="1200">
                    <a:solidFill>
                      <a:schemeClr val="tx1"/>
                    </a:solidFill>
                    <a:latin typeface="FrutigerNext LT Regular" pitchFamily="34" charset="0"/>
                    <a:ea typeface="宋体" pitchFamily="2" charset="-122"/>
                    <a:cs typeface="+mn-cs"/>
                  </a:defRPr>
                </a:lvl9pPr>
              </a:lstStyle>
              <a:p>
                <a:pPr algn="ctr" defTabSz="1218589"/>
                <a:endParaRPr lang="en-US" altLang="en-US" sz="1867" dirty="0">
                  <a:solidFill>
                    <a:prstClr val="black"/>
                  </a:solidFill>
                  <a:latin typeface="Times New Roman" pitchFamily="18" charset="0"/>
                  <a:ea typeface="MS PGothic" panose="020B0600070205080204" pitchFamily="34" charset="-128"/>
                  <a:cs typeface="Times New Roman" pitchFamily="18" charset="0"/>
                </a:endParaRPr>
              </a:p>
            </p:txBody>
          </p:sp>
          <p:sp>
            <p:nvSpPr>
              <p:cNvPr id="243" name="TextBox 132"/>
              <p:cNvSpPr txBox="1"/>
              <p:nvPr/>
            </p:nvSpPr>
            <p:spPr bwMode="auto">
              <a:xfrm>
                <a:off x="5869255" y="3808479"/>
                <a:ext cx="425370" cy="117555"/>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ea typeface="微软雅黑" panose="020B0503020204020204" pitchFamily="34" charset="-122"/>
                    <a:cs typeface="Times New Roman" pitchFamily="18" charset="0"/>
                  </a:rPr>
                  <a:t>  </a:t>
                </a:r>
                <a:r>
                  <a:rPr lang="en-US" sz="1600" dirty="0">
                    <a:solidFill>
                      <a:prstClr val="black"/>
                    </a:solidFill>
                    <a:latin typeface="Times New Roman" pitchFamily="18" charset="0"/>
                    <a:ea typeface="微软雅黑" panose="020B0503020204020204" pitchFamily="34" charset="-122"/>
                    <a:cs typeface="Times New Roman" pitchFamily="18" charset="0"/>
                  </a:rPr>
                  <a:t>B2</a:t>
                </a:r>
              </a:p>
            </p:txBody>
          </p:sp>
          <p:sp>
            <p:nvSpPr>
              <p:cNvPr id="244" name="TextBox 132"/>
              <p:cNvSpPr txBox="1"/>
              <p:nvPr/>
            </p:nvSpPr>
            <p:spPr bwMode="auto">
              <a:xfrm>
                <a:off x="6283514" y="3808479"/>
                <a:ext cx="425370" cy="117555"/>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ea typeface="微软雅黑" panose="020B0503020204020204" pitchFamily="34" charset="-122"/>
                    <a:cs typeface="Times New Roman" pitchFamily="18" charset="0"/>
                  </a:rPr>
                  <a:t>  </a:t>
                </a:r>
                <a:r>
                  <a:rPr lang="en-US" sz="1600" dirty="0">
                    <a:solidFill>
                      <a:prstClr val="black"/>
                    </a:solidFill>
                    <a:latin typeface="Times New Roman" pitchFamily="18" charset="0"/>
                    <a:ea typeface="微软雅黑" panose="020B0503020204020204" pitchFamily="34" charset="-122"/>
                    <a:cs typeface="Times New Roman" pitchFamily="18" charset="0"/>
                  </a:rPr>
                  <a:t>B3</a:t>
                </a:r>
              </a:p>
            </p:txBody>
          </p:sp>
          <p:sp>
            <p:nvSpPr>
              <p:cNvPr id="245" name="TextBox 132"/>
              <p:cNvSpPr txBox="1"/>
              <p:nvPr/>
            </p:nvSpPr>
            <p:spPr bwMode="auto">
              <a:xfrm>
                <a:off x="6872367" y="3808479"/>
                <a:ext cx="425370" cy="117555"/>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ea typeface="微软雅黑" panose="020B0503020204020204" pitchFamily="34" charset="-122"/>
                    <a:cs typeface="Times New Roman" pitchFamily="18" charset="0"/>
                  </a:rPr>
                  <a:t>  </a:t>
                </a:r>
                <a:r>
                  <a:rPr lang="en-US" sz="1600" dirty="0">
                    <a:solidFill>
                      <a:prstClr val="black"/>
                    </a:solidFill>
                    <a:latin typeface="Times New Roman" pitchFamily="18" charset="0"/>
                    <a:ea typeface="微软雅黑" panose="020B0503020204020204" pitchFamily="34" charset="-122"/>
                    <a:cs typeface="Times New Roman" pitchFamily="18" charset="0"/>
                  </a:rPr>
                  <a:t>B5</a:t>
                </a:r>
              </a:p>
            </p:txBody>
          </p:sp>
          <p:sp>
            <p:nvSpPr>
              <p:cNvPr id="246" name="TextBox 132"/>
              <p:cNvSpPr txBox="1"/>
              <p:nvPr/>
            </p:nvSpPr>
            <p:spPr bwMode="auto">
              <a:xfrm>
                <a:off x="6688251" y="3808479"/>
                <a:ext cx="425370" cy="117555"/>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ea typeface="微软雅黑" panose="020B0503020204020204" pitchFamily="34" charset="-122"/>
                    <a:cs typeface="Times New Roman" pitchFamily="18" charset="0"/>
                  </a:rPr>
                  <a:t>  </a:t>
                </a:r>
                <a:r>
                  <a:rPr lang="en-US" sz="1600" dirty="0">
                    <a:solidFill>
                      <a:prstClr val="black"/>
                    </a:solidFill>
                    <a:latin typeface="Times New Roman" pitchFamily="18" charset="0"/>
                    <a:ea typeface="微软雅黑" panose="020B0503020204020204" pitchFamily="34" charset="-122"/>
                    <a:cs typeface="Times New Roman" pitchFamily="18" charset="0"/>
                  </a:rPr>
                  <a:t>B4</a:t>
                </a:r>
              </a:p>
            </p:txBody>
          </p:sp>
          <p:sp>
            <p:nvSpPr>
              <p:cNvPr id="247" name="Rectangle 89"/>
              <p:cNvSpPr/>
              <p:nvPr/>
            </p:nvSpPr>
            <p:spPr bwMode="auto">
              <a:xfrm>
                <a:off x="7326306" y="3787828"/>
                <a:ext cx="38093" cy="165212"/>
              </a:xfrm>
              <a:prstGeom prst="rect">
                <a:avLst/>
              </a:prstGeom>
              <a:solidFill>
                <a:srgbClr val="FFFF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sp>
            <p:nvSpPr>
              <p:cNvPr id="248" name="TextBox 192"/>
              <p:cNvSpPr txBox="1"/>
              <p:nvPr/>
            </p:nvSpPr>
            <p:spPr bwMode="auto">
              <a:xfrm>
                <a:off x="6929506" y="4240573"/>
                <a:ext cx="441242" cy="131853"/>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1218589">
                  <a:defRPr/>
                </a:pPr>
                <a:r>
                  <a:rPr lang="en-US" sz="1867" dirty="0">
                    <a:solidFill>
                      <a:prstClr val="black"/>
                    </a:solidFill>
                    <a:latin typeface="Times New Roman" pitchFamily="18" charset="0"/>
                    <a:cs typeface="Times New Roman" pitchFamily="18" charset="0"/>
                  </a:rPr>
                  <a:t>6KB</a:t>
                </a:r>
              </a:p>
            </p:txBody>
          </p:sp>
        </p:grpSp>
        <p:sp>
          <p:nvSpPr>
            <p:cNvPr id="249" name="Rectangle 89"/>
            <p:cNvSpPr/>
            <p:nvPr/>
          </p:nvSpPr>
          <p:spPr bwMode="auto">
            <a:xfrm>
              <a:off x="6772352" y="4816331"/>
              <a:ext cx="100629" cy="338516"/>
            </a:xfrm>
            <a:prstGeom prst="rect">
              <a:avLst/>
            </a:prstGeom>
            <a:solidFill>
              <a:srgbClr val="FFFF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lIns="105600" tIns="52800" rIns="105600" bIns="52800" anchor="ctr" anchorCtr="1"/>
            <a:lstStyle>
              <a:defPPr>
                <a:defRPr lang="en-US"/>
              </a:defPPr>
              <a:lvl1pPr algn="l" rtl="0" fontAlgn="base">
                <a:spcBef>
                  <a:spcPct val="0"/>
                </a:spcBef>
                <a:spcAft>
                  <a:spcPct val="0"/>
                </a:spcAft>
                <a:defRPr sz="1100" kern="1200">
                  <a:solidFill>
                    <a:schemeClr val="tx1"/>
                  </a:solidFill>
                  <a:latin typeface="+mj-lt"/>
                  <a:ea typeface="+mj-ea"/>
                  <a:cs typeface="+mj-cs"/>
                </a:defRPr>
              </a:lvl1pPr>
              <a:lvl2pPr marL="340405" indent="1191" algn="l" rtl="0" fontAlgn="base">
                <a:spcBef>
                  <a:spcPct val="0"/>
                </a:spcBef>
                <a:spcAft>
                  <a:spcPct val="0"/>
                </a:spcAft>
                <a:defRPr sz="1100" kern="1200">
                  <a:solidFill>
                    <a:schemeClr val="tx1"/>
                  </a:solidFill>
                  <a:latin typeface="+mj-lt"/>
                  <a:ea typeface="+mj-ea"/>
                  <a:cs typeface="+mj-cs"/>
                </a:defRPr>
              </a:lvl2pPr>
              <a:lvl3pPr marL="683192" indent="1191" algn="l" rtl="0" fontAlgn="base">
                <a:spcBef>
                  <a:spcPct val="0"/>
                </a:spcBef>
                <a:spcAft>
                  <a:spcPct val="0"/>
                </a:spcAft>
                <a:defRPr sz="1100" kern="1200">
                  <a:solidFill>
                    <a:schemeClr val="tx1"/>
                  </a:solidFill>
                  <a:latin typeface="+mj-lt"/>
                  <a:ea typeface="+mj-ea"/>
                  <a:cs typeface="+mj-cs"/>
                </a:defRPr>
              </a:lvl3pPr>
              <a:lvl4pPr marL="1025977" indent="1191" algn="l" rtl="0" fontAlgn="base">
                <a:spcBef>
                  <a:spcPct val="0"/>
                </a:spcBef>
                <a:spcAft>
                  <a:spcPct val="0"/>
                </a:spcAft>
                <a:defRPr sz="1100" kern="1200">
                  <a:solidFill>
                    <a:schemeClr val="tx1"/>
                  </a:solidFill>
                  <a:latin typeface="+mj-lt"/>
                  <a:ea typeface="+mj-ea"/>
                  <a:cs typeface="+mj-cs"/>
                </a:defRPr>
              </a:lvl4pPr>
              <a:lvl5pPr marL="1368763" indent="1191" algn="l" rtl="0" fontAlgn="base">
                <a:spcBef>
                  <a:spcPct val="0"/>
                </a:spcBef>
                <a:spcAft>
                  <a:spcPct val="0"/>
                </a:spcAft>
                <a:defRPr sz="1100" kern="1200">
                  <a:solidFill>
                    <a:schemeClr val="tx1"/>
                  </a:solidFill>
                  <a:latin typeface="+mj-lt"/>
                  <a:ea typeface="+mj-ea"/>
                  <a:cs typeface="+mj-cs"/>
                </a:defRPr>
              </a:lvl5pPr>
              <a:lvl6pPr marL="1713929" algn="l" defTabSz="685571" rtl="0" eaLnBrk="1" latinLnBrk="0" hangingPunct="1">
                <a:defRPr sz="1100" kern="1200">
                  <a:solidFill>
                    <a:schemeClr val="tx1"/>
                  </a:solidFill>
                  <a:latin typeface="+mj-lt"/>
                  <a:ea typeface="+mj-ea"/>
                  <a:cs typeface="+mj-cs"/>
                </a:defRPr>
              </a:lvl6pPr>
              <a:lvl7pPr marL="2056713" algn="l" defTabSz="685571" rtl="0" eaLnBrk="1" latinLnBrk="0" hangingPunct="1">
                <a:defRPr sz="1100" kern="1200">
                  <a:solidFill>
                    <a:schemeClr val="tx1"/>
                  </a:solidFill>
                  <a:latin typeface="+mj-lt"/>
                  <a:ea typeface="+mj-ea"/>
                  <a:cs typeface="+mj-cs"/>
                </a:defRPr>
              </a:lvl7pPr>
              <a:lvl8pPr marL="2399500" algn="l" defTabSz="685571" rtl="0" eaLnBrk="1" latinLnBrk="0" hangingPunct="1">
                <a:defRPr sz="1100" kern="1200">
                  <a:solidFill>
                    <a:schemeClr val="tx1"/>
                  </a:solidFill>
                  <a:latin typeface="+mj-lt"/>
                  <a:ea typeface="+mj-ea"/>
                  <a:cs typeface="+mj-cs"/>
                </a:defRPr>
              </a:lvl8pPr>
              <a:lvl9pPr marL="2742285" algn="l" defTabSz="685571" rtl="0" eaLnBrk="1" latinLnBrk="0" hangingPunct="1">
                <a:defRPr sz="1100" kern="1200">
                  <a:solidFill>
                    <a:schemeClr val="tx1"/>
                  </a:solidFill>
                  <a:latin typeface="+mj-lt"/>
                  <a:ea typeface="+mj-ea"/>
                  <a:cs typeface="+mj-cs"/>
                </a:defRPr>
              </a:lvl9pPr>
            </a:lstStyle>
            <a:p>
              <a:pPr defTabSz="801022">
                <a:defRPr/>
              </a:pPr>
              <a:endParaRPr lang="en-US" sz="1867" dirty="0">
                <a:solidFill>
                  <a:prstClr val="black"/>
                </a:solidFill>
                <a:latin typeface="Times New Roman" pitchFamily="18" charset="0"/>
                <a:ea typeface="ＭＳ Ｐゴシック" pitchFamily="34" charset="-128"/>
                <a:cs typeface="Times New Roman" pitchFamily="18" charset="0"/>
              </a:endParaRPr>
            </a:p>
          </p:txBody>
        </p:sp>
      </p:grpSp>
    </p:spTree>
    <p:extLst>
      <p:ext uri="{BB962C8B-B14F-4D97-AF65-F5344CB8AC3E}">
        <p14:creationId xmlns:p14="http://schemas.microsoft.com/office/powerpoint/2010/main" val="3370592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4294967295"/>
          </p:nvPr>
        </p:nvSpPr>
        <p:spPr>
          <a:xfrm>
            <a:off x="355615" y="281385"/>
            <a:ext cx="10741025" cy="466725"/>
          </a:xfrm>
          <a:prstGeom prst="rect">
            <a:avLst/>
          </a:prstGeom>
        </p:spPr>
        <p:txBody>
          <a:bodyPr>
            <a:noAutofit/>
          </a:bodyPr>
          <a:lstStyle/>
          <a:p>
            <a:pPr marL="0" indent="0">
              <a:buNone/>
            </a:pPr>
            <a:r>
              <a:rPr lang="en-US" altLang="zh-CN" sz="2800" dirty="0" err="1">
                <a:latin typeface="微软雅黑" panose="020B0503020204020204" pitchFamily="34" charset="-122"/>
                <a:ea typeface="微软雅黑" panose="020B0503020204020204" pitchFamily="34" charset="-122"/>
                <a:cs typeface="Calibri" panose="020F0502020204030204" pitchFamily="34" charset="0"/>
              </a:rPr>
              <a:t>FlashEver</a:t>
            </a:r>
            <a:r>
              <a:rPr lang="en-US" altLang="zh-CN" sz="2800" dirty="0">
                <a:latin typeface="微软雅黑" panose="020B0503020204020204" pitchFamily="34" charset="-122"/>
                <a:ea typeface="微软雅黑" panose="020B0503020204020204" pitchFamily="34" charset="-122"/>
                <a:cs typeface="Calibri" panose="020F0502020204030204" pitchFamily="34" charset="0"/>
              </a:rPr>
              <a:t>:</a:t>
            </a:r>
            <a:r>
              <a:rPr lang="zh-CN" altLang="en-US" sz="2800" dirty="0">
                <a:latin typeface="微软雅黑" panose="020B0503020204020204" pitchFamily="34" charset="-122"/>
                <a:ea typeface="微软雅黑" panose="020B0503020204020204" pitchFamily="34" charset="-122"/>
                <a:cs typeface="Calibri" panose="020F0502020204030204" pitchFamily="34" charset="0"/>
              </a:rPr>
              <a:t> </a:t>
            </a:r>
            <a:r>
              <a:rPr lang="en-US" altLang="zh-CN" sz="2800" dirty="0">
                <a:latin typeface="微软雅黑" panose="020B0503020204020204" pitchFamily="34" charset="-122"/>
                <a:ea typeface="微软雅黑" panose="020B0503020204020204" pitchFamily="34" charset="-122"/>
                <a:cs typeface="Calibri" panose="020F0502020204030204" pitchFamily="34" charset="0"/>
              </a:rPr>
              <a:t>Hardware upgrade with</a:t>
            </a:r>
            <a:r>
              <a:rPr lang="zh-CN" altLang="en-US" sz="2800" dirty="0">
                <a:latin typeface="微软雅黑" panose="020B0503020204020204" pitchFamily="34" charset="-122"/>
                <a:ea typeface="微软雅黑" panose="020B0503020204020204" pitchFamily="34" charset="-122"/>
                <a:cs typeface="Calibri" panose="020F0502020204030204" pitchFamily="34" charset="0"/>
              </a:rPr>
              <a:t> </a:t>
            </a:r>
            <a:r>
              <a:rPr lang="en-US" altLang="zh-CN" sz="2800" dirty="0">
                <a:latin typeface="微软雅黑" panose="020B0503020204020204" pitchFamily="34" charset="-122"/>
                <a:ea typeface="微软雅黑" panose="020B0503020204020204" pitchFamily="34" charset="-122"/>
                <a:cs typeface="Calibri" panose="020F0502020204030204" pitchFamily="34" charset="0"/>
              </a:rPr>
              <a:t>Non-Disruption</a:t>
            </a:r>
            <a:endParaRPr lang="zh-CN" altLang="en-US" sz="2800" dirty="0">
              <a:latin typeface="微软雅黑" panose="020B0503020204020204" pitchFamily="34" charset="-122"/>
              <a:ea typeface="微软雅黑" panose="020B0503020204020204" pitchFamily="34" charset="-122"/>
              <a:cs typeface="Calibri" panose="020F0502020204030204" pitchFamily="34" charset="0"/>
            </a:endParaRPr>
          </a:p>
        </p:txBody>
      </p:sp>
      <p:grpSp>
        <p:nvGrpSpPr>
          <p:cNvPr id="11" name="组合 10"/>
          <p:cNvGrpSpPr/>
          <p:nvPr/>
        </p:nvGrpSpPr>
        <p:grpSpPr>
          <a:xfrm>
            <a:off x="354137" y="938437"/>
            <a:ext cx="6365293" cy="1083078"/>
            <a:chOff x="740664" y="3020261"/>
            <a:chExt cx="7164570" cy="679156"/>
          </a:xfrm>
        </p:grpSpPr>
        <p:sp>
          <p:nvSpPr>
            <p:cNvPr id="9" name="Rounded Rectangle 24"/>
            <p:cNvSpPr/>
            <p:nvPr/>
          </p:nvSpPr>
          <p:spPr>
            <a:xfrm>
              <a:off x="740664" y="3020261"/>
              <a:ext cx="1828800" cy="663236"/>
            </a:xfrm>
            <a:prstGeom prst="roundRect">
              <a:avLst/>
            </a:prstGeom>
            <a:solidFill>
              <a:srgbClr val="007DB8"/>
            </a:solidFill>
            <a:ln w="25400" cap="flat" cmpd="sng" algn="ctr">
              <a:solidFill>
                <a:srgbClr val="FFFFFF"/>
              </a:solidFill>
              <a:prstDash val="solid"/>
            </a:ln>
            <a:effectLst/>
          </p:spPr>
          <p:txBody>
            <a:bodyPr spcFirstLastPara="0" vert="horz" wrap="square" lIns="0" tIns="137160" rIns="0" bIns="137160" numCol="1" spcCol="1270" anchor="ctr" anchorCtr="1">
              <a:noAutofit/>
            </a:bodyPr>
            <a:lstStyle/>
            <a:p>
              <a:pPr algn="ctr" defTabSz="633398" fontAlgn="base">
                <a:lnSpc>
                  <a:spcPct val="90000"/>
                </a:lnSpc>
                <a:spcBef>
                  <a:spcPct val="0"/>
                </a:spcBef>
                <a:spcAft>
                  <a:spcPct val="35000"/>
                </a:spcAft>
                <a:defRPr/>
              </a:pPr>
              <a:r>
                <a:rPr lang="en-US" altLang="zh-CN" sz="1600" b="1" i="1" kern="0" dirty="0">
                  <a:solidFill>
                    <a:srgbClr val="FFFFFF"/>
                  </a:solidFill>
                </a:rPr>
                <a:t>Controller Upgrade</a:t>
              </a:r>
              <a:endParaRPr lang="en-US" sz="1600" kern="0" dirty="0">
                <a:solidFill>
                  <a:srgbClr val="FFFFFF"/>
                </a:solidFill>
              </a:endParaRPr>
            </a:p>
          </p:txBody>
        </p:sp>
        <p:sp>
          <p:nvSpPr>
            <p:cNvPr id="10" name="Rounded Rectangle 29"/>
            <p:cNvSpPr/>
            <p:nvPr/>
          </p:nvSpPr>
          <p:spPr>
            <a:xfrm>
              <a:off x="2705265" y="3036181"/>
              <a:ext cx="5199969" cy="663236"/>
            </a:xfrm>
            <a:prstGeom prst="roundRect">
              <a:avLst/>
            </a:prstGeom>
            <a:solidFill>
              <a:srgbClr val="3D6AE6">
                <a:alpha val="15000"/>
              </a:srgbClr>
            </a:solidFill>
            <a:ln w="25400" cap="flat" cmpd="sng" algn="ctr">
              <a:solidFill>
                <a:srgbClr val="FFFFFF"/>
              </a:solidFill>
              <a:prstDash val="solid"/>
            </a:ln>
            <a:effectLst/>
          </p:spPr>
          <p:txBody>
            <a:bodyPr spcFirstLastPara="0" vert="horz" wrap="square" lIns="0" tIns="137160" rIns="0" bIns="137160" numCol="1" spcCol="1270" anchor="ctr" anchorCtr="1">
              <a:noAutofit/>
            </a:bodyPr>
            <a:lstStyle/>
            <a:p>
              <a:pPr algn="ctr" defTabSz="633398" fontAlgn="base">
                <a:lnSpc>
                  <a:spcPct val="90000"/>
                </a:lnSpc>
                <a:spcBef>
                  <a:spcPct val="0"/>
                </a:spcBef>
                <a:spcAft>
                  <a:spcPct val="35000"/>
                </a:spcAft>
                <a:defRPr/>
              </a:pPr>
              <a:r>
                <a:rPr lang="en-US" sz="1600" kern="0" dirty="0">
                  <a:solidFill>
                    <a:srgbClr val="444444"/>
                  </a:solidFill>
                </a:rPr>
                <a:t>Support controller upgrade with Non-Disrupti</a:t>
              </a:r>
              <a:r>
                <a:rPr lang="en-US" altLang="zh-CN" sz="1600" kern="0" dirty="0">
                  <a:solidFill>
                    <a:srgbClr val="444444"/>
                  </a:solidFill>
                </a:rPr>
                <a:t>on</a:t>
              </a:r>
              <a:r>
                <a:rPr lang="en-US" sz="1600" kern="0" dirty="0">
                  <a:solidFill>
                    <a:srgbClr val="444444"/>
                  </a:solidFill>
                </a:rPr>
                <a:t>, even include the next generations by 10 years</a:t>
              </a:r>
            </a:p>
          </p:txBody>
        </p:sp>
      </p:grpSp>
      <p:grpSp>
        <p:nvGrpSpPr>
          <p:cNvPr id="12" name="组合 11"/>
          <p:cNvGrpSpPr/>
          <p:nvPr/>
        </p:nvGrpSpPr>
        <p:grpSpPr>
          <a:xfrm>
            <a:off x="355615" y="2339016"/>
            <a:ext cx="6365293" cy="1083078"/>
            <a:chOff x="740664" y="3020261"/>
            <a:chExt cx="7164570" cy="679156"/>
          </a:xfrm>
        </p:grpSpPr>
        <p:sp>
          <p:nvSpPr>
            <p:cNvPr id="13" name="Rounded Rectangle 24"/>
            <p:cNvSpPr/>
            <p:nvPr/>
          </p:nvSpPr>
          <p:spPr>
            <a:xfrm>
              <a:off x="740664" y="3020261"/>
              <a:ext cx="1828800" cy="663236"/>
            </a:xfrm>
            <a:prstGeom prst="roundRect">
              <a:avLst/>
            </a:prstGeom>
            <a:solidFill>
              <a:srgbClr val="007DB8"/>
            </a:solidFill>
            <a:ln w="25400" cap="flat" cmpd="sng" algn="ctr">
              <a:solidFill>
                <a:srgbClr val="FFFFFF"/>
              </a:solidFill>
              <a:prstDash val="solid"/>
            </a:ln>
            <a:effectLst/>
          </p:spPr>
          <p:txBody>
            <a:bodyPr spcFirstLastPara="0" vert="horz" wrap="square" lIns="0" tIns="137160" rIns="0" bIns="137160" numCol="1" spcCol="1270" anchor="ctr" anchorCtr="1">
              <a:noAutofit/>
            </a:bodyPr>
            <a:lstStyle/>
            <a:p>
              <a:pPr algn="ctr" defTabSz="633398" fontAlgn="base">
                <a:lnSpc>
                  <a:spcPct val="90000"/>
                </a:lnSpc>
                <a:spcBef>
                  <a:spcPct val="0"/>
                </a:spcBef>
                <a:spcAft>
                  <a:spcPct val="35000"/>
                </a:spcAft>
                <a:defRPr/>
              </a:pPr>
              <a:r>
                <a:rPr lang="en-US" altLang="zh-CN" sz="1600" b="1" i="1" kern="0" dirty="0">
                  <a:solidFill>
                    <a:srgbClr val="FFFFFF"/>
                  </a:solidFill>
                </a:rPr>
                <a:t>Capacity Consolidation</a:t>
              </a:r>
              <a:endParaRPr lang="en-US" sz="1600" b="1" i="1" kern="0" dirty="0">
                <a:solidFill>
                  <a:srgbClr val="FFFFFF"/>
                </a:solidFill>
              </a:endParaRPr>
            </a:p>
          </p:txBody>
        </p:sp>
        <p:sp>
          <p:nvSpPr>
            <p:cNvPr id="14" name="Rounded Rectangle 29"/>
            <p:cNvSpPr/>
            <p:nvPr/>
          </p:nvSpPr>
          <p:spPr>
            <a:xfrm>
              <a:off x="2705265" y="3036181"/>
              <a:ext cx="5199969" cy="663236"/>
            </a:xfrm>
            <a:prstGeom prst="roundRect">
              <a:avLst/>
            </a:prstGeom>
            <a:solidFill>
              <a:srgbClr val="3D6AE6">
                <a:alpha val="15000"/>
              </a:srgbClr>
            </a:solidFill>
            <a:ln w="25400" cap="flat" cmpd="sng" algn="ctr">
              <a:solidFill>
                <a:srgbClr val="FFFFFF"/>
              </a:solidFill>
              <a:prstDash val="solid"/>
            </a:ln>
            <a:effectLst/>
          </p:spPr>
          <p:txBody>
            <a:bodyPr spcFirstLastPara="0" vert="horz" wrap="square" lIns="0" tIns="137160" rIns="0" bIns="137160" numCol="1" spcCol="1270" anchor="ctr" anchorCtr="1">
              <a:noAutofit/>
            </a:bodyPr>
            <a:lstStyle/>
            <a:p>
              <a:pPr algn="ctr" defTabSz="633398" fontAlgn="base">
                <a:lnSpc>
                  <a:spcPct val="90000"/>
                </a:lnSpc>
                <a:spcBef>
                  <a:spcPct val="0"/>
                </a:spcBef>
                <a:spcAft>
                  <a:spcPct val="35000"/>
                </a:spcAft>
                <a:defRPr/>
              </a:pPr>
              <a:r>
                <a:rPr lang="en-US" sz="1600" kern="0" dirty="0">
                  <a:solidFill>
                    <a:srgbClr val="444444"/>
                  </a:solidFill>
                </a:rPr>
                <a:t>Use the latest media and more bigger capacity drive to replace the old drives to save the physical space and make the capacity more flexible</a:t>
              </a:r>
            </a:p>
          </p:txBody>
        </p:sp>
      </p:grpSp>
      <p:grpSp>
        <p:nvGrpSpPr>
          <p:cNvPr id="15" name="组合 14"/>
          <p:cNvGrpSpPr/>
          <p:nvPr/>
        </p:nvGrpSpPr>
        <p:grpSpPr>
          <a:xfrm>
            <a:off x="342647" y="3739594"/>
            <a:ext cx="6365293" cy="1083078"/>
            <a:chOff x="740664" y="3020261"/>
            <a:chExt cx="7164570" cy="679156"/>
          </a:xfrm>
        </p:grpSpPr>
        <p:sp>
          <p:nvSpPr>
            <p:cNvPr id="16" name="Rounded Rectangle 24"/>
            <p:cNvSpPr/>
            <p:nvPr/>
          </p:nvSpPr>
          <p:spPr>
            <a:xfrm>
              <a:off x="740664" y="3020261"/>
              <a:ext cx="1828800" cy="663236"/>
            </a:xfrm>
            <a:prstGeom prst="roundRect">
              <a:avLst/>
            </a:prstGeom>
            <a:solidFill>
              <a:srgbClr val="007DB8"/>
            </a:solidFill>
            <a:ln w="25400" cap="flat" cmpd="sng" algn="ctr">
              <a:solidFill>
                <a:srgbClr val="FFFFFF"/>
              </a:solidFill>
              <a:prstDash val="solid"/>
            </a:ln>
            <a:effectLst/>
          </p:spPr>
          <p:txBody>
            <a:bodyPr spcFirstLastPara="0" vert="horz" wrap="square" lIns="0" tIns="137160" rIns="0" bIns="137160" numCol="1" spcCol="1270" anchor="ctr" anchorCtr="1">
              <a:noAutofit/>
            </a:bodyPr>
            <a:lstStyle/>
            <a:p>
              <a:pPr algn="ctr" defTabSz="633398" fontAlgn="base">
                <a:lnSpc>
                  <a:spcPct val="90000"/>
                </a:lnSpc>
                <a:spcBef>
                  <a:spcPct val="0"/>
                </a:spcBef>
                <a:spcAft>
                  <a:spcPct val="35000"/>
                </a:spcAft>
                <a:defRPr/>
              </a:pPr>
              <a:r>
                <a:rPr lang="en-US" altLang="zh-CN" sz="1600" b="1" i="1" kern="0" dirty="0">
                  <a:solidFill>
                    <a:srgbClr val="FFFFFF"/>
                  </a:solidFill>
                </a:rPr>
                <a:t>Storage Federation</a:t>
              </a:r>
              <a:endParaRPr lang="en-US" sz="1600" b="1" i="1" kern="0" dirty="0">
                <a:solidFill>
                  <a:srgbClr val="FFFFFF"/>
                </a:solidFill>
              </a:endParaRPr>
            </a:p>
          </p:txBody>
        </p:sp>
        <p:sp>
          <p:nvSpPr>
            <p:cNvPr id="17" name="Rounded Rectangle 29"/>
            <p:cNvSpPr/>
            <p:nvPr/>
          </p:nvSpPr>
          <p:spPr>
            <a:xfrm>
              <a:off x="2705265" y="3036181"/>
              <a:ext cx="5199969" cy="663236"/>
            </a:xfrm>
            <a:prstGeom prst="roundRect">
              <a:avLst/>
            </a:prstGeom>
            <a:solidFill>
              <a:srgbClr val="3D6AE6">
                <a:alpha val="15000"/>
              </a:srgbClr>
            </a:solidFill>
            <a:ln w="25400" cap="flat" cmpd="sng" algn="ctr">
              <a:solidFill>
                <a:srgbClr val="FFFFFF"/>
              </a:solidFill>
              <a:prstDash val="solid"/>
            </a:ln>
            <a:effectLst/>
          </p:spPr>
          <p:txBody>
            <a:bodyPr spcFirstLastPara="0" vert="horz" wrap="square" lIns="0" tIns="137160" rIns="0" bIns="137160" numCol="1" spcCol="1270" anchor="ctr" anchorCtr="1">
              <a:noAutofit/>
            </a:bodyPr>
            <a:lstStyle/>
            <a:p>
              <a:pPr algn="ctr" defTabSz="633398" fontAlgn="base">
                <a:lnSpc>
                  <a:spcPct val="90000"/>
                </a:lnSpc>
                <a:spcBef>
                  <a:spcPct val="0"/>
                </a:spcBef>
                <a:spcAft>
                  <a:spcPct val="35000"/>
                </a:spcAft>
                <a:defRPr/>
              </a:pPr>
              <a:r>
                <a:rPr lang="en-US" sz="1600" kern="0" dirty="0">
                  <a:solidFill>
                    <a:srgbClr val="444444"/>
                  </a:solidFill>
                </a:rPr>
                <a:t>Up to 128 controllers, support V6 and the following generations of V6 to be a federation cluster, including data mobility with Non-Disruptive, node join and unjoin</a:t>
              </a:r>
            </a:p>
          </p:txBody>
        </p:sp>
      </p:grpSp>
      <p:grpSp>
        <p:nvGrpSpPr>
          <p:cNvPr id="18" name="组合 17"/>
          <p:cNvGrpSpPr/>
          <p:nvPr/>
        </p:nvGrpSpPr>
        <p:grpSpPr>
          <a:xfrm>
            <a:off x="342647" y="5140170"/>
            <a:ext cx="6365293" cy="1083078"/>
            <a:chOff x="740664" y="3020261"/>
            <a:chExt cx="7164570" cy="679156"/>
          </a:xfrm>
        </p:grpSpPr>
        <p:sp>
          <p:nvSpPr>
            <p:cNvPr id="19" name="Rounded Rectangle 24"/>
            <p:cNvSpPr/>
            <p:nvPr/>
          </p:nvSpPr>
          <p:spPr>
            <a:xfrm>
              <a:off x="740664" y="3020261"/>
              <a:ext cx="1828800" cy="663236"/>
            </a:xfrm>
            <a:prstGeom prst="roundRect">
              <a:avLst/>
            </a:prstGeom>
            <a:solidFill>
              <a:srgbClr val="007DB8"/>
            </a:solidFill>
            <a:ln w="25400" cap="flat" cmpd="sng" algn="ctr">
              <a:solidFill>
                <a:srgbClr val="FFFFFF"/>
              </a:solidFill>
              <a:prstDash val="solid"/>
            </a:ln>
            <a:effectLst/>
          </p:spPr>
          <p:txBody>
            <a:bodyPr spcFirstLastPara="0" vert="horz" wrap="square" lIns="0" tIns="137160" rIns="0" bIns="137160" numCol="1" spcCol="1270" anchor="ctr" anchorCtr="1">
              <a:noAutofit/>
            </a:bodyPr>
            <a:lstStyle/>
            <a:p>
              <a:pPr algn="ctr" defTabSz="633398" fontAlgn="base">
                <a:lnSpc>
                  <a:spcPct val="90000"/>
                </a:lnSpc>
                <a:spcBef>
                  <a:spcPct val="0"/>
                </a:spcBef>
                <a:defRPr/>
              </a:pPr>
              <a:r>
                <a:rPr lang="en-US" altLang="zh-CN" sz="1600" b="1" i="1" kern="0" dirty="0">
                  <a:solidFill>
                    <a:srgbClr val="FFFFFF"/>
                  </a:solidFill>
                </a:rPr>
                <a:t>Smart Migration</a:t>
              </a:r>
            </a:p>
            <a:p>
              <a:pPr algn="ctr" defTabSz="633398" fontAlgn="base">
                <a:lnSpc>
                  <a:spcPct val="90000"/>
                </a:lnSpc>
                <a:spcBef>
                  <a:spcPct val="0"/>
                </a:spcBef>
                <a:defRPr/>
              </a:pPr>
              <a:r>
                <a:rPr lang="en-US" sz="1600" b="1" i="1" kern="0" dirty="0">
                  <a:solidFill>
                    <a:srgbClr val="FFFFFF"/>
                  </a:solidFill>
                </a:rPr>
                <a:t>+</a:t>
              </a:r>
            </a:p>
            <a:p>
              <a:pPr algn="ctr" defTabSz="633398" fontAlgn="base">
                <a:lnSpc>
                  <a:spcPct val="90000"/>
                </a:lnSpc>
                <a:spcBef>
                  <a:spcPct val="0"/>
                </a:spcBef>
                <a:defRPr/>
              </a:pPr>
              <a:r>
                <a:rPr lang="en-US" sz="1600" b="1" i="1" kern="0" dirty="0">
                  <a:solidFill>
                    <a:srgbClr val="FFFFFF"/>
                  </a:solidFill>
                </a:rPr>
                <a:t>Smart Virtualization</a:t>
              </a:r>
            </a:p>
          </p:txBody>
        </p:sp>
        <p:sp>
          <p:nvSpPr>
            <p:cNvPr id="20" name="Rounded Rectangle 29"/>
            <p:cNvSpPr/>
            <p:nvPr/>
          </p:nvSpPr>
          <p:spPr>
            <a:xfrm>
              <a:off x="2705265" y="3036181"/>
              <a:ext cx="5199969" cy="663236"/>
            </a:xfrm>
            <a:prstGeom prst="roundRect">
              <a:avLst/>
            </a:prstGeom>
            <a:solidFill>
              <a:srgbClr val="3D6AE6">
                <a:alpha val="15000"/>
              </a:srgbClr>
            </a:solidFill>
            <a:ln w="25400" cap="flat" cmpd="sng" algn="ctr">
              <a:solidFill>
                <a:srgbClr val="FFFFFF"/>
              </a:solidFill>
              <a:prstDash val="solid"/>
            </a:ln>
            <a:effectLst/>
          </p:spPr>
          <p:txBody>
            <a:bodyPr spcFirstLastPara="0" vert="horz" wrap="square" lIns="0" tIns="137160" rIns="0" bIns="137160" numCol="1" spcCol="1270" anchor="ctr" anchorCtr="1">
              <a:noAutofit/>
            </a:bodyPr>
            <a:lstStyle/>
            <a:p>
              <a:pPr algn="ctr" defTabSz="633398" fontAlgn="base">
                <a:lnSpc>
                  <a:spcPct val="90000"/>
                </a:lnSpc>
                <a:spcBef>
                  <a:spcPct val="0"/>
                </a:spcBef>
                <a:spcAft>
                  <a:spcPct val="35000"/>
                </a:spcAft>
                <a:defRPr/>
              </a:pPr>
              <a:r>
                <a:rPr lang="en-US" sz="1600" kern="0" dirty="0">
                  <a:solidFill>
                    <a:srgbClr val="444444"/>
                  </a:solidFill>
                </a:rPr>
                <a:t>Take over the paths of the third part storage, to leverage the old storage system, smoothly cutover the business to run in Dorado V6 and the following ones</a:t>
              </a:r>
            </a:p>
          </p:txBody>
        </p:sp>
      </p:grpSp>
      <p:sp>
        <p:nvSpPr>
          <p:cNvPr id="23" name="右箭头 22"/>
          <p:cNvSpPr/>
          <p:nvPr/>
        </p:nvSpPr>
        <p:spPr>
          <a:xfrm>
            <a:off x="9286672" y="1286785"/>
            <a:ext cx="366236" cy="534421"/>
          </a:xfrm>
          <a:prstGeom prst="rightArrow">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24" name="文本框 23"/>
          <p:cNvSpPr txBox="1"/>
          <p:nvPr/>
        </p:nvSpPr>
        <p:spPr>
          <a:xfrm>
            <a:off x="7447810" y="831901"/>
            <a:ext cx="1390359" cy="338554"/>
          </a:xfrm>
          <a:prstGeom prst="rect">
            <a:avLst/>
          </a:prstGeom>
          <a:noFill/>
        </p:spPr>
        <p:txBody>
          <a:bodyPr wrap="square" rtlCol="0">
            <a:spAutoFit/>
          </a:bodyPr>
          <a:lstStyle/>
          <a:p>
            <a:pPr algn="ctr"/>
            <a:r>
              <a:rPr lang="en-US" altLang="zh-CN" sz="1600" dirty="0">
                <a:solidFill>
                  <a:srgbClr val="1D1D1A"/>
                </a:solidFill>
              </a:rPr>
              <a:t>Dorado V6</a:t>
            </a:r>
            <a:endParaRPr lang="en-US" sz="1600" dirty="0">
              <a:solidFill>
                <a:srgbClr val="1D1D1A"/>
              </a:solidFill>
            </a:endParaRPr>
          </a:p>
        </p:txBody>
      </p:sp>
      <p:sp>
        <p:nvSpPr>
          <p:cNvPr id="25" name="文本框 24"/>
          <p:cNvSpPr txBox="1"/>
          <p:nvPr/>
        </p:nvSpPr>
        <p:spPr>
          <a:xfrm>
            <a:off x="9703293" y="831901"/>
            <a:ext cx="2121074" cy="338554"/>
          </a:xfrm>
          <a:prstGeom prst="rect">
            <a:avLst/>
          </a:prstGeom>
          <a:noFill/>
        </p:spPr>
        <p:txBody>
          <a:bodyPr wrap="square" rtlCol="0">
            <a:spAutoFit/>
          </a:bodyPr>
          <a:lstStyle/>
          <a:p>
            <a:pPr algn="ctr"/>
            <a:r>
              <a:rPr lang="en-US" altLang="zh-CN" sz="1600" dirty="0">
                <a:solidFill>
                  <a:srgbClr val="1D1D1A"/>
                </a:solidFill>
              </a:rPr>
              <a:t>Dorado V7 – </a:t>
            </a:r>
            <a:r>
              <a:rPr lang="en-US" altLang="zh-CN" sz="1600" b="1" dirty="0">
                <a:solidFill>
                  <a:srgbClr val="0070C0"/>
                </a:solidFill>
              </a:rPr>
              <a:t>NEW HW</a:t>
            </a:r>
            <a:endParaRPr lang="en-US" sz="1600" b="1" dirty="0">
              <a:solidFill>
                <a:srgbClr val="0070C0"/>
              </a:solidFill>
            </a:endParaRPr>
          </a:p>
        </p:txBody>
      </p:sp>
      <p:pic>
        <p:nvPicPr>
          <p:cNvPr id="26" name="图片 25"/>
          <p:cNvPicPr/>
          <p:nvPr/>
        </p:nvPicPr>
        <p:blipFill>
          <a:blip r:embed="rId3" cstate="email">
            <a:extLst>
              <a:ext uri="{28A0092B-C50C-407E-A947-70E740481C1C}">
                <a14:useLocalDpi xmlns:a14="http://schemas.microsoft.com/office/drawing/2010/main"/>
              </a:ext>
            </a:extLst>
          </a:blip>
          <a:stretch>
            <a:fillRect/>
          </a:stretch>
        </p:blipFill>
        <p:spPr>
          <a:xfrm>
            <a:off x="7146318" y="1163285"/>
            <a:ext cx="1901427" cy="725311"/>
          </a:xfrm>
          <a:prstGeom prst="rect">
            <a:avLst/>
          </a:prstGeom>
        </p:spPr>
      </p:pic>
      <p:pic>
        <p:nvPicPr>
          <p:cNvPr id="27" name="图片 26"/>
          <p:cNvPicPr/>
          <p:nvPr/>
        </p:nvPicPr>
        <p:blipFill>
          <a:blip r:embed="rId3" cstate="email">
            <a:extLst>
              <a:ext uri="{28A0092B-C50C-407E-A947-70E740481C1C}">
                <a14:useLocalDpi xmlns:a14="http://schemas.microsoft.com/office/drawing/2010/main"/>
              </a:ext>
            </a:extLst>
          </a:blip>
          <a:stretch>
            <a:fillRect/>
          </a:stretch>
        </p:blipFill>
        <p:spPr>
          <a:xfrm>
            <a:off x="9893698" y="1172810"/>
            <a:ext cx="1901427" cy="725311"/>
          </a:xfrm>
          <a:prstGeom prst="rect">
            <a:avLst/>
          </a:prstGeom>
        </p:spPr>
      </p:pic>
      <p:pic>
        <p:nvPicPr>
          <p:cNvPr id="28" name="图片 27"/>
          <p:cNvPicPr/>
          <p:nvPr/>
        </p:nvPicPr>
        <p:blipFill>
          <a:blip r:embed="rId4" cstate="email">
            <a:extLst>
              <a:ext uri="{28A0092B-C50C-407E-A947-70E740481C1C}">
                <a14:useLocalDpi xmlns:a14="http://schemas.microsoft.com/office/drawing/2010/main"/>
              </a:ext>
            </a:extLst>
          </a:blip>
          <a:stretch>
            <a:fillRect/>
          </a:stretch>
        </p:blipFill>
        <p:spPr>
          <a:xfrm>
            <a:off x="9798166" y="2581649"/>
            <a:ext cx="1996958" cy="428955"/>
          </a:xfrm>
          <a:prstGeom prst="rect">
            <a:avLst/>
          </a:prstGeom>
        </p:spPr>
      </p:pic>
      <p:pic>
        <p:nvPicPr>
          <p:cNvPr id="29" name="图片 28"/>
          <p:cNvPicPr/>
          <p:nvPr/>
        </p:nvPicPr>
        <p:blipFill rotWithShape="1">
          <a:blip r:embed="rId5" cstate="email">
            <a:extLst>
              <a:ext uri="{28A0092B-C50C-407E-A947-70E740481C1C}">
                <a14:useLocalDpi xmlns:a14="http://schemas.microsoft.com/office/drawing/2010/main"/>
              </a:ext>
            </a:extLst>
          </a:blip>
          <a:srcRect b="28715"/>
          <a:stretch/>
        </p:blipFill>
        <p:spPr>
          <a:xfrm>
            <a:off x="7134041" y="2408735"/>
            <a:ext cx="2005986" cy="388993"/>
          </a:xfrm>
          <a:prstGeom prst="rect">
            <a:avLst/>
          </a:prstGeom>
        </p:spPr>
      </p:pic>
      <p:pic>
        <p:nvPicPr>
          <p:cNvPr id="31" name="图片 30"/>
          <p:cNvPicPr/>
          <p:nvPr/>
        </p:nvPicPr>
        <p:blipFill rotWithShape="1">
          <a:blip r:embed="rId5" cstate="email">
            <a:extLst>
              <a:ext uri="{28A0092B-C50C-407E-A947-70E740481C1C}">
                <a14:useLocalDpi xmlns:a14="http://schemas.microsoft.com/office/drawing/2010/main"/>
              </a:ext>
            </a:extLst>
          </a:blip>
          <a:srcRect b="28715"/>
          <a:stretch/>
        </p:blipFill>
        <p:spPr>
          <a:xfrm>
            <a:off x="7134041" y="2780596"/>
            <a:ext cx="2005986" cy="388993"/>
          </a:xfrm>
          <a:prstGeom prst="rect">
            <a:avLst/>
          </a:prstGeom>
        </p:spPr>
      </p:pic>
      <p:sp>
        <p:nvSpPr>
          <p:cNvPr id="32" name="右箭头 31"/>
          <p:cNvSpPr/>
          <p:nvPr/>
        </p:nvSpPr>
        <p:spPr>
          <a:xfrm>
            <a:off x="9286039" y="2546138"/>
            <a:ext cx="366236" cy="534421"/>
          </a:xfrm>
          <a:prstGeom prst="rightArrow">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33" name="圆角矩形 32"/>
          <p:cNvSpPr/>
          <p:nvPr/>
        </p:nvSpPr>
        <p:spPr>
          <a:xfrm>
            <a:off x="7345718" y="2542485"/>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34" name="圆角矩形 33"/>
          <p:cNvSpPr/>
          <p:nvPr/>
        </p:nvSpPr>
        <p:spPr>
          <a:xfrm>
            <a:off x="7345718" y="2907947"/>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35" name="圆角矩形 34"/>
          <p:cNvSpPr/>
          <p:nvPr/>
        </p:nvSpPr>
        <p:spPr>
          <a:xfrm>
            <a:off x="7937270" y="2542485"/>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36" name="圆角矩形 35"/>
          <p:cNvSpPr/>
          <p:nvPr/>
        </p:nvSpPr>
        <p:spPr>
          <a:xfrm>
            <a:off x="7937270" y="2907947"/>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37" name="圆角矩形 36"/>
          <p:cNvSpPr/>
          <p:nvPr/>
        </p:nvSpPr>
        <p:spPr>
          <a:xfrm>
            <a:off x="8571839" y="2542485"/>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38" name="圆角矩形 37"/>
          <p:cNvSpPr/>
          <p:nvPr/>
        </p:nvSpPr>
        <p:spPr>
          <a:xfrm>
            <a:off x="8571839" y="2907947"/>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39" name="圆角矩形 38"/>
          <p:cNvSpPr/>
          <p:nvPr/>
        </p:nvSpPr>
        <p:spPr>
          <a:xfrm>
            <a:off x="9971736" y="2616009"/>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41" name="圆角矩形 40"/>
          <p:cNvSpPr/>
          <p:nvPr/>
        </p:nvSpPr>
        <p:spPr>
          <a:xfrm>
            <a:off x="9971736" y="2785765"/>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42" name="圆角矩形 41"/>
          <p:cNvSpPr/>
          <p:nvPr/>
        </p:nvSpPr>
        <p:spPr>
          <a:xfrm>
            <a:off x="10647918" y="2616009"/>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43" name="圆角矩形 42"/>
          <p:cNvSpPr/>
          <p:nvPr/>
        </p:nvSpPr>
        <p:spPr>
          <a:xfrm>
            <a:off x="10647918" y="2785765"/>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44" name="圆角矩形 43"/>
          <p:cNvSpPr/>
          <p:nvPr/>
        </p:nvSpPr>
        <p:spPr>
          <a:xfrm>
            <a:off x="11221520" y="2616009"/>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45" name="圆角矩形 44"/>
          <p:cNvSpPr/>
          <p:nvPr/>
        </p:nvSpPr>
        <p:spPr>
          <a:xfrm>
            <a:off x="11221520" y="2785765"/>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46" name="文本框 45"/>
          <p:cNvSpPr txBox="1"/>
          <p:nvPr/>
        </p:nvSpPr>
        <p:spPr>
          <a:xfrm>
            <a:off x="7509954" y="2091179"/>
            <a:ext cx="1390359" cy="338554"/>
          </a:xfrm>
          <a:prstGeom prst="rect">
            <a:avLst/>
          </a:prstGeom>
          <a:noFill/>
        </p:spPr>
        <p:txBody>
          <a:bodyPr wrap="square" rtlCol="0">
            <a:spAutoFit/>
          </a:bodyPr>
          <a:lstStyle/>
          <a:p>
            <a:pPr algn="ctr"/>
            <a:r>
              <a:rPr lang="en-US" altLang="zh-CN" sz="1600" dirty="0">
                <a:solidFill>
                  <a:srgbClr val="1D1D1A"/>
                </a:solidFill>
              </a:rPr>
              <a:t>350 TB DAE</a:t>
            </a:r>
            <a:endParaRPr lang="en-US" sz="1600" dirty="0">
              <a:solidFill>
                <a:srgbClr val="1D1D1A"/>
              </a:solidFill>
            </a:endParaRPr>
          </a:p>
        </p:txBody>
      </p:sp>
      <p:sp>
        <p:nvSpPr>
          <p:cNvPr id="47" name="文本框 46"/>
          <p:cNvSpPr txBox="1"/>
          <p:nvPr/>
        </p:nvSpPr>
        <p:spPr>
          <a:xfrm>
            <a:off x="9652276" y="2265498"/>
            <a:ext cx="2243803" cy="338554"/>
          </a:xfrm>
          <a:prstGeom prst="rect">
            <a:avLst/>
          </a:prstGeom>
          <a:noFill/>
        </p:spPr>
        <p:txBody>
          <a:bodyPr wrap="square" rtlCol="0">
            <a:spAutoFit/>
          </a:bodyPr>
          <a:lstStyle/>
          <a:p>
            <a:pPr algn="ctr"/>
            <a:r>
              <a:rPr lang="en-US" altLang="zh-CN" sz="1600" dirty="0">
                <a:solidFill>
                  <a:srgbClr val="1D1D1A"/>
                </a:solidFill>
              </a:rPr>
              <a:t>576 TB  NEW DAE</a:t>
            </a:r>
            <a:endParaRPr lang="en-US" sz="1600" dirty="0">
              <a:solidFill>
                <a:srgbClr val="1D1D1A"/>
              </a:solidFill>
            </a:endParaRPr>
          </a:p>
        </p:txBody>
      </p:sp>
      <p:cxnSp>
        <p:nvCxnSpPr>
          <p:cNvPr id="40" name="直接连接符 39"/>
          <p:cNvCxnSpPr/>
          <p:nvPr/>
        </p:nvCxnSpPr>
        <p:spPr bwMode="auto">
          <a:xfrm>
            <a:off x="7217546" y="3690070"/>
            <a:ext cx="4394592" cy="0"/>
          </a:xfrm>
          <a:prstGeom prst="line">
            <a:avLst/>
          </a:prstGeom>
          <a:solidFill>
            <a:schemeClr val="accent1"/>
          </a:solidFill>
          <a:ln w="38100" cap="flat" cmpd="sng" algn="ctr">
            <a:solidFill>
              <a:srgbClr val="0070C0"/>
            </a:solidFill>
            <a:prstDash val="solid"/>
            <a:round/>
            <a:headEnd type="none" w="med" len="med"/>
            <a:tailEnd type="none" w="med" len="med"/>
          </a:ln>
          <a:effectLst/>
        </p:spPr>
      </p:cxnSp>
      <p:pic>
        <p:nvPicPr>
          <p:cNvPr id="48" name="图片 47"/>
          <p:cNvPicPr/>
          <p:nvPr/>
        </p:nvPicPr>
        <p:blipFill>
          <a:blip r:embed="rId3" cstate="email">
            <a:extLst>
              <a:ext uri="{28A0092B-C50C-407E-A947-70E740481C1C}">
                <a14:useLocalDpi xmlns:a14="http://schemas.microsoft.com/office/drawing/2010/main"/>
              </a:ext>
            </a:extLst>
          </a:blip>
          <a:stretch>
            <a:fillRect/>
          </a:stretch>
        </p:blipFill>
        <p:spPr>
          <a:xfrm>
            <a:off x="7077058" y="3871250"/>
            <a:ext cx="1901427" cy="725311"/>
          </a:xfrm>
          <a:prstGeom prst="rect">
            <a:avLst/>
          </a:prstGeom>
        </p:spPr>
      </p:pic>
      <p:cxnSp>
        <p:nvCxnSpPr>
          <p:cNvPr id="50" name="直接连接符 49"/>
          <p:cNvCxnSpPr>
            <a:endCxn id="48" idx="0"/>
          </p:cNvCxnSpPr>
          <p:nvPr/>
        </p:nvCxnSpPr>
        <p:spPr bwMode="auto">
          <a:xfrm>
            <a:off x="8027771" y="3703658"/>
            <a:ext cx="0" cy="167591"/>
          </a:xfrm>
          <a:prstGeom prst="line">
            <a:avLst/>
          </a:prstGeom>
          <a:solidFill>
            <a:schemeClr val="accent1"/>
          </a:solidFill>
          <a:ln w="38100" cap="flat" cmpd="sng" algn="ctr">
            <a:solidFill>
              <a:srgbClr val="0070C0"/>
            </a:solidFill>
            <a:prstDash val="solid"/>
            <a:round/>
            <a:headEnd type="none" w="med" len="med"/>
            <a:tailEnd type="none" w="med" len="med"/>
          </a:ln>
          <a:effectLst/>
        </p:spPr>
      </p:cxnSp>
      <p:cxnSp>
        <p:nvCxnSpPr>
          <p:cNvPr id="51" name="直接连接符 50"/>
          <p:cNvCxnSpPr/>
          <p:nvPr/>
        </p:nvCxnSpPr>
        <p:spPr bwMode="auto">
          <a:xfrm flipH="1">
            <a:off x="10712898" y="3703659"/>
            <a:ext cx="6040" cy="289004"/>
          </a:xfrm>
          <a:prstGeom prst="line">
            <a:avLst/>
          </a:prstGeom>
          <a:solidFill>
            <a:schemeClr val="accent1"/>
          </a:solidFill>
          <a:ln w="38100" cap="flat" cmpd="sng" algn="ctr">
            <a:solidFill>
              <a:srgbClr val="0070C0"/>
            </a:solidFill>
            <a:prstDash val="solid"/>
            <a:round/>
            <a:headEnd type="none" w="med" len="med"/>
            <a:tailEnd type="none" w="med" len="med"/>
          </a:ln>
          <a:effectLst/>
        </p:spPr>
      </p:cxnSp>
      <p:pic>
        <p:nvPicPr>
          <p:cNvPr id="54" name="图片 53"/>
          <p:cNvPicPr>
            <a:picLocks noChangeAspect="1"/>
          </p:cNvPicPr>
          <p:nvPr/>
        </p:nvPicPr>
        <p:blipFill>
          <a:blip r:embed="rId6" cstate="print"/>
          <a:stretch>
            <a:fillRect/>
          </a:stretch>
        </p:blipFill>
        <p:spPr>
          <a:xfrm>
            <a:off x="7416683" y="5224395"/>
            <a:ext cx="1257300" cy="1066800"/>
          </a:xfrm>
          <a:prstGeom prst="rect">
            <a:avLst/>
          </a:prstGeom>
        </p:spPr>
      </p:pic>
      <p:pic>
        <p:nvPicPr>
          <p:cNvPr id="58" name="图片 57"/>
          <p:cNvPicPr/>
          <p:nvPr/>
        </p:nvPicPr>
        <p:blipFill>
          <a:blip r:embed="rId3" cstate="email">
            <a:extLst>
              <a:ext uri="{28A0092B-C50C-407E-A947-70E740481C1C}">
                <a14:useLocalDpi xmlns:a14="http://schemas.microsoft.com/office/drawing/2010/main"/>
              </a:ext>
            </a:extLst>
          </a:blip>
          <a:stretch>
            <a:fillRect/>
          </a:stretch>
        </p:blipFill>
        <p:spPr>
          <a:xfrm>
            <a:off x="9797632" y="5340951"/>
            <a:ext cx="1901427" cy="725311"/>
          </a:xfrm>
          <a:prstGeom prst="rect">
            <a:avLst/>
          </a:prstGeom>
        </p:spPr>
      </p:pic>
      <p:sp>
        <p:nvSpPr>
          <p:cNvPr id="59" name="文本框 58"/>
          <p:cNvSpPr txBox="1"/>
          <p:nvPr/>
        </p:nvSpPr>
        <p:spPr>
          <a:xfrm>
            <a:off x="7277692" y="3369466"/>
            <a:ext cx="4457535" cy="338554"/>
          </a:xfrm>
          <a:prstGeom prst="rect">
            <a:avLst/>
          </a:prstGeom>
          <a:noFill/>
        </p:spPr>
        <p:txBody>
          <a:bodyPr wrap="square" rtlCol="0">
            <a:spAutoFit/>
          </a:bodyPr>
          <a:lstStyle/>
          <a:p>
            <a:pPr algn="ctr"/>
            <a:r>
              <a:rPr lang="en-US" altLang="zh-CN" sz="1600" dirty="0">
                <a:solidFill>
                  <a:srgbClr val="1D1D1A"/>
                </a:solidFill>
              </a:rPr>
              <a:t>Maximum 128 controllers by Multi-Dorado</a:t>
            </a:r>
            <a:endParaRPr lang="en-US" sz="1600" dirty="0">
              <a:solidFill>
                <a:srgbClr val="1D1D1A"/>
              </a:solidFill>
            </a:endParaRPr>
          </a:p>
        </p:txBody>
      </p:sp>
      <p:sp>
        <p:nvSpPr>
          <p:cNvPr id="63" name="文本框 62"/>
          <p:cNvSpPr txBox="1"/>
          <p:nvPr/>
        </p:nvSpPr>
        <p:spPr>
          <a:xfrm>
            <a:off x="8635692" y="5531106"/>
            <a:ext cx="1259119" cy="430887"/>
          </a:xfrm>
          <a:prstGeom prst="rect">
            <a:avLst/>
          </a:prstGeom>
          <a:noFill/>
        </p:spPr>
        <p:txBody>
          <a:bodyPr wrap="square" rtlCol="0">
            <a:spAutoFit/>
          </a:bodyPr>
          <a:lstStyle/>
          <a:p>
            <a:pPr algn="ctr"/>
            <a:r>
              <a:rPr lang="en-US" sz="1100" dirty="0">
                <a:solidFill>
                  <a:srgbClr val="1D1D1A"/>
                </a:solidFill>
              </a:rPr>
              <a:t>Take Over </a:t>
            </a:r>
          </a:p>
          <a:p>
            <a:pPr algn="ctr"/>
            <a:r>
              <a:rPr lang="en-US" sz="1100" dirty="0">
                <a:solidFill>
                  <a:srgbClr val="1D1D1A"/>
                </a:solidFill>
              </a:rPr>
              <a:t>Paths</a:t>
            </a:r>
          </a:p>
        </p:txBody>
      </p:sp>
      <p:cxnSp>
        <p:nvCxnSpPr>
          <p:cNvPr id="65" name="直接箭头连接符 64"/>
          <p:cNvCxnSpPr/>
          <p:nvPr/>
        </p:nvCxnSpPr>
        <p:spPr>
          <a:xfrm>
            <a:off x="8673984" y="5740038"/>
            <a:ext cx="1137953" cy="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7350156" y="4919564"/>
            <a:ext cx="1390359" cy="338554"/>
          </a:xfrm>
          <a:prstGeom prst="rect">
            <a:avLst/>
          </a:prstGeom>
          <a:noFill/>
        </p:spPr>
        <p:txBody>
          <a:bodyPr wrap="square" rtlCol="0">
            <a:spAutoFit/>
          </a:bodyPr>
          <a:lstStyle/>
          <a:p>
            <a:pPr algn="ctr"/>
            <a:r>
              <a:rPr lang="en-US" altLang="zh-CN" sz="1600" dirty="0">
                <a:solidFill>
                  <a:srgbClr val="1D1D1A"/>
                </a:solidFill>
              </a:rPr>
              <a:t>H/E/N</a:t>
            </a:r>
            <a:endParaRPr lang="en-US" sz="1600" dirty="0">
              <a:solidFill>
                <a:srgbClr val="1D1D1A"/>
              </a:solidFill>
            </a:endParaRPr>
          </a:p>
        </p:txBody>
      </p:sp>
      <p:sp>
        <p:nvSpPr>
          <p:cNvPr id="67" name="文本框 66"/>
          <p:cNvSpPr txBox="1"/>
          <p:nvPr/>
        </p:nvSpPr>
        <p:spPr>
          <a:xfrm>
            <a:off x="10013855" y="4994648"/>
            <a:ext cx="1390359" cy="338554"/>
          </a:xfrm>
          <a:prstGeom prst="rect">
            <a:avLst/>
          </a:prstGeom>
          <a:noFill/>
        </p:spPr>
        <p:txBody>
          <a:bodyPr wrap="square" rtlCol="0">
            <a:spAutoFit/>
          </a:bodyPr>
          <a:lstStyle/>
          <a:p>
            <a:pPr algn="ctr"/>
            <a:r>
              <a:rPr lang="en-US" altLang="zh-CN" sz="1600" dirty="0">
                <a:solidFill>
                  <a:srgbClr val="1D1D1A"/>
                </a:solidFill>
              </a:rPr>
              <a:t>Dorado V6</a:t>
            </a:r>
            <a:endParaRPr lang="en-US" sz="1600" dirty="0">
              <a:solidFill>
                <a:srgbClr val="1D1D1A"/>
              </a:solidFill>
            </a:endParaRPr>
          </a:p>
        </p:txBody>
      </p:sp>
      <p:sp>
        <p:nvSpPr>
          <p:cNvPr id="71" name="文本框 70"/>
          <p:cNvSpPr txBox="1"/>
          <p:nvPr/>
        </p:nvSpPr>
        <p:spPr>
          <a:xfrm>
            <a:off x="7374515" y="4558406"/>
            <a:ext cx="1390359" cy="246221"/>
          </a:xfrm>
          <a:prstGeom prst="rect">
            <a:avLst/>
          </a:prstGeom>
          <a:noFill/>
        </p:spPr>
        <p:txBody>
          <a:bodyPr wrap="square" rtlCol="0">
            <a:spAutoFit/>
          </a:bodyPr>
          <a:lstStyle/>
          <a:p>
            <a:pPr algn="ctr"/>
            <a:r>
              <a:rPr lang="en-US" altLang="zh-CN" sz="1000" dirty="0">
                <a:solidFill>
                  <a:srgbClr val="1D1D1A"/>
                </a:solidFill>
              </a:rPr>
              <a:t>Dorado V6</a:t>
            </a:r>
            <a:endParaRPr lang="en-US" sz="1000" dirty="0">
              <a:solidFill>
                <a:srgbClr val="1D1D1A"/>
              </a:solidFill>
            </a:endParaRPr>
          </a:p>
        </p:txBody>
      </p:sp>
      <p:sp>
        <p:nvSpPr>
          <p:cNvPr id="72" name="文本框 71"/>
          <p:cNvSpPr txBox="1"/>
          <p:nvPr/>
        </p:nvSpPr>
        <p:spPr>
          <a:xfrm>
            <a:off x="10054609" y="4557959"/>
            <a:ext cx="1390359" cy="246221"/>
          </a:xfrm>
          <a:prstGeom prst="rect">
            <a:avLst/>
          </a:prstGeom>
          <a:noFill/>
        </p:spPr>
        <p:txBody>
          <a:bodyPr wrap="square" rtlCol="0">
            <a:spAutoFit/>
          </a:bodyPr>
          <a:lstStyle/>
          <a:p>
            <a:pPr algn="ctr"/>
            <a:r>
              <a:rPr lang="en-US" altLang="zh-CN" sz="1000" dirty="0">
                <a:solidFill>
                  <a:srgbClr val="1D1D1A"/>
                </a:solidFill>
              </a:rPr>
              <a:t>Dorado V7</a:t>
            </a:r>
            <a:endParaRPr lang="en-US" sz="1000" dirty="0">
              <a:solidFill>
                <a:srgbClr val="1D1D1A"/>
              </a:solidFill>
            </a:endParaRPr>
          </a:p>
        </p:txBody>
      </p:sp>
      <p:pic>
        <p:nvPicPr>
          <p:cNvPr id="52" name="图片 51"/>
          <p:cNvPicPr/>
          <p:nvPr/>
        </p:nvPicPr>
        <p:blipFill>
          <a:blip r:embed="rId3" cstate="email">
            <a:extLst>
              <a:ext uri="{28A0092B-C50C-407E-A947-70E740481C1C}">
                <a14:useLocalDpi xmlns:a14="http://schemas.microsoft.com/office/drawing/2010/main"/>
              </a:ext>
            </a:extLst>
          </a:blip>
          <a:stretch>
            <a:fillRect/>
          </a:stretch>
        </p:blipFill>
        <p:spPr>
          <a:xfrm>
            <a:off x="9772361" y="3875602"/>
            <a:ext cx="1901427" cy="725311"/>
          </a:xfrm>
          <a:prstGeom prst="rect">
            <a:avLst/>
          </a:prstGeom>
        </p:spPr>
      </p:pic>
      <p:grpSp>
        <p:nvGrpSpPr>
          <p:cNvPr id="53" name="Group 52"/>
          <p:cNvGrpSpPr/>
          <p:nvPr/>
        </p:nvGrpSpPr>
        <p:grpSpPr>
          <a:xfrm>
            <a:off x="8459824" y="5749"/>
            <a:ext cx="3740546" cy="211771"/>
            <a:chOff x="8459824" y="5749"/>
            <a:chExt cx="3740546" cy="211771"/>
          </a:xfrm>
        </p:grpSpPr>
        <p:sp>
          <p:nvSpPr>
            <p:cNvPr id="55" name="Process 54"/>
            <p:cNvSpPr/>
            <p:nvPr/>
          </p:nvSpPr>
          <p:spPr>
            <a:xfrm>
              <a:off x="9670655" y="5982"/>
              <a:ext cx="1311563" cy="20828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56" name="Process 55"/>
            <p:cNvSpPr/>
            <p:nvPr/>
          </p:nvSpPr>
          <p:spPr>
            <a:xfrm>
              <a:off x="8459824" y="5749"/>
              <a:ext cx="1219200" cy="21177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57" name="Process 56"/>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Cost Effective</a:t>
              </a:r>
              <a:endParaRPr kumimoji="1" lang="zh-CN" altLang="en-US" sz="900" b="1" dirty="0">
                <a:solidFill>
                  <a:schemeClr val="tx2"/>
                </a:solidFill>
              </a:endParaRPr>
            </a:p>
          </p:txBody>
        </p:sp>
      </p:grpSp>
    </p:spTree>
    <p:extLst>
      <p:ext uri="{BB962C8B-B14F-4D97-AF65-F5344CB8AC3E}">
        <p14:creationId xmlns:p14="http://schemas.microsoft.com/office/powerpoint/2010/main" val="4234048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4294967295"/>
          </p:nvPr>
        </p:nvSpPr>
        <p:spPr>
          <a:xfrm>
            <a:off x="498021" y="383439"/>
            <a:ext cx="7575550" cy="484188"/>
          </a:xfrm>
          <a:prstGeom prst="rect">
            <a:avLst/>
          </a:prstGeom>
        </p:spPr>
        <p:txBody>
          <a:bodyPr>
            <a:normAutofit/>
          </a:bodyPr>
          <a:lstStyle/>
          <a:p>
            <a:pPr marL="0" indent="0">
              <a:buNone/>
            </a:pPr>
            <a:r>
              <a:rPr lang="en-US" altLang="zh-CN" sz="2800" dirty="0">
                <a:latin typeface="微软雅黑" panose="020B0503020204020204" pitchFamily="34" charset="-122"/>
                <a:ea typeface="微软雅黑" panose="020B0503020204020204" pitchFamily="34" charset="-122"/>
                <a:cs typeface="Calibri" panose="020F0502020204030204" pitchFamily="34" charset="0"/>
              </a:rPr>
              <a:t>Controller Upgrading with New Gen</a:t>
            </a:r>
            <a:endParaRPr lang="zh-CN" altLang="en-US" sz="2800" dirty="0">
              <a:latin typeface="微软雅黑" panose="020B0503020204020204" pitchFamily="34" charset="-122"/>
              <a:ea typeface="微软雅黑" panose="020B0503020204020204" pitchFamily="34" charset="-122"/>
              <a:cs typeface="Calibri" panose="020F0502020204030204" pitchFamily="34" charset="0"/>
            </a:endParaRPr>
          </a:p>
        </p:txBody>
      </p:sp>
      <p:sp>
        <p:nvSpPr>
          <p:cNvPr id="105" name="文本框 104"/>
          <p:cNvSpPr txBox="1"/>
          <p:nvPr/>
        </p:nvSpPr>
        <p:spPr>
          <a:xfrm>
            <a:off x="6485747" y="2190691"/>
            <a:ext cx="4391258" cy="3293209"/>
          </a:xfrm>
          <a:prstGeom prst="rect">
            <a:avLst/>
          </a:prstGeom>
          <a:noFill/>
        </p:spPr>
        <p:txBody>
          <a:bodyPr wrap="square" rtlCol="0">
            <a:spAutoFit/>
          </a:bodyPr>
          <a:lstStyle/>
          <a:p>
            <a:pPr marL="171450" indent="-171450" defTabSz="1219272">
              <a:buFont typeface="Wingdings" panose="05000000000000000000" pitchFamily="2" charset="2"/>
              <a:buChar char="ü"/>
            </a:pPr>
            <a:r>
              <a:rPr lang="en-US" sz="1600" dirty="0">
                <a:solidFill>
                  <a:prstClr val="black"/>
                </a:solidFill>
                <a:latin typeface="Arial"/>
                <a:ea typeface="微软雅黑"/>
              </a:rPr>
              <a:t>Step 1: In the multi-controller system, services of controller A are switched to other controllers.</a:t>
            </a:r>
          </a:p>
          <a:p>
            <a:pPr defTabSz="1219272"/>
            <a:endParaRPr lang="en-US" sz="1600" dirty="0">
              <a:solidFill>
                <a:prstClr val="black"/>
              </a:solidFill>
              <a:latin typeface="Arial"/>
              <a:ea typeface="微软雅黑"/>
            </a:endParaRPr>
          </a:p>
          <a:p>
            <a:pPr marL="171450" indent="-171450" defTabSz="1219272">
              <a:buFont typeface="Wingdings" panose="05000000000000000000" pitchFamily="2" charset="2"/>
              <a:buChar char="ü"/>
            </a:pPr>
            <a:r>
              <a:rPr lang="en-US" sz="1600" dirty="0">
                <a:solidFill>
                  <a:prstClr val="black"/>
                </a:solidFill>
                <a:latin typeface="Arial"/>
                <a:ea typeface="微软雅黑"/>
              </a:rPr>
              <a:t>Step 2: Remove the controller A and replace it with a new-generation controller.</a:t>
            </a:r>
          </a:p>
          <a:p>
            <a:pPr defTabSz="1219272"/>
            <a:endParaRPr lang="en-US" sz="1600" dirty="0">
              <a:solidFill>
                <a:prstClr val="black"/>
              </a:solidFill>
              <a:latin typeface="Arial"/>
              <a:ea typeface="微软雅黑"/>
            </a:endParaRPr>
          </a:p>
          <a:p>
            <a:pPr marL="171450" indent="-171450" defTabSz="1219272">
              <a:buFont typeface="Wingdings" panose="05000000000000000000" pitchFamily="2" charset="2"/>
              <a:buChar char="ü"/>
            </a:pPr>
            <a:r>
              <a:rPr lang="en-US" sz="1600" dirty="0">
                <a:solidFill>
                  <a:prstClr val="black"/>
                </a:solidFill>
                <a:latin typeface="Arial"/>
                <a:ea typeface="微软雅黑"/>
              </a:rPr>
              <a:t>Step 3: Switch services back to the new controller A.</a:t>
            </a:r>
          </a:p>
          <a:p>
            <a:pPr defTabSz="1219272"/>
            <a:endParaRPr lang="en-US" sz="1600" dirty="0">
              <a:solidFill>
                <a:prstClr val="black"/>
              </a:solidFill>
              <a:latin typeface="Arial"/>
              <a:ea typeface="微软雅黑"/>
            </a:endParaRPr>
          </a:p>
          <a:p>
            <a:pPr marL="171450" indent="-171450" defTabSz="1219272">
              <a:buFont typeface="Wingdings" panose="05000000000000000000" pitchFamily="2" charset="2"/>
              <a:buChar char="ü"/>
            </a:pPr>
            <a:r>
              <a:rPr lang="en-US" sz="1600" dirty="0">
                <a:solidFill>
                  <a:prstClr val="black"/>
                </a:solidFill>
                <a:latin typeface="Arial"/>
                <a:ea typeface="微软雅黑"/>
              </a:rPr>
              <a:t>Step 4: Repeat step 1-3 until all controllers are replaced with new-generation controllers.</a:t>
            </a:r>
          </a:p>
        </p:txBody>
      </p:sp>
      <p:pic>
        <p:nvPicPr>
          <p:cNvPr id="87" name="图片 86"/>
          <p:cNvPicPr>
            <a:picLocks noChangeAspect="1"/>
          </p:cNvPicPr>
          <p:nvPr/>
        </p:nvPicPr>
        <p:blipFill>
          <a:blip r:embed="rId3" cstate="print"/>
          <a:stretch>
            <a:fillRect/>
          </a:stretch>
        </p:blipFill>
        <p:spPr>
          <a:xfrm>
            <a:off x="1670940" y="1622840"/>
            <a:ext cx="3097939" cy="1259550"/>
          </a:xfrm>
          <a:prstGeom prst="rect">
            <a:avLst/>
          </a:prstGeom>
        </p:spPr>
      </p:pic>
      <p:pic>
        <p:nvPicPr>
          <p:cNvPr id="89" name="图片 88"/>
          <p:cNvPicPr>
            <a:picLocks noChangeAspect="1"/>
          </p:cNvPicPr>
          <p:nvPr/>
        </p:nvPicPr>
        <p:blipFill>
          <a:blip r:embed="rId3" cstate="print"/>
          <a:stretch>
            <a:fillRect/>
          </a:stretch>
        </p:blipFill>
        <p:spPr>
          <a:xfrm>
            <a:off x="1673167" y="4653427"/>
            <a:ext cx="3097939" cy="1259550"/>
          </a:xfrm>
          <a:prstGeom prst="rect">
            <a:avLst/>
          </a:prstGeom>
        </p:spPr>
      </p:pic>
      <p:sp>
        <p:nvSpPr>
          <p:cNvPr id="90" name="文本框 89"/>
          <p:cNvSpPr txBox="1"/>
          <p:nvPr/>
        </p:nvSpPr>
        <p:spPr>
          <a:xfrm>
            <a:off x="1801687" y="1278544"/>
            <a:ext cx="2736455" cy="338555"/>
          </a:xfrm>
          <a:prstGeom prst="rect">
            <a:avLst/>
          </a:prstGeom>
          <a:noFill/>
        </p:spPr>
        <p:txBody>
          <a:bodyPr wrap="square" rtlCol="0">
            <a:spAutoFit/>
          </a:bodyPr>
          <a:lstStyle/>
          <a:p>
            <a:pPr algn="ctr" defTabSz="1219272">
              <a:defRPr/>
            </a:pPr>
            <a:r>
              <a:rPr lang="en-US" altLang="zh-CN" sz="1600" kern="0" dirty="0">
                <a:solidFill>
                  <a:prstClr val="black"/>
                </a:solidFill>
                <a:latin typeface="Arial"/>
                <a:ea typeface="微软雅黑"/>
              </a:rPr>
              <a:t>Dorado V6</a:t>
            </a:r>
            <a:endParaRPr lang="en-US" sz="1600" kern="0" dirty="0">
              <a:solidFill>
                <a:prstClr val="black"/>
              </a:solidFill>
              <a:latin typeface="Arial"/>
              <a:ea typeface="微软雅黑"/>
            </a:endParaRPr>
          </a:p>
        </p:txBody>
      </p:sp>
      <p:sp>
        <p:nvSpPr>
          <p:cNvPr id="91" name="文本框 90"/>
          <p:cNvSpPr txBox="1"/>
          <p:nvPr/>
        </p:nvSpPr>
        <p:spPr>
          <a:xfrm>
            <a:off x="1818597" y="4188413"/>
            <a:ext cx="2736455" cy="584774"/>
          </a:xfrm>
          <a:prstGeom prst="rect">
            <a:avLst/>
          </a:prstGeom>
          <a:noFill/>
        </p:spPr>
        <p:txBody>
          <a:bodyPr wrap="square" rtlCol="0">
            <a:spAutoFit/>
          </a:bodyPr>
          <a:lstStyle/>
          <a:p>
            <a:pPr algn="ctr" defTabSz="1219272">
              <a:defRPr/>
            </a:pPr>
            <a:r>
              <a:rPr lang="en-US" altLang="zh-CN" sz="1600" kern="0" dirty="0">
                <a:solidFill>
                  <a:prstClr val="black"/>
                </a:solidFill>
                <a:latin typeface="Arial"/>
                <a:ea typeface="微软雅黑"/>
              </a:rPr>
              <a:t>New Generations Dorado V7/V8 Controller</a:t>
            </a:r>
            <a:endParaRPr lang="en-US" sz="1600" kern="0" dirty="0">
              <a:solidFill>
                <a:prstClr val="black"/>
              </a:solidFill>
              <a:latin typeface="Arial"/>
              <a:ea typeface="微软雅黑"/>
            </a:endParaRPr>
          </a:p>
        </p:txBody>
      </p:sp>
      <p:sp>
        <p:nvSpPr>
          <p:cNvPr id="28" name="右箭头 27"/>
          <p:cNvSpPr/>
          <p:nvPr/>
        </p:nvSpPr>
        <p:spPr>
          <a:xfrm rot="5400000">
            <a:off x="2807253" y="2616248"/>
            <a:ext cx="679269" cy="1747905"/>
          </a:xfrm>
          <a:prstGeom prst="rightArrow">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grpSp>
        <p:nvGrpSpPr>
          <p:cNvPr id="9" name="Group 8"/>
          <p:cNvGrpSpPr/>
          <p:nvPr/>
        </p:nvGrpSpPr>
        <p:grpSpPr>
          <a:xfrm>
            <a:off x="8455002" y="5749"/>
            <a:ext cx="3745368" cy="208281"/>
            <a:chOff x="8455002" y="5749"/>
            <a:chExt cx="3745368" cy="208281"/>
          </a:xfrm>
        </p:grpSpPr>
        <p:sp>
          <p:nvSpPr>
            <p:cNvPr id="10" name="Process 9"/>
            <p:cNvSpPr/>
            <p:nvPr/>
          </p:nvSpPr>
          <p:spPr>
            <a:xfrm>
              <a:off x="9674202" y="5749"/>
              <a:ext cx="1311563" cy="20828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11" name="Process 10"/>
            <p:cNvSpPr/>
            <p:nvPr/>
          </p:nvSpPr>
          <p:spPr>
            <a:xfrm>
              <a:off x="8455002" y="5749"/>
              <a:ext cx="1219200" cy="208267"/>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12" name="Process 11"/>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Cost Effective</a:t>
              </a:r>
              <a:endParaRPr kumimoji="1" lang="zh-CN" altLang="en-US" sz="900" b="1" dirty="0">
                <a:solidFill>
                  <a:schemeClr val="tx2"/>
                </a:solidFill>
              </a:endParaRPr>
            </a:p>
          </p:txBody>
        </p:sp>
      </p:grpSp>
    </p:spTree>
    <p:extLst>
      <p:ext uri="{BB962C8B-B14F-4D97-AF65-F5344CB8AC3E}">
        <p14:creationId xmlns:p14="http://schemas.microsoft.com/office/powerpoint/2010/main" val="27092725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4294967295"/>
          </p:nvPr>
        </p:nvSpPr>
        <p:spPr>
          <a:xfrm>
            <a:off x="528209" y="420608"/>
            <a:ext cx="8347075" cy="493713"/>
          </a:xfrm>
          <a:prstGeom prst="rect">
            <a:avLst/>
          </a:prstGeom>
        </p:spPr>
        <p:txBody>
          <a:bodyPr>
            <a:noAutofit/>
          </a:bodyPr>
          <a:lstStyle/>
          <a:p>
            <a:pPr marL="0" indent="0">
              <a:buNone/>
            </a:pPr>
            <a:r>
              <a:rPr lang="en-US" altLang="zh-CN" sz="2800" dirty="0">
                <a:latin typeface="微软雅黑" panose="020B0503020204020204" pitchFamily="34" charset="-122"/>
                <a:ea typeface="微软雅黑" panose="020B0503020204020204" pitchFamily="34" charset="-122"/>
                <a:cs typeface="Calibri" panose="020F0502020204030204" pitchFamily="34" charset="0"/>
              </a:rPr>
              <a:t>Capacity Consolidation / Disk Enclosure Change</a:t>
            </a:r>
            <a:endParaRPr lang="zh-CN" altLang="en-US" sz="2800" dirty="0">
              <a:latin typeface="微软雅黑" panose="020B0503020204020204" pitchFamily="34" charset="-122"/>
              <a:ea typeface="微软雅黑" panose="020B0503020204020204" pitchFamily="34" charset="-122"/>
              <a:cs typeface="Calibri" panose="020F0502020204030204" pitchFamily="34" charset="0"/>
            </a:endParaRPr>
          </a:p>
        </p:txBody>
      </p:sp>
      <p:pic>
        <p:nvPicPr>
          <p:cNvPr id="87" name="图片 86"/>
          <p:cNvPicPr>
            <a:picLocks noChangeAspect="1"/>
          </p:cNvPicPr>
          <p:nvPr/>
        </p:nvPicPr>
        <p:blipFill>
          <a:blip r:embed="rId3" cstate="print"/>
          <a:stretch>
            <a:fillRect/>
          </a:stretch>
        </p:blipFill>
        <p:spPr>
          <a:xfrm>
            <a:off x="1350164" y="2127938"/>
            <a:ext cx="3097939" cy="1259550"/>
          </a:xfrm>
          <a:prstGeom prst="rect">
            <a:avLst/>
          </a:prstGeom>
        </p:spPr>
      </p:pic>
      <p:grpSp>
        <p:nvGrpSpPr>
          <p:cNvPr id="88" name="组合 87"/>
          <p:cNvGrpSpPr/>
          <p:nvPr/>
        </p:nvGrpSpPr>
        <p:grpSpPr>
          <a:xfrm>
            <a:off x="391111" y="2408847"/>
            <a:ext cx="1558959" cy="2899069"/>
            <a:chOff x="6362759" y="3712111"/>
            <a:chExt cx="792088" cy="1373867"/>
          </a:xfrm>
        </p:grpSpPr>
        <p:cxnSp>
          <p:nvCxnSpPr>
            <p:cNvPr id="98" name="直接连接符 97"/>
            <p:cNvCxnSpPr/>
            <p:nvPr/>
          </p:nvCxnSpPr>
          <p:spPr>
            <a:xfrm flipH="1">
              <a:off x="6362759" y="3712111"/>
              <a:ext cx="792088" cy="0"/>
            </a:xfrm>
            <a:prstGeom prst="line">
              <a:avLst/>
            </a:prstGeom>
            <a:noFill/>
            <a:ln w="9525" cap="flat" cmpd="sng" algn="ctr">
              <a:solidFill>
                <a:srgbClr val="4F81BD">
                  <a:shade val="95000"/>
                  <a:satMod val="105000"/>
                </a:srgbClr>
              </a:solidFill>
              <a:prstDash val="solid"/>
              <a:headEnd type="oval"/>
            </a:ln>
            <a:effectLst/>
          </p:spPr>
        </p:cxnSp>
        <p:cxnSp>
          <p:nvCxnSpPr>
            <p:cNvPr id="99" name="直接连接符 98"/>
            <p:cNvCxnSpPr/>
            <p:nvPr/>
          </p:nvCxnSpPr>
          <p:spPr>
            <a:xfrm flipV="1">
              <a:off x="6362759" y="3712113"/>
              <a:ext cx="1" cy="1246994"/>
            </a:xfrm>
            <a:prstGeom prst="line">
              <a:avLst/>
            </a:prstGeom>
            <a:noFill/>
            <a:ln w="9525" cap="flat" cmpd="sng" algn="ctr">
              <a:solidFill>
                <a:srgbClr val="4F81BD">
                  <a:shade val="95000"/>
                  <a:satMod val="105000"/>
                </a:srgbClr>
              </a:solidFill>
              <a:prstDash val="solid"/>
            </a:ln>
            <a:effectLst/>
          </p:spPr>
        </p:cxnSp>
        <p:cxnSp>
          <p:nvCxnSpPr>
            <p:cNvPr id="100" name="直接连接符 99"/>
            <p:cNvCxnSpPr/>
            <p:nvPr/>
          </p:nvCxnSpPr>
          <p:spPr>
            <a:xfrm flipH="1">
              <a:off x="6362759" y="4959107"/>
              <a:ext cx="691887" cy="0"/>
            </a:xfrm>
            <a:prstGeom prst="line">
              <a:avLst/>
            </a:prstGeom>
            <a:noFill/>
            <a:ln w="9525" cap="flat" cmpd="sng" algn="ctr">
              <a:solidFill>
                <a:srgbClr val="4F81BD">
                  <a:shade val="95000"/>
                  <a:satMod val="105000"/>
                </a:srgbClr>
              </a:solidFill>
              <a:prstDash val="solid"/>
              <a:headEnd type="oval"/>
              <a:tailEnd type="none"/>
            </a:ln>
            <a:effectLst/>
          </p:spPr>
        </p:cxnSp>
        <p:cxnSp>
          <p:nvCxnSpPr>
            <p:cNvPr id="101" name="直接连接符 100"/>
            <p:cNvCxnSpPr/>
            <p:nvPr/>
          </p:nvCxnSpPr>
          <p:spPr>
            <a:xfrm flipH="1">
              <a:off x="6457627" y="3948655"/>
              <a:ext cx="697220" cy="0"/>
            </a:xfrm>
            <a:prstGeom prst="line">
              <a:avLst/>
            </a:prstGeom>
            <a:noFill/>
            <a:ln w="9525" cap="flat" cmpd="sng" algn="ctr">
              <a:solidFill>
                <a:srgbClr val="4F81BD">
                  <a:shade val="95000"/>
                  <a:satMod val="105000"/>
                </a:srgbClr>
              </a:solidFill>
              <a:prstDash val="solid"/>
              <a:headEnd type="oval"/>
            </a:ln>
            <a:effectLst/>
          </p:spPr>
        </p:cxnSp>
        <p:cxnSp>
          <p:nvCxnSpPr>
            <p:cNvPr id="102" name="直接连接符 101"/>
            <p:cNvCxnSpPr/>
            <p:nvPr/>
          </p:nvCxnSpPr>
          <p:spPr>
            <a:xfrm flipV="1">
              <a:off x="6457628" y="3949976"/>
              <a:ext cx="0" cy="1136002"/>
            </a:xfrm>
            <a:prstGeom prst="line">
              <a:avLst/>
            </a:prstGeom>
            <a:noFill/>
            <a:ln w="9525" cap="flat" cmpd="sng" algn="ctr">
              <a:solidFill>
                <a:srgbClr val="4F81BD">
                  <a:shade val="95000"/>
                  <a:satMod val="105000"/>
                </a:srgbClr>
              </a:solidFill>
              <a:prstDash val="solid"/>
            </a:ln>
            <a:effectLst/>
          </p:spPr>
        </p:cxnSp>
        <p:cxnSp>
          <p:nvCxnSpPr>
            <p:cNvPr id="103" name="直接连接符 102"/>
            <p:cNvCxnSpPr/>
            <p:nvPr/>
          </p:nvCxnSpPr>
          <p:spPr>
            <a:xfrm flipH="1">
              <a:off x="6457627" y="5085978"/>
              <a:ext cx="598972" cy="0"/>
            </a:xfrm>
            <a:prstGeom prst="line">
              <a:avLst/>
            </a:prstGeom>
            <a:noFill/>
            <a:ln w="9525" cap="flat" cmpd="sng" algn="ctr">
              <a:solidFill>
                <a:srgbClr val="4F81BD">
                  <a:shade val="95000"/>
                  <a:satMod val="105000"/>
                </a:srgbClr>
              </a:solidFill>
              <a:prstDash val="solid"/>
              <a:headEnd type="oval"/>
              <a:tailEnd type="none"/>
            </a:ln>
            <a:effectLst/>
          </p:spPr>
        </p:cxnSp>
      </p:grpSp>
      <p:sp>
        <p:nvSpPr>
          <p:cNvPr id="90" name="文本框 89"/>
          <p:cNvSpPr txBox="1"/>
          <p:nvPr/>
        </p:nvSpPr>
        <p:spPr>
          <a:xfrm>
            <a:off x="1487439" y="1796366"/>
            <a:ext cx="2736455" cy="338555"/>
          </a:xfrm>
          <a:prstGeom prst="rect">
            <a:avLst/>
          </a:prstGeom>
          <a:noFill/>
        </p:spPr>
        <p:txBody>
          <a:bodyPr wrap="square" rtlCol="0">
            <a:spAutoFit/>
          </a:bodyPr>
          <a:lstStyle/>
          <a:p>
            <a:pPr algn="ctr" defTabSz="1219272">
              <a:defRPr/>
            </a:pPr>
            <a:r>
              <a:rPr lang="en-US" altLang="zh-CN" sz="1600" kern="0" dirty="0">
                <a:solidFill>
                  <a:prstClr val="black"/>
                </a:solidFill>
                <a:ea typeface="微软雅黑"/>
              </a:rPr>
              <a:t>Dorado V6</a:t>
            </a:r>
            <a:endParaRPr lang="en-US" sz="1600" kern="0" dirty="0">
              <a:solidFill>
                <a:prstClr val="black"/>
              </a:solidFill>
              <a:ea typeface="微软雅黑"/>
            </a:endParaRPr>
          </a:p>
        </p:txBody>
      </p:sp>
      <p:cxnSp>
        <p:nvCxnSpPr>
          <p:cNvPr id="92" name="直接连接符 91"/>
          <p:cNvCxnSpPr/>
          <p:nvPr/>
        </p:nvCxnSpPr>
        <p:spPr>
          <a:xfrm>
            <a:off x="2077376" y="2408851"/>
            <a:ext cx="4465291" cy="0"/>
          </a:xfrm>
          <a:prstGeom prst="line">
            <a:avLst/>
          </a:prstGeom>
          <a:noFill/>
          <a:ln w="9525" cap="flat" cmpd="sng" algn="ctr">
            <a:solidFill>
              <a:srgbClr val="FF0000"/>
            </a:solidFill>
            <a:prstDash val="solid"/>
            <a:headEnd type="oval"/>
          </a:ln>
          <a:effectLst/>
        </p:spPr>
      </p:cxnSp>
      <p:cxnSp>
        <p:nvCxnSpPr>
          <p:cNvPr id="94" name="直接连接符 93"/>
          <p:cNvCxnSpPr/>
          <p:nvPr/>
        </p:nvCxnSpPr>
        <p:spPr>
          <a:xfrm flipV="1">
            <a:off x="6221233" y="2910778"/>
            <a:ext cx="0" cy="2397138"/>
          </a:xfrm>
          <a:prstGeom prst="line">
            <a:avLst/>
          </a:prstGeom>
          <a:noFill/>
          <a:ln w="9525" cap="flat" cmpd="sng" algn="ctr">
            <a:solidFill>
              <a:srgbClr val="FF0000"/>
            </a:solidFill>
            <a:prstDash val="solid"/>
          </a:ln>
          <a:effectLst/>
        </p:spPr>
      </p:cxnSp>
      <p:cxnSp>
        <p:nvCxnSpPr>
          <p:cNvPr id="95" name="直接连接符 94"/>
          <p:cNvCxnSpPr/>
          <p:nvPr/>
        </p:nvCxnSpPr>
        <p:spPr>
          <a:xfrm flipV="1">
            <a:off x="6542666" y="2404441"/>
            <a:ext cx="0" cy="2635758"/>
          </a:xfrm>
          <a:prstGeom prst="line">
            <a:avLst/>
          </a:prstGeom>
          <a:noFill/>
          <a:ln w="9525" cap="flat" cmpd="sng" algn="ctr">
            <a:solidFill>
              <a:srgbClr val="FF0000"/>
            </a:solidFill>
            <a:prstDash val="solid"/>
          </a:ln>
          <a:effectLst/>
        </p:spPr>
      </p:cxnSp>
      <p:sp>
        <p:nvSpPr>
          <p:cNvPr id="108" name="文本框 107"/>
          <p:cNvSpPr txBox="1"/>
          <p:nvPr/>
        </p:nvSpPr>
        <p:spPr>
          <a:xfrm>
            <a:off x="5783109" y="4307740"/>
            <a:ext cx="2736455" cy="338555"/>
          </a:xfrm>
          <a:prstGeom prst="rect">
            <a:avLst/>
          </a:prstGeom>
          <a:noFill/>
        </p:spPr>
        <p:txBody>
          <a:bodyPr wrap="square" rtlCol="0">
            <a:spAutoFit/>
          </a:bodyPr>
          <a:lstStyle/>
          <a:p>
            <a:pPr algn="ctr" defTabSz="1219272"/>
            <a:r>
              <a:rPr lang="en-US" altLang="zh-CN" sz="1600" dirty="0">
                <a:solidFill>
                  <a:prstClr val="black"/>
                </a:solidFill>
                <a:ea typeface="微软雅黑"/>
              </a:rPr>
              <a:t>NEW DAE</a:t>
            </a:r>
            <a:endParaRPr lang="en-US" sz="1600" dirty="0">
              <a:solidFill>
                <a:prstClr val="black"/>
              </a:solidFill>
              <a:ea typeface="微软雅黑"/>
            </a:endParaRPr>
          </a:p>
        </p:txBody>
      </p:sp>
      <p:sp>
        <p:nvSpPr>
          <p:cNvPr id="30" name="右箭头 29"/>
          <p:cNvSpPr/>
          <p:nvPr/>
        </p:nvSpPr>
        <p:spPr>
          <a:xfrm>
            <a:off x="4701747" y="4868430"/>
            <a:ext cx="366236" cy="534421"/>
          </a:xfrm>
          <a:prstGeom prst="rightArrow">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grpSp>
        <p:nvGrpSpPr>
          <p:cNvPr id="4" name="组合 3"/>
          <p:cNvGrpSpPr/>
          <p:nvPr/>
        </p:nvGrpSpPr>
        <p:grpSpPr>
          <a:xfrm>
            <a:off x="853062" y="4486193"/>
            <a:ext cx="3550263" cy="1190617"/>
            <a:chOff x="1293746" y="4837321"/>
            <a:chExt cx="2005986" cy="760854"/>
          </a:xfrm>
        </p:grpSpPr>
        <p:pic>
          <p:nvPicPr>
            <p:cNvPr id="28" name="图片 27"/>
            <p:cNvPicPr/>
            <p:nvPr/>
          </p:nvPicPr>
          <p:blipFill rotWithShape="1">
            <a:blip r:embed="rId4" cstate="email">
              <a:extLst>
                <a:ext uri="{28A0092B-C50C-407E-A947-70E740481C1C}">
                  <a14:useLocalDpi xmlns:a14="http://schemas.microsoft.com/office/drawing/2010/main"/>
                </a:ext>
              </a:extLst>
            </a:blip>
            <a:srcRect b="28715"/>
            <a:stretch/>
          </p:blipFill>
          <p:spPr>
            <a:xfrm>
              <a:off x="1293746" y="4837321"/>
              <a:ext cx="2005986" cy="388993"/>
            </a:xfrm>
            <a:prstGeom prst="rect">
              <a:avLst/>
            </a:prstGeom>
          </p:spPr>
        </p:pic>
        <p:pic>
          <p:nvPicPr>
            <p:cNvPr id="29" name="图片 28"/>
            <p:cNvPicPr/>
            <p:nvPr/>
          </p:nvPicPr>
          <p:blipFill rotWithShape="1">
            <a:blip r:embed="rId4" cstate="email">
              <a:extLst>
                <a:ext uri="{28A0092B-C50C-407E-A947-70E740481C1C}">
                  <a14:useLocalDpi xmlns:a14="http://schemas.microsoft.com/office/drawing/2010/main"/>
                </a:ext>
              </a:extLst>
            </a:blip>
            <a:srcRect b="28715"/>
            <a:stretch/>
          </p:blipFill>
          <p:spPr>
            <a:xfrm>
              <a:off x="1293746" y="5209182"/>
              <a:ext cx="2005986" cy="388993"/>
            </a:xfrm>
            <a:prstGeom prst="rect">
              <a:avLst/>
            </a:prstGeom>
          </p:spPr>
        </p:pic>
        <p:sp>
          <p:nvSpPr>
            <p:cNvPr id="31" name="圆角矩形 30"/>
            <p:cNvSpPr/>
            <p:nvPr/>
          </p:nvSpPr>
          <p:spPr>
            <a:xfrm>
              <a:off x="1505422" y="4971072"/>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32" name="圆角矩形 31"/>
            <p:cNvSpPr/>
            <p:nvPr/>
          </p:nvSpPr>
          <p:spPr>
            <a:xfrm>
              <a:off x="1505422" y="5336534"/>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33" name="圆角矩形 32"/>
            <p:cNvSpPr/>
            <p:nvPr/>
          </p:nvSpPr>
          <p:spPr>
            <a:xfrm>
              <a:off x="2096974" y="4971072"/>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34" name="圆角矩形 33"/>
            <p:cNvSpPr/>
            <p:nvPr/>
          </p:nvSpPr>
          <p:spPr>
            <a:xfrm>
              <a:off x="2096974" y="5336534"/>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35" name="圆角矩形 34"/>
            <p:cNvSpPr/>
            <p:nvPr/>
          </p:nvSpPr>
          <p:spPr>
            <a:xfrm>
              <a:off x="2731544" y="4971072"/>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36" name="圆角矩形 35"/>
            <p:cNvSpPr/>
            <p:nvPr/>
          </p:nvSpPr>
          <p:spPr>
            <a:xfrm>
              <a:off x="2731544" y="5336534"/>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grpSp>
      <p:grpSp>
        <p:nvGrpSpPr>
          <p:cNvPr id="5" name="组合 4"/>
          <p:cNvGrpSpPr/>
          <p:nvPr/>
        </p:nvGrpSpPr>
        <p:grpSpPr>
          <a:xfrm>
            <a:off x="5309120" y="4809667"/>
            <a:ext cx="3628081" cy="685042"/>
            <a:chOff x="7792180" y="4730337"/>
            <a:chExt cx="1996958" cy="428955"/>
          </a:xfrm>
        </p:grpSpPr>
        <p:pic>
          <p:nvPicPr>
            <p:cNvPr id="27" name="图片 26"/>
            <p:cNvPicPr/>
            <p:nvPr/>
          </p:nvPicPr>
          <p:blipFill>
            <a:blip r:embed="rId5" cstate="email">
              <a:extLst>
                <a:ext uri="{28A0092B-C50C-407E-A947-70E740481C1C}">
                  <a14:useLocalDpi xmlns:a14="http://schemas.microsoft.com/office/drawing/2010/main"/>
                </a:ext>
              </a:extLst>
            </a:blip>
            <a:stretch>
              <a:fillRect/>
            </a:stretch>
          </p:blipFill>
          <p:spPr>
            <a:xfrm>
              <a:off x="7792180" y="4730337"/>
              <a:ext cx="1996958" cy="428955"/>
            </a:xfrm>
            <a:prstGeom prst="rect">
              <a:avLst/>
            </a:prstGeom>
          </p:spPr>
        </p:pic>
        <p:sp>
          <p:nvSpPr>
            <p:cNvPr id="37" name="圆角矩形 36"/>
            <p:cNvSpPr/>
            <p:nvPr/>
          </p:nvSpPr>
          <p:spPr>
            <a:xfrm>
              <a:off x="7965749" y="4764697"/>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38" name="圆角矩形 37"/>
            <p:cNvSpPr/>
            <p:nvPr/>
          </p:nvSpPr>
          <p:spPr>
            <a:xfrm>
              <a:off x="7965749" y="4934453"/>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39" name="圆角矩形 38"/>
            <p:cNvSpPr/>
            <p:nvPr/>
          </p:nvSpPr>
          <p:spPr>
            <a:xfrm>
              <a:off x="8641931" y="4764697"/>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40" name="圆角矩形 39"/>
            <p:cNvSpPr/>
            <p:nvPr/>
          </p:nvSpPr>
          <p:spPr>
            <a:xfrm>
              <a:off x="8641931" y="4934453"/>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41" name="圆角矩形 40"/>
            <p:cNvSpPr/>
            <p:nvPr/>
          </p:nvSpPr>
          <p:spPr>
            <a:xfrm>
              <a:off x="9215534" y="4764697"/>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42" name="圆角矩形 41"/>
            <p:cNvSpPr/>
            <p:nvPr/>
          </p:nvSpPr>
          <p:spPr>
            <a:xfrm>
              <a:off x="9215534" y="4934453"/>
              <a:ext cx="328474" cy="147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grpSp>
      <p:cxnSp>
        <p:nvCxnSpPr>
          <p:cNvPr id="51" name="直接连接符 50"/>
          <p:cNvCxnSpPr/>
          <p:nvPr/>
        </p:nvCxnSpPr>
        <p:spPr>
          <a:xfrm>
            <a:off x="2077375" y="2910778"/>
            <a:ext cx="4143858" cy="0"/>
          </a:xfrm>
          <a:prstGeom prst="line">
            <a:avLst/>
          </a:prstGeom>
          <a:noFill/>
          <a:ln w="9525" cap="flat" cmpd="sng" algn="ctr">
            <a:solidFill>
              <a:srgbClr val="FF0000"/>
            </a:solidFill>
            <a:prstDash val="solid"/>
            <a:headEnd type="oval"/>
          </a:ln>
          <a:effectLst/>
        </p:spPr>
      </p:cxnSp>
      <p:sp>
        <p:nvSpPr>
          <p:cNvPr id="53" name="文本框 52"/>
          <p:cNvSpPr txBox="1"/>
          <p:nvPr/>
        </p:nvSpPr>
        <p:spPr>
          <a:xfrm>
            <a:off x="1275254" y="4113630"/>
            <a:ext cx="2736455" cy="338555"/>
          </a:xfrm>
          <a:prstGeom prst="rect">
            <a:avLst/>
          </a:prstGeom>
          <a:noFill/>
        </p:spPr>
        <p:txBody>
          <a:bodyPr wrap="square" rtlCol="0">
            <a:spAutoFit/>
          </a:bodyPr>
          <a:lstStyle/>
          <a:p>
            <a:pPr algn="ctr" defTabSz="1219272"/>
            <a:r>
              <a:rPr lang="en-US" altLang="zh-CN" sz="1600" dirty="0">
                <a:solidFill>
                  <a:prstClr val="black"/>
                </a:solidFill>
                <a:ea typeface="微软雅黑"/>
              </a:rPr>
              <a:t>Legacy DAE</a:t>
            </a:r>
            <a:endParaRPr lang="en-US" sz="1600" dirty="0">
              <a:solidFill>
                <a:prstClr val="black"/>
              </a:solidFill>
              <a:ea typeface="微软雅黑"/>
            </a:endParaRPr>
          </a:p>
        </p:txBody>
      </p:sp>
      <p:sp>
        <p:nvSpPr>
          <p:cNvPr id="54" name="文本框 53"/>
          <p:cNvSpPr txBox="1"/>
          <p:nvPr/>
        </p:nvSpPr>
        <p:spPr>
          <a:xfrm>
            <a:off x="6997355" y="1489303"/>
            <a:ext cx="4712292" cy="2062103"/>
          </a:xfrm>
          <a:prstGeom prst="rect">
            <a:avLst/>
          </a:prstGeom>
          <a:noFill/>
        </p:spPr>
        <p:txBody>
          <a:bodyPr wrap="square" rtlCol="0">
            <a:spAutoFit/>
          </a:bodyPr>
          <a:lstStyle/>
          <a:p>
            <a:pPr marL="285750" indent="-285750" defTabSz="1219272">
              <a:buFont typeface="Arial" panose="020B0604020202020204" pitchFamily="34" charset="0"/>
              <a:buChar char="•"/>
            </a:pPr>
            <a:r>
              <a:rPr lang="en-US" altLang="zh-CN" sz="1600" dirty="0">
                <a:solidFill>
                  <a:prstClr val="black"/>
                </a:solidFill>
                <a:ea typeface="微软雅黑"/>
              </a:rPr>
              <a:t>Step1: Connect a DAE with NEW Tech drives like SCM, QLC </a:t>
            </a:r>
            <a:r>
              <a:rPr lang="en-US" altLang="zh-CN" sz="1600" dirty="0" err="1">
                <a:solidFill>
                  <a:prstClr val="black"/>
                </a:solidFill>
                <a:ea typeface="微软雅黑"/>
              </a:rPr>
              <a:t>etc</a:t>
            </a:r>
            <a:r>
              <a:rPr lang="en-US" altLang="zh-CN" sz="1600" dirty="0">
                <a:solidFill>
                  <a:prstClr val="black"/>
                </a:solidFill>
                <a:ea typeface="微软雅黑"/>
              </a:rPr>
              <a:t>,</a:t>
            </a:r>
          </a:p>
          <a:p>
            <a:pPr marL="285750" indent="-285750" defTabSz="1219272">
              <a:buFont typeface="Arial" panose="020B0604020202020204" pitchFamily="34" charset="0"/>
              <a:buChar char="•"/>
            </a:pPr>
            <a:endParaRPr lang="en-US" altLang="zh-CN" sz="1600" dirty="0">
              <a:solidFill>
                <a:prstClr val="black"/>
              </a:solidFill>
              <a:ea typeface="微软雅黑"/>
            </a:endParaRPr>
          </a:p>
          <a:p>
            <a:pPr marL="285750" indent="-285750" defTabSz="1219272">
              <a:buFont typeface="Arial" panose="020B0604020202020204" pitchFamily="34" charset="0"/>
              <a:buChar char="•"/>
            </a:pPr>
            <a:r>
              <a:rPr lang="en-US" altLang="zh-CN" sz="1600" dirty="0">
                <a:solidFill>
                  <a:prstClr val="black"/>
                </a:solidFill>
                <a:ea typeface="微软雅黑"/>
              </a:rPr>
              <a:t>Step2: Do internal data copy within one storage system, no performance loss</a:t>
            </a:r>
          </a:p>
          <a:p>
            <a:pPr marL="285750" indent="-285750" defTabSz="1219272">
              <a:buFont typeface="Arial" panose="020B0604020202020204" pitchFamily="34" charset="0"/>
              <a:buChar char="•"/>
            </a:pPr>
            <a:endParaRPr lang="en-US" altLang="zh-CN" sz="1600" dirty="0">
              <a:solidFill>
                <a:prstClr val="black"/>
              </a:solidFill>
              <a:ea typeface="微软雅黑"/>
            </a:endParaRPr>
          </a:p>
          <a:p>
            <a:pPr marL="285750" indent="-285750" defTabSz="1219272">
              <a:buFont typeface="Arial" panose="020B0604020202020204" pitchFamily="34" charset="0"/>
              <a:buChar char="•"/>
            </a:pPr>
            <a:r>
              <a:rPr lang="en-US" altLang="zh-CN" sz="1600" dirty="0">
                <a:solidFill>
                  <a:prstClr val="black"/>
                </a:solidFill>
                <a:ea typeface="微软雅黑"/>
              </a:rPr>
              <a:t>Step3: Cutover the business, and take away the legacy DAE, recycle.</a:t>
            </a:r>
            <a:endParaRPr lang="en-US" sz="1600" dirty="0">
              <a:solidFill>
                <a:prstClr val="black"/>
              </a:solidFill>
              <a:ea typeface="微软雅黑"/>
            </a:endParaRPr>
          </a:p>
        </p:txBody>
      </p:sp>
      <p:grpSp>
        <p:nvGrpSpPr>
          <p:cNvPr id="43" name="Group 42"/>
          <p:cNvGrpSpPr/>
          <p:nvPr/>
        </p:nvGrpSpPr>
        <p:grpSpPr>
          <a:xfrm>
            <a:off x="8455002" y="5749"/>
            <a:ext cx="3745368" cy="210092"/>
            <a:chOff x="8455002" y="5749"/>
            <a:chExt cx="3745368" cy="210092"/>
          </a:xfrm>
        </p:grpSpPr>
        <p:sp>
          <p:nvSpPr>
            <p:cNvPr id="44" name="Process 43"/>
            <p:cNvSpPr/>
            <p:nvPr/>
          </p:nvSpPr>
          <p:spPr>
            <a:xfrm>
              <a:off x="9669607" y="7042"/>
              <a:ext cx="1311563" cy="20828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45" name="Process 44"/>
            <p:cNvSpPr/>
            <p:nvPr/>
          </p:nvSpPr>
          <p:spPr>
            <a:xfrm>
              <a:off x="8455002" y="9630"/>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46" name="Process 45"/>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Cost Effective</a:t>
              </a:r>
              <a:endParaRPr kumimoji="1" lang="zh-CN" altLang="en-US" sz="900" b="1" dirty="0">
                <a:solidFill>
                  <a:schemeClr val="tx2"/>
                </a:solidFill>
              </a:endParaRPr>
            </a:p>
          </p:txBody>
        </p:sp>
      </p:grpSp>
    </p:spTree>
    <p:extLst>
      <p:ext uri="{BB962C8B-B14F-4D97-AF65-F5344CB8AC3E}">
        <p14:creationId xmlns:p14="http://schemas.microsoft.com/office/powerpoint/2010/main" val="3414766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6661" y="49415"/>
            <a:ext cx="11250613" cy="535531"/>
          </a:xfrm>
          <a:prstGeom prst="rect">
            <a:avLst/>
          </a:prstGeom>
        </p:spPr>
        <p:txBody>
          <a:bodyPr/>
          <a:lstStyle/>
          <a:p>
            <a:pPr marL="296950" indent="-296950" defTabSz="1187798">
              <a:lnSpc>
                <a:spcPct val="90000"/>
              </a:lnSpc>
              <a:spcBef>
                <a:spcPts val="1299"/>
              </a:spcBef>
            </a:pPr>
            <a:r>
              <a:rPr lang="en-US" altLang="zh-CN" sz="2800" dirty="0">
                <a:latin typeface="微软雅黑" panose="020B0503020204020204" pitchFamily="34" charset="-122"/>
                <a:ea typeface="微软雅黑" panose="020B0503020204020204" pitchFamily="34" charset="-122"/>
              </a:rPr>
              <a:t>New Generation</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Innovative Hardware Platform</a:t>
            </a:r>
          </a:p>
        </p:txBody>
      </p:sp>
      <p:sp>
        <p:nvSpPr>
          <p:cNvPr id="11" name="TextBox 10"/>
          <p:cNvSpPr txBox="1"/>
          <p:nvPr/>
        </p:nvSpPr>
        <p:spPr>
          <a:xfrm>
            <a:off x="1510500" y="2409354"/>
            <a:ext cx="4270870" cy="307777"/>
          </a:xfrm>
          <a:prstGeom prst="rect">
            <a:avLst/>
          </a:prstGeom>
          <a:noFill/>
        </p:spPr>
        <p:txBody>
          <a:bodyPr wrap="square" rtlCol="0">
            <a:spAutoFit/>
          </a:bodyPr>
          <a:lstStyle/>
          <a:p>
            <a:r>
              <a:rPr lang="en-US" altLang="zh-CN" sz="1400" dirty="0">
                <a:ea typeface="Microsoft YaHei" panose="020B0503020204020204" pitchFamily="34" charset="-122"/>
              </a:rPr>
              <a:t>4U,</a:t>
            </a:r>
            <a:r>
              <a:rPr lang="zh-CN" altLang="en-US" sz="1400" dirty="0">
                <a:ea typeface="Microsoft YaHei" panose="020B0503020204020204" pitchFamily="34" charset="-122"/>
              </a:rPr>
              <a:t> </a:t>
            </a:r>
            <a:r>
              <a:rPr lang="en-US" altLang="zh-CN" sz="1400" dirty="0">
                <a:ea typeface="Microsoft YaHei" panose="020B0503020204020204" pitchFamily="34" charset="-122"/>
              </a:rPr>
              <a:t>28</a:t>
            </a:r>
            <a:r>
              <a:rPr lang="zh-CN" altLang="en-US" sz="1400" dirty="0">
                <a:ea typeface="Microsoft YaHei" panose="020B0503020204020204" pitchFamily="34" charset="-122"/>
              </a:rPr>
              <a:t> </a:t>
            </a:r>
            <a:r>
              <a:rPr lang="en-US" altLang="zh-CN" sz="1400" dirty="0">
                <a:ea typeface="Microsoft YaHei" panose="020B0503020204020204" pitchFamily="34" charset="-122"/>
              </a:rPr>
              <a:t>shared</a:t>
            </a:r>
            <a:r>
              <a:rPr lang="zh-CN" altLang="en-US" sz="1400" dirty="0">
                <a:ea typeface="Microsoft YaHei" panose="020B0503020204020204" pitchFamily="34" charset="-122"/>
              </a:rPr>
              <a:t> </a:t>
            </a:r>
            <a:r>
              <a:rPr lang="en-US" altLang="zh-CN" sz="1400" dirty="0">
                <a:ea typeface="Microsoft YaHei" panose="020B0503020204020204" pitchFamily="34" charset="-122"/>
              </a:rPr>
              <a:t>interface</a:t>
            </a:r>
            <a:r>
              <a:rPr lang="zh-CN" altLang="en-US" sz="1400" dirty="0">
                <a:ea typeface="Microsoft YaHei" panose="020B0503020204020204" pitchFamily="34" charset="-122"/>
              </a:rPr>
              <a:t> </a:t>
            </a:r>
            <a:r>
              <a:rPr lang="en-US" altLang="zh-CN" sz="1400" dirty="0">
                <a:ea typeface="Microsoft YaHei" panose="020B0503020204020204" pitchFamily="34" charset="-122"/>
              </a:rPr>
              <a:t>slots</a:t>
            </a:r>
            <a:endParaRPr lang="zh-CN" altLang="en-US" sz="1400" dirty="0">
              <a:ea typeface="Microsoft YaHei" panose="020B0503020204020204" pitchFamily="34" charset="-122"/>
            </a:endParaRPr>
          </a:p>
        </p:txBody>
      </p:sp>
      <p:pic>
        <p:nvPicPr>
          <p:cNvPr id="12" name="Picture 2" descr="C:\Users\c00334535\AppData\Roaming\eSpace_Desktop\UserData\c00334535\imagefiles\A24EE675-722A-498A-A569-5634438A0DAD.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18653" y="1176235"/>
            <a:ext cx="3946405" cy="1247926"/>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6655590" y="4751101"/>
            <a:ext cx="3849474" cy="875594"/>
            <a:chOff x="6656946" y="3973306"/>
            <a:chExt cx="3849474" cy="875594"/>
          </a:xfrm>
        </p:grpSpPr>
        <p:pic>
          <p:nvPicPr>
            <p:cNvPr id="26" name="Picture 2" descr="C:\Users\c00334535\AppData\Roaming\eSpace_Desktop\UserData\c00334535\imagefiles\3FB3E830-8206-4A90-96D1-196B61E4E798.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10800000" flipV="1">
              <a:off x="6656946" y="3973306"/>
              <a:ext cx="3849474" cy="56787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7476183" y="4541123"/>
              <a:ext cx="2283010" cy="307777"/>
            </a:xfrm>
            <a:prstGeom prst="rect">
              <a:avLst/>
            </a:prstGeom>
            <a:noFill/>
          </p:spPr>
          <p:txBody>
            <a:bodyPr wrap="square" rtlCol="0">
              <a:spAutoFit/>
            </a:bodyPr>
            <a:lstStyle/>
            <a:p>
              <a:pPr algn="ctr"/>
              <a:r>
                <a:rPr lang="en-US" altLang="zh-CN" sz="1400" dirty="0">
                  <a:ea typeface="Microsoft YaHei" panose="020B0503020204020204" pitchFamily="34" charset="-122"/>
                </a:rPr>
                <a:t>2U, 25 SAS SSDs</a:t>
              </a:r>
              <a:endParaRPr lang="zh-CN" altLang="en-US" sz="1400" dirty="0">
                <a:ea typeface="Microsoft YaHei" panose="020B0503020204020204" pitchFamily="34" charset="-122"/>
              </a:endParaRPr>
            </a:p>
          </p:txBody>
        </p:sp>
      </p:grpSp>
      <p:grpSp>
        <p:nvGrpSpPr>
          <p:cNvPr id="20" name="Group 19"/>
          <p:cNvGrpSpPr/>
          <p:nvPr/>
        </p:nvGrpSpPr>
        <p:grpSpPr>
          <a:xfrm>
            <a:off x="6655590" y="3214271"/>
            <a:ext cx="3850830" cy="903391"/>
            <a:chOff x="6655590" y="2875821"/>
            <a:chExt cx="3850830" cy="903391"/>
          </a:xfrm>
        </p:grpSpPr>
        <p:grpSp>
          <p:nvGrpSpPr>
            <p:cNvPr id="23" name="组合 22"/>
            <p:cNvGrpSpPr/>
            <p:nvPr/>
          </p:nvGrpSpPr>
          <p:grpSpPr>
            <a:xfrm rot="10800000" flipV="1">
              <a:off x="6655590" y="2875821"/>
              <a:ext cx="3850830" cy="615479"/>
              <a:chOff x="614875" y="4268787"/>
              <a:chExt cx="10696574" cy="2000251"/>
            </a:xfrm>
          </p:grpSpPr>
          <p:pic>
            <p:nvPicPr>
              <p:cNvPr id="24" name="Picture 4" descr="C:\Users\c00334535\AppData\Roaming\eSpace_Desktop\UserData\c00334535\imagefiles\BE6562F0-12BB-4060-96AC-FDCD10BA595B.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14875" y="4268787"/>
                <a:ext cx="10696574" cy="2000251"/>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p:cNvSpPr/>
              <p:nvPr/>
            </p:nvSpPr>
            <p:spPr>
              <a:xfrm flipH="1">
                <a:off x="10896598" y="5599633"/>
                <a:ext cx="314325" cy="382067"/>
              </a:xfrm>
              <a:prstGeom prst="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8" name="TextBox 27"/>
            <p:cNvSpPr txBox="1"/>
            <p:nvPr/>
          </p:nvSpPr>
          <p:spPr>
            <a:xfrm>
              <a:off x="7157191" y="3471435"/>
              <a:ext cx="3126519" cy="307777"/>
            </a:xfrm>
            <a:prstGeom prst="rect">
              <a:avLst/>
            </a:prstGeom>
            <a:noFill/>
          </p:spPr>
          <p:txBody>
            <a:bodyPr wrap="square" rtlCol="0">
              <a:spAutoFit/>
            </a:bodyPr>
            <a:lstStyle/>
            <a:p>
              <a:pPr algn="ctr"/>
              <a:r>
                <a:rPr lang="en-US" altLang="zh-CN" sz="1400" dirty="0">
                  <a:ea typeface="Microsoft YaHei" panose="020B0503020204020204" pitchFamily="34" charset="-122"/>
                </a:rPr>
                <a:t>2U, 36 </a:t>
              </a:r>
              <a:r>
                <a:rPr lang="en-US" altLang="zh-CN" sz="1400" dirty="0" err="1">
                  <a:ea typeface="Microsoft YaHei" panose="020B0503020204020204" pitchFamily="34" charset="-122"/>
                </a:rPr>
                <a:t>NVMe</a:t>
              </a:r>
              <a:r>
                <a:rPr lang="en-US" altLang="zh-CN" sz="1400" dirty="0">
                  <a:ea typeface="Microsoft YaHei" panose="020B0503020204020204" pitchFamily="34" charset="-122"/>
                </a:rPr>
                <a:t> SSDs(high density)</a:t>
              </a:r>
              <a:endParaRPr lang="zh-CN" altLang="en-US" sz="1400" dirty="0">
                <a:ea typeface="Microsoft YaHei" panose="020B0503020204020204" pitchFamily="34" charset="-122"/>
              </a:endParaRPr>
            </a:p>
          </p:txBody>
        </p:sp>
      </p:grpSp>
      <p:sp>
        <p:nvSpPr>
          <p:cNvPr id="21" name="TextBox 21"/>
          <p:cNvSpPr txBox="1"/>
          <p:nvPr/>
        </p:nvSpPr>
        <p:spPr>
          <a:xfrm>
            <a:off x="26377" y="1382558"/>
            <a:ext cx="1566757" cy="823302"/>
          </a:xfrm>
          <a:prstGeom prst="rect">
            <a:avLst/>
          </a:prstGeom>
          <a:noFill/>
        </p:spPr>
        <p:txBody>
          <a:bodyPr wrap="square" rtlCol="0">
            <a:spAutoFit/>
          </a:bodyPr>
          <a:lstStyle/>
          <a:p>
            <a:pPr algn="ctr">
              <a:lnSpc>
                <a:spcPts val="1900"/>
              </a:lnSpc>
            </a:pPr>
            <a:r>
              <a:rPr lang="en-US" altLang="zh-CN" sz="1400" dirty="0">
                <a:ea typeface="Microsoft YaHei" panose="020B0503020204020204" pitchFamily="34" charset="-122"/>
              </a:rPr>
              <a:t>High-end controller enclosure</a:t>
            </a:r>
            <a:endParaRPr lang="zh-CN" altLang="en-US" sz="1400" dirty="0">
              <a:ea typeface="Microsoft YaHei" panose="020B0503020204020204" pitchFamily="34" charset="-122"/>
            </a:endParaRPr>
          </a:p>
        </p:txBody>
      </p:sp>
      <p:sp>
        <p:nvSpPr>
          <p:cNvPr id="33" name="TextBox 21"/>
          <p:cNvSpPr txBox="1"/>
          <p:nvPr/>
        </p:nvSpPr>
        <p:spPr>
          <a:xfrm>
            <a:off x="67481" y="2840823"/>
            <a:ext cx="1524502" cy="823302"/>
          </a:xfrm>
          <a:prstGeom prst="rect">
            <a:avLst/>
          </a:prstGeom>
          <a:noFill/>
        </p:spPr>
        <p:txBody>
          <a:bodyPr wrap="square" rtlCol="0">
            <a:spAutoFit/>
          </a:bodyPr>
          <a:lstStyle/>
          <a:p>
            <a:pPr algn="ctr">
              <a:lnSpc>
                <a:spcPts val="1900"/>
              </a:lnSpc>
            </a:pPr>
            <a:r>
              <a:rPr lang="en-US" altLang="zh-CN" sz="1400" dirty="0">
                <a:ea typeface="Microsoft YaHei" panose="020B0503020204020204" pitchFamily="34" charset="-122"/>
              </a:rPr>
              <a:t>Mid-range controller enclosure</a:t>
            </a:r>
            <a:endParaRPr lang="zh-CN" altLang="en-US" sz="1400" dirty="0">
              <a:ea typeface="Microsoft YaHei" panose="020B0503020204020204" pitchFamily="34" charset="-122"/>
            </a:endParaRPr>
          </a:p>
        </p:txBody>
      </p:sp>
      <p:sp>
        <p:nvSpPr>
          <p:cNvPr id="34" name="TextBox 10"/>
          <p:cNvSpPr txBox="1"/>
          <p:nvPr/>
        </p:nvSpPr>
        <p:spPr>
          <a:xfrm>
            <a:off x="1532395" y="4574173"/>
            <a:ext cx="3699403" cy="335989"/>
          </a:xfrm>
          <a:prstGeom prst="rect">
            <a:avLst/>
          </a:prstGeom>
          <a:noFill/>
        </p:spPr>
        <p:txBody>
          <a:bodyPr wrap="square" rtlCol="0">
            <a:spAutoFit/>
          </a:bodyPr>
          <a:lstStyle/>
          <a:p>
            <a:pPr>
              <a:lnSpc>
                <a:spcPts val="1900"/>
              </a:lnSpc>
            </a:pPr>
            <a:r>
              <a:rPr lang="en-US" altLang="zh-CN" sz="1400" dirty="0">
                <a:ea typeface="Microsoft YaHei" panose="020B0503020204020204" pitchFamily="34" charset="-122"/>
              </a:rPr>
              <a:t>2U, 2 controllers per </a:t>
            </a:r>
            <a:r>
              <a:rPr lang="en-US" altLang="zh-CN" sz="1400">
                <a:ea typeface="Microsoft YaHei" panose="020B0503020204020204" pitchFamily="34" charset="-122"/>
              </a:rPr>
              <a:t>controller enclosure</a:t>
            </a:r>
            <a:endParaRPr lang="zh-CN" altLang="en-US" sz="1400" dirty="0">
              <a:ea typeface="Microsoft YaHei" panose="020B0503020204020204" pitchFamily="34" charset="-122"/>
            </a:endParaRPr>
          </a:p>
        </p:txBody>
      </p:sp>
      <p:sp>
        <p:nvSpPr>
          <p:cNvPr id="35" name="TextBox 21"/>
          <p:cNvSpPr txBox="1"/>
          <p:nvPr/>
        </p:nvSpPr>
        <p:spPr>
          <a:xfrm>
            <a:off x="60973" y="3927160"/>
            <a:ext cx="1466043" cy="823302"/>
          </a:xfrm>
          <a:prstGeom prst="rect">
            <a:avLst/>
          </a:prstGeom>
          <a:noFill/>
        </p:spPr>
        <p:txBody>
          <a:bodyPr wrap="square" rtlCol="0">
            <a:spAutoFit/>
          </a:bodyPr>
          <a:lstStyle/>
          <a:p>
            <a:pPr algn="ctr">
              <a:lnSpc>
                <a:spcPts val="1900"/>
              </a:lnSpc>
            </a:pPr>
            <a:r>
              <a:rPr lang="en-US" altLang="zh-CN" sz="1400" dirty="0">
                <a:ea typeface="Microsoft YaHei" panose="020B0503020204020204" pitchFamily="34" charset="-122"/>
              </a:rPr>
              <a:t>Entry-level controller enclosure</a:t>
            </a:r>
            <a:endParaRPr lang="zh-CN" altLang="en-US" sz="1400" dirty="0">
              <a:ea typeface="Microsoft YaHei" panose="020B0503020204020204" pitchFamily="34" charset="-122"/>
            </a:endParaRPr>
          </a:p>
        </p:txBody>
      </p:sp>
      <p:sp>
        <p:nvSpPr>
          <p:cNvPr id="37" name="TextBox 21"/>
          <p:cNvSpPr txBox="1"/>
          <p:nvPr/>
        </p:nvSpPr>
        <p:spPr>
          <a:xfrm>
            <a:off x="46398" y="5268013"/>
            <a:ext cx="1458980" cy="335989"/>
          </a:xfrm>
          <a:prstGeom prst="rect">
            <a:avLst/>
          </a:prstGeom>
          <a:noFill/>
        </p:spPr>
        <p:txBody>
          <a:bodyPr wrap="square" rtlCol="0">
            <a:spAutoFit/>
          </a:bodyPr>
          <a:lstStyle/>
          <a:p>
            <a:pPr algn="ctr">
              <a:lnSpc>
                <a:spcPts val="1900"/>
              </a:lnSpc>
            </a:pPr>
            <a:r>
              <a:rPr lang="en-US" altLang="zh-CN" sz="1400" dirty="0">
                <a:ea typeface="Microsoft YaHei" panose="020B0503020204020204" pitchFamily="34" charset="-122"/>
              </a:rPr>
              <a:t>Intelligent DAE</a:t>
            </a:r>
            <a:endParaRPr lang="zh-CN" altLang="en-US" sz="1400" dirty="0">
              <a:ea typeface="Microsoft YaHei" panose="020B0503020204020204" pitchFamily="34" charset="-122"/>
            </a:endParaRPr>
          </a:p>
        </p:txBody>
      </p:sp>
      <p:sp>
        <p:nvSpPr>
          <p:cNvPr id="42" name="TextBox 10"/>
          <p:cNvSpPr txBox="1"/>
          <p:nvPr/>
        </p:nvSpPr>
        <p:spPr>
          <a:xfrm>
            <a:off x="1523703" y="3494016"/>
            <a:ext cx="3392841" cy="335989"/>
          </a:xfrm>
          <a:prstGeom prst="rect">
            <a:avLst/>
          </a:prstGeom>
          <a:noFill/>
        </p:spPr>
        <p:txBody>
          <a:bodyPr wrap="square" rtlCol="0">
            <a:spAutoFit/>
          </a:bodyPr>
          <a:lstStyle/>
          <a:p>
            <a:pPr>
              <a:lnSpc>
                <a:spcPts val="1900"/>
              </a:lnSpc>
            </a:pPr>
            <a:r>
              <a:rPr lang="en-US" altLang="zh-CN" sz="1400" dirty="0">
                <a:ea typeface="Microsoft YaHei" panose="020B0503020204020204" pitchFamily="34" charset="-122"/>
              </a:rPr>
              <a:t>2U, 2 controllers per controller enclosure</a:t>
            </a:r>
            <a:endParaRPr lang="zh-CN" altLang="en-US" sz="1400" dirty="0">
              <a:ea typeface="Microsoft YaHei" panose="020B0503020204020204" pitchFamily="34" charset="-122"/>
            </a:endParaRPr>
          </a:p>
        </p:txBody>
      </p:sp>
      <p:grpSp>
        <p:nvGrpSpPr>
          <p:cNvPr id="45" name="Group 44"/>
          <p:cNvGrpSpPr/>
          <p:nvPr/>
        </p:nvGrpSpPr>
        <p:grpSpPr>
          <a:xfrm>
            <a:off x="8450407" y="5741"/>
            <a:ext cx="3749963" cy="208281"/>
            <a:chOff x="8450407" y="5741"/>
            <a:chExt cx="3749963" cy="208281"/>
          </a:xfrm>
        </p:grpSpPr>
        <p:sp>
          <p:nvSpPr>
            <p:cNvPr id="46" name="Process 45"/>
            <p:cNvSpPr/>
            <p:nvPr/>
          </p:nvSpPr>
          <p:spPr>
            <a:xfrm>
              <a:off x="9669607" y="5741"/>
              <a:ext cx="1311563" cy="208281"/>
            </a:xfrm>
            <a:prstGeom prst="flowChartProcess">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 Performance</a:t>
              </a:r>
              <a:endParaRPr kumimoji="1" lang="zh-CN" altLang="en-US" sz="900" b="1" dirty="0">
                <a:solidFill>
                  <a:schemeClr val="tx2"/>
                </a:solidFill>
              </a:endParaRPr>
            </a:p>
          </p:txBody>
        </p:sp>
        <p:sp>
          <p:nvSpPr>
            <p:cNvPr id="47" name="Process 46"/>
            <p:cNvSpPr/>
            <p:nvPr/>
          </p:nvSpPr>
          <p:spPr>
            <a:xfrm>
              <a:off x="8450407" y="5741"/>
              <a:ext cx="1219200" cy="208275"/>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48" name="Process 47"/>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Cost Effective</a:t>
              </a:r>
              <a:endParaRPr kumimoji="1" lang="zh-CN" altLang="en-US" sz="900" b="1" dirty="0">
                <a:solidFill>
                  <a:schemeClr val="tx2"/>
                </a:solidFill>
              </a:endParaRPr>
            </a:p>
          </p:txBody>
        </p:sp>
      </p:grpSp>
      <p:pic>
        <p:nvPicPr>
          <p:cNvPr id="36" name="Picture 3"/>
          <p:cNvPicPr>
            <a:picLocks noChangeAspect="1" noChangeArrowheads="1"/>
          </p:cNvPicPr>
          <p:nvPr/>
        </p:nvPicPr>
        <p:blipFill>
          <a:blip r:embed="rId6" cstate="print"/>
          <a:srcRect/>
          <a:stretch>
            <a:fillRect/>
          </a:stretch>
        </p:blipFill>
        <p:spPr bwMode="auto">
          <a:xfrm>
            <a:off x="1581101" y="2923907"/>
            <a:ext cx="4028982" cy="596859"/>
          </a:xfrm>
          <a:prstGeom prst="rect">
            <a:avLst/>
          </a:prstGeom>
          <a:noFill/>
          <a:ln w="9525">
            <a:noFill/>
            <a:miter lim="800000"/>
            <a:headEnd/>
            <a:tailEnd/>
          </a:ln>
        </p:spPr>
      </p:pic>
      <p:pic>
        <p:nvPicPr>
          <p:cNvPr id="38" name="图片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05220" y="5137148"/>
            <a:ext cx="4001677" cy="556922"/>
          </a:xfrm>
          <a:prstGeom prst="rect">
            <a:avLst/>
          </a:prstGeom>
        </p:spPr>
      </p:pic>
      <p:pic>
        <p:nvPicPr>
          <p:cNvPr id="43" name="Picture 2"/>
          <p:cNvPicPr>
            <a:picLocks noChangeAspect="1" noChangeArrowheads="1"/>
          </p:cNvPicPr>
          <p:nvPr/>
        </p:nvPicPr>
        <p:blipFill>
          <a:blip r:embed="rId8" cstate="print"/>
          <a:srcRect/>
          <a:stretch>
            <a:fillRect/>
          </a:stretch>
        </p:blipFill>
        <p:spPr bwMode="auto">
          <a:xfrm>
            <a:off x="1572169" y="3997309"/>
            <a:ext cx="4079291" cy="615364"/>
          </a:xfrm>
          <a:prstGeom prst="rect">
            <a:avLst/>
          </a:prstGeom>
          <a:noFill/>
          <a:ln w="9525">
            <a:noFill/>
            <a:miter lim="800000"/>
            <a:headEnd/>
            <a:tailEnd/>
          </a:ln>
        </p:spPr>
      </p:pic>
      <p:sp>
        <p:nvSpPr>
          <p:cNvPr id="44" name="TextBox 10"/>
          <p:cNvSpPr txBox="1"/>
          <p:nvPr/>
        </p:nvSpPr>
        <p:spPr>
          <a:xfrm>
            <a:off x="1557128" y="5674647"/>
            <a:ext cx="3392841" cy="335989"/>
          </a:xfrm>
          <a:prstGeom prst="rect">
            <a:avLst/>
          </a:prstGeom>
          <a:noFill/>
        </p:spPr>
        <p:txBody>
          <a:bodyPr wrap="square" rtlCol="0">
            <a:spAutoFit/>
          </a:bodyPr>
          <a:lstStyle/>
          <a:p>
            <a:pPr>
              <a:lnSpc>
                <a:spcPts val="1900"/>
              </a:lnSpc>
            </a:pPr>
            <a:r>
              <a:rPr lang="en-US" altLang="zh-CN" sz="1400" dirty="0">
                <a:ea typeface="Microsoft YaHei" panose="020B0503020204020204" pitchFamily="34" charset="-122"/>
              </a:rPr>
              <a:t>2U, 2 controllers per controller enclosure</a:t>
            </a:r>
            <a:endParaRPr lang="zh-CN" altLang="en-US" sz="1400" dirty="0">
              <a:ea typeface="Microsoft YaHei" panose="020B0503020204020204" pitchFamily="34" charset="-122"/>
            </a:endParaRPr>
          </a:p>
        </p:txBody>
      </p:sp>
      <p:grpSp>
        <p:nvGrpSpPr>
          <p:cNvPr id="22" name="Group 21"/>
          <p:cNvGrpSpPr/>
          <p:nvPr/>
        </p:nvGrpSpPr>
        <p:grpSpPr>
          <a:xfrm>
            <a:off x="6540003" y="1176236"/>
            <a:ext cx="4270870" cy="1519294"/>
            <a:chOff x="6540003" y="1176236"/>
            <a:chExt cx="4270870" cy="1519294"/>
          </a:xfrm>
        </p:grpSpPr>
        <p:grpSp>
          <p:nvGrpSpPr>
            <p:cNvPr id="5" name="组合 4"/>
            <p:cNvGrpSpPr/>
            <p:nvPr/>
          </p:nvGrpSpPr>
          <p:grpSpPr>
            <a:xfrm>
              <a:off x="6676611" y="1176236"/>
              <a:ext cx="3829809" cy="1200578"/>
              <a:chOff x="555625" y="1582737"/>
              <a:chExt cx="10658475" cy="3914776"/>
            </a:xfrm>
          </p:grpSpPr>
          <p:pic>
            <p:nvPicPr>
              <p:cNvPr id="6" name="Picture 2" descr="C:\Users\c00334535\AppData\Roaming\eSpace_Desktop\UserData\c00334535\imagefiles\8773BCE2-4109-4AF5-90B6-C8443797EB86.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5625" y="1582737"/>
                <a:ext cx="10658475" cy="391477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10789635" y="4867275"/>
                <a:ext cx="312610" cy="419100"/>
              </a:xfrm>
              <a:prstGeom prst="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6" descr="C:\Users\c00334535\AppData\Roaming\eSpace_Desktop\UserData\c00334535\imagefiles\5E678072-EC00-4BDF-9E85-23441761C591.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169385" y="4483100"/>
                <a:ext cx="9563100" cy="9239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C:\Users\c00334535\AppData\Roaming\eSpace_Desktop\UserData\c00334535\imagefiles\5E678072-EC00-4BDF-9E85-23441761C591.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169385" y="2629694"/>
                <a:ext cx="9563100" cy="923925"/>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TextBox 48"/>
            <p:cNvSpPr txBox="1"/>
            <p:nvPr/>
          </p:nvSpPr>
          <p:spPr>
            <a:xfrm>
              <a:off x="6540003" y="2387753"/>
              <a:ext cx="4270870" cy="307777"/>
            </a:xfrm>
            <a:prstGeom prst="rect">
              <a:avLst/>
            </a:prstGeom>
            <a:noFill/>
          </p:spPr>
          <p:txBody>
            <a:bodyPr wrap="square" rtlCol="0">
              <a:spAutoFit/>
            </a:bodyPr>
            <a:lstStyle/>
            <a:p>
              <a:pPr algn="ctr"/>
              <a:r>
                <a:rPr lang="en-US" altLang="zh-CN" sz="1400" dirty="0">
                  <a:ea typeface="Microsoft YaHei" panose="020B0503020204020204" pitchFamily="34" charset="-122"/>
                </a:rPr>
                <a:t>4U, 4 controllers</a:t>
              </a:r>
              <a:r>
                <a:rPr lang="en-US" altLang="zh-CN" sz="1400" b="1" dirty="0">
                  <a:solidFill>
                    <a:srgbClr val="FF0000"/>
                  </a:solidFill>
                  <a:ea typeface="Microsoft YaHei" panose="020B0503020204020204" pitchFamily="34" charset="-122"/>
                </a:rPr>
                <a:t> </a:t>
              </a:r>
              <a:r>
                <a:rPr lang="en-US" altLang="zh-CN" sz="1400" dirty="0">
                  <a:ea typeface="Microsoft YaHei" panose="020B0503020204020204" pitchFamily="34" charset="-122"/>
                </a:rPr>
                <a:t>per controller enclosure</a:t>
              </a:r>
              <a:endParaRPr lang="zh-CN" altLang="en-US" sz="1400" dirty="0">
                <a:ea typeface="Microsoft YaHei" panose="020B0503020204020204" pitchFamily="34" charset="-122"/>
              </a:endParaRPr>
            </a:p>
          </p:txBody>
        </p:sp>
      </p:grpSp>
      <p:sp>
        <p:nvSpPr>
          <p:cNvPr id="13" name="TextBox 12"/>
          <p:cNvSpPr txBox="1"/>
          <p:nvPr/>
        </p:nvSpPr>
        <p:spPr>
          <a:xfrm>
            <a:off x="2387065" y="750961"/>
            <a:ext cx="1896177" cy="369332"/>
          </a:xfrm>
          <a:prstGeom prst="rect">
            <a:avLst/>
          </a:prstGeom>
          <a:noFill/>
        </p:spPr>
        <p:txBody>
          <a:bodyPr wrap="square" rtlCol="0">
            <a:spAutoFit/>
          </a:bodyPr>
          <a:lstStyle/>
          <a:p>
            <a:pPr algn="ctr"/>
            <a:r>
              <a:rPr kumimoji="1" lang="en-US" altLang="zh-CN" dirty="0">
                <a:latin typeface="Microsoft YaHei" panose="020B0503020204020204" pitchFamily="34" charset="-122"/>
                <a:ea typeface="Microsoft YaHei" panose="020B0503020204020204" pitchFamily="34" charset="-122"/>
              </a:rPr>
              <a:t>Rear</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Panel</a:t>
            </a:r>
            <a:endParaRPr kumimoji="1" lang="zh-CN" altLang="en-US" dirty="0">
              <a:latin typeface="Microsoft YaHei" panose="020B0503020204020204" pitchFamily="34" charset="-122"/>
              <a:ea typeface="Microsoft YaHei" panose="020B0503020204020204" pitchFamily="34" charset="-122"/>
            </a:endParaRPr>
          </a:p>
        </p:txBody>
      </p:sp>
      <p:sp>
        <p:nvSpPr>
          <p:cNvPr id="50" name="TextBox 49"/>
          <p:cNvSpPr txBox="1"/>
          <p:nvPr/>
        </p:nvSpPr>
        <p:spPr>
          <a:xfrm>
            <a:off x="7727349" y="747840"/>
            <a:ext cx="1896177" cy="369332"/>
          </a:xfrm>
          <a:prstGeom prst="rect">
            <a:avLst/>
          </a:prstGeom>
          <a:noFill/>
        </p:spPr>
        <p:txBody>
          <a:bodyPr wrap="square" rtlCol="0">
            <a:spAutoFit/>
          </a:bodyPr>
          <a:lstStyle/>
          <a:p>
            <a:pPr algn="ctr"/>
            <a:r>
              <a:rPr kumimoji="1" lang="en-US" altLang="zh-CN" dirty="0">
                <a:latin typeface="Microsoft YaHei" panose="020B0503020204020204" pitchFamily="34" charset="-122"/>
                <a:ea typeface="Microsoft YaHei" panose="020B0503020204020204" pitchFamily="34" charset="-122"/>
              </a:rPr>
              <a:t>Front</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Panel</a:t>
            </a:r>
            <a:endParaRPr kumimoji="1" lang="zh-CN" altLang="en-US" dirty="0">
              <a:latin typeface="Microsoft YaHei" panose="020B0503020204020204" pitchFamily="34" charset="-122"/>
              <a:ea typeface="Microsoft YaHei" panose="020B0503020204020204" pitchFamily="34" charset="-122"/>
            </a:endParaRPr>
          </a:p>
        </p:txBody>
      </p:sp>
      <p:cxnSp>
        <p:nvCxnSpPr>
          <p:cNvPr id="15" name="Straight Connector 14"/>
          <p:cNvCxnSpPr/>
          <p:nvPr/>
        </p:nvCxnSpPr>
        <p:spPr>
          <a:xfrm>
            <a:off x="6112042" y="747840"/>
            <a:ext cx="87029" cy="5575958"/>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294485" y="6293752"/>
            <a:ext cx="1569660" cy="369332"/>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rPr>
              <a:t>H</a:t>
            </a:r>
            <a:r>
              <a:rPr lang="zh-CN" altLang="en-US" b="1" dirty="0">
                <a:latin typeface="Arial" panose="020B0604020202020204" pitchFamily="34" charset="0"/>
                <a:cs typeface="Arial" panose="020B0604020202020204" pitchFamily="34" charset="0"/>
              </a:rPr>
              <a:t>igh density</a:t>
            </a:r>
          </a:p>
        </p:txBody>
      </p:sp>
      <p:sp>
        <p:nvSpPr>
          <p:cNvPr id="3" name="Rectangle 2"/>
          <p:cNvSpPr/>
          <p:nvPr/>
        </p:nvSpPr>
        <p:spPr>
          <a:xfrm>
            <a:off x="4191858" y="6293752"/>
            <a:ext cx="1915909" cy="369332"/>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rPr>
              <a:t>S</a:t>
            </a:r>
            <a:r>
              <a:rPr lang="zh-CN" altLang="en-US" b="1" dirty="0">
                <a:latin typeface="Arial" panose="020B0604020202020204" pitchFamily="34" charset="0"/>
                <a:cs typeface="Arial" panose="020B0604020202020204" pitchFamily="34" charset="0"/>
              </a:rPr>
              <a:t>tandardization</a:t>
            </a:r>
          </a:p>
        </p:txBody>
      </p:sp>
    </p:spTree>
    <p:extLst>
      <p:ext uri="{BB962C8B-B14F-4D97-AF65-F5344CB8AC3E}">
        <p14:creationId xmlns:p14="http://schemas.microsoft.com/office/powerpoint/2010/main" val="27729152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4294967295"/>
          </p:nvPr>
        </p:nvSpPr>
        <p:spPr>
          <a:xfrm>
            <a:off x="614114" y="334188"/>
            <a:ext cx="8569325" cy="514350"/>
          </a:xfrm>
          <a:prstGeom prst="rect">
            <a:avLst/>
          </a:prstGeom>
        </p:spPr>
        <p:txBody>
          <a:bodyPr>
            <a:normAutofit/>
          </a:bodyPr>
          <a:lstStyle/>
          <a:p>
            <a:pPr marL="0" indent="0">
              <a:buNone/>
            </a:pPr>
            <a:r>
              <a:rPr lang="en-US" altLang="zh-CN" sz="2800" dirty="0">
                <a:latin typeface="微软雅黑" panose="020B0503020204020204" pitchFamily="34" charset="-122"/>
                <a:ea typeface="微软雅黑" panose="020B0503020204020204" pitchFamily="34" charset="-122"/>
                <a:cs typeface="Calibri" panose="020F0502020204030204" pitchFamily="34" charset="0"/>
              </a:rPr>
              <a:t>Storage Federation Cluster</a:t>
            </a:r>
            <a:endParaRPr lang="zh-CN" altLang="en-US" sz="2800" dirty="0">
              <a:latin typeface="微软雅黑" panose="020B0503020204020204" pitchFamily="34" charset="-122"/>
              <a:ea typeface="微软雅黑" panose="020B0503020204020204" pitchFamily="34" charset="-122"/>
              <a:cs typeface="Calibri" panose="020F0502020204030204" pitchFamily="34" charset="0"/>
            </a:endParaRPr>
          </a:p>
        </p:txBody>
      </p:sp>
      <p:pic>
        <p:nvPicPr>
          <p:cNvPr id="28" name="图片 27"/>
          <p:cNvPicPr/>
          <p:nvPr/>
        </p:nvPicPr>
        <p:blipFill>
          <a:blip r:embed="rId3" cstate="email">
            <a:extLst>
              <a:ext uri="{28A0092B-C50C-407E-A947-70E740481C1C}">
                <a14:useLocalDpi xmlns:a14="http://schemas.microsoft.com/office/drawing/2010/main"/>
              </a:ext>
            </a:extLst>
          </a:blip>
          <a:stretch>
            <a:fillRect/>
          </a:stretch>
        </p:blipFill>
        <p:spPr>
          <a:xfrm>
            <a:off x="614114" y="1343624"/>
            <a:ext cx="2454368" cy="928916"/>
          </a:xfrm>
          <a:prstGeom prst="rect">
            <a:avLst/>
          </a:prstGeom>
        </p:spPr>
      </p:pic>
      <p:sp>
        <p:nvSpPr>
          <p:cNvPr id="33" name="文本框 32"/>
          <p:cNvSpPr txBox="1"/>
          <p:nvPr/>
        </p:nvSpPr>
        <p:spPr>
          <a:xfrm>
            <a:off x="873787" y="2276944"/>
            <a:ext cx="1794680" cy="276999"/>
          </a:xfrm>
          <a:prstGeom prst="rect">
            <a:avLst/>
          </a:prstGeom>
          <a:noFill/>
        </p:spPr>
        <p:txBody>
          <a:bodyPr wrap="square" rtlCol="0">
            <a:spAutoFit/>
          </a:bodyPr>
          <a:lstStyle/>
          <a:p>
            <a:pPr algn="ctr"/>
            <a:r>
              <a:rPr lang="en-US" altLang="zh-CN" sz="1200" dirty="0">
                <a:solidFill>
                  <a:srgbClr val="1D1D1A"/>
                </a:solidFill>
              </a:rPr>
              <a:t>Dorado V6</a:t>
            </a:r>
            <a:endParaRPr lang="en-US" sz="1200" dirty="0">
              <a:solidFill>
                <a:srgbClr val="1D1D1A"/>
              </a:solidFill>
            </a:endParaRPr>
          </a:p>
        </p:txBody>
      </p:sp>
      <p:sp>
        <p:nvSpPr>
          <p:cNvPr id="34" name="文本框 33"/>
          <p:cNvSpPr txBox="1"/>
          <p:nvPr/>
        </p:nvSpPr>
        <p:spPr>
          <a:xfrm>
            <a:off x="8101055" y="2262985"/>
            <a:ext cx="1794680" cy="276999"/>
          </a:xfrm>
          <a:prstGeom prst="rect">
            <a:avLst/>
          </a:prstGeom>
          <a:noFill/>
        </p:spPr>
        <p:txBody>
          <a:bodyPr wrap="square" rtlCol="0">
            <a:spAutoFit/>
          </a:bodyPr>
          <a:lstStyle/>
          <a:p>
            <a:pPr algn="ctr"/>
            <a:r>
              <a:rPr lang="en-US" altLang="zh-CN" sz="1200" dirty="0">
                <a:solidFill>
                  <a:srgbClr val="1D1D1A"/>
                </a:solidFill>
              </a:rPr>
              <a:t>Dorado V8</a:t>
            </a:r>
            <a:endParaRPr lang="en-US" sz="1200" dirty="0">
              <a:solidFill>
                <a:srgbClr val="1D1D1A"/>
              </a:solidFill>
            </a:endParaRPr>
          </a:p>
        </p:txBody>
      </p:sp>
      <p:sp>
        <p:nvSpPr>
          <p:cNvPr id="41" name="文本框 40"/>
          <p:cNvSpPr txBox="1"/>
          <p:nvPr/>
        </p:nvSpPr>
        <p:spPr>
          <a:xfrm>
            <a:off x="4474255" y="2277960"/>
            <a:ext cx="1794680" cy="276999"/>
          </a:xfrm>
          <a:prstGeom prst="rect">
            <a:avLst/>
          </a:prstGeom>
          <a:noFill/>
        </p:spPr>
        <p:txBody>
          <a:bodyPr wrap="square" rtlCol="0">
            <a:spAutoFit/>
          </a:bodyPr>
          <a:lstStyle/>
          <a:p>
            <a:pPr algn="ctr"/>
            <a:r>
              <a:rPr lang="en-US" altLang="zh-CN" sz="1200" dirty="0">
                <a:solidFill>
                  <a:srgbClr val="1D1D1A"/>
                </a:solidFill>
              </a:rPr>
              <a:t>Dorado V7</a:t>
            </a:r>
            <a:endParaRPr lang="en-US" sz="1200" dirty="0">
              <a:solidFill>
                <a:srgbClr val="1D1D1A"/>
              </a:solidFill>
            </a:endParaRPr>
          </a:p>
        </p:txBody>
      </p:sp>
      <p:pic>
        <p:nvPicPr>
          <p:cNvPr id="40" name="图片 39"/>
          <p:cNvPicPr/>
          <p:nvPr/>
        </p:nvPicPr>
        <p:blipFill>
          <a:blip r:embed="rId3" cstate="email">
            <a:extLst>
              <a:ext uri="{28A0092B-C50C-407E-A947-70E740481C1C}">
                <a14:useLocalDpi xmlns:a14="http://schemas.microsoft.com/office/drawing/2010/main"/>
              </a:ext>
            </a:extLst>
          </a:blip>
          <a:stretch>
            <a:fillRect/>
          </a:stretch>
        </p:blipFill>
        <p:spPr>
          <a:xfrm>
            <a:off x="4138740" y="1343624"/>
            <a:ext cx="2454368" cy="928916"/>
          </a:xfrm>
          <a:prstGeom prst="rect">
            <a:avLst/>
          </a:prstGeom>
        </p:spPr>
      </p:pic>
      <p:sp>
        <p:nvSpPr>
          <p:cNvPr id="104" name="文本框 103"/>
          <p:cNvSpPr txBox="1"/>
          <p:nvPr/>
        </p:nvSpPr>
        <p:spPr>
          <a:xfrm>
            <a:off x="4584311" y="3239131"/>
            <a:ext cx="3205618" cy="528350"/>
          </a:xfrm>
          <a:prstGeom prst="rect">
            <a:avLst/>
          </a:prstGeom>
          <a:noFill/>
        </p:spPr>
        <p:txBody>
          <a:bodyPr wrap="square" rtlCol="0" anchor="ctr">
            <a:spAutoFit/>
          </a:bodyPr>
          <a:lstStyle/>
          <a:p>
            <a:pPr>
              <a:lnSpc>
                <a:spcPts val="3440"/>
              </a:lnSpc>
            </a:pPr>
            <a:r>
              <a:rPr lang="en-US" altLang="zh-CN" sz="1400" dirty="0">
                <a:solidFill>
                  <a:srgbClr val="1D1D1A"/>
                </a:solidFill>
                <a:ea typeface="Microsoft YaHei" panose="020B0503020204020204" pitchFamily="34" charset="-122"/>
              </a:rPr>
              <a:t>Federation Cluster Network (Data)</a:t>
            </a:r>
            <a:endParaRPr lang="zh-CN" altLang="en-US" sz="1400" dirty="0">
              <a:solidFill>
                <a:srgbClr val="1D1D1A"/>
              </a:solidFill>
              <a:ea typeface="Microsoft YaHei" panose="020B0503020204020204" pitchFamily="34" charset="-122"/>
            </a:endParaRPr>
          </a:p>
        </p:txBody>
      </p:sp>
      <p:pic>
        <p:nvPicPr>
          <p:cNvPr id="121" name="图片 120"/>
          <p:cNvPicPr>
            <a:picLocks noChangeAspect="1"/>
          </p:cNvPicPr>
          <p:nvPr/>
        </p:nvPicPr>
        <p:blipFill>
          <a:blip r:embed="rId4" cstate="print"/>
          <a:stretch>
            <a:fillRect/>
          </a:stretch>
        </p:blipFill>
        <p:spPr>
          <a:xfrm>
            <a:off x="5142302" y="3896207"/>
            <a:ext cx="552450" cy="523875"/>
          </a:xfrm>
          <a:prstGeom prst="rect">
            <a:avLst/>
          </a:prstGeom>
        </p:spPr>
      </p:pic>
      <p:pic>
        <p:nvPicPr>
          <p:cNvPr id="122" name="图片 121"/>
          <p:cNvPicPr>
            <a:picLocks noChangeAspect="1"/>
          </p:cNvPicPr>
          <p:nvPr/>
        </p:nvPicPr>
        <p:blipFill>
          <a:blip r:embed="rId4" cstate="print"/>
          <a:stretch>
            <a:fillRect/>
          </a:stretch>
        </p:blipFill>
        <p:spPr>
          <a:xfrm>
            <a:off x="6432101" y="3896207"/>
            <a:ext cx="552450" cy="523875"/>
          </a:xfrm>
          <a:prstGeom prst="rect">
            <a:avLst/>
          </a:prstGeom>
        </p:spPr>
      </p:pic>
      <p:cxnSp>
        <p:nvCxnSpPr>
          <p:cNvPr id="123" name="直接连接符 122"/>
          <p:cNvCxnSpPr/>
          <p:nvPr/>
        </p:nvCxnSpPr>
        <p:spPr>
          <a:xfrm flipV="1">
            <a:off x="4092850" y="2681221"/>
            <a:ext cx="0" cy="301372"/>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355109" y="2681221"/>
            <a:ext cx="1450560" cy="0"/>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V="1">
            <a:off x="355108" y="1808082"/>
            <a:ext cx="0" cy="876799"/>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endCxn id="28" idx="1"/>
          </p:cNvCxnSpPr>
          <p:nvPr/>
        </p:nvCxnSpPr>
        <p:spPr>
          <a:xfrm>
            <a:off x="355108" y="1808082"/>
            <a:ext cx="259006" cy="0"/>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V="1">
            <a:off x="1726417" y="2673746"/>
            <a:ext cx="9083807" cy="11135"/>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V="1">
            <a:off x="3868679" y="1796948"/>
            <a:ext cx="0" cy="876799"/>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3863977" y="1795464"/>
            <a:ext cx="259006" cy="0"/>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V="1">
            <a:off x="7536012" y="1841957"/>
            <a:ext cx="0" cy="818204"/>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7525050" y="1841956"/>
            <a:ext cx="259006" cy="0"/>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V="1">
            <a:off x="7936551" y="2684881"/>
            <a:ext cx="0" cy="301372"/>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4092851" y="3706935"/>
            <a:ext cx="3843701" cy="0"/>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flipV="1">
            <a:off x="4104680" y="3280055"/>
            <a:ext cx="0" cy="426880"/>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flipV="1">
            <a:off x="7936551" y="3280055"/>
            <a:ext cx="0" cy="426880"/>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flipV="1">
            <a:off x="5424918" y="3698573"/>
            <a:ext cx="0" cy="191084"/>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flipV="1">
            <a:off x="6717204" y="3706935"/>
            <a:ext cx="0" cy="191084"/>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sp>
        <p:nvSpPr>
          <p:cNvPr id="157" name="文本框 156"/>
          <p:cNvSpPr txBox="1"/>
          <p:nvPr/>
        </p:nvSpPr>
        <p:spPr>
          <a:xfrm>
            <a:off x="4535938" y="2522059"/>
            <a:ext cx="3205618" cy="528350"/>
          </a:xfrm>
          <a:prstGeom prst="rect">
            <a:avLst/>
          </a:prstGeom>
          <a:noFill/>
        </p:spPr>
        <p:txBody>
          <a:bodyPr wrap="square" rtlCol="0" anchor="ctr">
            <a:spAutoFit/>
          </a:bodyPr>
          <a:lstStyle/>
          <a:p>
            <a:pPr>
              <a:lnSpc>
                <a:spcPts val="3440"/>
              </a:lnSpc>
            </a:pPr>
            <a:r>
              <a:rPr lang="en-US" altLang="zh-CN" sz="1400" dirty="0">
                <a:solidFill>
                  <a:srgbClr val="1D1D1A"/>
                </a:solidFill>
                <a:ea typeface="Microsoft YaHei" panose="020B0503020204020204" pitchFamily="34" charset="-122"/>
              </a:rPr>
              <a:t>LUN data movement in the cluster</a:t>
            </a:r>
            <a:endParaRPr lang="zh-CN" altLang="en-US" sz="1400" dirty="0">
              <a:solidFill>
                <a:srgbClr val="1D1D1A"/>
              </a:solidFill>
              <a:ea typeface="Microsoft YaHei" panose="020B0503020204020204" pitchFamily="34" charset="-122"/>
            </a:endParaRPr>
          </a:p>
        </p:txBody>
      </p:sp>
      <p:sp>
        <p:nvSpPr>
          <p:cNvPr id="158" name="文本框 157"/>
          <p:cNvSpPr txBox="1"/>
          <p:nvPr/>
        </p:nvSpPr>
        <p:spPr>
          <a:xfrm>
            <a:off x="655031" y="4655293"/>
            <a:ext cx="10967432" cy="1323439"/>
          </a:xfrm>
          <a:prstGeom prst="rect">
            <a:avLst/>
          </a:prstGeom>
          <a:noFill/>
        </p:spPr>
        <p:txBody>
          <a:bodyPr wrap="square" rtlCol="0">
            <a:spAutoFit/>
          </a:bodyPr>
          <a:lstStyle/>
          <a:p>
            <a:pPr marL="285750" indent="-285750" defTabSz="1219272">
              <a:buFont typeface="Arial" panose="020B0604020202020204" pitchFamily="34" charset="0"/>
              <a:buChar char="•"/>
            </a:pPr>
            <a:r>
              <a:rPr lang="en-US" altLang="zh-CN" sz="1600" dirty="0">
                <a:solidFill>
                  <a:prstClr val="black"/>
                </a:solidFill>
                <a:ea typeface="微软雅黑"/>
              </a:rPr>
              <a:t>Step1: Build a cluster network for each Dorado system, maximum controller is up to 128</a:t>
            </a:r>
          </a:p>
          <a:p>
            <a:pPr marL="285750" indent="-285750" defTabSz="1219272">
              <a:buFont typeface="Arial" panose="020B0604020202020204" pitchFamily="34" charset="0"/>
              <a:buChar char="•"/>
            </a:pPr>
            <a:endParaRPr lang="en-US" altLang="zh-CN" sz="1600" dirty="0">
              <a:solidFill>
                <a:prstClr val="black"/>
              </a:solidFill>
              <a:ea typeface="微软雅黑"/>
            </a:endParaRPr>
          </a:p>
          <a:p>
            <a:pPr marL="285750" indent="-285750" defTabSz="1219272">
              <a:buFont typeface="Arial" panose="020B0604020202020204" pitchFamily="34" charset="0"/>
              <a:buChar char="•"/>
            </a:pPr>
            <a:r>
              <a:rPr lang="en-US" altLang="zh-CN" sz="1600" dirty="0">
                <a:solidFill>
                  <a:prstClr val="black"/>
                </a:solidFill>
                <a:ea typeface="微软雅黑"/>
              </a:rPr>
              <a:t>Step2: Join and Unjoin operation for the cluster with the different Dorado systems</a:t>
            </a:r>
          </a:p>
          <a:p>
            <a:pPr marL="285750" indent="-285750" defTabSz="1219272">
              <a:buFont typeface="Arial" panose="020B0604020202020204" pitchFamily="34" charset="0"/>
              <a:buChar char="•"/>
            </a:pPr>
            <a:endParaRPr lang="en-US" altLang="zh-CN" sz="1600" dirty="0">
              <a:solidFill>
                <a:prstClr val="black"/>
              </a:solidFill>
              <a:ea typeface="微软雅黑"/>
            </a:endParaRPr>
          </a:p>
          <a:p>
            <a:pPr marL="285750" indent="-285750" defTabSz="1219272">
              <a:buFont typeface="Arial" panose="020B0604020202020204" pitchFamily="34" charset="0"/>
              <a:buChar char="•"/>
            </a:pPr>
            <a:r>
              <a:rPr lang="en-US" altLang="zh-CN" sz="1600" dirty="0">
                <a:solidFill>
                  <a:prstClr val="black"/>
                </a:solidFill>
                <a:ea typeface="微软雅黑"/>
              </a:rPr>
              <a:t>Step3: Internal data movement between the systems is non-disruptive</a:t>
            </a:r>
          </a:p>
        </p:txBody>
      </p:sp>
      <p:pic>
        <p:nvPicPr>
          <p:cNvPr id="37" name="图片 36"/>
          <p:cNvPicPr/>
          <p:nvPr/>
        </p:nvPicPr>
        <p:blipFill>
          <a:blip r:embed="rId3" cstate="email">
            <a:extLst>
              <a:ext uri="{28A0092B-C50C-407E-A947-70E740481C1C}">
                <a14:useLocalDpi xmlns:a14="http://schemas.microsoft.com/office/drawing/2010/main"/>
              </a:ext>
            </a:extLst>
          </a:blip>
          <a:stretch>
            <a:fillRect/>
          </a:stretch>
        </p:blipFill>
        <p:spPr>
          <a:xfrm>
            <a:off x="7800976" y="1339007"/>
            <a:ext cx="2454368" cy="928916"/>
          </a:xfrm>
          <a:prstGeom prst="rect">
            <a:avLst/>
          </a:prstGeom>
        </p:spPr>
      </p:pic>
      <p:grpSp>
        <p:nvGrpSpPr>
          <p:cNvPr id="35" name="Group 34"/>
          <p:cNvGrpSpPr/>
          <p:nvPr/>
        </p:nvGrpSpPr>
        <p:grpSpPr>
          <a:xfrm>
            <a:off x="8446695" y="5748"/>
            <a:ext cx="3753675" cy="209653"/>
            <a:chOff x="8446695" y="5748"/>
            <a:chExt cx="3753675" cy="209653"/>
          </a:xfrm>
        </p:grpSpPr>
        <p:sp>
          <p:nvSpPr>
            <p:cNvPr id="36" name="Process 35"/>
            <p:cNvSpPr/>
            <p:nvPr/>
          </p:nvSpPr>
          <p:spPr>
            <a:xfrm>
              <a:off x="9669607" y="5748"/>
              <a:ext cx="1311563" cy="20828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38" name="Process 37"/>
            <p:cNvSpPr/>
            <p:nvPr/>
          </p:nvSpPr>
          <p:spPr>
            <a:xfrm>
              <a:off x="8446695" y="5748"/>
              <a:ext cx="1219200" cy="209653"/>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39" name="Process 38"/>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Cost Effective</a:t>
              </a:r>
              <a:endParaRPr kumimoji="1" lang="zh-CN" altLang="en-US" sz="900" b="1" dirty="0">
                <a:solidFill>
                  <a:schemeClr val="tx2"/>
                </a:solidFill>
              </a:endParaRPr>
            </a:p>
          </p:txBody>
        </p:sp>
      </p:grpSp>
      <p:pic>
        <p:nvPicPr>
          <p:cNvPr id="42" name="Picture 148"/>
          <p:cNvPicPr>
            <a:picLocks noChangeAspect="1"/>
          </p:cNvPicPr>
          <p:nvPr/>
        </p:nvPicPr>
        <p:blipFill>
          <a:blip r:embed="rId5" cstate="print"/>
          <a:srcRect/>
          <a:stretch>
            <a:fillRect/>
          </a:stretch>
        </p:blipFill>
        <p:spPr bwMode="auto">
          <a:xfrm>
            <a:off x="3040347" y="3087065"/>
            <a:ext cx="2165272" cy="303807"/>
          </a:xfrm>
          <a:prstGeom prst="rect">
            <a:avLst/>
          </a:prstGeom>
          <a:noFill/>
          <a:ln w="9525">
            <a:noFill/>
            <a:miter lim="800000"/>
            <a:headEnd/>
            <a:tailEnd/>
          </a:ln>
        </p:spPr>
      </p:pic>
      <p:pic>
        <p:nvPicPr>
          <p:cNvPr id="43" name="Picture 148"/>
          <p:cNvPicPr>
            <a:picLocks noChangeAspect="1"/>
          </p:cNvPicPr>
          <p:nvPr/>
        </p:nvPicPr>
        <p:blipFill>
          <a:blip r:embed="rId5" cstate="print"/>
          <a:srcRect/>
          <a:stretch>
            <a:fillRect/>
          </a:stretch>
        </p:blipFill>
        <p:spPr bwMode="auto">
          <a:xfrm>
            <a:off x="3040347" y="2954520"/>
            <a:ext cx="2165272" cy="303807"/>
          </a:xfrm>
          <a:prstGeom prst="rect">
            <a:avLst/>
          </a:prstGeom>
          <a:noFill/>
          <a:ln w="9525">
            <a:noFill/>
            <a:miter lim="800000"/>
            <a:headEnd/>
            <a:tailEnd/>
          </a:ln>
        </p:spPr>
      </p:pic>
      <p:pic>
        <p:nvPicPr>
          <p:cNvPr id="44" name="Picture 148"/>
          <p:cNvPicPr>
            <a:picLocks noChangeAspect="1"/>
          </p:cNvPicPr>
          <p:nvPr/>
        </p:nvPicPr>
        <p:blipFill>
          <a:blip r:embed="rId5" cstate="print"/>
          <a:srcRect/>
          <a:stretch>
            <a:fillRect/>
          </a:stretch>
        </p:blipFill>
        <p:spPr bwMode="auto">
          <a:xfrm>
            <a:off x="6797551" y="3080570"/>
            <a:ext cx="2165272" cy="303807"/>
          </a:xfrm>
          <a:prstGeom prst="rect">
            <a:avLst/>
          </a:prstGeom>
          <a:noFill/>
          <a:ln w="9525">
            <a:noFill/>
            <a:miter lim="800000"/>
            <a:headEnd/>
            <a:tailEnd/>
          </a:ln>
        </p:spPr>
      </p:pic>
      <p:pic>
        <p:nvPicPr>
          <p:cNvPr id="45" name="Picture 148"/>
          <p:cNvPicPr>
            <a:picLocks noChangeAspect="1"/>
          </p:cNvPicPr>
          <p:nvPr/>
        </p:nvPicPr>
        <p:blipFill>
          <a:blip r:embed="rId5" cstate="print"/>
          <a:srcRect/>
          <a:stretch>
            <a:fillRect/>
          </a:stretch>
        </p:blipFill>
        <p:spPr bwMode="auto">
          <a:xfrm>
            <a:off x="6797551" y="2948025"/>
            <a:ext cx="2165272" cy="303807"/>
          </a:xfrm>
          <a:prstGeom prst="rect">
            <a:avLst/>
          </a:prstGeom>
          <a:noFill/>
          <a:ln w="9525">
            <a:noFill/>
            <a:miter lim="800000"/>
            <a:headEnd/>
            <a:tailEnd/>
          </a:ln>
        </p:spPr>
      </p:pic>
      <p:cxnSp>
        <p:nvCxnSpPr>
          <p:cNvPr id="4" name="Straight Connector 3"/>
          <p:cNvCxnSpPr>
            <a:endCxn id="44" idx="1"/>
          </p:cNvCxnSpPr>
          <p:nvPr/>
        </p:nvCxnSpPr>
        <p:spPr>
          <a:xfrm flipV="1">
            <a:off x="5205619" y="3232474"/>
            <a:ext cx="1591932" cy="18934"/>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5671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4294967295"/>
          </p:nvPr>
        </p:nvSpPr>
        <p:spPr>
          <a:xfrm>
            <a:off x="478534" y="381114"/>
            <a:ext cx="7802563" cy="492125"/>
          </a:xfrm>
          <a:prstGeom prst="rect">
            <a:avLst/>
          </a:prstGeom>
        </p:spPr>
        <p:txBody>
          <a:bodyPr>
            <a:normAutofit/>
          </a:bodyPr>
          <a:lstStyle/>
          <a:p>
            <a:pPr marL="0" indent="0">
              <a:buNone/>
            </a:pPr>
            <a:r>
              <a:rPr lang="en-US" altLang="zh-CN" sz="2800" dirty="0">
                <a:latin typeface="微软雅黑" panose="020B0503020204020204" pitchFamily="34" charset="-122"/>
                <a:ea typeface="微软雅黑" panose="020B0503020204020204" pitchFamily="34" charset="-122"/>
                <a:cs typeface="Calibri" panose="020F0502020204030204" pitchFamily="34" charset="0"/>
              </a:rPr>
              <a:t>Smart Migration + Smart Virtualization</a:t>
            </a:r>
            <a:endParaRPr lang="zh-CN" altLang="en-US" sz="2800" dirty="0">
              <a:latin typeface="微软雅黑" panose="020B0503020204020204" pitchFamily="34" charset="-122"/>
              <a:ea typeface="微软雅黑" panose="020B0503020204020204" pitchFamily="34" charset="-122"/>
              <a:cs typeface="Calibri" panose="020F0502020204030204" pitchFamily="34" charset="0"/>
            </a:endParaRPr>
          </a:p>
        </p:txBody>
      </p:sp>
      <p:grpSp>
        <p:nvGrpSpPr>
          <p:cNvPr id="3" name="组合 2"/>
          <p:cNvGrpSpPr/>
          <p:nvPr/>
        </p:nvGrpSpPr>
        <p:grpSpPr>
          <a:xfrm>
            <a:off x="249264" y="1022461"/>
            <a:ext cx="8396647" cy="5032958"/>
            <a:chOff x="210463" y="2118055"/>
            <a:chExt cx="5882967" cy="3358754"/>
          </a:xfrm>
        </p:grpSpPr>
        <p:grpSp>
          <p:nvGrpSpPr>
            <p:cNvPr id="43" name="组合 42"/>
            <p:cNvGrpSpPr/>
            <p:nvPr/>
          </p:nvGrpSpPr>
          <p:grpSpPr>
            <a:xfrm>
              <a:off x="840505" y="2118055"/>
              <a:ext cx="5252925" cy="3358754"/>
              <a:chOff x="792822" y="2169413"/>
              <a:chExt cx="5252925" cy="3358754"/>
            </a:xfrm>
          </p:grpSpPr>
          <p:pic>
            <p:nvPicPr>
              <p:cNvPr id="44"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82284" y="4326597"/>
                <a:ext cx="1294698" cy="480988"/>
              </a:xfrm>
              <a:prstGeom prst="rect">
                <a:avLst/>
              </a:prstGeom>
              <a:noFill/>
              <a:ln w="9525">
                <a:noFill/>
                <a:miter lim="800000"/>
                <a:headEnd/>
                <a:tailEnd/>
              </a:ln>
            </p:spPr>
          </p:pic>
          <p:pic>
            <p:nvPicPr>
              <p:cNvPr id="45" name="图片 44"/>
              <p:cNvPicPr>
                <a:picLocks noChangeAspect="1"/>
              </p:cNvPicPr>
              <p:nvPr/>
            </p:nvPicPr>
            <p:blipFill>
              <a:blip r:embed="rId4" cstate="print"/>
              <a:stretch>
                <a:fillRect/>
              </a:stretch>
            </p:blipFill>
            <p:spPr>
              <a:xfrm>
                <a:off x="1253313" y="2431321"/>
                <a:ext cx="1294698" cy="330200"/>
              </a:xfrm>
              <a:prstGeom prst="rect">
                <a:avLst/>
              </a:prstGeom>
            </p:spPr>
          </p:pic>
          <p:pic>
            <p:nvPicPr>
              <p:cNvPr id="46" name="图片 45"/>
              <p:cNvPicPr>
                <a:picLocks noChangeAspect="1"/>
              </p:cNvPicPr>
              <p:nvPr/>
            </p:nvPicPr>
            <p:blipFill>
              <a:blip r:embed="rId5" cstate="print"/>
              <a:stretch>
                <a:fillRect/>
              </a:stretch>
            </p:blipFill>
            <p:spPr>
              <a:xfrm>
                <a:off x="1245691" y="3333544"/>
                <a:ext cx="1279451" cy="135096"/>
              </a:xfrm>
              <a:prstGeom prst="rect">
                <a:avLst/>
              </a:prstGeom>
            </p:spPr>
          </p:pic>
          <p:cxnSp>
            <p:nvCxnSpPr>
              <p:cNvPr id="47" name="直接箭头连接符 46"/>
              <p:cNvCxnSpPr/>
              <p:nvPr/>
            </p:nvCxnSpPr>
            <p:spPr>
              <a:xfrm>
                <a:off x="1598108" y="2719353"/>
                <a:ext cx="0" cy="6141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1598108" y="3426473"/>
                <a:ext cx="0" cy="6141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9" name="图片 48"/>
              <p:cNvPicPr>
                <a:picLocks noChangeAspect="1"/>
              </p:cNvPicPr>
              <p:nvPr/>
            </p:nvPicPr>
            <p:blipFill>
              <a:blip r:embed="rId6" cstate="print"/>
              <a:stretch>
                <a:fillRect/>
              </a:stretch>
            </p:blipFill>
            <p:spPr>
              <a:xfrm>
                <a:off x="1290711" y="4040664"/>
                <a:ext cx="1257300" cy="1066800"/>
              </a:xfrm>
              <a:prstGeom prst="rect">
                <a:avLst/>
              </a:prstGeom>
            </p:spPr>
          </p:pic>
          <p:cxnSp>
            <p:nvCxnSpPr>
              <p:cNvPr id="50" name="肘形连接符 49"/>
              <p:cNvCxnSpPr>
                <a:stCxn id="46" idx="3"/>
                <a:endCxn id="44" idx="0"/>
              </p:cNvCxnSpPr>
              <p:nvPr/>
            </p:nvCxnSpPr>
            <p:spPr>
              <a:xfrm>
                <a:off x="2525142" y="3401092"/>
                <a:ext cx="1304491" cy="925505"/>
              </a:xfrm>
              <a:prstGeom prst="bentConnector2">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2174172" y="2719352"/>
                <a:ext cx="0" cy="614191"/>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792822" y="2169413"/>
                <a:ext cx="2170776" cy="225935"/>
              </a:xfrm>
              <a:prstGeom prst="rect">
                <a:avLst/>
              </a:prstGeom>
              <a:noFill/>
            </p:spPr>
            <p:txBody>
              <a:bodyPr wrap="square" rtlCol="0">
                <a:spAutoFit/>
              </a:bodyPr>
              <a:lstStyle/>
              <a:p>
                <a:pPr algn="ctr"/>
                <a:r>
                  <a:rPr lang="en-US" sz="1600" dirty="0">
                    <a:solidFill>
                      <a:srgbClr val="1D1D1A"/>
                    </a:solidFill>
                  </a:rPr>
                  <a:t>Application Server</a:t>
                </a:r>
              </a:p>
            </p:txBody>
          </p:sp>
          <p:sp>
            <p:nvSpPr>
              <p:cNvPr id="56" name="文本框 55"/>
              <p:cNvSpPr txBox="1"/>
              <p:nvPr/>
            </p:nvSpPr>
            <p:spPr>
              <a:xfrm>
                <a:off x="968548" y="2956880"/>
                <a:ext cx="1259119" cy="225935"/>
              </a:xfrm>
              <a:prstGeom prst="rect">
                <a:avLst/>
              </a:prstGeom>
              <a:noFill/>
            </p:spPr>
            <p:txBody>
              <a:bodyPr wrap="square" rtlCol="0">
                <a:spAutoFit/>
              </a:bodyPr>
              <a:lstStyle/>
              <a:p>
                <a:pPr algn="ctr"/>
                <a:r>
                  <a:rPr lang="en-US" sz="1600" dirty="0">
                    <a:solidFill>
                      <a:srgbClr val="1D1D1A"/>
                    </a:solidFill>
                  </a:rPr>
                  <a:t>Original Path</a:t>
                </a:r>
              </a:p>
            </p:txBody>
          </p:sp>
          <p:sp>
            <p:nvSpPr>
              <p:cNvPr id="57" name="文本框 56"/>
              <p:cNvSpPr txBox="1"/>
              <p:nvPr/>
            </p:nvSpPr>
            <p:spPr>
              <a:xfrm>
                <a:off x="937336" y="3656996"/>
                <a:ext cx="1259119" cy="225935"/>
              </a:xfrm>
              <a:prstGeom prst="rect">
                <a:avLst/>
              </a:prstGeom>
              <a:noFill/>
            </p:spPr>
            <p:txBody>
              <a:bodyPr wrap="square" rtlCol="0">
                <a:spAutoFit/>
              </a:bodyPr>
              <a:lstStyle/>
              <a:p>
                <a:pPr algn="ctr"/>
                <a:r>
                  <a:rPr lang="en-US" sz="1600" dirty="0">
                    <a:solidFill>
                      <a:srgbClr val="1D1D1A"/>
                    </a:solidFill>
                  </a:rPr>
                  <a:t>Original Path</a:t>
                </a:r>
              </a:p>
            </p:txBody>
          </p:sp>
          <p:sp>
            <p:nvSpPr>
              <p:cNvPr id="58" name="文本框 57"/>
              <p:cNvSpPr txBox="1"/>
              <p:nvPr/>
            </p:nvSpPr>
            <p:spPr>
              <a:xfrm>
                <a:off x="2640158" y="2473195"/>
                <a:ext cx="3405589" cy="225935"/>
              </a:xfrm>
              <a:prstGeom prst="rect">
                <a:avLst/>
              </a:prstGeom>
              <a:noFill/>
            </p:spPr>
            <p:txBody>
              <a:bodyPr wrap="square" rtlCol="0">
                <a:spAutoFit/>
              </a:bodyPr>
              <a:lstStyle/>
              <a:p>
                <a:pPr algn="ctr"/>
                <a:r>
                  <a:rPr lang="en-US" sz="1600" b="1" dirty="0" err="1">
                    <a:solidFill>
                      <a:srgbClr val="1D1D1A"/>
                    </a:solidFill>
                  </a:rPr>
                  <a:t>SmartMigration</a:t>
                </a:r>
                <a:r>
                  <a:rPr lang="en-US" sz="1600" dirty="0">
                    <a:solidFill>
                      <a:srgbClr val="1D1D1A"/>
                    </a:solidFill>
                  </a:rPr>
                  <a:t>(included in the basic Software bundle)</a:t>
                </a:r>
              </a:p>
            </p:txBody>
          </p:sp>
          <p:sp>
            <p:nvSpPr>
              <p:cNvPr id="59" name="文本框 58"/>
              <p:cNvSpPr txBox="1"/>
              <p:nvPr/>
            </p:nvSpPr>
            <p:spPr>
              <a:xfrm>
                <a:off x="2427221" y="3466217"/>
                <a:ext cx="1259119" cy="225935"/>
              </a:xfrm>
              <a:prstGeom prst="rect">
                <a:avLst/>
              </a:prstGeom>
              <a:noFill/>
            </p:spPr>
            <p:txBody>
              <a:bodyPr wrap="square" rtlCol="0">
                <a:spAutoFit/>
              </a:bodyPr>
              <a:lstStyle/>
              <a:p>
                <a:pPr algn="ctr"/>
                <a:r>
                  <a:rPr lang="en-US" sz="1600" dirty="0">
                    <a:solidFill>
                      <a:srgbClr val="1D1D1A"/>
                    </a:solidFill>
                  </a:rPr>
                  <a:t>New Path</a:t>
                </a:r>
              </a:p>
            </p:txBody>
          </p:sp>
          <p:cxnSp>
            <p:nvCxnSpPr>
              <p:cNvPr id="60" name="直接箭头连接符 59"/>
              <p:cNvCxnSpPr>
                <a:stCxn id="44" idx="1"/>
                <a:endCxn id="49" idx="3"/>
              </p:cNvCxnSpPr>
              <p:nvPr/>
            </p:nvCxnSpPr>
            <p:spPr>
              <a:xfrm flipH="1">
                <a:off x="2548011" y="4567091"/>
                <a:ext cx="634273" cy="6973"/>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2258544" y="4346841"/>
                <a:ext cx="1259119" cy="390251"/>
              </a:xfrm>
              <a:prstGeom prst="rect">
                <a:avLst/>
              </a:prstGeom>
              <a:noFill/>
            </p:spPr>
            <p:txBody>
              <a:bodyPr wrap="square" rtlCol="0">
                <a:spAutoFit/>
              </a:bodyPr>
              <a:lstStyle/>
              <a:p>
                <a:pPr algn="ctr"/>
                <a:r>
                  <a:rPr lang="en-US" sz="1600" dirty="0">
                    <a:solidFill>
                      <a:srgbClr val="1D1D1A"/>
                    </a:solidFill>
                  </a:rPr>
                  <a:t>Take Over </a:t>
                </a:r>
              </a:p>
              <a:p>
                <a:pPr algn="ctr"/>
                <a:r>
                  <a:rPr lang="en-US" sz="1600" dirty="0">
                    <a:solidFill>
                      <a:srgbClr val="1D1D1A"/>
                    </a:solidFill>
                  </a:rPr>
                  <a:t>Path</a:t>
                </a:r>
              </a:p>
            </p:txBody>
          </p:sp>
          <p:sp>
            <p:nvSpPr>
              <p:cNvPr id="62" name="圆柱形 77"/>
              <p:cNvSpPr/>
              <p:nvPr/>
            </p:nvSpPr>
            <p:spPr bwMode="auto">
              <a:xfrm>
                <a:off x="3390717" y="4487632"/>
                <a:ext cx="184264" cy="290539"/>
              </a:xfrm>
              <a:prstGeom prst="can">
                <a:avLst/>
              </a:prstGeom>
              <a:solidFill>
                <a:schemeClr val="bg1"/>
              </a:solidFill>
              <a:ln w="3175">
                <a:solidFill>
                  <a:schemeClr val="tx1"/>
                </a:solidFill>
              </a:ln>
            </p:spPr>
            <p:style>
              <a:lnRef idx="2">
                <a:schemeClr val="accent1"/>
              </a:lnRef>
              <a:fillRef idx="1">
                <a:schemeClr val="lt1"/>
              </a:fillRef>
              <a:effectRef idx="0">
                <a:schemeClr val="accent1"/>
              </a:effectRef>
              <a:fontRef idx="minor">
                <a:schemeClr val="dk1"/>
              </a:fontRef>
            </p:style>
            <p:txBody>
              <a:bodyPr vert="horz" wrap="square" lIns="121948" tIns="60974" rIns="121948" bIns="60974" numCol="1" rtlCol="0" anchor="t" anchorCtr="0" compatLnSpc="1">
                <a:prstTxWarp prst="textNoShape">
                  <a:avLst/>
                </a:prstTxWarp>
              </a:bodyPr>
              <a:lstStyle/>
              <a:p>
                <a:pPr defTabSz="1219444" fontAlgn="base">
                  <a:spcBef>
                    <a:spcPct val="0"/>
                  </a:spcBef>
                  <a:spcAft>
                    <a:spcPct val="0"/>
                  </a:spcAft>
                  <a:buClr>
                    <a:srgbClr val="CC9900"/>
                  </a:buClr>
                  <a:buFont typeface="Wingdings" pitchFamily="2" charset="2"/>
                  <a:buChar char="n"/>
                </a:pPr>
                <a:endParaRPr lang="zh-CN" altLang="en-US" sz="1600">
                  <a:solidFill>
                    <a:srgbClr val="1D1D1A"/>
                  </a:solidFill>
                  <a:ea typeface="微软雅黑" panose="020B0503020204020204" pitchFamily="34" charset="-122"/>
                </a:endParaRPr>
              </a:p>
            </p:txBody>
          </p:sp>
          <p:sp>
            <p:nvSpPr>
              <p:cNvPr id="63" name="文本框 62"/>
              <p:cNvSpPr txBox="1"/>
              <p:nvPr/>
            </p:nvSpPr>
            <p:spPr>
              <a:xfrm>
                <a:off x="2963598" y="4763400"/>
                <a:ext cx="908576" cy="225935"/>
              </a:xfrm>
              <a:prstGeom prst="rect">
                <a:avLst/>
              </a:prstGeom>
              <a:noFill/>
            </p:spPr>
            <p:txBody>
              <a:bodyPr wrap="square" rtlCol="0">
                <a:spAutoFit/>
              </a:bodyPr>
              <a:lstStyle/>
              <a:p>
                <a:pPr algn="ctr"/>
                <a:r>
                  <a:rPr lang="en-US" sz="1600" dirty="0" err="1">
                    <a:solidFill>
                      <a:srgbClr val="1D1D1A"/>
                    </a:solidFill>
                  </a:rPr>
                  <a:t>eDev</a:t>
                </a:r>
                <a:r>
                  <a:rPr lang="en-US" sz="1600" dirty="0">
                    <a:solidFill>
                      <a:srgbClr val="1D1D1A"/>
                    </a:solidFill>
                  </a:rPr>
                  <a:t> LUN</a:t>
                </a:r>
              </a:p>
            </p:txBody>
          </p:sp>
          <p:sp>
            <p:nvSpPr>
              <p:cNvPr id="64" name="圆柱形 77"/>
              <p:cNvSpPr/>
              <p:nvPr/>
            </p:nvSpPr>
            <p:spPr bwMode="auto">
              <a:xfrm>
                <a:off x="4040423" y="4500815"/>
                <a:ext cx="184264" cy="290539"/>
              </a:xfrm>
              <a:prstGeom prst="can">
                <a:avLst/>
              </a:prstGeom>
              <a:solidFill>
                <a:schemeClr val="bg1"/>
              </a:solidFill>
              <a:ln w="3175">
                <a:solidFill>
                  <a:srgbClr val="92D050"/>
                </a:solidFill>
              </a:ln>
            </p:spPr>
            <p:style>
              <a:lnRef idx="2">
                <a:schemeClr val="accent1"/>
              </a:lnRef>
              <a:fillRef idx="1">
                <a:schemeClr val="lt1"/>
              </a:fillRef>
              <a:effectRef idx="0">
                <a:schemeClr val="accent1"/>
              </a:effectRef>
              <a:fontRef idx="minor">
                <a:schemeClr val="dk1"/>
              </a:fontRef>
            </p:style>
            <p:txBody>
              <a:bodyPr vert="horz" wrap="square" lIns="121948" tIns="60974" rIns="121948" bIns="60974" numCol="1" rtlCol="0" anchor="t" anchorCtr="0" compatLnSpc="1">
                <a:prstTxWarp prst="textNoShape">
                  <a:avLst/>
                </a:prstTxWarp>
              </a:bodyPr>
              <a:lstStyle/>
              <a:p>
                <a:pPr defTabSz="1219444" fontAlgn="base">
                  <a:spcBef>
                    <a:spcPct val="0"/>
                  </a:spcBef>
                  <a:spcAft>
                    <a:spcPct val="0"/>
                  </a:spcAft>
                  <a:buClr>
                    <a:srgbClr val="CC9900"/>
                  </a:buClr>
                  <a:buFont typeface="Wingdings" pitchFamily="2" charset="2"/>
                  <a:buChar char="n"/>
                </a:pPr>
                <a:endParaRPr lang="zh-CN" altLang="en-US" sz="1600">
                  <a:solidFill>
                    <a:srgbClr val="1D1D1A"/>
                  </a:solidFill>
                  <a:ea typeface="微软雅黑" panose="020B0503020204020204" pitchFamily="34" charset="-122"/>
                </a:endParaRPr>
              </a:p>
            </p:txBody>
          </p:sp>
          <p:sp>
            <p:nvSpPr>
              <p:cNvPr id="65" name="文本框 64"/>
              <p:cNvSpPr txBox="1"/>
              <p:nvPr/>
            </p:nvSpPr>
            <p:spPr>
              <a:xfrm>
                <a:off x="3761942" y="4781415"/>
                <a:ext cx="881224" cy="225935"/>
              </a:xfrm>
              <a:prstGeom prst="rect">
                <a:avLst/>
              </a:prstGeom>
              <a:noFill/>
            </p:spPr>
            <p:txBody>
              <a:bodyPr wrap="square" rtlCol="0">
                <a:spAutoFit/>
              </a:bodyPr>
              <a:lstStyle/>
              <a:p>
                <a:pPr algn="ctr"/>
                <a:r>
                  <a:rPr lang="en-US" sz="1600" dirty="0">
                    <a:solidFill>
                      <a:srgbClr val="1D1D1A"/>
                    </a:solidFill>
                  </a:rPr>
                  <a:t>Target LUN</a:t>
                </a:r>
              </a:p>
            </p:txBody>
          </p:sp>
          <p:sp>
            <p:nvSpPr>
              <p:cNvPr id="66" name="下弧形箭头 65"/>
              <p:cNvSpPr/>
              <p:nvPr/>
            </p:nvSpPr>
            <p:spPr>
              <a:xfrm rot="10800000" flipH="1">
                <a:off x="3517664" y="4119098"/>
                <a:ext cx="672378" cy="189483"/>
              </a:xfrm>
              <a:prstGeom prst="curvedUpArrow">
                <a:avLst/>
              </a:prstGeom>
              <a:solidFill>
                <a:srgbClr val="92D050"/>
              </a:solidFill>
              <a:ln w="3175">
                <a:solidFill>
                  <a:srgbClr val="4AB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1D1D1A"/>
                  </a:solidFill>
                </a:endParaRPr>
              </a:p>
            </p:txBody>
          </p:sp>
          <p:sp>
            <p:nvSpPr>
              <p:cNvPr id="67" name="文本框 66"/>
              <p:cNvSpPr txBox="1"/>
              <p:nvPr/>
            </p:nvSpPr>
            <p:spPr>
              <a:xfrm>
                <a:off x="1253313" y="5107464"/>
                <a:ext cx="1259119" cy="390251"/>
              </a:xfrm>
              <a:prstGeom prst="rect">
                <a:avLst/>
              </a:prstGeom>
              <a:noFill/>
            </p:spPr>
            <p:txBody>
              <a:bodyPr wrap="square" rtlCol="0">
                <a:spAutoFit/>
              </a:bodyPr>
              <a:lstStyle/>
              <a:p>
                <a:pPr algn="ctr"/>
                <a:r>
                  <a:rPr lang="en-US" sz="1600" dirty="0">
                    <a:solidFill>
                      <a:srgbClr val="1D1D1A"/>
                    </a:solidFill>
                  </a:rPr>
                  <a:t>Legacy Storage arrays</a:t>
                </a:r>
              </a:p>
            </p:txBody>
          </p:sp>
          <p:sp>
            <p:nvSpPr>
              <p:cNvPr id="68" name="文本框 67"/>
              <p:cNvSpPr txBox="1"/>
              <p:nvPr/>
            </p:nvSpPr>
            <p:spPr>
              <a:xfrm>
                <a:off x="3242613" y="5137916"/>
                <a:ext cx="1259119" cy="390251"/>
              </a:xfrm>
              <a:prstGeom prst="rect">
                <a:avLst/>
              </a:prstGeom>
              <a:noFill/>
            </p:spPr>
            <p:txBody>
              <a:bodyPr wrap="square" rtlCol="0">
                <a:spAutoFit/>
              </a:bodyPr>
              <a:lstStyle/>
              <a:p>
                <a:pPr algn="ctr"/>
                <a:r>
                  <a:rPr lang="en-US" sz="1600" dirty="0">
                    <a:solidFill>
                      <a:srgbClr val="1D1D1A"/>
                    </a:solidFill>
                  </a:rPr>
                  <a:t>Huawei </a:t>
                </a:r>
                <a:r>
                  <a:rPr lang="en-US" sz="1600" dirty="0" err="1">
                    <a:solidFill>
                      <a:srgbClr val="1D1D1A"/>
                    </a:solidFill>
                  </a:rPr>
                  <a:t>OceanStor</a:t>
                </a:r>
                <a:r>
                  <a:rPr lang="en-US" sz="1600" dirty="0">
                    <a:solidFill>
                      <a:srgbClr val="1D1D1A"/>
                    </a:solidFill>
                  </a:rPr>
                  <a:t> V6</a:t>
                </a:r>
              </a:p>
            </p:txBody>
          </p:sp>
        </p:grpSp>
        <p:sp>
          <p:nvSpPr>
            <p:cNvPr id="69" name="文本框 68"/>
            <p:cNvSpPr txBox="1"/>
            <p:nvPr/>
          </p:nvSpPr>
          <p:spPr>
            <a:xfrm>
              <a:off x="210463" y="3224986"/>
              <a:ext cx="1259119" cy="225935"/>
            </a:xfrm>
            <a:prstGeom prst="rect">
              <a:avLst/>
            </a:prstGeom>
            <a:noFill/>
          </p:spPr>
          <p:txBody>
            <a:bodyPr wrap="square" rtlCol="0">
              <a:spAutoFit/>
            </a:bodyPr>
            <a:lstStyle/>
            <a:p>
              <a:pPr algn="ctr"/>
              <a:r>
                <a:rPr lang="en-US" sz="1600" dirty="0">
                  <a:solidFill>
                    <a:srgbClr val="1D1D1A"/>
                  </a:solidFill>
                </a:rPr>
                <a:t>Swi</a:t>
              </a:r>
              <a:r>
                <a:rPr lang="en-US" altLang="zh-CN" sz="1600" dirty="0">
                  <a:solidFill>
                    <a:srgbClr val="1D1D1A"/>
                  </a:solidFill>
                </a:rPr>
                <a:t>tches</a:t>
              </a:r>
              <a:endParaRPr lang="en-US" sz="1600" dirty="0">
                <a:solidFill>
                  <a:srgbClr val="1D1D1A"/>
                </a:solidFill>
              </a:endParaRPr>
            </a:p>
          </p:txBody>
        </p:sp>
      </p:grpSp>
      <p:sp>
        <p:nvSpPr>
          <p:cNvPr id="70" name="文本框 69"/>
          <p:cNvSpPr txBox="1"/>
          <p:nvPr/>
        </p:nvSpPr>
        <p:spPr>
          <a:xfrm>
            <a:off x="7026885" y="2620973"/>
            <a:ext cx="4779696" cy="2062103"/>
          </a:xfrm>
          <a:prstGeom prst="rect">
            <a:avLst/>
          </a:prstGeom>
          <a:noFill/>
          <a:ln>
            <a:solidFill>
              <a:srgbClr val="00B0F0"/>
            </a:solidFill>
          </a:ln>
        </p:spPr>
        <p:txBody>
          <a:bodyPr wrap="square" rtlCol="0">
            <a:spAutoFit/>
          </a:bodyPr>
          <a:lstStyle/>
          <a:p>
            <a:pPr marL="285750" indent="-285750">
              <a:buFont typeface="Arial" panose="020B0604020202020204" pitchFamily="34" charset="0"/>
              <a:buChar char="•"/>
            </a:pPr>
            <a:r>
              <a:rPr lang="en-US" sz="1600" dirty="0">
                <a:solidFill>
                  <a:srgbClr val="1D1D1A"/>
                </a:solidFill>
              </a:rPr>
              <a:t>Step1: Take over the legacy storage resource(</a:t>
            </a:r>
            <a:r>
              <a:rPr lang="en-US" sz="1600" dirty="0" err="1">
                <a:solidFill>
                  <a:srgbClr val="1D1D1A"/>
                </a:solidFill>
              </a:rPr>
              <a:t>Luns</a:t>
            </a:r>
            <a:r>
              <a:rPr lang="en-US" sz="1600" dirty="0">
                <a:solidFill>
                  <a:srgbClr val="1D1D1A"/>
                </a:solidFill>
              </a:rPr>
              <a:t>).</a:t>
            </a:r>
          </a:p>
          <a:p>
            <a:pPr marL="285750" indent="-285750">
              <a:buFont typeface="Arial" panose="020B0604020202020204" pitchFamily="34" charset="0"/>
              <a:buChar char="•"/>
            </a:pPr>
            <a:endParaRPr lang="en-US" sz="1600" dirty="0">
              <a:solidFill>
                <a:srgbClr val="1D1D1A"/>
              </a:solidFill>
            </a:endParaRPr>
          </a:p>
          <a:p>
            <a:pPr marL="285750" indent="-285750">
              <a:buFont typeface="Arial" panose="020B0604020202020204" pitchFamily="34" charset="0"/>
              <a:buChar char="•"/>
            </a:pPr>
            <a:r>
              <a:rPr lang="en-US" sz="1600" dirty="0">
                <a:solidFill>
                  <a:srgbClr val="1D1D1A"/>
                </a:solidFill>
              </a:rPr>
              <a:t>Step2:  Huawei s</a:t>
            </a:r>
            <a:r>
              <a:rPr lang="en-US" altLang="zh-CN" sz="1600" dirty="0">
                <a:solidFill>
                  <a:srgbClr val="1D1D1A"/>
                </a:solidFill>
              </a:rPr>
              <a:t>torage create </a:t>
            </a:r>
            <a:r>
              <a:rPr lang="en-US" sz="1600" dirty="0" err="1">
                <a:solidFill>
                  <a:srgbClr val="1D1D1A"/>
                </a:solidFill>
              </a:rPr>
              <a:t>eDev</a:t>
            </a:r>
            <a:r>
              <a:rPr lang="en-US" sz="1600" dirty="0">
                <a:solidFill>
                  <a:srgbClr val="1D1D1A"/>
                </a:solidFill>
              </a:rPr>
              <a:t> </a:t>
            </a:r>
            <a:r>
              <a:rPr lang="en-US" sz="1600" dirty="0" err="1">
                <a:solidFill>
                  <a:srgbClr val="1D1D1A"/>
                </a:solidFill>
              </a:rPr>
              <a:t>Luns</a:t>
            </a:r>
            <a:r>
              <a:rPr lang="en-US" sz="1600" dirty="0">
                <a:solidFill>
                  <a:srgbClr val="1D1D1A"/>
                </a:solidFill>
              </a:rPr>
              <a:t>, which are virtual LUNs inherit the same WWNs of the original </a:t>
            </a:r>
            <a:r>
              <a:rPr lang="en-US" sz="1600" dirty="0" err="1">
                <a:solidFill>
                  <a:srgbClr val="1D1D1A"/>
                </a:solidFill>
              </a:rPr>
              <a:t>Luns</a:t>
            </a:r>
            <a:r>
              <a:rPr lang="en-US" sz="1600" dirty="0">
                <a:solidFill>
                  <a:srgbClr val="1D1D1A"/>
                </a:solidFill>
              </a:rPr>
              <a:t>.</a:t>
            </a:r>
          </a:p>
          <a:p>
            <a:pPr marL="285750" indent="-285750">
              <a:buFont typeface="Arial" panose="020B0604020202020204" pitchFamily="34" charset="0"/>
              <a:buChar char="•"/>
            </a:pPr>
            <a:endParaRPr lang="en-US" sz="1600" dirty="0">
              <a:solidFill>
                <a:srgbClr val="1D1D1A"/>
              </a:solidFill>
            </a:endParaRPr>
          </a:p>
          <a:p>
            <a:pPr marL="285750" indent="-285750">
              <a:buFont typeface="Arial" panose="020B0604020202020204" pitchFamily="34" charset="0"/>
              <a:buChar char="•"/>
            </a:pPr>
            <a:r>
              <a:rPr lang="en-US" sz="1600" dirty="0">
                <a:solidFill>
                  <a:srgbClr val="1D1D1A"/>
                </a:solidFill>
              </a:rPr>
              <a:t>Step3: Allocate internal resource, start the data migration internally. No interruption in this stage. </a:t>
            </a:r>
          </a:p>
        </p:txBody>
      </p:sp>
      <p:grpSp>
        <p:nvGrpSpPr>
          <p:cNvPr id="30" name="Group 29"/>
          <p:cNvGrpSpPr/>
          <p:nvPr/>
        </p:nvGrpSpPr>
        <p:grpSpPr>
          <a:xfrm>
            <a:off x="8450407" y="5741"/>
            <a:ext cx="3749963" cy="208281"/>
            <a:chOff x="8450407" y="5741"/>
            <a:chExt cx="3749963" cy="208281"/>
          </a:xfrm>
        </p:grpSpPr>
        <p:sp>
          <p:nvSpPr>
            <p:cNvPr id="31" name="Process 30"/>
            <p:cNvSpPr/>
            <p:nvPr/>
          </p:nvSpPr>
          <p:spPr>
            <a:xfrm>
              <a:off x="9669607" y="5741"/>
              <a:ext cx="1311563" cy="20828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32" name="Process 31"/>
            <p:cNvSpPr/>
            <p:nvPr/>
          </p:nvSpPr>
          <p:spPr>
            <a:xfrm>
              <a:off x="8450407" y="5741"/>
              <a:ext cx="1219200" cy="208275"/>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33" name="Process 32"/>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Cost Effective</a:t>
              </a:r>
              <a:endParaRPr kumimoji="1" lang="zh-CN" altLang="en-US" sz="900" b="1" dirty="0">
                <a:solidFill>
                  <a:schemeClr val="tx2"/>
                </a:solidFill>
              </a:endParaRPr>
            </a:p>
          </p:txBody>
        </p:sp>
      </p:grpSp>
    </p:spTree>
    <p:extLst>
      <p:ext uri="{BB962C8B-B14F-4D97-AF65-F5344CB8AC3E}">
        <p14:creationId xmlns:p14="http://schemas.microsoft.com/office/powerpoint/2010/main" val="1556921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127"/>
            <a:ext cx="12196764" cy="7036847"/>
          </a:xfrm>
          <a:prstGeom prst="rect">
            <a:avLst/>
          </a:prstGeom>
        </p:spPr>
      </p:pic>
      <p:sp>
        <p:nvSpPr>
          <p:cNvPr id="3" name="副标题 1"/>
          <p:cNvSpPr txBox="1">
            <a:spLocks/>
          </p:cNvSpPr>
          <p:nvPr/>
        </p:nvSpPr>
        <p:spPr>
          <a:xfrm>
            <a:off x="729175" y="456134"/>
            <a:ext cx="10740640" cy="993400"/>
          </a:xfrm>
          <a:prstGeom prst="rect">
            <a:avLst/>
          </a:prstGeom>
        </p:spPr>
        <p:txBody>
          <a:bodyPr lIns="0" tIns="0" rIns="0" bIns="0" anchor="t">
            <a:normAutofit/>
          </a:bodyPr>
          <a:lstStyle>
            <a:lvl1pPr indent="0" defTabSz="1187798">
              <a:lnSpc>
                <a:spcPts val="3430"/>
              </a:lnSpc>
              <a:spcBef>
                <a:spcPts val="0"/>
              </a:spcBef>
              <a:buFont typeface="Arial" panose="020B0604020202020204" pitchFamily="34" charset="0"/>
              <a:buNone/>
              <a:defRPr sz="2800" baseline="0">
                <a:latin typeface="微软雅黑" panose="020B0503020204020204" pitchFamily="34" charset="-122"/>
                <a:ea typeface="微软雅黑" panose="020B0503020204020204" pitchFamily="34" charset="-122"/>
                <a:cs typeface="Calibri" panose="020F0502020204030204" pitchFamily="34" charset="0"/>
              </a:defRPr>
            </a:lvl1pPr>
            <a:lvl2pPr marL="593900" indent="0" algn="ctr" defTabSz="1187798">
              <a:lnSpc>
                <a:spcPct val="90000"/>
              </a:lnSpc>
              <a:spcBef>
                <a:spcPts val="650"/>
              </a:spcBef>
              <a:buFont typeface="Arial" panose="020B0604020202020204" pitchFamily="34" charset="0"/>
              <a:buNone/>
              <a:defRPr sz="2598"/>
            </a:lvl2pPr>
            <a:lvl3pPr marL="1187798" indent="0" algn="ctr" defTabSz="1187798">
              <a:lnSpc>
                <a:spcPct val="90000"/>
              </a:lnSpc>
              <a:spcBef>
                <a:spcPts val="650"/>
              </a:spcBef>
              <a:buFont typeface="Arial" panose="020B0604020202020204" pitchFamily="34" charset="0"/>
              <a:buNone/>
              <a:defRPr sz="2338"/>
            </a:lvl3pPr>
            <a:lvl4pPr marL="1781699" indent="0" algn="ctr" defTabSz="1187798">
              <a:lnSpc>
                <a:spcPct val="90000"/>
              </a:lnSpc>
              <a:spcBef>
                <a:spcPts val="650"/>
              </a:spcBef>
              <a:buFont typeface="Arial" panose="020B0604020202020204" pitchFamily="34" charset="0"/>
              <a:buNone/>
              <a:defRPr sz="2079"/>
            </a:lvl4pPr>
            <a:lvl5pPr marL="2375598" indent="0" algn="ctr" defTabSz="1187798">
              <a:lnSpc>
                <a:spcPct val="90000"/>
              </a:lnSpc>
              <a:spcBef>
                <a:spcPts val="650"/>
              </a:spcBef>
              <a:buFont typeface="Arial" panose="020B0604020202020204" pitchFamily="34" charset="0"/>
              <a:buNone/>
              <a:defRPr sz="2079"/>
            </a:lvl5pPr>
            <a:lvl6pPr marL="2969497" indent="0" algn="ctr" defTabSz="1187798">
              <a:lnSpc>
                <a:spcPct val="90000"/>
              </a:lnSpc>
              <a:spcBef>
                <a:spcPts val="650"/>
              </a:spcBef>
              <a:buFont typeface="Arial" panose="020B0604020202020204" pitchFamily="34" charset="0"/>
              <a:buNone/>
              <a:defRPr sz="2079"/>
            </a:lvl6pPr>
            <a:lvl7pPr marL="3563396" indent="0" algn="ctr" defTabSz="1187798">
              <a:lnSpc>
                <a:spcPct val="90000"/>
              </a:lnSpc>
              <a:spcBef>
                <a:spcPts val="650"/>
              </a:spcBef>
              <a:buFont typeface="Arial" panose="020B0604020202020204" pitchFamily="34" charset="0"/>
              <a:buNone/>
              <a:defRPr sz="2079"/>
            </a:lvl7pPr>
            <a:lvl8pPr marL="4157297" indent="0" algn="ctr" defTabSz="1187798">
              <a:lnSpc>
                <a:spcPct val="90000"/>
              </a:lnSpc>
              <a:spcBef>
                <a:spcPts val="650"/>
              </a:spcBef>
              <a:buFont typeface="Arial" panose="020B0604020202020204" pitchFamily="34" charset="0"/>
              <a:buNone/>
              <a:defRPr sz="2079"/>
            </a:lvl8pPr>
            <a:lvl9pPr marL="4751195" indent="0" algn="ctr" defTabSz="1187798">
              <a:lnSpc>
                <a:spcPct val="90000"/>
              </a:lnSpc>
              <a:spcBef>
                <a:spcPts val="650"/>
              </a:spcBef>
              <a:buFont typeface="Arial" panose="020B0604020202020204" pitchFamily="34" charset="0"/>
              <a:buNone/>
              <a:defRPr sz="2079"/>
            </a:lvl9pPr>
          </a:lstStyle>
          <a:p>
            <a:r>
              <a:rPr lang="en-US" altLang="zh-CN" sz="3200" b="1" dirty="0">
                <a:solidFill>
                  <a:schemeClr val="tx2"/>
                </a:solidFill>
                <a:latin typeface="Arial" panose="020B0604020202020204" pitchFamily="34" charset="0"/>
                <a:cs typeface="Arial" panose="020B0604020202020204" pitchFamily="34" charset="0"/>
              </a:rPr>
              <a:t>Take-away</a:t>
            </a:r>
            <a:endParaRPr lang="zh-CN" altLang="en-US" sz="3200" b="1"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95542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20223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2537" y="5653064"/>
            <a:ext cx="4357816" cy="1204936"/>
          </a:xfrm>
          <a:prstGeom prst="rect">
            <a:avLst/>
          </a:prstGeom>
        </p:spPr>
      </p:pic>
      <p:sp>
        <p:nvSpPr>
          <p:cNvPr id="4" name="930451363"/>
          <p:cNvSpPr txBox="1">
            <a:spLocks/>
          </p:cNvSpPr>
          <p:nvPr/>
        </p:nvSpPr>
        <p:spPr>
          <a:xfrm>
            <a:off x="506589" y="271787"/>
            <a:ext cx="11064400" cy="494752"/>
          </a:xfrm>
          <a:prstGeom prst="rect">
            <a:avLst/>
          </a:prstGeom>
        </p:spPr>
        <p:txBody>
          <a:bodyPr vert="horz" lIns="91440" tIns="45720" rIns="91440" bIns="45720" rtlCol="0" anchor="ctr">
            <a:normAutofit/>
          </a:bodyPr>
          <a:lst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a:lstStyle>
          <a:p>
            <a:pPr defTabSz="914400"/>
            <a:r>
              <a:rPr lang="en-US" altLang="zh-CN" sz="2800" dirty="0">
                <a:solidFill>
                  <a:srgbClr val="000000"/>
                </a:solidFill>
                <a:latin typeface="Arial" panose="020B0604020202020204" pitchFamily="34" charset="0"/>
                <a:ea typeface="微软雅黑" panose="020B0503020204020204" pitchFamily="34" charset="-122"/>
                <a:cs typeface="Arial" panose="020B0604020202020204" pitchFamily="34" charset="0"/>
              </a:rPr>
              <a:t>What’s </a:t>
            </a:r>
            <a:r>
              <a:rPr lang="en-US" altLang="zh-CN" sz="2800" dirty="0" err="1">
                <a:solidFill>
                  <a:srgbClr val="000000"/>
                </a:solidFill>
                <a:latin typeface="Arial" panose="020B0604020202020204" pitchFamily="34" charset="0"/>
                <a:ea typeface="微软雅黑" panose="020B0503020204020204" pitchFamily="34" charset="-122"/>
                <a:cs typeface="Arial" panose="020B0604020202020204" pitchFamily="34" charset="0"/>
              </a:rPr>
              <a:t>NVMe</a:t>
            </a:r>
            <a:r>
              <a:rPr lang="en-US" altLang="zh-CN" sz="2800" dirty="0">
                <a:solidFill>
                  <a:srgbClr val="000000"/>
                </a:solidFill>
                <a:latin typeface="Arial" panose="020B0604020202020204" pitchFamily="34" charset="0"/>
                <a:ea typeface="微软雅黑" panose="020B0503020204020204" pitchFamily="34" charset="-122"/>
                <a:cs typeface="Arial" panose="020B0604020202020204" pitchFamily="34" charset="0"/>
              </a:rPr>
              <a:t>?</a:t>
            </a:r>
            <a:endParaRPr lang="zh-CN" altLang="en-US" sz="28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5" name="Group 78"/>
          <p:cNvGrpSpPr/>
          <p:nvPr/>
        </p:nvGrpSpPr>
        <p:grpSpPr>
          <a:xfrm>
            <a:off x="8450407" y="5170"/>
            <a:ext cx="3749963" cy="208846"/>
            <a:chOff x="8450407" y="5170"/>
            <a:chExt cx="3749963" cy="208846"/>
          </a:xfrm>
        </p:grpSpPr>
        <p:sp>
          <p:nvSpPr>
            <p:cNvPr id="6" name="Process 79"/>
            <p:cNvSpPr/>
            <p:nvPr/>
          </p:nvSpPr>
          <p:spPr>
            <a:xfrm>
              <a:off x="9669607" y="5170"/>
              <a:ext cx="1311563" cy="208281"/>
            </a:xfrm>
            <a:prstGeom prst="flowChartProcess">
              <a:avLst/>
            </a:prstGeom>
            <a:solidFill>
              <a:srgbClr val="00B0F0"/>
            </a:solidFill>
            <a:ln w="12700" cap="flat" cmpd="sng" algn="ctr">
              <a:solidFill>
                <a:srgbClr val="666666"/>
              </a:solidFill>
              <a:prstDash val="solid"/>
              <a:miter lim="800000"/>
            </a:ln>
            <a:effectLst/>
          </p:spPr>
          <p:txBody>
            <a:bodyPr rtlCol="0" anchor="ctr"/>
            <a:lstStyle/>
            <a:p>
              <a:pPr algn="ctr" defTabSz="914400">
                <a:defRPr/>
              </a:pPr>
              <a:r>
                <a:rPr kumimoji="1" lang="en-US" altLang="zh-CN" sz="900" b="1" kern="0" dirty="0">
                  <a:solidFill>
                    <a:srgbClr val="FFFFFF"/>
                  </a:solidFill>
                </a:rPr>
                <a:t>Extreme Performance</a:t>
              </a:r>
              <a:endParaRPr kumimoji="1" lang="zh-CN" altLang="en-US" sz="900" b="1" kern="0" dirty="0">
                <a:solidFill>
                  <a:srgbClr val="FFFFFF"/>
                </a:solidFill>
              </a:endParaRPr>
            </a:p>
          </p:txBody>
        </p:sp>
        <p:sp>
          <p:nvSpPr>
            <p:cNvPr id="7" name="Process 80"/>
            <p:cNvSpPr/>
            <p:nvPr/>
          </p:nvSpPr>
          <p:spPr>
            <a:xfrm>
              <a:off x="8450407" y="5689"/>
              <a:ext cx="1219200" cy="206211"/>
            </a:xfrm>
            <a:prstGeom prst="flowChartProcess">
              <a:avLst/>
            </a:prstGeom>
            <a:noFill/>
            <a:ln w="12700" cap="flat" cmpd="sng" algn="ctr">
              <a:solidFill>
                <a:srgbClr val="666666"/>
              </a:solidFill>
              <a:prstDash val="solid"/>
              <a:miter lim="800000"/>
            </a:ln>
            <a:effectLst/>
          </p:spPr>
          <p:txBody>
            <a:bodyPr rtlCol="0" anchor="ctr"/>
            <a:lstStyle/>
            <a:p>
              <a:pPr algn="ctr" defTabSz="914400">
                <a:defRPr/>
              </a:pPr>
              <a:r>
                <a:rPr kumimoji="1" lang="en-US" altLang="zh-CN" sz="900" kern="0" dirty="0">
                  <a:solidFill>
                    <a:srgbClr val="1D1D1A"/>
                  </a:solidFill>
                </a:rPr>
                <a:t>Extremely Reliable</a:t>
              </a:r>
              <a:endParaRPr kumimoji="1" lang="zh-CN" altLang="en-US" sz="900" kern="0" dirty="0">
                <a:solidFill>
                  <a:srgbClr val="1D1D1A"/>
                </a:solidFill>
              </a:endParaRPr>
            </a:p>
          </p:txBody>
        </p:sp>
        <p:sp>
          <p:nvSpPr>
            <p:cNvPr id="8" name="Process 81"/>
            <p:cNvSpPr/>
            <p:nvPr/>
          </p:nvSpPr>
          <p:spPr>
            <a:xfrm>
              <a:off x="10981170" y="5749"/>
              <a:ext cx="1219200" cy="208267"/>
            </a:xfrm>
            <a:prstGeom prst="flowChartProcess">
              <a:avLst/>
            </a:prstGeom>
            <a:noFill/>
            <a:ln w="12700" cap="flat" cmpd="sng" algn="ctr">
              <a:solidFill>
                <a:srgbClr val="666666"/>
              </a:solidFill>
              <a:prstDash val="solid"/>
              <a:miter lim="800000"/>
            </a:ln>
            <a:effectLst/>
          </p:spPr>
          <p:txBody>
            <a:bodyPr rtlCol="0" anchor="ctr"/>
            <a:lstStyle/>
            <a:p>
              <a:pPr algn="ctr" defTabSz="914400">
                <a:defRPr/>
              </a:pPr>
              <a:r>
                <a:rPr kumimoji="1" lang="en-US" altLang="zh-CN" sz="900" kern="0" dirty="0">
                  <a:solidFill>
                    <a:srgbClr val="1D1D1A"/>
                  </a:solidFill>
                </a:rPr>
                <a:t>Cost Effective</a:t>
              </a:r>
              <a:endParaRPr kumimoji="1" lang="zh-CN" altLang="en-US" sz="900" kern="0" dirty="0">
                <a:solidFill>
                  <a:srgbClr val="1D1D1A"/>
                </a:solidFill>
              </a:endParaRPr>
            </a:p>
          </p:txBody>
        </p:sp>
      </p:grpSp>
      <p:pic>
        <p:nvPicPr>
          <p:cNvPr id="12" name="图片 10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32034" y="4724604"/>
            <a:ext cx="469793" cy="427178"/>
          </a:xfrm>
          <a:prstGeom prst="rect">
            <a:avLst/>
          </a:prstGeom>
        </p:spPr>
      </p:pic>
      <p:grpSp>
        <p:nvGrpSpPr>
          <p:cNvPr id="20" name="Group 19"/>
          <p:cNvGrpSpPr/>
          <p:nvPr/>
        </p:nvGrpSpPr>
        <p:grpSpPr>
          <a:xfrm>
            <a:off x="3435621" y="3318792"/>
            <a:ext cx="530644" cy="568192"/>
            <a:chOff x="3955331" y="2629514"/>
            <a:chExt cx="1607612" cy="1610835"/>
          </a:xfrm>
        </p:grpSpPr>
        <p:grpSp>
          <p:nvGrpSpPr>
            <p:cNvPr id="14" name="组合 136"/>
            <p:cNvGrpSpPr/>
            <p:nvPr/>
          </p:nvGrpSpPr>
          <p:grpSpPr>
            <a:xfrm>
              <a:off x="4220219" y="2866565"/>
              <a:ext cx="1069726" cy="1037123"/>
              <a:chOff x="8812470" y="2294997"/>
              <a:chExt cx="698480" cy="744603"/>
            </a:xfrm>
          </p:grpSpPr>
          <p:pic>
            <p:nvPicPr>
              <p:cNvPr id="18" name="Picture 2" descr="C:\Users\w00204092.CHINA\Desktop\PNG\芯片图标-01.png"/>
              <p:cNvPicPr>
                <a:picLocks noChangeAspect="1" noChangeArrowheads="1"/>
              </p:cNvPicPr>
              <p:nvPr/>
            </p:nvPicPr>
            <p:blipFill>
              <a:blip r:embed="rId5" cstate="email">
                <a:lum bright="-20000"/>
                <a:extLst>
                  <a:ext uri="{28A0092B-C50C-407E-A947-70E740481C1C}">
                    <a14:useLocalDpi xmlns:a14="http://schemas.microsoft.com/office/drawing/2010/main"/>
                  </a:ext>
                </a:extLst>
              </a:blip>
              <a:srcRect/>
              <a:stretch>
                <a:fillRect/>
              </a:stretch>
            </p:blipFill>
            <p:spPr bwMode="auto">
              <a:xfrm>
                <a:off x="8812470" y="2294997"/>
                <a:ext cx="698480" cy="744603"/>
              </a:xfrm>
              <a:prstGeom prst="rect">
                <a:avLst/>
              </a:prstGeom>
              <a:noFill/>
              <a:ln>
                <a:noFill/>
              </a:ln>
            </p:spPr>
          </p:pic>
          <p:sp>
            <p:nvSpPr>
              <p:cNvPr id="19" name="矩形 126"/>
              <p:cNvSpPr/>
              <p:nvPr/>
            </p:nvSpPr>
            <p:spPr bwMode="auto">
              <a:xfrm>
                <a:off x="9029549" y="2534015"/>
                <a:ext cx="274002" cy="276038"/>
              </a:xfrm>
              <a:prstGeom prst="rect">
                <a:avLst/>
              </a:prstGeom>
              <a:solidFill>
                <a:srgbClr val="00A8CB"/>
              </a:solidFill>
              <a:ln>
                <a:no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200">
                  <a:solidFill>
                    <a:srgbClr val="1D1D1A"/>
                  </a:solidFill>
                  <a:ea typeface="宋体" charset="-122"/>
                </a:endParaRPr>
              </a:p>
            </p:txBody>
          </p:sp>
        </p:grpSp>
        <p:sp>
          <p:nvSpPr>
            <p:cNvPr id="16" name="Freeform 1252"/>
            <p:cNvSpPr>
              <a:spLocks/>
            </p:cNvSpPr>
            <p:nvPr/>
          </p:nvSpPr>
          <p:spPr bwMode="auto">
            <a:xfrm rot="16200000" flipH="1">
              <a:off x="3953719" y="2631126"/>
              <a:ext cx="1610835" cy="1607612"/>
            </a:xfrm>
            <a:custGeom>
              <a:avLst/>
              <a:gdLst>
                <a:gd name="T0" fmla="*/ 343 w 344"/>
                <a:gd name="T1" fmla="*/ 35 h 269"/>
                <a:gd name="T2" fmla="*/ 342 w 344"/>
                <a:gd name="T3" fmla="*/ 32 h 269"/>
                <a:gd name="T4" fmla="*/ 338 w 344"/>
                <a:gd name="T5" fmla="*/ 30 h 269"/>
                <a:gd name="T6" fmla="*/ 334 w 344"/>
                <a:gd name="T7" fmla="*/ 29 h 269"/>
                <a:gd name="T8" fmla="*/ 125 w 344"/>
                <a:gd name="T9" fmla="*/ 29 h 269"/>
                <a:gd name="T10" fmla="*/ 125 w 344"/>
                <a:gd name="T11" fmla="*/ 16 h 269"/>
                <a:gd name="T12" fmla="*/ 123 w 344"/>
                <a:gd name="T13" fmla="*/ 10 h 269"/>
                <a:gd name="T14" fmla="*/ 120 w 344"/>
                <a:gd name="T15" fmla="*/ 5 h 269"/>
                <a:gd name="T16" fmla="*/ 115 w 344"/>
                <a:gd name="T17" fmla="*/ 2 h 269"/>
                <a:gd name="T18" fmla="*/ 108 w 344"/>
                <a:gd name="T19" fmla="*/ 0 h 269"/>
                <a:gd name="T20" fmla="*/ 2 w 344"/>
                <a:gd name="T21" fmla="*/ 0 h 269"/>
                <a:gd name="T22" fmla="*/ 0 w 344"/>
                <a:gd name="T23" fmla="*/ 3 h 269"/>
                <a:gd name="T24" fmla="*/ 0 w 344"/>
                <a:gd name="T25" fmla="*/ 258 h 269"/>
                <a:gd name="T26" fmla="*/ 1 w 344"/>
                <a:gd name="T27" fmla="*/ 259 h 269"/>
                <a:gd name="T28" fmla="*/ 49 w 344"/>
                <a:gd name="T29" fmla="*/ 259 h 269"/>
                <a:gd name="T30" fmla="*/ 50 w 344"/>
                <a:gd name="T31" fmla="*/ 258 h 269"/>
                <a:gd name="T32" fmla="*/ 50 w 344"/>
                <a:gd name="T33" fmla="*/ 235 h 269"/>
                <a:gd name="T34" fmla="*/ 140 w 344"/>
                <a:gd name="T35" fmla="*/ 235 h 269"/>
                <a:gd name="T36" fmla="*/ 140 w 344"/>
                <a:gd name="T37" fmla="*/ 264 h 269"/>
                <a:gd name="T38" fmla="*/ 141 w 344"/>
                <a:gd name="T39" fmla="*/ 266 h 269"/>
                <a:gd name="T40" fmla="*/ 146 w 344"/>
                <a:gd name="T41" fmla="*/ 269 h 269"/>
                <a:gd name="T42" fmla="*/ 282 w 344"/>
                <a:gd name="T43" fmla="*/ 269 h 269"/>
                <a:gd name="T44" fmla="*/ 282 w 344"/>
                <a:gd name="T45" fmla="*/ 247 h 269"/>
                <a:gd name="T46" fmla="*/ 293 w 344"/>
                <a:gd name="T47" fmla="*/ 247 h 269"/>
                <a:gd name="T48" fmla="*/ 293 w 344"/>
                <a:gd name="T49" fmla="*/ 269 h 269"/>
                <a:gd name="T50" fmla="*/ 337 w 344"/>
                <a:gd name="T51" fmla="*/ 269 h 269"/>
                <a:gd name="T52" fmla="*/ 342 w 344"/>
                <a:gd name="T53" fmla="*/ 266 h 269"/>
                <a:gd name="T54" fmla="*/ 344 w 344"/>
                <a:gd name="T55" fmla="*/ 261 h 269"/>
                <a:gd name="T56" fmla="*/ 344 w 344"/>
                <a:gd name="T57" fmla="*/ 38 h 269"/>
                <a:gd name="T58" fmla="*/ 343 w 344"/>
                <a:gd name="T59" fmla="*/ 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4" h="269">
                  <a:moveTo>
                    <a:pt x="343" y="35"/>
                  </a:moveTo>
                  <a:lnTo>
                    <a:pt x="342" y="32"/>
                  </a:lnTo>
                  <a:lnTo>
                    <a:pt x="338" y="30"/>
                  </a:lnTo>
                  <a:lnTo>
                    <a:pt x="334" y="29"/>
                  </a:lnTo>
                  <a:lnTo>
                    <a:pt x="125" y="29"/>
                  </a:lnTo>
                  <a:lnTo>
                    <a:pt x="125" y="16"/>
                  </a:lnTo>
                  <a:lnTo>
                    <a:pt x="123" y="10"/>
                  </a:lnTo>
                  <a:lnTo>
                    <a:pt x="120" y="5"/>
                  </a:lnTo>
                  <a:lnTo>
                    <a:pt x="115" y="2"/>
                  </a:lnTo>
                  <a:lnTo>
                    <a:pt x="108" y="0"/>
                  </a:lnTo>
                  <a:lnTo>
                    <a:pt x="2" y="0"/>
                  </a:lnTo>
                  <a:lnTo>
                    <a:pt x="0" y="3"/>
                  </a:lnTo>
                  <a:lnTo>
                    <a:pt x="0" y="258"/>
                  </a:lnTo>
                  <a:lnTo>
                    <a:pt x="1" y="259"/>
                  </a:lnTo>
                  <a:lnTo>
                    <a:pt x="49" y="259"/>
                  </a:lnTo>
                  <a:lnTo>
                    <a:pt x="50" y="258"/>
                  </a:lnTo>
                  <a:lnTo>
                    <a:pt x="50" y="235"/>
                  </a:lnTo>
                  <a:lnTo>
                    <a:pt x="140" y="235"/>
                  </a:lnTo>
                  <a:lnTo>
                    <a:pt x="140" y="264"/>
                  </a:lnTo>
                  <a:lnTo>
                    <a:pt x="141" y="266"/>
                  </a:lnTo>
                  <a:lnTo>
                    <a:pt x="146" y="269"/>
                  </a:lnTo>
                  <a:lnTo>
                    <a:pt x="282" y="269"/>
                  </a:lnTo>
                  <a:lnTo>
                    <a:pt x="282" y="247"/>
                  </a:lnTo>
                  <a:lnTo>
                    <a:pt x="293" y="247"/>
                  </a:lnTo>
                  <a:lnTo>
                    <a:pt x="293" y="269"/>
                  </a:lnTo>
                  <a:lnTo>
                    <a:pt x="337" y="269"/>
                  </a:lnTo>
                  <a:lnTo>
                    <a:pt x="342" y="266"/>
                  </a:lnTo>
                  <a:lnTo>
                    <a:pt x="344" y="261"/>
                  </a:lnTo>
                  <a:lnTo>
                    <a:pt x="344" y="38"/>
                  </a:lnTo>
                  <a:lnTo>
                    <a:pt x="343" y="35"/>
                  </a:lnTo>
                  <a:close/>
                </a:path>
              </a:pathLst>
            </a:custGeom>
            <a:gradFill flip="none" rotWithShape="1">
              <a:gsLst>
                <a:gs pos="68000">
                  <a:srgbClr val="00ADED">
                    <a:alpha val="0"/>
                  </a:srgbClr>
                </a:gs>
                <a:gs pos="100000">
                  <a:srgbClr val="00B0F0">
                    <a:alpha val="41000"/>
                  </a:srgbClr>
                </a:gs>
              </a:gsLst>
              <a:path path="rect">
                <a:fillToRect l="50000" t="50000" r="50000" b="50000"/>
              </a:path>
              <a:tileRect/>
            </a:gradFill>
            <a:ln w="9525">
              <a:solidFill>
                <a:schemeClr val="bg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6754" tIns="48376" rIns="96754" bIns="48376" numCol="1" rtlCol="0" anchor="ctr" anchorCtr="1" compatLnSpc="1"/>
            <a:lstStyle/>
            <a:p>
              <a:pPr algn="ctr" defTabSz="914309">
                <a:spcBef>
                  <a:spcPts val="423"/>
                </a:spcBef>
                <a:spcAft>
                  <a:spcPct val="0"/>
                </a:spcAft>
                <a:buClr>
                  <a:prstClr val="white"/>
                </a:buClr>
                <a:buSzPct val="60000"/>
              </a:pPr>
              <a:endParaRPr lang="zh-CN" altLang="en-US" sz="1600" b="1" dirty="0">
                <a:gradFill>
                  <a:gsLst>
                    <a:gs pos="0">
                      <a:prstClr val="white"/>
                    </a:gs>
                    <a:gs pos="100000">
                      <a:srgbClr val="4FEEFF"/>
                    </a:gs>
                  </a:gsLst>
                  <a:lin ang="5400000" scaled="0"/>
                  <a:tileRect/>
                </a:gradFill>
                <a:effectLst>
                  <a:outerShdw blurRad="38100" dist="38100" dir="2700000" algn="tl">
                    <a:srgbClr val="000000">
                      <a:alpha val="43137"/>
                    </a:srgbClr>
                  </a:outerShdw>
                </a:effectLst>
                <a:ea typeface="Arial Unicode MS" panose="020B0604020202020204" pitchFamily="34" charset="-122"/>
              </a:endParaRPr>
            </a:p>
          </p:txBody>
        </p:sp>
      </p:grpSp>
      <p:sp>
        <p:nvSpPr>
          <p:cNvPr id="59" name="Freeform 86"/>
          <p:cNvSpPr>
            <a:spLocks noEditPoints="1"/>
          </p:cNvSpPr>
          <p:nvPr/>
        </p:nvSpPr>
        <p:spPr bwMode="auto">
          <a:xfrm>
            <a:off x="2388046" y="2260203"/>
            <a:ext cx="636727"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60" name="TextBox 80"/>
          <p:cNvSpPr txBox="1"/>
          <p:nvPr/>
        </p:nvSpPr>
        <p:spPr>
          <a:xfrm>
            <a:off x="2388046" y="2319332"/>
            <a:ext cx="609013"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61" name="Freeform 86"/>
          <p:cNvSpPr>
            <a:spLocks noEditPoints="1"/>
          </p:cNvSpPr>
          <p:nvPr/>
        </p:nvSpPr>
        <p:spPr bwMode="auto">
          <a:xfrm>
            <a:off x="3122902" y="2260203"/>
            <a:ext cx="636727"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62" name="TextBox 102"/>
          <p:cNvSpPr txBox="1"/>
          <p:nvPr/>
        </p:nvSpPr>
        <p:spPr>
          <a:xfrm>
            <a:off x="3122902" y="2324752"/>
            <a:ext cx="609013"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67" name="Freeform 86"/>
          <p:cNvSpPr>
            <a:spLocks noEditPoints="1"/>
          </p:cNvSpPr>
          <p:nvPr/>
        </p:nvSpPr>
        <p:spPr bwMode="auto">
          <a:xfrm>
            <a:off x="3887255" y="2260203"/>
            <a:ext cx="636727"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68" name="TextBox 80"/>
          <p:cNvSpPr txBox="1"/>
          <p:nvPr/>
        </p:nvSpPr>
        <p:spPr>
          <a:xfrm>
            <a:off x="3887255" y="2305977"/>
            <a:ext cx="609013"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69" name="Freeform 86"/>
          <p:cNvSpPr>
            <a:spLocks noEditPoints="1"/>
          </p:cNvSpPr>
          <p:nvPr/>
        </p:nvSpPr>
        <p:spPr bwMode="auto">
          <a:xfrm>
            <a:off x="4622111" y="2260203"/>
            <a:ext cx="636727"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70" name="TextBox 102"/>
          <p:cNvSpPr txBox="1"/>
          <p:nvPr/>
        </p:nvSpPr>
        <p:spPr>
          <a:xfrm>
            <a:off x="4622111" y="2311397"/>
            <a:ext cx="609013"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78" name="Flowchart: Magnetic Disk 77"/>
          <p:cNvSpPr/>
          <p:nvPr/>
        </p:nvSpPr>
        <p:spPr>
          <a:xfrm>
            <a:off x="2491499" y="4688915"/>
            <a:ext cx="407732" cy="494271"/>
          </a:xfrm>
          <a:prstGeom prst="flowChartMagneticDisk">
            <a:avLst/>
          </a:prstGeom>
          <a:solidFill>
            <a:schemeClr val="bg1">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79" name="Flowchart: Magnetic Disk 78"/>
          <p:cNvSpPr/>
          <p:nvPr/>
        </p:nvSpPr>
        <p:spPr>
          <a:xfrm>
            <a:off x="3201476" y="4697150"/>
            <a:ext cx="407732" cy="494271"/>
          </a:xfrm>
          <a:prstGeom prst="flowChartMagneticDisk">
            <a:avLst/>
          </a:prstGeom>
          <a:solidFill>
            <a:schemeClr val="bg1">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80" name="Flowchart: Magnetic Disk 79"/>
          <p:cNvSpPr/>
          <p:nvPr/>
        </p:nvSpPr>
        <p:spPr>
          <a:xfrm>
            <a:off x="3932025" y="4697151"/>
            <a:ext cx="407732" cy="494271"/>
          </a:xfrm>
          <a:prstGeom prst="flowChartMagneticDisk">
            <a:avLst/>
          </a:prstGeom>
          <a:solidFill>
            <a:schemeClr val="bg1">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81" name="Flowchart: Magnetic Disk 80"/>
          <p:cNvSpPr/>
          <p:nvPr/>
        </p:nvSpPr>
        <p:spPr>
          <a:xfrm>
            <a:off x="4654336" y="4688914"/>
            <a:ext cx="407732" cy="494271"/>
          </a:xfrm>
          <a:prstGeom prst="flowChartMagneticDisk">
            <a:avLst/>
          </a:prstGeom>
          <a:solidFill>
            <a:schemeClr val="bg1">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83" name="TextBox 82"/>
          <p:cNvSpPr txBox="1"/>
          <p:nvPr/>
        </p:nvSpPr>
        <p:spPr>
          <a:xfrm>
            <a:off x="376284" y="3305089"/>
            <a:ext cx="1459927" cy="460191"/>
          </a:xfrm>
          <a:prstGeom prst="rect">
            <a:avLst/>
          </a:prstGeom>
          <a:noFill/>
        </p:spPr>
        <p:txBody>
          <a:bodyPr wrap="square" rtlCol="0">
            <a:spAutoFit/>
          </a:bodyPr>
          <a:lstStyle/>
          <a:p>
            <a:pPr algn="r">
              <a:lnSpc>
                <a:spcPts val="3440"/>
              </a:lnSpc>
            </a:pPr>
            <a:r>
              <a:rPr lang="en-US" altLang="zh-CN" sz="1400" dirty="0">
                <a:solidFill>
                  <a:srgbClr val="1D1D1A"/>
                </a:solidFill>
                <a:latin typeface="Arial" panose="020B0604020202020204" pitchFamily="34" charset="0"/>
                <a:ea typeface="Microsoft YaHei" panose="020B0503020204020204" pitchFamily="34" charset="-122"/>
                <a:cs typeface="Arial" panose="020B0604020202020204" pitchFamily="34" charset="0"/>
              </a:rPr>
              <a:t>SAS Controller</a:t>
            </a:r>
            <a:endParaRPr lang="zh-CN" altLang="en-US" sz="1400" dirty="0">
              <a:solidFill>
                <a:srgbClr val="1D1D1A"/>
              </a:solidFill>
              <a:latin typeface="Arial" panose="020B0604020202020204" pitchFamily="34" charset="0"/>
              <a:ea typeface="Microsoft YaHei" panose="020B0503020204020204" pitchFamily="34" charset="-122"/>
              <a:cs typeface="Arial" panose="020B0604020202020204" pitchFamily="34" charset="0"/>
            </a:endParaRPr>
          </a:p>
        </p:txBody>
      </p:sp>
      <p:sp>
        <p:nvSpPr>
          <p:cNvPr id="84" name="TextBox 83"/>
          <p:cNvSpPr txBox="1"/>
          <p:nvPr/>
        </p:nvSpPr>
        <p:spPr>
          <a:xfrm>
            <a:off x="412672" y="2079431"/>
            <a:ext cx="1459927" cy="528350"/>
          </a:xfrm>
          <a:prstGeom prst="rect">
            <a:avLst/>
          </a:prstGeom>
          <a:noFill/>
        </p:spPr>
        <p:txBody>
          <a:bodyPr wrap="square" rtlCol="0">
            <a:spAutoFit/>
          </a:bodyPr>
          <a:lstStyle/>
          <a:p>
            <a:pPr algn="r">
              <a:lnSpc>
                <a:spcPts val="3440"/>
              </a:lnSpc>
            </a:pPr>
            <a:r>
              <a:rPr lang="en-US" altLang="zh-CN" sz="1400" dirty="0">
                <a:solidFill>
                  <a:srgbClr val="1D1D1A"/>
                </a:solidFill>
                <a:latin typeface="Arial" panose="020B0604020202020204" pitchFamily="34" charset="0"/>
                <a:ea typeface="Microsoft YaHei" panose="020B0503020204020204" pitchFamily="34" charset="-122"/>
                <a:cs typeface="Arial" panose="020B0604020202020204" pitchFamily="34" charset="0"/>
              </a:rPr>
              <a:t>CPU Cores</a:t>
            </a:r>
            <a:endParaRPr lang="zh-CN" altLang="en-US" sz="1400" dirty="0">
              <a:solidFill>
                <a:srgbClr val="1D1D1A"/>
              </a:solidFill>
              <a:latin typeface="Arial" panose="020B0604020202020204" pitchFamily="34" charset="0"/>
              <a:ea typeface="Microsoft YaHei" panose="020B0503020204020204" pitchFamily="34" charset="-122"/>
              <a:cs typeface="Arial" panose="020B0604020202020204" pitchFamily="34" charset="0"/>
            </a:endParaRPr>
          </a:p>
        </p:txBody>
      </p:sp>
      <p:sp>
        <p:nvSpPr>
          <p:cNvPr id="85" name="TextBox 81"/>
          <p:cNvSpPr txBox="1"/>
          <p:nvPr/>
        </p:nvSpPr>
        <p:spPr>
          <a:xfrm>
            <a:off x="376284" y="4688915"/>
            <a:ext cx="1459927" cy="460191"/>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ts val="3440"/>
              </a:lnSpc>
            </a:pPr>
            <a:r>
              <a:rPr lang="en-US" altLang="zh-CN" sz="1400" dirty="0">
                <a:solidFill>
                  <a:srgbClr val="1D1D1A"/>
                </a:solidFill>
                <a:latin typeface="Arial" panose="020B0604020202020204" pitchFamily="34" charset="0"/>
                <a:ea typeface="Microsoft YaHei" panose="020B0503020204020204" pitchFamily="34" charset="-122"/>
                <a:cs typeface="Arial" panose="020B0604020202020204" pitchFamily="34" charset="0"/>
              </a:rPr>
              <a:t>SSD/HDD</a:t>
            </a:r>
            <a:endParaRPr lang="zh-CN" altLang="en-US" sz="1400" dirty="0">
              <a:solidFill>
                <a:srgbClr val="1D1D1A"/>
              </a:solidFill>
              <a:latin typeface="Arial" panose="020B0604020202020204" pitchFamily="34" charset="0"/>
              <a:ea typeface="Microsoft YaHei" panose="020B0503020204020204" pitchFamily="34" charset="-122"/>
              <a:cs typeface="Arial" panose="020B0604020202020204" pitchFamily="34" charset="0"/>
            </a:endParaRPr>
          </a:p>
        </p:txBody>
      </p:sp>
      <p:cxnSp>
        <p:nvCxnSpPr>
          <p:cNvPr id="87" name="Straight Connector 86"/>
          <p:cNvCxnSpPr/>
          <p:nvPr/>
        </p:nvCxnSpPr>
        <p:spPr>
          <a:xfrm>
            <a:off x="2692552" y="2481336"/>
            <a:ext cx="1007052" cy="837455"/>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427408" y="2478206"/>
            <a:ext cx="272196" cy="840585"/>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3699604" y="2478206"/>
            <a:ext cx="492157" cy="840585"/>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3699604" y="2462561"/>
            <a:ext cx="1199588" cy="856230"/>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endCxn id="78" idx="1"/>
          </p:cNvCxnSpPr>
          <p:nvPr/>
        </p:nvCxnSpPr>
        <p:spPr>
          <a:xfrm flipH="1">
            <a:off x="2695365" y="3886984"/>
            <a:ext cx="982763" cy="801931"/>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endCxn id="79" idx="1"/>
          </p:cNvCxnSpPr>
          <p:nvPr/>
        </p:nvCxnSpPr>
        <p:spPr>
          <a:xfrm flipH="1">
            <a:off x="3405342" y="3886984"/>
            <a:ext cx="280756" cy="810166"/>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endCxn id="80" idx="1"/>
          </p:cNvCxnSpPr>
          <p:nvPr/>
        </p:nvCxnSpPr>
        <p:spPr>
          <a:xfrm>
            <a:off x="3686099" y="3886984"/>
            <a:ext cx="449792" cy="810167"/>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81" idx="1"/>
          </p:cNvCxnSpPr>
          <p:nvPr/>
        </p:nvCxnSpPr>
        <p:spPr>
          <a:xfrm>
            <a:off x="3686098" y="3886984"/>
            <a:ext cx="1172104" cy="801930"/>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2896958" y="1319612"/>
            <a:ext cx="1870983" cy="646331"/>
          </a:xfrm>
          <a:prstGeom prst="rect">
            <a:avLst/>
          </a:prstGeom>
          <a:noFill/>
        </p:spPr>
        <p:txBody>
          <a:bodyPr wrap="square" rtlCol="0">
            <a:spAutoFit/>
          </a:bodyPr>
          <a:lstStyle/>
          <a:p>
            <a:pPr algn="ctr"/>
            <a:r>
              <a:rPr lang="en-US" altLang="zh-CN" sz="2000" b="1" dirty="0">
                <a:solidFill>
                  <a:srgbClr val="1D1D1A"/>
                </a:solidFill>
                <a:latin typeface="Arial" panose="020B0604020202020204" pitchFamily="34" charset="0"/>
                <a:ea typeface="Microsoft YaHei" panose="020B0503020204020204" pitchFamily="34" charset="-122"/>
                <a:cs typeface="Arial" panose="020B0604020202020204" pitchFamily="34" charset="0"/>
              </a:rPr>
              <a:t>SAS</a:t>
            </a:r>
          </a:p>
          <a:p>
            <a:pPr algn="ctr"/>
            <a:r>
              <a:rPr lang="en-US" altLang="zh-CN" sz="1600" dirty="0">
                <a:solidFill>
                  <a:srgbClr val="1D1D1A"/>
                </a:solidFill>
                <a:latin typeface="Arial" panose="020B0604020202020204" pitchFamily="34" charset="0"/>
                <a:ea typeface="Microsoft YaHei" panose="020B0503020204020204" pitchFamily="34" charset="-122"/>
                <a:cs typeface="Arial" panose="020B0604020202020204" pitchFamily="34" charset="0"/>
              </a:rPr>
              <a:t>Designed for Disk</a:t>
            </a:r>
            <a:endParaRPr lang="zh-CN" altLang="en-US" sz="1600" dirty="0">
              <a:solidFill>
                <a:srgbClr val="1D1D1A"/>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15" name="Freeform 86"/>
          <p:cNvSpPr>
            <a:spLocks noEditPoints="1"/>
          </p:cNvSpPr>
          <p:nvPr/>
        </p:nvSpPr>
        <p:spPr bwMode="auto">
          <a:xfrm>
            <a:off x="6792915" y="2284023"/>
            <a:ext cx="636727"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116" name="TextBox 80"/>
          <p:cNvSpPr txBox="1"/>
          <p:nvPr/>
        </p:nvSpPr>
        <p:spPr>
          <a:xfrm>
            <a:off x="6792915" y="2343152"/>
            <a:ext cx="609013"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117" name="Freeform 86"/>
          <p:cNvSpPr>
            <a:spLocks noEditPoints="1"/>
          </p:cNvSpPr>
          <p:nvPr/>
        </p:nvSpPr>
        <p:spPr bwMode="auto">
          <a:xfrm>
            <a:off x="7527771" y="2284023"/>
            <a:ext cx="636727"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118" name="TextBox 102"/>
          <p:cNvSpPr txBox="1"/>
          <p:nvPr/>
        </p:nvSpPr>
        <p:spPr>
          <a:xfrm>
            <a:off x="7527771" y="2348572"/>
            <a:ext cx="609013"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119" name="Freeform 86"/>
          <p:cNvSpPr>
            <a:spLocks noEditPoints="1"/>
          </p:cNvSpPr>
          <p:nvPr/>
        </p:nvSpPr>
        <p:spPr bwMode="auto">
          <a:xfrm>
            <a:off x="8292124" y="2284023"/>
            <a:ext cx="636727"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120" name="TextBox 80"/>
          <p:cNvSpPr txBox="1"/>
          <p:nvPr/>
        </p:nvSpPr>
        <p:spPr>
          <a:xfrm>
            <a:off x="8292124" y="2329797"/>
            <a:ext cx="609013"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121" name="Freeform 86"/>
          <p:cNvSpPr>
            <a:spLocks noEditPoints="1"/>
          </p:cNvSpPr>
          <p:nvPr/>
        </p:nvSpPr>
        <p:spPr bwMode="auto">
          <a:xfrm>
            <a:off x="9026980" y="2284023"/>
            <a:ext cx="636727"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122" name="TextBox 102"/>
          <p:cNvSpPr txBox="1"/>
          <p:nvPr/>
        </p:nvSpPr>
        <p:spPr>
          <a:xfrm>
            <a:off x="9026980" y="2335217"/>
            <a:ext cx="609013"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123" name="TextBox 122"/>
          <p:cNvSpPr txBox="1"/>
          <p:nvPr/>
        </p:nvSpPr>
        <p:spPr>
          <a:xfrm>
            <a:off x="10275148" y="3354517"/>
            <a:ext cx="1459927" cy="528350"/>
          </a:xfrm>
          <a:prstGeom prst="rect">
            <a:avLst/>
          </a:prstGeom>
          <a:noFill/>
        </p:spPr>
        <p:txBody>
          <a:bodyPr wrap="square" rtlCol="0">
            <a:spAutoFit/>
          </a:bodyPr>
          <a:lstStyle/>
          <a:p>
            <a:pPr>
              <a:lnSpc>
                <a:spcPts val="3440"/>
              </a:lnSpc>
            </a:pPr>
            <a:r>
              <a:rPr lang="en-US" altLang="zh-CN" sz="1400" dirty="0">
                <a:solidFill>
                  <a:srgbClr val="1D1D1A"/>
                </a:solidFill>
                <a:latin typeface="Arial" panose="020B0604020202020204" pitchFamily="34" charset="0"/>
                <a:ea typeface="Microsoft YaHei" panose="020B0503020204020204" pitchFamily="34" charset="-122"/>
                <a:cs typeface="Arial" panose="020B0604020202020204" pitchFamily="34" charset="0"/>
              </a:rPr>
              <a:t>SAS Controller</a:t>
            </a:r>
            <a:endParaRPr lang="zh-CN" altLang="en-US" sz="1400" dirty="0">
              <a:solidFill>
                <a:srgbClr val="1D1D1A"/>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24" name="TextBox 123"/>
          <p:cNvSpPr txBox="1"/>
          <p:nvPr/>
        </p:nvSpPr>
        <p:spPr>
          <a:xfrm>
            <a:off x="10311536" y="2128859"/>
            <a:ext cx="1459927" cy="460191"/>
          </a:xfrm>
          <a:prstGeom prst="rect">
            <a:avLst/>
          </a:prstGeom>
          <a:noFill/>
        </p:spPr>
        <p:txBody>
          <a:bodyPr wrap="square" rtlCol="0">
            <a:spAutoFit/>
          </a:bodyPr>
          <a:lstStyle/>
          <a:p>
            <a:pPr>
              <a:lnSpc>
                <a:spcPts val="3440"/>
              </a:lnSpc>
            </a:pPr>
            <a:r>
              <a:rPr lang="en-US" altLang="zh-CN" sz="1400" dirty="0">
                <a:solidFill>
                  <a:srgbClr val="1D1D1A"/>
                </a:solidFill>
                <a:latin typeface="Arial" panose="020B0604020202020204" pitchFamily="34" charset="0"/>
                <a:ea typeface="Microsoft YaHei" panose="020B0503020204020204" pitchFamily="34" charset="-122"/>
                <a:cs typeface="Arial" panose="020B0604020202020204" pitchFamily="34" charset="0"/>
              </a:rPr>
              <a:t>CPU Cores</a:t>
            </a:r>
            <a:endParaRPr lang="zh-CN" altLang="en-US" sz="1400" dirty="0">
              <a:solidFill>
                <a:srgbClr val="1D1D1A"/>
              </a:solidFill>
              <a:latin typeface="Arial" panose="020B0604020202020204" pitchFamily="34" charset="0"/>
              <a:ea typeface="Microsoft YaHei" panose="020B0503020204020204" pitchFamily="34" charset="-122"/>
              <a:cs typeface="Arial" panose="020B0604020202020204" pitchFamily="34" charset="0"/>
            </a:endParaRPr>
          </a:p>
        </p:txBody>
      </p:sp>
      <p:cxnSp>
        <p:nvCxnSpPr>
          <p:cNvPr id="125" name="Straight Connector 124"/>
          <p:cNvCxnSpPr>
            <a:endCxn id="12" idx="0"/>
          </p:cNvCxnSpPr>
          <p:nvPr/>
        </p:nvCxnSpPr>
        <p:spPr>
          <a:xfrm flipH="1">
            <a:off x="7066931" y="2505156"/>
            <a:ext cx="30490" cy="2219448"/>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endCxn id="12" idx="0"/>
          </p:cNvCxnSpPr>
          <p:nvPr/>
        </p:nvCxnSpPr>
        <p:spPr>
          <a:xfrm flipH="1">
            <a:off x="7066931" y="2502026"/>
            <a:ext cx="765346" cy="2222578"/>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endCxn id="12" idx="0"/>
          </p:cNvCxnSpPr>
          <p:nvPr/>
        </p:nvCxnSpPr>
        <p:spPr>
          <a:xfrm flipH="1">
            <a:off x="7066931" y="2502026"/>
            <a:ext cx="1529700" cy="2222578"/>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endCxn id="12" idx="0"/>
          </p:cNvCxnSpPr>
          <p:nvPr/>
        </p:nvCxnSpPr>
        <p:spPr>
          <a:xfrm flipH="1">
            <a:off x="7066931" y="2486381"/>
            <a:ext cx="2237130" cy="2238223"/>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6792915" y="1343432"/>
            <a:ext cx="2511146" cy="646331"/>
          </a:xfrm>
          <a:prstGeom prst="rect">
            <a:avLst/>
          </a:prstGeom>
          <a:noFill/>
        </p:spPr>
        <p:txBody>
          <a:bodyPr wrap="square" rtlCol="0">
            <a:spAutoFit/>
          </a:bodyPr>
          <a:lstStyle/>
          <a:p>
            <a:pPr algn="ctr"/>
            <a:r>
              <a:rPr lang="en-US" altLang="zh-CN" sz="2000" b="1" dirty="0" err="1">
                <a:solidFill>
                  <a:srgbClr val="1D1D1A"/>
                </a:solidFill>
                <a:latin typeface="Arial" panose="020B0604020202020204" pitchFamily="34" charset="0"/>
                <a:ea typeface="Microsoft YaHei" panose="020B0503020204020204" pitchFamily="34" charset="-122"/>
                <a:cs typeface="Arial" panose="020B0604020202020204" pitchFamily="34" charset="0"/>
              </a:rPr>
              <a:t>NVMe</a:t>
            </a:r>
            <a:endParaRPr lang="en-US" altLang="zh-CN" sz="2000" b="1" dirty="0">
              <a:solidFill>
                <a:srgbClr val="1D1D1A"/>
              </a:solidFill>
              <a:latin typeface="Arial" panose="020B0604020202020204" pitchFamily="34" charset="0"/>
              <a:ea typeface="Microsoft YaHei" panose="020B0503020204020204" pitchFamily="34" charset="-122"/>
              <a:cs typeface="Arial" panose="020B0604020202020204" pitchFamily="34" charset="0"/>
            </a:endParaRPr>
          </a:p>
          <a:p>
            <a:pPr algn="ctr"/>
            <a:r>
              <a:rPr lang="en-US" altLang="zh-CN" sz="1600" dirty="0">
                <a:solidFill>
                  <a:srgbClr val="1D1D1A"/>
                </a:solidFill>
                <a:latin typeface="Arial" panose="020B0604020202020204" pitchFamily="34" charset="0"/>
                <a:ea typeface="Microsoft YaHei" panose="020B0503020204020204" pitchFamily="34" charset="-122"/>
                <a:cs typeface="Arial" panose="020B0604020202020204" pitchFamily="34" charset="0"/>
              </a:rPr>
              <a:t>Designed for Flash/SCM</a:t>
            </a:r>
            <a:endParaRPr lang="zh-CN" altLang="en-US" sz="1600" dirty="0">
              <a:solidFill>
                <a:srgbClr val="1D1D1A"/>
              </a:solidFill>
              <a:latin typeface="Arial" panose="020B0604020202020204" pitchFamily="34" charset="0"/>
              <a:ea typeface="Microsoft YaHei" panose="020B0503020204020204" pitchFamily="34" charset="-122"/>
              <a:cs typeface="Arial" panose="020B0604020202020204" pitchFamily="34" charset="0"/>
            </a:endParaRPr>
          </a:p>
        </p:txBody>
      </p:sp>
      <p:pic>
        <p:nvPicPr>
          <p:cNvPr id="130" name="图片 10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11237" y="4706723"/>
            <a:ext cx="469793" cy="427178"/>
          </a:xfrm>
          <a:prstGeom prst="rect">
            <a:avLst/>
          </a:prstGeom>
        </p:spPr>
      </p:pic>
      <p:pic>
        <p:nvPicPr>
          <p:cNvPr id="131" name="图片 10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75590" y="4730696"/>
            <a:ext cx="469793" cy="427178"/>
          </a:xfrm>
          <a:prstGeom prst="rect">
            <a:avLst/>
          </a:prstGeom>
        </p:spPr>
      </p:pic>
      <p:pic>
        <p:nvPicPr>
          <p:cNvPr id="132" name="图片 10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93914" y="4701681"/>
            <a:ext cx="469793" cy="427178"/>
          </a:xfrm>
          <a:prstGeom prst="rect">
            <a:avLst/>
          </a:prstGeom>
        </p:spPr>
      </p:pic>
      <p:sp>
        <p:nvSpPr>
          <p:cNvPr id="133" name="TextBox 81"/>
          <p:cNvSpPr txBox="1"/>
          <p:nvPr/>
        </p:nvSpPr>
        <p:spPr>
          <a:xfrm>
            <a:off x="10311535" y="4654836"/>
            <a:ext cx="1459927" cy="460191"/>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ts val="3440"/>
              </a:lnSpc>
            </a:pPr>
            <a:r>
              <a:rPr lang="en-US" altLang="zh-CN" sz="1400" dirty="0">
                <a:solidFill>
                  <a:srgbClr val="1D1D1A"/>
                </a:solidFill>
                <a:latin typeface="Arial" panose="020B0604020202020204" pitchFamily="34" charset="0"/>
                <a:ea typeface="Microsoft YaHei" panose="020B0503020204020204" pitchFamily="34" charset="-122"/>
                <a:cs typeface="Arial" panose="020B0604020202020204" pitchFamily="34" charset="0"/>
              </a:rPr>
              <a:t>SSD</a:t>
            </a:r>
            <a:endParaRPr lang="zh-CN" altLang="en-US" sz="1400" dirty="0">
              <a:solidFill>
                <a:srgbClr val="1D1D1A"/>
              </a:solidFill>
              <a:latin typeface="Arial" panose="020B0604020202020204" pitchFamily="34" charset="0"/>
              <a:ea typeface="Microsoft YaHei" panose="020B0503020204020204" pitchFamily="34" charset="-122"/>
              <a:cs typeface="Arial" panose="020B0604020202020204" pitchFamily="34" charset="0"/>
            </a:endParaRPr>
          </a:p>
        </p:txBody>
      </p:sp>
      <p:cxnSp>
        <p:nvCxnSpPr>
          <p:cNvPr id="138" name="Straight Connector 137"/>
          <p:cNvCxnSpPr>
            <a:endCxn id="130" idx="0"/>
          </p:cNvCxnSpPr>
          <p:nvPr/>
        </p:nvCxnSpPr>
        <p:spPr>
          <a:xfrm>
            <a:off x="7097421" y="2493644"/>
            <a:ext cx="748713" cy="2213079"/>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endCxn id="130" idx="0"/>
          </p:cNvCxnSpPr>
          <p:nvPr/>
        </p:nvCxnSpPr>
        <p:spPr>
          <a:xfrm>
            <a:off x="7832277" y="2499736"/>
            <a:ext cx="13857" cy="2206987"/>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endCxn id="130" idx="0"/>
          </p:cNvCxnSpPr>
          <p:nvPr/>
        </p:nvCxnSpPr>
        <p:spPr>
          <a:xfrm flipH="1">
            <a:off x="7846134" y="2499736"/>
            <a:ext cx="750497" cy="2206987"/>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endCxn id="130" idx="0"/>
          </p:cNvCxnSpPr>
          <p:nvPr/>
        </p:nvCxnSpPr>
        <p:spPr>
          <a:xfrm flipH="1">
            <a:off x="7846134" y="2495934"/>
            <a:ext cx="1457927" cy="2210789"/>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endCxn id="131" idx="0"/>
          </p:cNvCxnSpPr>
          <p:nvPr/>
        </p:nvCxnSpPr>
        <p:spPr>
          <a:xfrm>
            <a:off x="7097421" y="2486381"/>
            <a:ext cx="1513066" cy="2244315"/>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endCxn id="131" idx="0"/>
          </p:cNvCxnSpPr>
          <p:nvPr/>
        </p:nvCxnSpPr>
        <p:spPr>
          <a:xfrm>
            <a:off x="7832277" y="2491801"/>
            <a:ext cx="778210" cy="2238895"/>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endCxn id="131" idx="0"/>
          </p:cNvCxnSpPr>
          <p:nvPr/>
        </p:nvCxnSpPr>
        <p:spPr>
          <a:xfrm>
            <a:off x="8596631" y="2486381"/>
            <a:ext cx="13856" cy="2244315"/>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endCxn id="131" idx="0"/>
          </p:cNvCxnSpPr>
          <p:nvPr/>
        </p:nvCxnSpPr>
        <p:spPr>
          <a:xfrm flipH="1">
            <a:off x="8610487" y="2499736"/>
            <a:ext cx="695664" cy="2230960"/>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endCxn id="132" idx="0"/>
          </p:cNvCxnSpPr>
          <p:nvPr/>
        </p:nvCxnSpPr>
        <p:spPr>
          <a:xfrm>
            <a:off x="7097420" y="2486381"/>
            <a:ext cx="2331391" cy="2215300"/>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endCxn id="132" idx="0"/>
          </p:cNvCxnSpPr>
          <p:nvPr/>
        </p:nvCxnSpPr>
        <p:spPr>
          <a:xfrm>
            <a:off x="7832277" y="2499736"/>
            <a:ext cx="1596534" cy="2201945"/>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endCxn id="132" idx="0"/>
          </p:cNvCxnSpPr>
          <p:nvPr/>
        </p:nvCxnSpPr>
        <p:spPr>
          <a:xfrm>
            <a:off x="8591083" y="2495934"/>
            <a:ext cx="837728" cy="2205747"/>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endCxn id="132" idx="0"/>
          </p:cNvCxnSpPr>
          <p:nvPr/>
        </p:nvCxnSpPr>
        <p:spPr>
          <a:xfrm>
            <a:off x="9299306" y="2495934"/>
            <a:ext cx="129505" cy="2205747"/>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1984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30451363"/>
          <p:cNvSpPr>
            <a:spLocks noGrp="1"/>
          </p:cNvSpPr>
          <p:nvPr>
            <p:ph type="title" idx="4294967295"/>
          </p:nvPr>
        </p:nvSpPr>
        <p:spPr>
          <a:xfrm>
            <a:off x="0" y="271463"/>
            <a:ext cx="11064875" cy="495300"/>
          </a:xfrm>
          <a:prstGeom prst="rect">
            <a:avLst/>
          </a:prstGeom>
        </p:spPr>
        <p:txBody>
          <a:bodyPr vert="horz" lIns="91440" tIns="45720" rIns="91440" bIns="45720" rtlCol="0" anchor="ctr">
            <a:normAutofit/>
          </a:bodyPr>
          <a:lstStyle/>
          <a:p>
            <a:pPr defTabSz="914400"/>
            <a:r>
              <a:rPr lang="en-US" altLang="zh-CN" sz="2800" dirty="0" err="1">
                <a:solidFill>
                  <a:srgbClr val="000000"/>
                </a:solidFill>
                <a:latin typeface="微软雅黑" panose="020B0503020204020204" pitchFamily="34" charset="-122"/>
                <a:ea typeface="微软雅黑" panose="020B0503020204020204" pitchFamily="34" charset="-122"/>
              </a:rPr>
              <a:t>NVMe</a:t>
            </a:r>
            <a:r>
              <a:rPr lang="en-US" altLang="zh-CN" sz="2800" dirty="0">
                <a:solidFill>
                  <a:srgbClr val="000000"/>
                </a:solidFill>
                <a:latin typeface="微软雅黑" panose="020B0503020204020204" pitchFamily="34" charset="-122"/>
                <a:ea typeface="微软雅黑" panose="020B0503020204020204" pitchFamily="34" charset="-122"/>
              </a:rPr>
              <a:t> Reduces Protocol Processing Latency</a:t>
            </a:r>
            <a:endParaRPr lang="zh-CN" altLang="en-US" sz="2800" dirty="0">
              <a:solidFill>
                <a:srgbClr val="00000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49709" y="1220755"/>
            <a:ext cx="11833113" cy="4788386"/>
            <a:chOff x="49709" y="1220755"/>
            <a:chExt cx="11833113" cy="4788386"/>
          </a:xfrm>
        </p:grpSpPr>
        <p:sp>
          <p:nvSpPr>
            <p:cNvPr id="86" name="矩形 3"/>
            <p:cNvSpPr/>
            <p:nvPr/>
          </p:nvSpPr>
          <p:spPr>
            <a:xfrm>
              <a:off x="5818603" y="1360131"/>
              <a:ext cx="1377810" cy="4311815"/>
            </a:xfrm>
            <a:prstGeom prst="rect">
              <a:avLst/>
            </a:prstGeom>
            <a:solidFill>
              <a:schemeClr val="tx1">
                <a:lumMod val="10000"/>
                <a:lumOff val="90000"/>
              </a:schemeClr>
            </a:solidFill>
            <a:ln>
              <a:noFill/>
            </a:ln>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pPr>
              <a:endParaRPr lang="en-US" sz="1867">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87" name="Group 29"/>
            <p:cNvGrpSpPr>
              <a:grpSpLocks/>
            </p:cNvGrpSpPr>
            <p:nvPr/>
          </p:nvGrpSpPr>
          <p:grpSpPr bwMode="auto">
            <a:xfrm>
              <a:off x="4273081" y="1362727"/>
              <a:ext cx="1541588" cy="4309219"/>
              <a:chOff x="1471" y="1199"/>
              <a:chExt cx="1316" cy="2219"/>
            </a:xfrm>
          </p:grpSpPr>
          <p:sp>
            <p:nvSpPr>
              <p:cNvPr id="154" name="AutoShape 30"/>
              <p:cNvSpPr>
                <a:spLocks noChangeArrowheads="1"/>
              </p:cNvSpPr>
              <p:nvPr/>
            </p:nvSpPr>
            <p:spPr bwMode="gray">
              <a:xfrm rot="5400000">
                <a:off x="1424" y="2055"/>
                <a:ext cx="2219" cy="50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rotWithShape="1">
                <a:gsLst>
                  <a:gs pos="0">
                    <a:srgbClr val="92D050"/>
                  </a:gs>
                  <a:gs pos="100000">
                    <a:schemeClr val="hlink">
                      <a:gamma/>
                      <a:tint val="0"/>
                      <a:invGamma/>
                    </a:scheme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67">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5" name="Line 31"/>
              <p:cNvSpPr>
                <a:spLocks noChangeShapeType="1"/>
              </p:cNvSpPr>
              <p:nvPr/>
            </p:nvSpPr>
            <p:spPr bwMode="gray">
              <a:xfrm rot="16200000" flipH="1" flipV="1">
                <a:off x="1968" y="1489"/>
                <a:ext cx="323" cy="1315"/>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67">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6" name="Line 32"/>
              <p:cNvSpPr>
                <a:spLocks noChangeShapeType="1"/>
              </p:cNvSpPr>
              <p:nvPr/>
            </p:nvSpPr>
            <p:spPr bwMode="gray">
              <a:xfrm rot="16200000" flipH="1" flipV="1">
                <a:off x="1786" y="1307"/>
                <a:ext cx="686" cy="1315"/>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67">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7" name="Line 33"/>
              <p:cNvSpPr>
                <a:spLocks noChangeShapeType="1"/>
              </p:cNvSpPr>
              <p:nvPr/>
            </p:nvSpPr>
            <p:spPr bwMode="gray">
              <a:xfrm rot="16200000">
                <a:off x="1619" y="2362"/>
                <a:ext cx="2008"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67">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8" name="Line 34"/>
              <p:cNvSpPr>
                <a:spLocks noChangeShapeType="1"/>
              </p:cNvSpPr>
              <p:nvPr/>
            </p:nvSpPr>
            <p:spPr bwMode="gray">
              <a:xfrm rot="16200000">
                <a:off x="1622" y="2360"/>
                <a:ext cx="1832"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67">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9" name="Line 35"/>
              <p:cNvSpPr>
                <a:spLocks noChangeShapeType="1"/>
              </p:cNvSpPr>
              <p:nvPr/>
            </p:nvSpPr>
            <p:spPr bwMode="gray">
              <a:xfrm rot="16200000">
                <a:off x="1660" y="2417"/>
                <a:ext cx="1208"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67">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0" name="Line 36"/>
              <p:cNvSpPr>
                <a:spLocks noChangeShapeType="1"/>
              </p:cNvSpPr>
              <p:nvPr/>
            </p:nvSpPr>
            <p:spPr bwMode="gray">
              <a:xfrm rot="16200000" flipV="1">
                <a:off x="1952" y="1828"/>
                <a:ext cx="356" cy="131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67">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1" name="Line 37"/>
              <p:cNvSpPr>
                <a:spLocks noChangeShapeType="1"/>
              </p:cNvSpPr>
              <p:nvPr/>
            </p:nvSpPr>
            <p:spPr bwMode="gray">
              <a:xfrm rot="5400000" flipH="1">
                <a:off x="1761" y="2019"/>
                <a:ext cx="738" cy="1315"/>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67">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2" name="Line 38"/>
              <p:cNvSpPr>
                <a:spLocks noChangeShapeType="1"/>
              </p:cNvSpPr>
              <p:nvPr/>
            </p:nvSpPr>
            <p:spPr bwMode="gray">
              <a:xfrm rot="16200000">
                <a:off x="1633" y="2372"/>
                <a:ext cx="1616"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67">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3" name="Line 39"/>
              <p:cNvSpPr>
                <a:spLocks noChangeShapeType="1"/>
              </p:cNvSpPr>
              <p:nvPr/>
            </p:nvSpPr>
            <p:spPr bwMode="gray">
              <a:xfrm rot="16200000">
                <a:off x="1644" y="2368"/>
                <a:ext cx="1434" cy="13"/>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67">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4" name="Line 36"/>
              <p:cNvSpPr>
                <a:spLocks noChangeShapeType="1"/>
              </p:cNvSpPr>
              <p:nvPr/>
            </p:nvSpPr>
            <p:spPr bwMode="gray">
              <a:xfrm rot="16200000" flipH="1" flipV="1">
                <a:off x="2129" y="1651"/>
                <a:ext cx="2" cy="1315"/>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67">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90" name="Content Placeholder 2"/>
            <p:cNvSpPr txBox="1">
              <a:spLocks/>
            </p:cNvSpPr>
            <p:nvPr/>
          </p:nvSpPr>
          <p:spPr>
            <a:xfrm>
              <a:off x="6242009" y="1403868"/>
              <a:ext cx="4850863" cy="590931"/>
            </a:xfrm>
            <a:prstGeom prst="rect">
              <a:avLst/>
            </a:prstGeom>
            <a:noFill/>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buFont typeface="Arial" pitchFamily="34" charset="0"/>
                <a:buNone/>
              </a:pPr>
              <a:r>
                <a:rPr lang="en-US" altLang="zh-CN" b="1" dirty="0">
                  <a:solidFill>
                    <a:srgbClr val="2298F0"/>
                  </a:solidFill>
                  <a:latin typeface="Arial" panose="020B0604020202020204" pitchFamily="34" charset="0"/>
                  <a:ea typeface="微软雅黑" panose="020B0503020204020204" pitchFamily="34" charset="-122"/>
                  <a:cs typeface="Arial" panose="020B0604020202020204" pitchFamily="34" charset="0"/>
                </a:rPr>
                <a:t>Reduced interactions: </a:t>
              </a:r>
              <a:r>
                <a:rPr lang="en-US" altLang="zh-CN" dirty="0">
                  <a:solidFill>
                    <a:srgbClr val="1D1D1A"/>
                  </a:solidFill>
                  <a:latin typeface="Arial" panose="020B0604020202020204" pitchFamily="34" charset="0"/>
                  <a:ea typeface="微软雅黑" panose="020B0503020204020204" pitchFamily="34" charset="-122"/>
                  <a:cs typeface="Arial" panose="020B0604020202020204" pitchFamily="34" charset="0"/>
                </a:rPr>
                <a:t>Communication interactions are reduced</a:t>
              </a:r>
              <a:r>
                <a:rPr lang="en-US" altLang="zh-CN" b="1" dirty="0">
                  <a:solidFill>
                    <a:srgbClr val="2298F0"/>
                  </a:solidFill>
                  <a:latin typeface="Arial" panose="020B0604020202020204" pitchFamily="34" charset="0"/>
                  <a:ea typeface="微软雅黑" panose="020B0503020204020204" pitchFamily="34" charset="-122"/>
                  <a:cs typeface="Arial" panose="020B0604020202020204" pitchFamily="34" charset="0"/>
                </a:rPr>
                <a:t> from 4 to 2</a:t>
              </a:r>
              <a:r>
                <a:rPr lang="en-US" altLang="zh-CN" dirty="0">
                  <a:solidFill>
                    <a:srgbClr val="1D1D1A"/>
                  </a:solidFill>
                  <a:latin typeface="Arial" panose="020B0604020202020204" pitchFamily="34" charset="0"/>
                  <a:ea typeface="微软雅黑" panose="020B0503020204020204" pitchFamily="34" charset="-122"/>
                  <a:cs typeface="Arial" panose="020B0604020202020204" pitchFamily="34" charset="0"/>
                </a:rPr>
                <a:t>, lowering latency</a:t>
              </a:r>
            </a:p>
          </p:txBody>
        </p:sp>
        <p:grpSp>
          <p:nvGrpSpPr>
            <p:cNvPr id="92" name="Group 3"/>
            <p:cNvGrpSpPr/>
            <p:nvPr/>
          </p:nvGrpSpPr>
          <p:grpSpPr>
            <a:xfrm>
              <a:off x="6203979" y="2253725"/>
              <a:ext cx="4606162" cy="2924962"/>
              <a:chOff x="5824787" y="3672747"/>
              <a:chExt cx="4258316" cy="2102328"/>
            </a:xfrm>
          </p:grpSpPr>
          <p:sp>
            <p:nvSpPr>
              <p:cNvPr id="124" name="圆角矩形 9"/>
              <p:cNvSpPr/>
              <p:nvPr/>
            </p:nvSpPr>
            <p:spPr bwMode="auto">
              <a:xfrm>
                <a:off x="6223497" y="3672747"/>
                <a:ext cx="957088" cy="222727"/>
              </a:xfrm>
              <a:prstGeom prst="roundRect">
                <a:avLst/>
              </a:prstGeom>
              <a:noFill/>
              <a:ln w="19050">
                <a:solidFill>
                  <a:srgbClr val="0070C0"/>
                </a:solidFill>
              </a:ln>
              <a:effectLst/>
            </p:spPr>
            <p:style>
              <a:lnRef idx="3">
                <a:schemeClr val="lt1"/>
              </a:lnRef>
              <a:fillRef idx="1">
                <a:schemeClr val="accent1"/>
              </a:fillRef>
              <a:effectRef idx="1">
                <a:schemeClr val="accent1"/>
              </a:effectRef>
              <a:fontRef idx="minor">
                <a:schemeClr val="lt1"/>
              </a:fontRef>
            </p:style>
            <p:txBody>
              <a:bodyPr vert="horz" wrap="square" lIns="121920" tIns="60960" rIns="121920" bIns="60960" numCol="1" rtlCol="0" anchor="ctr" anchorCtr="0" compatLnSpc="1">
                <a:prstTxWarp prst="textNoShape">
                  <a:avLst/>
                </a:prstTxWarp>
              </a:bodyPr>
              <a:lstStyle/>
              <a:p>
                <a:pPr algn="ctr" defTabSz="1219170" fontAlgn="base">
                  <a:spcBef>
                    <a:spcPct val="0"/>
                  </a:spcBef>
                  <a:spcAft>
                    <a:spcPct val="0"/>
                  </a:spcAft>
                  <a:buClr>
                    <a:srgbClr val="CC9900"/>
                  </a:buClr>
                </a:pPr>
                <a:r>
                  <a:rPr lang="en-US" altLang="zh-CN" sz="1200" dirty="0">
                    <a:solidFill>
                      <a:srgbClr val="1D1D1A"/>
                    </a:solidFill>
                    <a:latin typeface="Arial" panose="020B0604020202020204" pitchFamily="34" charset="0"/>
                    <a:ea typeface="微软雅黑" panose="020B0503020204020204" pitchFamily="34" charset="-122"/>
                    <a:cs typeface="Arial" panose="020B0604020202020204" pitchFamily="34" charset="0"/>
                  </a:rPr>
                  <a:t>Controller</a:t>
                </a:r>
                <a:endParaRPr lang="zh-CN" alt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25" name="圆角矩形 9"/>
              <p:cNvSpPr/>
              <p:nvPr/>
            </p:nvSpPr>
            <p:spPr bwMode="auto">
              <a:xfrm>
                <a:off x="9156044" y="3672748"/>
                <a:ext cx="805038" cy="222480"/>
              </a:xfrm>
              <a:prstGeom prst="roundRect">
                <a:avLst/>
              </a:prstGeom>
              <a:noFill/>
              <a:ln w="19050">
                <a:solidFill>
                  <a:srgbClr val="0070C0"/>
                </a:solidFill>
              </a:ln>
              <a:effectLst/>
            </p:spPr>
            <p:style>
              <a:lnRef idx="3">
                <a:schemeClr val="lt1"/>
              </a:lnRef>
              <a:fillRef idx="1">
                <a:schemeClr val="accent1"/>
              </a:fillRef>
              <a:effectRef idx="1">
                <a:schemeClr val="accent1"/>
              </a:effectRef>
              <a:fontRef idx="minor">
                <a:schemeClr val="lt1"/>
              </a:fontRef>
            </p:style>
            <p:txBody>
              <a:bodyPr vert="horz" wrap="square" lIns="121920" tIns="60960" rIns="121920" bIns="60960" numCol="1" rtlCol="0" anchor="ctr" anchorCtr="0" compatLnSpc="1">
                <a:prstTxWarp prst="textNoShape">
                  <a:avLst/>
                </a:prstTxWarp>
              </a:bodyPr>
              <a:lstStyle/>
              <a:p>
                <a:pPr algn="ctr" defTabSz="1219170" fontAlgn="base">
                  <a:spcBef>
                    <a:spcPct val="0"/>
                  </a:spcBef>
                  <a:spcAft>
                    <a:spcPct val="0"/>
                  </a:spcAft>
                  <a:buClr>
                    <a:srgbClr val="CC9900"/>
                  </a:buClr>
                </a:pPr>
                <a:r>
                  <a:rPr lang="en-US" altLang="zh-CN" sz="1200">
                    <a:solidFill>
                      <a:srgbClr val="1D1D1A"/>
                    </a:solidFill>
                    <a:latin typeface="Arial" panose="020B0604020202020204" pitchFamily="34" charset="0"/>
                    <a:ea typeface="微软雅黑" panose="020B0503020204020204" pitchFamily="34" charset="-122"/>
                    <a:cs typeface="Arial" panose="020B0604020202020204" pitchFamily="34" charset="0"/>
                  </a:rPr>
                  <a:t>SSD</a:t>
                </a:r>
                <a:endParaRPr lang="zh-CN" alt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26" name="TextBox 131"/>
              <p:cNvSpPr txBox="1"/>
              <p:nvPr/>
            </p:nvSpPr>
            <p:spPr>
              <a:xfrm>
                <a:off x="7465556" y="4677772"/>
                <a:ext cx="1509366" cy="243752"/>
              </a:xfrm>
              <a:prstGeom prst="rect">
                <a:avLst/>
              </a:prstGeom>
              <a:noFill/>
            </p:spPr>
            <p:txBody>
              <a:bodyPr wrap="square" rtlCol="0">
                <a:spAutoFit/>
              </a:bodyPr>
              <a:lstStyle/>
              <a:p>
                <a:r>
                  <a:rPr lang="en-US" altLang="zh-CN" sz="933">
                    <a:solidFill>
                      <a:srgbClr val="1D1D1A"/>
                    </a:solidFill>
                    <a:latin typeface="Arial" panose="020B0604020202020204" pitchFamily="34" charset="0"/>
                    <a:ea typeface="微软雅黑" panose="020B0503020204020204" pitchFamily="34" charset="-122"/>
                    <a:cs typeface="Arial" panose="020B0604020202020204" pitchFamily="34" charset="0"/>
                  </a:rPr>
                  <a:t>4. Response feedback</a:t>
                </a:r>
                <a:endParaRPr lang="en-US" sz="933">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27" name="TextBox 132"/>
              <p:cNvSpPr txBox="1"/>
              <p:nvPr/>
            </p:nvSpPr>
            <p:spPr>
              <a:xfrm>
                <a:off x="7465739" y="3847035"/>
                <a:ext cx="1568453" cy="243752"/>
              </a:xfrm>
              <a:prstGeom prst="rect">
                <a:avLst/>
              </a:prstGeom>
              <a:noFill/>
            </p:spPr>
            <p:txBody>
              <a:bodyPr wrap="square" rtlCol="0">
                <a:spAutoFit/>
              </a:bodyPr>
              <a:lstStyle/>
              <a:p>
                <a:r>
                  <a:rPr lang="en-US" altLang="zh-CN" sz="933">
                    <a:solidFill>
                      <a:srgbClr val="1D1D1A"/>
                    </a:solidFill>
                    <a:latin typeface="Arial" panose="020B0604020202020204" pitchFamily="34" charset="0"/>
                    <a:ea typeface="微软雅黑" panose="020B0503020204020204" pitchFamily="34" charset="-122"/>
                    <a:cs typeface="Arial" panose="020B0604020202020204" pitchFamily="34" charset="0"/>
                  </a:rPr>
                  <a:t>1. Transfer command</a:t>
                </a:r>
                <a:endParaRPr lang="en-US" sz="933">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28" name="TextBox 133"/>
              <p:cNvSpPr txBox="1"/>
              <p:nvPr/>
            </p:nvSpPr>
            <p:spPr>
              <a:xfrm>
                <a:off x="7470528" y="4416070"/>
                <a:ext cx="1309021" cy="243752"/>
              </a:xfrm>
              <a:prstGeom prst="rect">
                <a:avLst/>
              </a:prstGeom>
              <a:noFill/>
            </p:spPr>
            <p:txBody>
              <a:bodyPr wrap="square" rtlCol="0">
                <a:spAutoFit/>
              </a:bodyPr>
              <a:lstStyle/>
              <a:p>
                <a:r>
                  <a:rPr lang="en-US" altLang="zh-CN" sz="933">
                    <a:solidFill>
                      <a:srgbClr val="1D1D1A"/>
                    </a:solidFill>
                    <a:latin typeface="Arial" panose="020B0604020202020204" pitchFamily="34" charset="0"/>
                    <a:ea typeface="微软雅黑" panose="020B0503020204020204" pitchFamily="34" charset="-122"/>
                    <a:cs typeface="Arial" panose="020B0604020202020204" pitchFamily="34" charset="0"/>
                  </a:rPr>
                  <a:t>3. Transfer data</a:t>
                </a:r>
              </a:p>
            </p:txBody>
          </p:sp>
          <p:sp>
            <p:nvSpPr>
              <p:cNvPr id="129" name="TextBox 134"/>
              <p:cNvSpPr txBox="1"/>
              <p:nvPr/>
            </p:nvSpPr>
            <p:spPr>
              <a:xfrm>
                <a:off x="7470528" y="4123115"/>
                <a:ext cx="1239767" cy="243752"/>
              </a:xfrm>
              <a:prstGeom prst="rect">
                <a:avLst/>
              </a:prstGeom>
              <a:noFill/>
            </p:spPr>
            <p:txBody>
              <a:bodyPr wrap="square" rtlCol="0">
                <a:spAutoFit/>
              </a:bodyPr>
              <a:lstStyle/>
              <a:p>
                <a:r>
                  <a:rPr lang="en-US" altLang="zh-CN" sz="933">
                    <a:solidFill>
                      <a:srgbClr val="1D1D1A"/>
                    </a:solidFill>
                    <a:latin typeface="Arial" panose="020B0604020202020204" pitchFamily="34" charset="0"/>
                    <a:ea typeface="微软雅黑" panose="020B0503020204020204" pitchFamily="34" charset="-122"/>
                    <a:cs typeface="Arial" panose="020B0604020202020204" pitchFamily="34" charset="0"/>
                  </a:rPr>
                  <a:t>2. Ready to transfer</a:t>
                </a:r>
              </a:p>
            </p:txBody>
          </p:sp>
          <p:cxnSp>
            <p:nvCxnSpPr>
              <p:cNvPr id="130" name="Straight Connector 136"/>
              <p:cNvCxnSpPr/>
              <p:nvPr/>
            </p:nvCxnSpPr>
            <p:spPr>
              <a:xfrm>
                <a:off x="6527621" y="3895475"/>
                <a:ext cx="0" cy="1807653"/>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8"/>
              <p:cNvCxnSpPr/>
              <p:nvPr/>
            </p:nvCxnSpPr>
            <p:spPr>
              <a:xfrm>
                <a:off x="9476163" y="3895475"/>
                <a:ext cx="0" cy="1807653"/>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Arrow Connector 140"/>
              <p:cNvCxnSpPr/>
              <p:nvPr/>
            </p:nvCxnSpPr>
            <p:spPr>
              <a:xfrm flipV="1">
                <a:off x="6523317" y="4054746"/>
                <a:ext cx="2952845" cy="2312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41"/>
              <p:cNvCxnSpPr/>
              <p:nvPr/>
            </p:nvCxnSpPr>
            <p:spPr>
              <a:xfrm flipV="1">
                <a:off x="6482056" y="4642491"/>
                <a:ext cx="3015850" cy="1143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42"/>
              <p:cNvCxnSpPr/>
              <p:nvPr/>
            </p:nvCxnSpPr>
            <p:spPr>
              <a:xfrm flipH="1">
                <a:off x="6527621" y="4360443"/>
                <a:ext cx="2965310" cy="734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44"/>
              <p:cNvCxnSpPr/>
              <p:nvPr/>
            </p:nvCxnSpPr>
            <p:spPr>
              <a:xfrm flipH="1">
                <a:off x="6482056" y="4941962"/>
                <a:ext cx="3015851" cy="849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46"/>
              <p:cNvCxnSpPr/>
              <p:nvPr/>
            </p:nvCxnSpPr>
            <p:spPr>
              <a:xfrm flipV="1">
                <a:off x="6523317" y="5375658"/>
                <a:ext cx="2952846" cy="748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48"/>
              <p:cNvCxnSpPr/>
              <p:nvPr/>
            </p:nvCxnSpPr>
            <p:spPr>
              <a:xfrm flipH="1" flipV="1">
                <a:off x="6523317" y="5734049"/>
                <a:ext cx="2950480" cy="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66"/>
              <p:cNvSpPr txBox="1"/>
              <p:nvPr/>
            </p:nvSpPr>
            <p:spPr>
              <a:xfrm>
                <a:off x="7283396" y="5082555"/>
                <a:ext cx="2494524" cy="318024"/>
              </a:xfrm>
              <a:prstGeom prst="rect">
                <a:avLst/>
              </a:prstGeom>
              <a:noFill/>
            </p:spPr>
            <p:txBody>
              <a:bodyPr wrap="square" rtlCol="0">
                <a:spAutoFit/>
              </a:bodyPr>
              <a:lstStyle/>
              <a:p>
                <a:r>
                  <a:rPr lang="en-US" altLang="zh-CN" sz="1400" dirty="0">
                    <a:solidFill>
                      <a:srgbClr val="0070C0"/>
                    </a:solidFill>
                    <a:latin typeface="Arial" panose="020B0604020202020204" pitchFamily="34" charset="0"/>
                    <a:ea typeface="微软雅黑" panose="020B0503020204020204" pitchFamily="34" charset="-122"/>
                    <a:cs typeface="Arial" panose="020B0604020202020204" pitchFamily="34" charset="0"/>
                  </a:rPr>
                  <a:t>1. </a:t>
                </a:r>
                <a:r>
                  <a:rPr lang="en-US" altLang="zh-CN" sz="1400" dirty="0" err="1">
                    <a:solidFill>
                      <a:srgbClr val="0070C0"/>
                    </a:solidFill>
                    <a:latin typeface="Arial" panose="020B0604020202020204" pitchFamily="34" charset="0"/>
                    <a:ea typeface="微软雅黑" panose="020B0503020204020204" pitchFamily="34" charset="-122"/>
                    <a:cs typeface="Arial" panose="020B0604020202020204" pitchFamily="34" charset="0"/>
                  </a:rPr>
                  <a:t>NVMe</a:t>
                </a:r>
                <a:r>
                  <a:rPr lang="en-US" altLang="zh-CN" sz="1400" dirty="0">
                    <a:solidFill>
                      <a:srgbClr val="0070C0"/>
                    </a:solidFill>
                    <a:latin typeface="Arial" panose="020B0604020202020204" pitchFamily="34" charset="0"/>
                    <a:ea typeface="微软雅黑" panose="020B0503020204020204" pitchFamily="34" charset="-122"/>
                    <a:cs typeface="Arial" panose="020B0604020202020204" pitchFamily="34" charset="0"/>
                  </a:rPr>
                  <a:t> write command</a:t>
                </a:r>
                <a:endParaRPr lang="en-US" sz="1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139" name="TextBox 67"/>
              <p:cNvSpPr txBox="1"/>
              <p:nvPr/>
            </p:nvSpPr>
            <p:spPr>
              <a:xfrm>
                <a:off x="7298696" y="5457051"/>
                <a:ext cx="2277913" cy="318024"/>
              </a:xfrm>
              <a:prstGeom prst="rect">
                <a:avLst/>
              </a:prstGeom>
              <a:noFill/>
            </p:spPr>
            <p:txBody>
              <a:bodyPr wrap="square" rtlCol="0">
                <a:spAutoFit/>
              </a:bodyPr>
              <a:lstStyle/>
              <a:p>
                <a:r>
                  <a:rPr lang="en-US" altLang="zh-CN" sz="1400" dirty="0">
                    <a:solidFill>
                      <a:srgbClr val="0070C0"/>
                    </a:solidFill>
                    <a:latin typeface="Arial" panose="020B0604020202020204" pitchFamily="34" charset="0"/>
                    <a:ea typeface="微软雅黑" panose="020B0503020204020204" pitchFamily="34" charset="-122"/>
                    <a:cs typeface="Arial" panose="020B0604020202020204" pitchFamily="34" charset="0"/>
                  </a:rPr>
                  <a:t>2. </a:t>
                </a:r>
                <a:r>
                  <a:rPr lang="en-US" altLang="zh-CN" sz="1400" dirty="0" err="1">
                    <a:solidFill>
                      <a:srgbClr val="0070C0"/>
                    </a:solidFill>
                    <a:latin typeface="Arial" panose="020B0604020202020204" pitchFamily="34" charset="0"/>
                    <a:ea typeface="微软雅黑" panose="020B0503020204020204" pitchFamily="34" charset="-122"/>
                    <a:cs typeface="Arial" panose="020B0604020202020204" pitchFamily="34" charset="0"/>
                  </a:rPr>
                  <a:t>NVMe</a:t>
                </a:r>
                <a:r>
                  <a:rPr lang="en-US" altLang="zh-CN" sz="1400" dirty="0">
                    <a:solidFill>
                      <a:srgbClr val="0070C0"/>
                    </a:solidFill>
                    <a:latin typeface="Arial" panose="020B0604020202020204" pitchFamily="34" charset="0"/>
                    <a:ea typeface="微软雅黑" panose="020B0503020204020204" pitchFamily="34" charset="-122"/>
                    <a:cs typeface="Arial" panose="020B0604020202020204" pitchFamily="34" charset="0"/>
                  </a:rPr>
                  <a:t> write finished</a:t>
                </a:r>
                <a:endParaRPr lang="en-US" sz="1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40" name="Straight Connector 82"/>
              <p:cNvCxnSpPr/>
              <p:nvPr/>
            </p:nvCxnSpPr>
            <p:spPr>
              <a:xfrm>
                <a:off x="5928634" y="5089399"/>
                <a:ext cx="4154469"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1" name="TextBox 84"/>
              <p:cNvSpPr txBox="1"/>
              <p:nvPr/>
            </p:nvSpPr>
            <p:spPr>
              <a:xfrm>
                <a:off x="5824787" y="4286611"/>
                <a:ext cx="1314538" cy="328691"/>
              </a:xfrm>
              <a:prstGeom prst="rect">
                <a:avLst/>
              </a:prstGeom>
              <a:noFill/>
            </p:spPr>
            <p:txBody>
              <a:bodyPr wrap="square" rtlCol="0">
                <a:spAutoFit/>
              </a:bodyPr>
              <a:lstStyle/>
              <a:p>
                <a:r>
                  <a:rPr lang="en-US" altLang="zh-CN" sz="1467" b="1">
                    <a:solidFill>
                      <a:srgbClr val="2298F0"/>
                    </a:solidFill>
                    <a:latin typeface="Arial" panose="020B0604020202020204" pitchFamily="34" charset="0"/>
                    <a:ea typeface="微软雅黑" panose="020B0503020204020204" pitchFamily="34" charset="-122"/>
                    <a:cs typeface="Arial" panose="020B0604020202020204" pitchFamily="34" charset="0"/>
                  </a:rPr>
                  <a:t>SAS</a:t>
                </a:r>
                <a:endParaRPr lang="zh-CN" altLang="en-US" sz="1467" b="1" dirty="0">
                  <a:solidFill>
                    <a:srgbClr val="2298F0"/>
                  </a:solidFill>
                  <a:latin typeface="Arial" panose="020B0604020202020204" pitchFamily="34" charset="0"/>
                  <a:ea typeface="微软雅黑" panose="020B0503020204020204" pitchFamily="34" charset="-122"/>
                  <a:cs typeface="Arial" panose="020B0604020202020204" pitchFamily="34" charset="0"/>
                </a:endParaRPr>
              </a:p>
            </p:txBody>
          </p:sp>
          <p:sp>
            <p:nvSpPr>
              <p:cNvPr id="142" name="TextBox 85"/>
              <p:cNvSpPr txBox="1"/>
              <p:nvPr/>
            </p:nvSpPr>
            <p:spPr>
              <a:xfrm>
                <a:off x="5866049" y="5397061"/>
                <a:ext cx="1314538" cy="328691"/>
              </a:xfrm>
              <a:prstGeom prst="rect">
                <a:avLst/>
              </a:prstGeom>
              <a:noFill/>
            </p:spPr>
            <p:txBody>
              <a:bodyPr wrap="square" rtlCol="0">
                <a:spAutoFit/>
              </a:bodyPr>
              <a:lstStyle/>
              <a:p>
                <a:r>
                  <a:rPr lang="en-US" altLang="zh-CN" sz="1467" b="1">
                    <a:solidFill>
                      <a:srgbClr val="2298F0"/>
                    </a:solidFill>
                    <a:latin typeface="Arial" panose="020B0604020202020204" pitchFamily="34" charset="0"/>
                    <a:ea typeface="微软雅黑" panose="020B0503020204020204" pitchFamily="34" charset="-122"/>
                    <a:cs typeface="Arial" panose="020B0604020202020204" pitchFamily="34" charset="0"/>
                  </a:rPr>
                  <a:t>NVMe</a:t>
                </a:r>
                <a:endParaRPr lang="zh-CN" altLang="en-US" sz="1467" b="1" dirty="0">
                  <a:solidFill>
                    <a:srgbClr val="2298F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93" name="Group 2"/>
            <p:cNvGrpSpPr/>
            <p:nvPr/>
          </p:nvGrpSpPr>
          <p:grpSpPr>
            <a:xfrm>
              <a:off x="49709" y="1220755"/>
              <a:ext cx="4830201" cy="4788386"/>
              <a:chOff x="199737" y="1517930"/>
              <a:chExt cx="4037385" cy="4473521"/>
            </a:xfrm>
          </p:grpSpPr>
          <p:sp>
            <p:nvSpPr>
              <p:cNvPr id="95" name="Rectangle 106"/>
              <p:cNvSpPr/>
              <p:nvPr/>
            </p:nvSpPr>
            <p:spPr>
              <a:xfrm>
                <a:off x="2497187" y="2029983"/>
                <a:ext cx="1512000" cy="3668280"/>
              </a:xfrm>
              <a:prstGeom prst="rect">
                <a:avLst/>
              </a:prstGeom>
              <a:solidFill>
                <a:srgbClr val="2298F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867">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6" name="Rectangle 1"/>
              <p:cNvSpPr/>
              <p:nvPr/>
            </p:nvSpPr>
            <p:spPr>
              <a:xfrm>
                <a:off x="985019" y="2000070"/>
                <a:ext cx="1512000" cy="3668280"/>
              </a:xfrm>
              <a:prstGeom prst="rect">
                <a:avLst/>
              </a:prstGeom>
              <a:solidFill>
                <a:schemeClr val="tx1">
                  <a:lumMod val="10000"/>
                  <a:lumOff val="90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867">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7" name="TextBox 20"/>
              <p:cNvSpPr txBox="1"/>
              <p:nvPr/>
            </p:nvSpPr>
            <p:spPr>
              <a:xfrm>
                <a:off x="2465184" y="5695297"/>
                <a:ext cx="1771938" cy="287539"/>
              </a:xfrm>
              <a:prstGeom prst="rect">
                <a:avLst/>
              </a:prstGeom>
              <a:noFill/>
            </p:spPr>
            <p:txBody>
              <a:bodyPr wrap="square" rtlCol="0">
                <a:spAutoFit/>
              </a:bodyPr>
              <a:lstStyle/>
              <a:p>
                <a:pPr algn="ctr"/>
                <a:r>
                  <a:rPr lang="en-US" altLang="zh-CN" sz="1400" b="1" dirty="0" err="1">
                    <a:solidFill>
                      <a:srgbClr val="0070C0"/>
                    </a:solidFill>
                    <a:latin typeface="Arial" panose="020B0604020202020204" pitchFamily="34" charset="0"/>
                    <a:ea typeface="微软雅黑" panose="020B0503020204020204" pitchFamily="34" charset="-122"/>
                    <a:cs typeface="Arial" panose="020B0604020202020204" pitchFamily="34" charset="0"/>
                  </a:rPr>
                  <a:t>NVMe</a:t>
                </a:r>
                <a:r>
                  <a:rPr lang="en-US" altLang="zh-CN" sz="1400" b="1" dirty="0">
                    <a:solidFill>
                      <a:srgbClr val="0070C0"/>
                    </a:solidFill>
                    <a:latin typeface="Arial" panose="020B0604020202020204" pitchFamily="34" charset="0"/>
                    <a:ea typeface="微软雅黑" panose="020B0503020204020204" pitchFamily="34" charset="-122"/>
                    <a:cs typeface="Arial" panose="020B0604020202020204" pitchFamily="34" charset="0"/>
                  </a:rPr>
                  <a:t> protocol stack</a:t>
                </a:r>
                <a:endParaRPr lang="zh-CN" altLang="en-US" sz="14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98" name="圆角矩形 9"/>
              <p:cNvSpPr/>
              <p:nvPr/>
            </p:nvSpPr>
            <p:spPr bwMode="auto">
              <a:xfrm>
                <a:off x="1201043" y="1517930"/>
                <a:ext cx="2484000" cy="341368"/>
              </a:xfrm>
              <a:prstGeom prst="roundRect">
                <a:avLst/>
              </a:prstGeom>
              <a:noFill/>
              <a:ln w="19050">
                <a:solidFill>
                  <a:schemeClr val="bg1">
                    <a:lumMod val="65000"/>
                  </a:schemeClr>
                </a:solidFill>
              </a:ln>
            </p:spPr>
            <p:style>
              <a:lnRef idx="3">
                <a:schemeClr val="lt1"/>
              </a:lnRef>
              <a:fillRef idx="1">
                <a:schemeClr val="accent1"/>
              </a:fillRef>
              <a:effectRef idx="1">
                <a:schemeClr val="accent1"/>
              </a:effectRef>
              <a:fontRef idx="minor">
                <a:schemeClr val="lt1"/>
              </a:fontRef>
            </p:style>
            <p:txBody>
              <a:bodyPr vert="horz" wrap="square" lIns="121948" tIns="60975" rIns="121948" bIns="60975" numCol="1" rtlCol="0" anchor="t" anchorCtr="0" compatLnSpc="1">
                <a:prstTxWarp prst="textNoShape">
                  <a:avLst/>
                </a:prstTxWarp>
              </a:bodyPr>
              <a:lstStyle/>
              <a:p>
                <a:pPr algn="ctr" defTabSz="1219414" fontAlgn="base">
                  <a:spcBef>
                    <a:spcPct val="0"/>
                  </a:spcBef>
                  <a:spcAft>
                    <a:spcPct val="0"/>
                  </a:spcAft>
                  <a:buClr>
                    <a:srgbClr val="CC9900"/>
                  </a:buClr>
                </a:pPr>
                <a:r>
                  <a:rPr lang="en-US" altLang="zh-CN" sz="1400" dirty="0">
                    <a:solidFill>
                      <a:srgbClr val="1D1D1A"/>
                    </a:solidFill>
                    <a:latin typeface="Arial" panose="020B0604020202020204" pitchFamily="34" charset="0"/>
                    <a:ea typeface="微软雅黑" panose="020B0503020204020204" pitchFamily="34" charset="-122"/>
                    <a:cs typeface="Arial" panose="020B0604020202020204" pitchFamily="34" charset="0"/>
                  </a:rPr>
                  <a:t>App</a:t>
                </a:r>
                <a:endParaRPr lang="zh-CN" altLang="en-US" sz="14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9" name="圆角矩形 10"/>
              <p:cNvSpPr/>
              <p:nvPr/>
            </p:nvSpPr>
            <p:spPr bwMode="auto">
              <a:xfrm>
                <a:off x="1201043" y="2200667"/>
                <a:ext cx="2484000" cy="341368"/>
              </a:xfrm>
              <a:prstGeom prst="roundRect">
                <a:avLst/>
              </a:prstGeom>
              <a:noFill/>
              <a:ln w="19050">
                <a:solidFill>
                  <a:schemeClr val="bg1">
                    <a:lumMod val="65000"/>
                  </a:schemeClr>
                </a:solidFill>
              </a:ln>
            </p:spPr>
            <p:style>
              <a:lnRef idx="3">
                <a:schemeClr val="lt1"/>
              </a:lnRef>
              <a:fillRef idx="1">
                <a:schemeClr val="accent1"/>
              </a:fillRef>
              <a:effectRef idx="1">
                <a:schemeClr val="accent1"/>
              </a:effectRef>
              <a:fontRef idx="minor">
                <a:schemeClr val="lt1"/>
              </a:fontRef>
            </p:style>
            <p:txBody>
              <a:bodyPr vert="horz" wrap="square" lIns="121948" tIns="60975" rIns="121948" bIns="60975" numCol="1" rtlCol="0" anchor="t" anchorCtr="0" compatLnSpc="1">
                <a:prstTxWarp prst="textNoShape">
                  <a:avLst/>
                </a:prstTxWarp>
              </a:bodyPr>
              <a:lstStyle/>
              <a:p>
                <a:pPr algn="ctr" defTabSz="1219414" fontAlgn="base">
                  <a:spcBef>
                    <a:spcPct val="0"/>
                  </a:spcBef>
                  <a:spcAft>
                    <a:spcPct val="0"/>
                  </a:spcAft>
                  <a:buClr>
                    <a:srgbClr val="CC9900"/>
                  </a:buClr>
                </a:pPr>
                <a:r>
                  <a:rPr lang="en-US" altLang="zh-CN" sz="1400" b="1" dirty="0">
                    <a:solidFill>
                      <a:srgbClr val="666666"/>
                    </a:solidFill>
                    <a:latin typeface="Arial" panose="020B0604020202020204" pitchFamily="34" charset="0"/>
                    <a:ea typeface="微软雅黑" panose="020B0503020204020204" pitchFamily="34" charset="-122"/>
                    <a:cs typeface="Arial" panose="020B0604020202020204" pitchFamily="34" charset="0"/>
                  </a:rPr>
                  <a:t>  </a:t>
                </a:r>
                <a:r>
                  <a:rPr lang="en-US" altLang="zh-CN" sz="1400" dirty="0">
                    <a:solidFill>
                      <a:srgbClr val="1D1D1A"/>
                    </a:solidFill>
                    <a:latin typeface="Arial" panose="020B0604020202020204" pitchFamily="34" charset="0"/>
                    <a:ea typeface="微软雅黑" panose="020B0503020204020204" pitchFamily="34" charset="-122"/>
                    <a:cs typeface="Arial" panose="020B0604020202020204" pitchFamily="34" charset="0"/>
                  </a:rPr>
                  <a:t>Block Layer</a:t>
                </a:r>
                <a:endParaRPr lang="zh-CN" altLang="en-US" sz="14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00" name="圆角矩形 11"/>
              <p:cNvSpPr/>
              <p:nvPr/>
            </p:nvSpPr>
            <p:spPr bwMode="auto">
              <a:xfrm>
                <a:off x="1201043" y="2894840"/>
                <a:ext cx="896091" cy="341368"/>
              </a:xfrm>
              <a:prstGeom prst="roundRect">
                <a:avLst/>
              </a:prstGeom>
              <a:noFill/>
              <a:ln w="19050">
                <a:solidFill>
                  <a:schemeClr val="bg1">
                    <a:lumMod val="50000"/>
                  </a:schemeClr>
                </a:solidFill>
              </a:ln>
            </p:spPr>
            <p:style>
              <a:lnRef idx="3">
                <a:schemeClr val="lt1"/>
              </a:lnRef>
              <a:fillRef idx="1">
                <a:schemeClr val="accent1"/>
              </a:fillRef>
              <a:effectRef idx="1">
                <a:schemeClr val="accent1"/>
              </a:effectRef>
              <a:fontRef idx="minor">
                <a:schemeClr val="lt1"/>
              </a:fontRef>
            </p:style>
            <p:txBody>
              <a:bodyPr vert="horz" wrap="square" lIns="121948" tIns="60975" rIns="121948" bIns="60975" numCol="1" rtlCol="0" anchor="t" anchorCtr="0" compatLnSpc="1">
                <a:prstTxWarp prst="textNoShape">
                  <a:avLst/>
                </a:prstTxWarp>
              </a:bodyPr>
              <a:lstStyle/>
              <a:p>
                <a:pPr algn="ctr" defTabSz="1219414" fontAlgn="base">
                  <a:spcBef>
                    <a:spcPct val="0"/>
                  </a:spcBef>
                  <a:spcAft>
                    <a:spcPct val="0"/>
                  </a:spcAft>
                  <a:buClr>
                    <a:srgbClr val="CC9900"/>
                  </a:buClr>
                </a:pPr>
                <a:r>
                  <a:rPr lang="en-US" altLang="zh-CN" sz="1400" dirty="0">
                    <a:solidFill>
                      <a:srgbClr val="1D1D1A"/>
                    </a:solidFill>
                    <a:latin typeface="Arial" panose="020B0604020202020204" pitchFamily="34" charset="0"/>
                    <a:ea typeface="微软雅黑" panose="020B0503020204020204" pitchFamily="34" charset="-122"/>
                    <a:cs typeface="Arial" panose="020B0604020202020204" pitchFamily="34" charset="0"/>
                  </a:rPr>
                  <a:t>SCSI</a:t>
                </a:r>
                <a:endParaRPr lang="zh-CN" altLang="en-US" sz="14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01" name="圆角矩形 13"/>
              <p:cNvSpPr/>
              <p:nvPr/>
            </p:nvSpPr>
            <p:spPr bwMode="auto">
              <a:xfrm>
                <a:off x="1201043" y="3598749"/>
                <a:ext cx="896091" cy="341368"/>
              </a:xfrm>
              <a:prstGeom prst="roundRect">
                <a:avLst/>
              </a:prstGeom>
              <a:noFill/>
              <a:ln w="19050">
                <a:solidFill>
                  <a:schemeClr val="bg1">
                    <a:lumMod val="50000"/>
                  </a:schemeClr>
                </a:solidFill>
              </a:ln>
            </p:spPr>
            <p:style>
              <a:lnRef idx="3">
                <a:schemeClr val="lt1"/>
              </a:lnRef>
              <a:fillRef idx="1">
                <a:schemeClr val="accent1"/>
              </a:fillRef>
              <a:effectRef idx="1">
                <a:schemeClr val="accent1"/>
              </a:effectRef>
              <a:fontRef idx="minor">
                <a:schemeClr val="lt1"/>
              </a:fontRef>
            </p:style>
            <p:txBody>
              <a:bodyPr vert="horz" wrap="square" lIns="121948" tIns="60975" rIns="121948" bIns="60975" numCol="1" rtlCol="0" anchor="t" anchorCtr="0" compatLnSpc="1">
                <a:prstTxWarp prst="textNoShape">
                  <a:avLst/>
                </a:prstTxWarp>
              </a:bodyPr>
              <a:lstStyle/>
              <a:p>
                <a:pPr algn="ctr" defTabSz="1219414" fontAlgn="base">
                  <a:spcBef>
                    <a:spcPct val="0"/>
                  </a:spcBef>
                  <a:spcAft>
                    <a:spcPct val="0"/>
                  </a:spcAft>
                  <a:buClr>
                    <a:srgbClr val="CC9900"/>
                  </a:buClr>
                </a:pPr>
                <a:r>
                  <a:rPr lang="en-US" altLang="zh-CN" sz="1400" dirty="0">
                    <a:solidFill>
                      <a:srgbClr val="1D1D1A"/>
                    </a:solidFill>
                    <a:latin typeface="Arial" panose="020B0604020202020204" pitchFamily="34" charset="0"/>
                    <a:ea typeface="微软雅黑" panose="020B0503020204020204" pitchFamily="34" charset="-122"/>
                    <a:cs typeface="Arial" panose="020B0604020202020204" pitchFamily="34" charset="0"/>
                  </a:rPr>
                  <a:t>SAS</a:t>
                </a:r>
                <a:endParaRPr lang="zh-CN" altLang="en-US" sz="14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02" name="圆角矩形 14"/>
              <p:cNvSpPr/>
              <p:nvPr/>
            </p:nvSpPr>
            <p:spPr bwMode="auto">
              <a:xfrm>
                <a:off x="1201043" y="4391325"/>
                <a:ext cx="896091" cy="341368"/>
              </a:xfrm>
              <a:prstGeom prst="roundRect">
                <a:avLst/>
              </a:prstGeom>
              <a:noFill/>
              <a:ln w="19050">
                <a:solidFill>
                  <a:schemeClr val="bg1">
                    <a:lumMod val="50000"/>
                  </a:schemeClr>
                </a:solidFill>
              </a:ln>
            </p:spPr>
            <p:style>
              <a:lnRef idx="3">
                <a:schemeClr val="lt1"/>
              </a:lnRef>
              <a:fillRef idx="1">
                <a:schemeClr val="accent1"/>
              </a:fillRef>
              <a:effectRef idx="1">
                <a:schemeClr val="accent1"/>
              </a:effectRef>
              <a:fontRef idx="minor">
                <a:schemeClr val="lt1"/>
              </a:fontRef>
            </p:style>
            <p:txBody>
              <a:bodyPr vert="horz" wrap="square" lIns="121948" tIns="60975" rIns="121948" bIns="60975" numCol="1" rtlCol="0" anchor="t" anchorCtr="0" compatLnSpc="1">
                <a:prstTxWarp prst="textNoShape">
                  <a:avLst/>
                </a:prstTxWarp>
              </a:bodyPr>
              <a:lstStyle/>
              <a:p>
                <a:pPr algn="ctr" defTabSz="1219414" fontAlgn="base">
                  <a:spcBef>
                    <a:spcPct val="0"/>
                  </a:spcBef>
                  <a:spcAft>
                    <a:spcPct val="0"/>
                  </a:spcAft>
                  <a:buClr>
                    <a:srgbClr val="CC9900"/>
                  </a:buClr>
                </a:pPr>
                <a:r>
                  <a:rPr lang="en-US" altLang="zh-CN" sz="1400">
                    <a:solidFill>
                      <a:srgbClr val="1D1D1A"/>
                    </a:solidFill>
                    <a:latin typeface="Arial" panose="020B0604020202020204" pitchFamily="34" charset="0"/>
                    <a:ea typeface="微软雅黑" panose="020B0503020204020204" pitchFamily="34" charset="-122"/>
                    <a:cs typeface="Arial" panose="020B0604020202020204" pitchFamily="34" charset="0"/>
                  </a:rPr>
                  <a:t>SAS</a:t>
                </a:r>
                <a:endParaRPr lang="zh-CN" altLang="en-US" sz="14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03" name="圆角矩形 15"/>
              <p:cNvSpPr/>
              <p:nvPr/>
            </p:nvSpPr>
            <p:spPr bwMode="auto">
              <a:xfrm>
                <a:off x="2883263" y="2916382"/>
                <a:ext cx="864088" cy="341368"/>
              </a:xfrm>
              <a:prstGeom prst="roundRect">
                <a:avLst/>
              </a:prstGeom>
              <a:noFill/>
              <a:ln w="19050">
                <a:solidFill>
                  <a:schemeClr val="bg1"/>
                </a:solidFill>
              </a:ln>
            </p:spPr>
            <p:style>
              <a:lnRef idx="3">
                <a:schemeClr val="lt1"/>
              </a:lnRef>
              <a:fillRef idx="1">
                <a:schemeClr val="accent1"/>
              </a:fillRef>
              <a:effectRef idx="1">
                <a:schemeClr val="accent1"/>
              </a:effectRef>
              <a:fontRef idx="minor">
                <a:schemeClr val="lt1"/>
              </a:fontRef>
            </p:style>
            <p:txBody>
              <a:bodyPr vert="horz" wrap="square" lIns="121948" tIns="60975" rIns="121948" bIns="60975" numCol="1" rtlCol="0" anchor="t" anchorCtr="0" compatLnSpc="1">
                <a:prstTxWarp prst="textNoShape">
                  <a:avLst/>
                </a:prstTxWarp>
              </a:bodyPr>
              <a:lstStyle/>
              <a:p>
                <a:pPr algn="ctr" defTabSz="1219414" fontAlgn="base">
                  <a:spcBef>
                    <a:spcPct val="0"/>
                  </a:spcBef>
                  <a:spcAft>
                    <a:spcPct val="0"/>
                  </a:spcAft>
                  <a:buClr>
                    <a:srgbClr val="CC9900"/>
                  </a:buClr>
                </a:pPr>
                <a:r>
                  <a:rPr lang="en-US" altLang="zh-CN" sz="1400" b="1" dirty="0">
                    <a:solidFill>
                      <a:srgbClr val="666666"/>
                    </a:solidFill>
                    <a:latin typeface="Arial" panose="020B0604020202020204" pitchFamily="34" charset="0"/>
                    <a:ea typeface="微软雅黑" panose="020B0503020204020204" pitchFamily="34" charset="-122"/>
                    <a:cs typeface="Arial" panose="020B0604020202020204" pitchFamily="34" charset="0"/>
                  </a:rPr>
                  <a:t>NVMe</a:t>
                </a:r>
                <a:endParaRPr lang="zh-CN" altLang="en-US" sz="1400" b="1" dirty="0">
                  <a:solidFill>
                    <a:srgbClr val="666666"/>
                  </a:solidFill>
                  <a:latin typeface="Arial" panose="020B0604020202020204" pitchFamily="34" charset="0"/>
                  <a:ea typeface="微软雅黑" panose="020B0503020204020204" pitchFamily="34" charset="-122"/>
                  <a:cs typeface="Arial" panose="020B0604020202020204" pitchFamily="34" charset="0"/>
                </a:endParaRPr>
              </a:p>
            </p:txBody>
          </p:sp>
          <p:sp>
            <p:nvSpPr>
              <p:cNvPr id="104" name="圆角矩形 16"/>
              <p:cNvSpPr/>
              <p:nvPr/>
            </p:nvSpPr>
            <p:spPr bwMode="auto">
              <a:xfrm>
                <a:off x="2851260" y="4401874"/>
                <a:ext cx="896091" cy="341368"/>
              </a:xfrm>
              <a:prstGeom prst="roundRect">
                <a:avLst/>
              </a:prstGeom>
              <a:noFill/>
              <a:ln w="19050">
                <a:solidFill>
                  <a:schemeClr val="bg1"/>
                </a:solidFill>
              </a:ln>
            </p:spPr>
            <p:style>
              <a:lnRef idx="3">
                <a:schemeClr val="lt1"/>
              </a:lnRef>
              <a:fillRef idx="1">
                <a:schemeClr val="accent1"/>
              </a:fillRef>
              <a:effectRef idx="1">
                <a:schemeClr val="accent1"/>
              </a:effectRef>
              <a:fontRef idx="minor">
                <a:schemeClr val="lt1"/>
              </a:fontRef>
            </p:style>
            <p:txBody>
              <a:bodyPr vert="horz" wrap="square" lIns="121948" tIns="60975" rIns="121948" bIns="60975" numCol="1" rtlCol="0" anchor="t" anchorCtr="0" compatLnSpc="1">
                <a:prstTxWarp prst="textNoShape">
                  <a:avLst/>
                </a:prstTxWarp>
              </a:bodyPr>
              <a:lstStyle/>
              <a:p>
                <a:pPr algn="ctr" defTabSz="1219414" fontAlgn="base">
                  <a:spcBef>
                    <a:spcPct val="0"/>
                  </a:spcBef>
                  <a:spcAft>
                    <a:spcPct val="0"/>
                  </a:spcAft>
                  <a:buClr>
                    <a:srgbClr val="CC9900"/>
                  </a:buClr>
                </a:pPr>
                <a:r>
                  <a:rPr lang="en-US" altLang="zh-CN" sz="1400" b="1">
                    <a:solidFill>
                      <a:srgbClr val="666666"/>
                    </a:solidFill>
                    <a:latin typeface="Arial" panose="020B0604020202020204" pitchFamily="34" charset="0"/>
                    <a:ea typeface="微软雅黑" panose="020B0503020204020204" pitchFamily="34" charset="-122"/>
                    <a:cs typeface="Arial" panose="020B0604020202020204" pitchFamily="34" charset="0"/>
                  </a:rPr>
                  <a:t>NVMe</a:t>
                </a:r>
                <a:endParaRPr lang="zh-CN" altLang="en-US" sz="1400" b="1" dirty="0">
                  <a:solidFill>
                    <a:srgbClr val="666666"/>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05" name="直接箭头连接符 20"/>
              <p:cNvCxnSpPr/>
              <p:nvPr/>
            </p:nvCxnSpPr>
            <p:spPr bwMode="auto">
              <a:xfrm>
                <a:off x="3331309" y="2595255"/>
                <a:ext cx="0" cy="351915"/>
              </a:xfrm>
              <a:prstGeom prst="straightConnector1">
                <a:avLst/>
              </a:prstGeom>
              <a:noFill/>
              <a:ln w="25400">
                <a:solidFill>
                  <a:schemeClr val="bg1"/>
                </a:solidFill>
                <a:headEnd type="arrow"/>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直接箭头连接符 23"/>
              <p:cNvCxnSpPr>
                <a:stCxn id="103" idx="2"/>
                <a:endCxn id="104" idx="0"/>
              </p:cNvCxnSpPr>
              <p:nvPr/>
            </p:nvCxnSpPr>
            <p:spPr bwMode="auto">
              <a:xfrm flipH="1">
                <a:off x="3299306" y="3257750"/>
                <a:ext cx="16001" cy="1144124"/>
              </a:xfrm>
              <a:prstGeom prst="straightConnector1">
                <a:avLst/>
              </a:prstGeom>
              <a:noFill/>
              <a:ln w="25400">
                <a:solidFill>
                  <a:schemeClr val="bg1"/>
                </a:solidFill>
                <a:headEnd type="arrow"/>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接箭头连接符 25"/>
              <p:cNvCxnSpPr/>
              <p:nvPr/>
            </p:nvCxnSpPr>
            <p:spPr bwMode="auto">
              <a:xfrm>
                <a:off x="2497187" y="1859298"/>
                <a:ext cx="0" cy="341369"/>
              </a:xfrm>
              <a:prstGeom prst="straightConnector1">
                <a:avLst/>
              </a:prstGeom>
              <a:noFill/>
              <a:ln w="25400">
                <a:solidFill>
                  <a:schemeClr val="bg1">
                    <a:lumMod val="65000"/>
                  </a:schemeClr>
                </a:solidFill>
                <a:headEnd type="arrow"/>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8" name="直接箭头连接符 30"/>
              <p:cNvCxnSpPr/>
              <p:nvPr/>
            </p:nvCxnSpPr>
            <p:spPr bwMode="auto">
              <a:xfrm>
                <a:off x="1628137" y="2584706"/>
                <a:ext cx="0" cy="351915"/>
              </a:xfrm>
              <a:prstGeom prst="straightConnector1">
                <a:avLst/>
              </a:prstGeom>
              <a:noFill/>
              <a:ln w="25400">
                <a:solidFill>
                  <a:schemeClr val="bg1">
                    <a:lumMod val="50000"/>
                  </a:schemeClr>
                </a:solidFill>
                <a:headEnd type="arrow"/>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 name="直接箭头连接符 35"/>
              <p:cNvCxnSpPr/>
              <p:nvPr/>
            </p:nvCxnSpPr>
            <p:spPr bwMode="auto">
              <a:xfrm>
                <a:off x="1660244" y="3257351"/>
                <a:ext cx="0" cy="383908"/>
              </a:xfrm>
              <a:prstGeom prst="straightConnector1">
                <a:avLst/>
              </a:prstGeom>
              <a:noFill/>
              <a:ln w="25400">
                <a:solidFill>
                  <a:schemeClr val="bg1">
                    <a:lumMod val="50000"/>
                  </a:schemeClr>
                </a:solidFill>
                <a:headEnd type="arrow"/>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直接箭头连接符 37"/>
              <p:cNvCxnSpPr>
                <a:stCxn id="101" idx="2"/>
                <a:endCxn id="102" idx="0"/>
              </p:cNvCxnSpPr>
              <p:nvPr/>
            </p:nvCxnSpPr>
            <p:spPr bwMode="auto">
              <a:xfrm>
                <a:off x="1649089" y="3940117"/>
                <a:ext cx="0" cy="451208"/>
              </a:xfrm>
              <a:prstGeom prst="straightConnector1">
                <a:avLst/>
              </a:prstGeom>
              <a:noFill/>
              <a:ln w="25400">
                <a:solidFill>
                  <a:schemeClr val="bg1">
                    <a:lumMod val="50000"/>
                  </a:schemeClr>
                </a:solidFill>
                <a:headEnd type="arrow"/>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直接连接符 40"/>
              <p:cNvCxnSpPr/>
              <p:nvPr/>
            </p:nvCxnSpPr>
            <p:spPr bwMode="auto">
              <a:xfrm flipH="1">
                <a:off x="2497018" y="2627377"/>
                <a:ext cx="170" cy="2456694"/>
              </a:xfrm>
              <a:prstGeom prst="line">
                <a:avLst/>
              </a:prstGeom>
              <a:noFill/>
              <a:ln cmpd="dbl">
                <a:solidFill>
                  <a:schemeClr val="bg1"/>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 name="TextBox 21"/>
              <p:cNvSpPr txBox="1"/>
              <p:nvPr/>
            </p:nvSpPr>
            <p:spPr>
              <a:xfrm>
                <a:off x="743120" y="5703912"/>
                <a:ext cx="1753898" cy="287539"/>
              </a:xfrm>
              <a:prstGeom prst="rect">
                <a:avLst/>
              </a:prstGeom>
              <a:noFill/>
            </p:spPr>
            <p:txBody>
              <a:bodyPr wrap="square" rtlCol="0">
                <a:spAutoFit/>
              </a:bodyPr>
              <a:lstStyle/>
              <a:p>
                <a:pPr algn="ctr"/>
                <a:r>
                  <a:rPr lang="en-US" altLang="zh-CN" sz="1400" b="1" dirty="0">
                    <a:solidFill>
                      <a:srgbClr val="666666">
                        <a:lumMod val="50000"/>
                      </a:srgbClr>
                    </a:solidFill>
                    <a:latin typeface="Arial" panose="020B0604020202020204" pitchFamily="34" charset="0"/>
                    <a:ea typeface="微软雅黑" panose="020B0503020204020204" pitchFamily="34" charset="-122"/>
                    <a:cs typeface="Arial" panose="020B0604020202020204" pitchFamily="34" charset="0"/>
                  </a:rPr>
                  <a:t>SAS protocol stack</a:t>
                </a:r>
                <a:endParaRPr lang="zh-CN" altLang="en-US" sz="1400" b="1" dirty="0">
                  <a:solidFill>
                    <a:srgbClr val="666666">
                      <a:lumMod val="50000"/>
                    </a:srgb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13" name="Rectangle 22"/>
              <p:cNvSpPr/>
              <p:nvPr/>
            </p:nvSpPr>
            <p:spPr bwMode="auto">
              <a:xfrm>
                <a:off x="1000494" y="2029983"/>
                <a:ext cx="3008860" cy="2111491"/>
              </a:xfrm>
              <a:prstGeom prst="rect">
                <a:avLst/>
              </a:prstGeom>
              <a:noFill/>
              <a:ln w="25400" cap="flat" cmpd="sng" algn="ctr">
                <a:solidFill>
                  <a:schemeClr val="tx1">
                    <a:lumMod val="50000"/>
                    <a:lumOff val="50000"/>
                  </a:schemeClr>
                </a:solidFill>
                <a:prstDash val="sysDot"/>
                <a:round/>
                <a:headEnd type="none" w="med" len="med"/>
                <a:tailEnd type="none" w="med" len="med"/>
              </a:ln>
              <a:effectLst/>
            </p:spPr>
            <p:txBody>
              <a:bodyPr rot="0" spcFirstLastPara="0" vertOverflow="overflow" horzOverflow="overflow" vert="horz" wrap="square" lIns="121948" tIns="60975" rIns="121948" bIns="60975" numCol="1" spcCol="0" rtlCol="0" fromWordArt="0" anchor="t" anchorCtr="0" forceAA="0" compatLnSpc="1">
                <a:prstTxWarp prst="textNoShape">
                  <a:avLst/>
                </a:prstTxWarp>
                <a:noAutofit/>
              </a:bodyPr>
              <a:lstStyle/>
              <a:p>
                <a:pPr defTabSz="1219414" fontAlgn="t">
                  <a:spcBef>
                    <a:spcPct val="0"/>
                  </a:spcBef>
                  <a:spcAft>
                    <a:spcPct val="0"/>
                  </a:spcAft>
                </a:pPr>
                <a:endParaRPr lang="en-US" sz="140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14" name="Rectangle 23"/>
              <p:cNvSpPr/>
              <p:nvPr/>
            </p:nvSpPr>
            <p:spPr bwMode="auto">
              <a:xfrm>
                <a:off x="1000494" y="4238667"/>
                <a:ext cx="3008860" cy="1447340"/>
              </a:xfrm>
              <a:prstGeom prst="rect">
                <a:avLst/>
              </a:prstGeom>
              <a:noFill/>
              <a:ln w="25400" cap="flat" cmpd="sng" algn="ctr">
                <a:solidFill>
                  <a:schemeClr val="tx1">
                    <a:lumMod val="50000"/>
                    <a:lumOff val="50000"/>
                  </a:schemeClr>
                </a:solidFill>
                <a:prstDash val="sysDot"/>
                <a:round/>
                <a:headEnd type="none" w="med" len="med"/>
                <a:tailEnd type="none" w="med" len="med"/>
              </a:ln>
              <a:effectLst/>
            </p:spPr>
            <p:txBody>
              <a:bodyPr rot="0" spcFirstLastPara="0" vertOverflow="overflow" horzOverflow="overflow" vert="horz" wrap="square" lIns="121948" tIns="60975" rIns="121948" bIns="60975" numCol="1" spcCol="0" rtlCol="0" fromWordArt="0" anchor="t" anchorCtr="0" forceAA="0" compatLnSpc="1">
                <a:prstTxWarp prst="textNoShape">
                  <a:avLst/>
                </a:prstTxWarp>
                <a:noAutofit/>
              </a:bodyPr>
              <a:lstStyle/>
              <a:p>
                <a:pPr defTabSz="1219414" fontAlgn="t">
                  <a:spcBef>
                    <a:spcPct val="0"/>
                  </a:spcBef>
                  <a:spcAft>
                    <a:spcPct val="0"/>
                  </a:spcAft>
                </a:pPr>
                <a:endParaRPr lang="en-US" sz="140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15" name="圆角矩形 11"/>
              <p:cNvSpPr/>
              <p:nvPr/>
            </p:nvSpPr>
            <p:spPr bwMode="auto">
              <a:xfrm>
                <a:off x="1201043" y="5070558"/>
                <a:ext cx="896091" cy="341368"/>
              </a:xfrm>
              <a:prstGeom prst="roundRect">
                <a:avLst/>
              </a:prstGeom>
              <a:noFill/>
              <a:ln w="19050">
                <a:solidFill>
                  <a:schemeClr val="bg1">
                    <a:lumMod val="50000"/>
                  </a:schemeClr>
                </a:solidFill>
              </a:ln>
            </p:spPr>
            <p:style>
              <a:lnRef idx="3">
                <a:schemeClr val="lt1"/>
              </a:lnRef>
              <a:fillRef idx="1">
                <a:schemeClr val="accent1"/>
              </a:fillRef>
              <a:effectRef idx="1">
                <a:schemeClr val="accent1"/>
              </a:effectRef>
              <a:fontRef idx="minor">
                <a:schemeClr val="lt1"/>
              </a:fontRef>
            </p:style>
            <p:txBody>
              <a:bodyPr vert="horz" wrap="square" lIns="121948" tIns="60975" rIns="121948" bIns="60975" numCol="1" rtlCol="0" anchor="t" anchorCtr="0" compatLnSpc="1">
                <a:prstTxWarp prst="textNoShape">
                  <a:avLst/>
                </a:prstTxWarp>
              </a:bodyPr>
              <a:lstStyle/>
              <a:p>
                <a:pPr algn="ctr" defTabSz="1219414" fontAlgn="base">
                  <a:spcBef>
                    <a:spcPct val="0"/>
                  </a:spcBef>
                  <a:spcAft>
                    <a:spcPct val="0"/>
                  </a:spcAft>
                  <a:buClr>
                    <a:srgbClr val="CC9900"/>
                  </a:buClr>
                </a:pPr>
                <a:r>
                  <a:rPr lang="en-US" altLang="zh-CN" sz="1400">
                    <a:solidFill>
                      <a:srgbClr val="1D1D1A"/>
                    </a:solidFill>
                    <a:latin typeface="Arial" panose="020B0604020202020204" pitchFamily="34" charset="0"/>
                    <a:ea typeface="微软雅黑" panose="020B0503020204020204" pitchFamily="34" charset="-122"/>
                    <a:cs typeface="Arial" panose="020B0604020202020204" pitchFamily="34" charset="0"/>
                  </a:rPr>
                  <a:t>SCSI</a:t>
                </a:r>
                <a:endParaRPr lang="zh-CN" altLang="en-US" sz="14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6" name="直接箭头连接符 30"/>
              <p:cNvCxnSpPr/>
              <p:nvPr/>
            </p:nvCxnSpPr>
            <p:spPr bwMode="auto">
              <a:xfrm>
                <a:off x="1660140" y="4732693"/>
                <a:ext cx="0" cy="351915"/>
              </a:xfrm>
              <a:prstGeom prst="straightConnector1">
                <a:avLst/>
              </a:prstGeom>
              <a:noFill/>
              <a:ln w="25400">
                <a:solidFill>
                  <a:schemeClr val="bg1">
                    <a:lumMod val="50000"/>
                  </a:schemeClr>
                </a:solidFill>
                <a:headEnd type="arrow"/>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 name="TextBox 28"/>
              <p:cNvSpPr txBox="1"/>
              <p:nvPr/>
            </p:nvSpPr>
            <p:spPr>
              <a:xfrm>
                <a:off x="1885025" y="2689969"/>
                <a:ext cx="1131514" cy="297183"/>
              </a:xfrm>
              <a:prstGeom prst="rect">
                <a:avLst/>
              </a:prstGeom>
              <a:noFill/>
            </p:spPr>
            <p:txBody>
              <a:bodyPr wrap="square" rtlCol="0">
                <a:spAutoFit/>
              </a:bodyPr>
              <a:lstStyle/>
              <a:p>
                <a:pPr algn="ctr"/>
                <a:r>
                  <a:rPr lang="en-US" altLang="zh-CN" sz="1467" b="1" dirty="0">
                    <a:solidFill>
                      <a:srgbClr val="1D1D1A"/>
                    </a:solidFill>
                    <a:latin typeface="Arial" panose="020B0604020202020204" pitchFamily="34" charset="0"/>
                    <a:ea typeface="微软雅黑" panose="020B0503020204020204" pitchFamily="34" charset="-122"/>
                    <a:cs typeface="Arial" panose="020B0604020202020204" pitchFamily="34" charset="0"/>
                  </a:rPr>
                  <a:t>Controller</a:t>
                </a:r>
                <a:endParaRPr lang="zh-CN" altLang="en-US" sz="1467" b="1"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19" name="TextBox 34"/>
              <p:cNvSpPr txBox="1"/>
              <p:nvPr/>
            </p:nvSpPr>
            <p:spPr>
              <a:xfrm>
                <a:off x="2065140" y="2906992"/>
                <a:ext cx="1312134" cy="297183"/>
              </a:xfrm>
              <a:prstGeom prst="rect">
                <a:avLst/>
              </a:prstGeom>
              <a:noFill/>
            </p:spPr>
            <p:txBody>
              <a:bodyPr wrap="square" rtlCol="0">
                <a:spAutoFit/>
              </a:bodyPr>
              <a:lstStyle/>
              <a:p>
                <a:r>
                  <a:rPr lang="en-US" altLang="zh-CN" sz="1467" b="1">
                    <a:solidFill>
                      <a:srgbClr val="1D1D1A"/>
                    </a:solidFill>
                    <a:latin typeface="Arial" panose="020B0604020202020204" pitchFamily="34" charset="0"/>
                    <a:ea typeface="微软雅黑" panose="020B0503020204020204" pitchFamily="34" charset="-122"/>
                    <a:cs typeface="Arial" panose="020B0604020202020204" pitchFamily="34" charset="0"/>
                  </a:rPr>
                  <a:t>Initiator</a:t>
                </a:r>
                <a:endParaRPr lang="zh-CN" altLang="en-US" sz="1467" b="1"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20" name="TextBox 35"/>
              <p:cNvSpPr txBox="1"/>
              <p:nvPr/>
            </p:nvSpPr>
            <p:spPr>
              <a:xfrm>
                <a:off x="2137146" y="4293889"/>
                <a:ext cx="1312134" cy="297183"/>
              </a:xfrm>
              <a:prstGeom prst="rect">
                <a:avLst/>
              </a:prstGeom>
              <a:noFill/>
            </p:spPr>
            <p:txBody>
              <a:bodyPr wrap="square" rtlCol="0">
                <a:spAutoFit/>
              </a:bodyPr>
              <a:lstStyle/>
              <a:p>
                <a:r>
                  <a:rPr lang="en-US" altLang="zh-CN" sz="1467" b="1">
                    <a:solidFill>
                      <a:srgbClr val="1D1D1A"/>
                    </a:solidFill>
                    <a:latin typeface="Arial" panose="020B0604020202020204" pitchFamily="34" charset="0"/>
                    <a:ea typeface="微软雅黑" panose="020B0503020204020204" pitchFamily="34" charset="-122"/>
                    <a:cs typeface="Arial" panose="020B0604020202020204" pitchFamily="34" charset="0"/>
                  </a:rPr>
                  <a:t>Target</a:t>
                </a:r>
                <a:endParaRPr lang="zh-CN" altLang="en-US" sz="1467" b="1"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21" name="Straight Arrow Connector 53"/>
              <p:cNvCxnSpPr/>
              <p:nvPr/>
            </p:nvCxnSpPr>
            <p:spPr>
              <a:xfrm>
                <a:off x="841003" y="2029983"/>
                <a:ext cx="0" cy="3673145"/>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2" name="TextBox 111"/>
              <p:cNvSpPr txBox="1"/>
              <p:nvPr/>
            </p:nvSpPr>
            <p:spPr>
              <a:xfrm>
                <a:off x="199737" y="3341528"/>
                <a:ext cx="1005436" cy="316292"/>
              </a:xfrm>
              <a:prstGeom prst="rect">
                <a:avLst/>
              </a:prstGeom>
              <a:noFill/>
            </p:spPr>
            <p:txBody>
              <a:bodyPr wrap="square" rtlCol="0">
                <a:spAutoFit/>
              </a:bodyPr>
              <a:lstStyle/>
              <a:p>
                <a:endParaRPr lang="en-US" altLang="zh-CN" sz="1600" b="1" dirty="0">
                  <a:solidFill>
                    <a:srgbClr val="666666">
                      <a:lumMod val="50000"/>
                    </a:srgb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83" name="1936274718"/>
            <p:cNvSpPr txBox="1">
              <a:spLocks/>
            </p:cNvSpPr>
            <p:nvPr/>
          </p:nvSpPr>
          <p:spPr>
            <a:xfrm>
              <a:off x="5907636" y="5715277"/>
              <a:ext cx="5975186" cy="246221"/>
            </a:xfrm>
            <a:prstGeom prst="rect">
              <a:avLst/>
            </a:prstGeom>
          </p:spPr>
          <p:txBody>
            <a:bodyPr wrap="square" lIns="0" tIns="0" rIns="0" bIns="0">
              <a:spAutoFit/>
            </a:bodyPr>
            <a:lstStyle>
              <a:lvl1pPr algn="ctr" defTabSz="1219444" rtl="0" eaLnBrk="1" latinLnBrk="0" hangingPunct="1">
                <a:spcBef>
                  <a:spcPct val="0"/>
                </a:spcBef>
                <a:buNone/>
                <a:defRPr sz="5900" kern="1200">
                  <a:solidFill>
                    <a:schemeClr val="bg1"/>
                  </a:solidFill>
                  <a:latin typeface="+mj-lt"/>
                  <a:ea typeface="+mj-ea"/>
                  <a:cs typeface="+mj-cs"/>
                </a:defRPr>
              </a:lvl1pPr>
            </a:lstStyle>
            <a:p>
              <a:pPr algn="l"/>
              <a:r>
                <a:rPr lang="en-US" altLang="zh-CN" sz="1600" dirty="0" err="1">
                  <a:solidFill>
                    <a:srgbClr val="1D1D1A"/>
                  </a:solidFill>
                  <a:latin typeface="Arial" panose="020B0604020202020204" pitchFamily="34" charset="0"/>
                  <a:ea typeface="微软雅黑" panose="020B0503020204020204" pitchFamily="34" charset="-122"/>
                  <a:cs typeface="Arial" panose="020B0604020202020204" pitchFamily="34" charset="0"/>
                </a:rPr>
                <a:t>NVMe</a:t>
              </a:r>
              <a:r>
                <a:rPr lang="en-US" altLang="zh-CN" sz="1600" dirty="0">
                  <a:solidFill>
                    <a:srgbClr val="1D1D1A"/>
                  </a:solidFill>
                  <a:latin typeface="Arial" panose="020B0604020202020204" pitchFamily="34" charset="0"/>
                  <a:ea typeface="微软雅黑" panose="020B0503020204020204" pitchFamily="34" charset="-122"/>
                  <a:cs typeface="Arial" panose="020B0604020202020204" pitchFamily="34" charset="0"/>
                </a:rPr>
                <a:t> provides an average storage latency less than SAS 3.0.</a:t>
              </a:r>
              <a:endParaRPr lang="zh-CN" altLang="en-US" sz="16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82" name="Group 78"/>
          <p:cNvGrpSpPr/>
          <p:nvPr/>
        </p:nvGrpSpPr>
        <p:grpSpPr>
          <a:xfrm>
            <a:off x="8450407" y="5170"/>
            <a:ext cx="3749963" cy="208846"/>
            <a:chOff x="8450407" y="5170"/>
            <a:chExt cx="3749963" cy="208846"/>
          </a:xfrm>
        </p:grpSpPr>
        <p:sp>
          <p:nvSpPr>
            <p:cNvPr id="84" name="Process 79"/>
            <p:cNvSpPr/>
            <p:nvPr/>
          </p:nvSpPr>
          <p:spPr>
            <a:xfrm>
              <a:off x="9669607" y="5170"/>
              <a:ext cx="1311563" cy="208281"/>
            </a:xfrm>
            <a:prstGeom prst="flowChartProcess">
              <a:avLst/>
            </a:prstGeom>
            <a:solidFill>
              <a:srgbClr val="00B0F0"/>
            </a:solidFill>
            <a:ln w="12700" cap="flat" cmpd="sng" algn="ctr">
              <a:solidFill>
                <a:srgbClr val="666666"/>
              </a:solidFill>
              <a:prstDash val="solid"/>
              <a:miter lim="800000"/>
            </a:ln>
            <a:effectLst/>
          </p:spPr>
          <p:txBody>
            <a:bodyPr rtlCol="0" anchor="ctr"/>
            <a:lstStyle/>
            <a:p>
              <a:pPr algn="ctr" defTabSz="914400">
                <a:defRPr/>
              </a:pPr>
              <a:r>
                <a:rPr kumimoji="1" lang="en-US" altLang="zh-CN" sz="900" b="1" kern="0" dirty="0">
                  <a:solidFill>
                    <a:srgbClr val="FFFFFF"/>
                  </a:solidFill>
                </a:rPr>
                <a:t>Extreme Performance</a:t>
              </a:r>
              <a:endParaRPr kumimoji="1" lang="zh-CN" altLang="en-US" sz="900" b="1" kern="0" dirty="0">
                <a:solidFill>
                  <a:srgbClr val="FFFFFF"/>
                </a:solidFill>
              </a:endParaRPr>
            </a:p>
          </p:txBody>
        </p:sp>
        <p:sp>
          <p:nvSpPr>
            <p:cNvPr id="94" name="Process 80"/>
            <p:cNvSpPr/>
            <p:nvPr/>
          </p:nvSpPr>
          <p:spPr>
            <a:xfrm>
              <a:off x="8450407" y="5689"/>
              <a:ext cx="1219200" cy="206211"/>
            </a:xfrm>
            <a:prstGeom prst="flowChartProcess">
              <a:avLst/>
            </a:prstGeom>
            <a:noFill/>
            <a:ln w="12700" cap="flat" cmpd="sng" algn="ctr">
              <a:solidFill>
                <a:srgbClr val="666666"/>
              </a:solidFill>
              <a:prstDash val="solid"/>
              <a:miter lim="800000"/>
            </a:ln>
            <a:effectLst/>
          </p:spPr>
          <p:txBody>
            <a:bodyPr rtlCol="0" anchor="ctr"/>
            <a:lstStyle/>
            <a:p>
              <a:pPr algn="ctr" defTabSz="914400">
                <a:defRPr/>
              </a:pPr>
              <a:r>
                <a:rPr kumimoji="1" lang="en-US" altLang="zh-CN" sz="900" kern="0" dirty="0">
                  <a:solidFill>
                    <a:srgbClr val="1D1D1A"/>
                  </a:solidFill>
                </a:rPr>
                <a:t>Extremely Reliable</a:t>
              </a:r>
              <a:endParaRPr kumimoji="1" lang="zh-CN" altLang="en-US" sz="900" kern="0" dirty="0">
                <a:solidFill>
                  <a:srgbClr val="1D1D1A"/>
                </a:solidFill>
              </a:endParaRPr>
            </a:p>
          </p:txBody>
        </p:sp>
        <p:sp>
          <p:nvSpPr>
            <p:cNvPr id="118" name="Process 81"/>
            <p:cNvSpPr/>
            <p:nvPr/>
          </p:nvSpPr>
          <p:spPr>
            <a:xfrm>
              <a:off x="10981170" y="5749"/>
              <a:ext cx="1219200" cy="208267"/>
            </a:xfrm>
            <a:prstGeom prst="flowChartProcess">
              <a:avLst/>
            </a:prstGeom>
            <a:noFill/>
            <a:ln w="12700" cap="flat" cmpd="sng" algn="ctr">
              <a:solidFill>
                <a:srgbClr val="666666"/>
              </a:solidFill>
              <a:prstDash val="solid"/>
              <a:miter lim="800000"/>
            </a:ln>
            <a:effectLst/>
          </p:spPr>
          <p:txBody>
            <a:bodyPr rtlCol="0" anchor="ctr"/>
            <a:lstStyle/>
            <a:p>
              <a:pPr algn="ctr" defTabSz="914400">
                <a:defRPr/>
              </a:pPr>
              <a:r>
                <a:rPr kumimoji="1" lang="en-US" altLang="zh-CN" sz="900" kern="0" dirty="0">
                  <a:solidFill>
                    <a:srgbClr val="1D1D1A"/>
                  </a:solidFill>
                </a:rPr>
                <a:t>Cost Effective</a:t>
              </a:r>
              <a:endParaRPr kumimoji="1" lang="zh-CN" altLang="en-US" sz="900" kern="0" dirty="0">
                <a:solidFill>
                  <a:srgbClr val="1D1D1A"/>
                </a:solidFill>
              </a:endParaRPr>
            </a:p>
          </p:txBody>
        </p:sp>
      </p:grpSp>
    </p:spTree>
    <p:extLst>
      <p:ext uri="{BB962C8B-B14F-4D97-AF65-F5344CB8AC3E}">
        <p14:creationId xmlns:p14="http://schemas.microsoft.com/office/powerpoint/2010/main" val="3969094790"/>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1669527076"/>
          <p:cNvSpPr>
            <a:spLocks noGrp="1"/>
          </p:cNvSpPr>
          <p:nvPr>
            <p:ph type="title" idx="4294967295"/>
          </p:nvPr>
        </p:nvSpPr>
        <p:spPr>
          <a:xfrm>
            <a:off x="0" y="271463"/>
            <a:ext cx="11064875" cy="495300"/>
          </a:xfrm>
          <a:prstGeom prst="rect">
            <a:avLst/>
          </a:prstGeom>
        </p:spPr>
        <p:txBody>
          <a:bodyPr vert="horz" lIns="91440" tIns="45720" rIns="91440" bIns="45720" rtlCol="0" anchor="ctr">
            <a:normAutofit/>
          </a:bodyPr>
          <a:lstStyle/>
          <a:p>
            <a:pPr defTabSz="914400"/>
            <a:r>
              <a:rPr lang="en-US" altLang="zh-CN" sz="2800" dirty="0">
                <a:solidFill>
                  <a:srgbClr val="000000"/>
                </a:solidFill>
                <a:latin typeface="微软雅黑" panose="020B0503020204020204" pitchFamily="34" charset="-122"/>
                <a:ea typeface="微软雅黑" panose="020B0503020204020204" pitchFamily="34" charset="-122"/>
              </a:rPr>
              <a:t>NVMe Concurrent Queue and Lock-Free Processing </a:t>
            </a:r>
            <a:endParaRPr lang="zh-CN" altLang="en-US" sz="2800" dirty="0">
              <a:solidFill>
                <a:srgbClr val="000000"/>
              </a:solidFill>
              <a:latin typeface="微软雅黑" panose="020B0503020204020204" pitchFamily="34" charset="-122"/>
              <a:ea typeface="微软雅黑" panose="020B0503020204020204" pitchFamily="34" charset="-122"/>
            </a:endParaRPr>
          </a:p>
        </p:txBody>
      </p:sp>
      <p:grpSp>
        <p:nvGrpSpPr>
          <p:cNvPr id="3" name="2011715980"/>
          <p:cNvGrpSpPr/>
          <p:nvPr/>
        </p:nvGrpSpPr>
        <p:grpSpPr>
          <a:xfrm>
            <a:off x="5903631" y="1231451"/>
            <a:ext cx="4515231" cy="3445688"/>
            <a:chOff x="2072474" y="981787"/>
            <a:chExt cx="4129872" cy="2584266"/>
          </a:xfrm>
        </p:grpSpPr>
        <p:sp>
          <p:nvSpPr>
            <p:cNvPr id="6" name="矩形 5"/>
            <p:cNvSpPr/>
            <p:nvPr/>
          </p:nvSpPr>
          <p:spPr bwMode="auto">
            <a:xfrm>
              <a:off x="2185516" y="2029410"/>
              <a:ext cx="1235948" cy="844063"/>
            </a:xfrm>
            <a:prstGeom prst="rect">
              <a:avLst/>
            </a:prstGeom>
            <a:solidFill>
              <a:srgbClr val="CCFFCC"/>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6" name="矩形 15"/>
            <p:cNvSpPr/>
            <p:nvPr/>
          </p:nvSpPr>
          <p:spPr bwMode="auto">
            <a:xfrm>
              <a:off x="3035125" y="2185365"/>
              <a:ext cx="252536" cy="108013"/>
            </a:xfrm>
            <a:prstGeom prst="rect">
              <a:avLst/>
            </a:prstGeom>
            <a:solidFill>
              <a:schemeClr val="accent1">
                <a:lumMod val="60000"/>
                <a:lumOff val="4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7" name="矩形 16"/>
            <p:cNvSpPr/>
            <p:nvPr/>
          </p:nvSpPr>
          <p:spPr bwMode="auto">
            <a:xfrm>
              <a:off x="3035125" y="2293377"/>
              <a:ext cx="252536" cy="108013"/>
            </a:xfrm>
            <a:prstGeom prst="rect">
              <a:avLst/>
            </a:prstGeom>
            <a:solidFill>
              <a:schemeClr val="accent1">
                <a:lumMod val="60000"/>
                <a:lumOff val="4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8" name="矩形 17"/>
            <p:cNvSpPr/>
            <p:nvPr/>
          </p:nvSpPr>
          <p:spPr bwMode="auto">
            <a:xfrm>
              <a:off x="3035125" y="2401389"/>
              <a:ext cx="252536" cy="108013"/>
            </a:xfrm>
            <a:prstGeom prst="rect">
              <a:avLst/>
            </a:prstGeom>
            <a:solidFill>
              <a:schemeClr val="accent1">
                <a:lumMod val="60000"/>
                <a:lumOff val="4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9" name="矩形 18"/>
            <p:cNvSpPr/>
            <p:nvPr/>
          </p:nvSpPr>
          <p:spPr bwMode="auto">
            <a:xfrm>
              <a:off x="3035125" y="2509402"/>
              <a:ext cx="252536" cy="96035"/>
            </a:xfrm>
            <a:prstGeom prst="rect">
              <a:avLst/>
            </a:prstGeom>
            <a:solidFill>
              <a:schemeClr val="accent1">
                <a:lumMod val="60000"/>
                <a:lumOff val="4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21" name="矩形 20"/>
            <p:cNvSpPr/>
            <p:nvPr/>
          </p:nvSpPr>
          <p:spPr bwMode="auto">
            <a:xfrm>
              <a:off x="2084471" y="3296023"/>
              <a:ext cx="1450037" cy="270030"/>
            </a:xfrm>
            <a:prstGeom prst="rect">
              <a:avLst/>
            </a:prstGeom>
            <a:solidFill>
              <a:srgbClr val="66CCFF"/>
            </a:solidFill>
            <a:ln>
              <a:solidFill>
                <a:schemeClr val="accent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sz="1200" dirty="0" err="1">
                  <a:solidFill>
                    <a:srgbClr val="1D1D1A"/>
                  </a:solidFill>
                  <a:latin typeface="Arial" panose="020B0604020202020204" pitchFamily="34" charset="0"/>
                  <a:cs typeface="Arial" panose="020B0604020202020204" pitchFamily="34" charset="0"/>
                </a:rPr>
                <a:t>NVMe</a:t>
              </a:r>
              <a:r>
                <a:rPr lang="zh-CN" altLang="en-US" sz="1200" dirty="0">
                  <a:solidFill>
                    <a:srgbClr val="1D1D1A"/>
                  </a:solidFill>
                  <a:latin typeface="Arial" panose="020B0604020202020204" pitchFamily="34" charset="0"/>
                  <a:cs typeface="Arial" panose="020B0604020202020204" pitchFamily="34" charset="0"/>
                </a:rPr>
                <a:t> </a:t>
              </a:r>
              <a:r>
                <a:rPr lang="en-US" altLang="zh-CN" sz="1200" dirty="0">
                  <a:solidFill>
                    <a:srgbClr val="1D1D1A"/>
                  </a:solidFill>
                  <a:latin typeface="Arial" panose="020B0604020202020204" pitchFamily="34" charset="0"/>
                  <a:cs typeface="Arial" panose="020B0604020202020204" pitchFamily="34" charset="0"/>
                </a:rPr>
                <a:t>SSD 0</a:t>
              </a:r>
              <a:endParaRPr lang="zh-CN" altLang="en-US" sz="1200" dirty="0">
                <a:solidFill>
                  <a:srgbClr val="1D1D1A"/>
                </a:solidFill>
                <a:latin typeface="Arial" panose="020B0604020202020204" pitchFamily="34" charset="0"/>
                <a:cs typeface="Arial" panose="020B0604020202020204" pitchFamily="34" charset="0"/>
              </a:endParaRPr>
            </a:p>
          </p:txBody>
        </p:sp>
        <p:cxnSp>
          <p:nvCxnSpPr>
            <p:cNvPr id="23" name="直接箭头连接符 22"/>
            <p:cNvCxnSpPr/>
            <p:nvPr/>
          </p:nvCxnSpPr>
          <p:spPr bwMode="auto">
            <a:xfrm>
              <a:off x="3153695" y="2611530"/>
              <a:ext cx="7698" cy="684493"/>
            </a:xfrm>
            <a:prstGeom prst="straightConnector1">
              <a:avLst/>
            </a:prstGeom>
            <a:noFill/>
            <a:ln w="3175">
              <a:solidFill>
                <a:srgbClr val="0000CC"/>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箭头连接符 30"/>
            <p:cNvCxnSpPr/>
            <p:nvPr/>
          </p:nvCxnSpPr>
          <p:spPr bwMode="auto">
            <a:xfrm>
              <a:off x="2454796" y="2634138"/>
              <a:ext cx="0" cy="663249"/>
            </a:xfrm>
            <a:prstGeom prst="straightConnector1">
              <a:avLst/>
            </a:prstGeom>
            <a:noFill/>
            <a:ln w="3175">
              <a:solidFill>
                <a:srgbClr val="0000CC"/>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1" name="矩形 170"/>
            <p:cNvSpPr/>
            <p:nvPr/>
          </p:nvSpPr>
          <p:spPr>
            <a:xfrm>
              <a:off x="2141404" y="2078073"/>
              <a:ext cx="237817" cy="192409"/>
            </a:xfrm>
            <a:prstGeom prst="rect">
              <a:avLst/>
            </a:prstGeom>
          </p:spPr>
          <p:txBody>
            <a:bodyPr wrap="none" lIns="91440" tIns="45720" rIns="91440" bIns="45720">
              <a:spAutoFit/>
            </a:bodyPr>
            <a:lstStyle/>
            <a:p>
              <a:r>
                <a:rPr lang="en-US" altLang="zh-CN" sz="1067" dirty="0">
                  <a:solidFill>
                    <a:srgbClr val="1D1D1A"/>
                  </a:solidFill>
                  <a:latin typeface="Arial" panose="020B0604020202020204" pitchFamily="34" charset="0"/>
                  <a:cs typeface="Arial" panose="020B0604020202020204" pitchFamily="34" charset="0"/>
                </a:rPr>
                <a:t>0</a:t>
              </a:r>
              <a:endParaRPr lang="zh-CN" altLang="en-US" sz="1067" dirty="0">
                <a:solidFill>
                  <a:srgbClr val="1D1D1A"/>
                </a:solidFill>
                <a:latin typeface="Arial" panose="020B0604020202020204" pitchFamily="34" charset="0"/>
                <a:cs typeface="Arial" panose="020B0604020202020204" pitchFamily="34" charset="0"/>
              </a:endParaRPr>
            </a:p>
          </p:txBody>
        </p:sp>
        <p:sp>
          <p:nvSpPr>
            <p:cNvPr id="219" name="矩形 218"/>
            <p:cNvSpPr/>
            <p:nvPr/>
          </p:nvSpPr>
          <p:spPr>
            <a:xfrm>
              <a:off x="2847256" y="2079099"/>
              <a:ext cx="259809" cy="192409"/>
            </a:xfrm>
            <a:prstGeom prst="rect">
              <a:avLst/>
            </a:prstGeom>
          </p:spPr>
          <p:txBody>
            <a:bodyPr wrap="none" lIns="91440" tIns="45720" rIns="91440" bIns="45720">
              <a:spAutoFit/>
            </a:bodyPr>
            <a:lstStyle/>
            <a:p>
              <a:r>
                <a:rPr lang="en-US" altLang="zh-CN" sz="1067" dirty="0">
                  <a:solidFill>
                    <a:srgbClr val="1D1D1A"/>
                  </a:solidFill>
                  <a:latin typeface="Arial" panose="020B0604020202020204" pitchFamily="34" charset="0"/>
                  <a:cs typeface="Arial" panose="020B0604020202020204" pitchFamily="34" charset="0"/>
                </a:rPr>
                <a:t>N</a:t>
              </a:r>
              <a:endParaRPr lang="zh-CN" altLang="en-US" sz="1067" dirty="0">
                <a:solidFill>
                  <a:srgbClr val="1D1D1A"/>
                </a:solidFill>
                <a:latin typeface="Arial" panose="020B0604020202020204" pitchFamily="34" charset="0"/>
                <a:cs typeface="Arial" panose="020B0604020202020204" pitchFamily="34" charset="0"/>
              </a:endParaRPr>
            </a:p>
          </p:txBody>
        </p:sp>
        <p:sp>
          <p:nvSpPr>
            <p:cNvPr id="37" name="圆角矩形 36"/>
            <p:cNvSpPr/>
            <p:nvPr/>
          </p:nvSpPr>
          <p:spPr bwMode="auto">
            <a:xfrm>
              <a:off x="2581831" y="1061619"/>
              <a:ext cx="810728" cy="430011"/>
            </a:xfrm>
            <a:prstGeom prst="roundRect">
              <a:avLst/>
            </a:prstGeom>
            <a:solidFill>
              <a:srgbClr val="CCFFCC"/>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377">
                <a:buClr>
                  <a:srgbClr val="CC9900"/>
                </a:buClr>
              </a:pPr>
              <a:endParaRPr lang="zh-CN" altLang="en-US" sz="1867" dirty="0">
                <a:solidFill>
                  <a:srgbClr val="1D1D1A"/>
                </a:solidFill>
                <a:latin typeface="Arial" panose="020B0604020202020204" pitchFamily="34" charset="0"/>
                <a:ea typeface="宋体" charset="-122"/>
                <a:cs typeface="Arial" panose="020B0604020202020204" pitchFamily="34" charset="0"/>
              </a:endParaRPr>
            </a:p>
          </p:txBody>
        </p:sp>
        <p:sp>
          <p:nvSpPr>
            <p:cNvPr id="220" name="矩形 219"/>
            <p:cNvSpPr/>
            <p:nvPr/>
          </p:nvSpPr>
          <p:spPr bwMode="auto">
            <a:xfrm>
              <a:off x="2611962" y="1222366"/>
              <a:ext cx="755576" cy="162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sz="1200" dirty="0">
                  <a:solidFill>
                    <a:srgbClr val="1D1D1A"/>
                  </a:solidFill>
                  <a:latin typeface="Arial" panose="020B0604020202020204" pitchFamily="34" charset="0"/>
                  <a:cs typeface="Arial" panose="020B0604020202020204" pitchFamily="34" charset="0"/>
                </a:rPr>
                <a:t>Core 0</a:t>
              </a:r>
              <a:endParaRPr lang="zh-CN" altLang="en-US" sz="1200" dirty="0">
                <a:solidFill>
                  <a:srgbClr val="1D1D1A"/>
                </a:solidFill>
                <a:latin typeface="Arial" panose="020B0604020202020204" pitchFamily="34" charset="0"/>
                <a:cs typeface="Arial" panose="020B0604020202020204" pitchFamily="34" charset="0"/>
              </a:endParaRPr>
            </a:p>
          </p:txBody>
        </p:sp>
        <p:sp>
          <p:nvSpPr>
            <p:cNvPr id="73" name="圆角矩形 72"/>
            <p:cNvSpPr/>
            <p:nvPr/>
          </p:nvSpPr>
          <p:spPr bwMode="auto">
            <a:xfrm>
              <a:off x="5032375" y="1017657"/>
              <a:ext cx="810728" cy="430011"/>
            </a:xfrm>
            <a:prstGeom prst="roundRect">
              <a:avLst/>
            </a:prstGeom>
            <a:solidFill>
              <a:srgbClr val="CCFFCC"/>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377">
                <a:buClr>
                  <a:srgbClr val="CC9900"/>
                </a:buClr>
              </a:pPr>
              <a:endParaRPr lang="zh-CN" altLang="en-US" sz="1867" dirty="0">
                <a:solidFill>
                  <a:srgbClr val="1D1D1A"/>
                </a:solidFill>
                <a:latin typeface="Arial" panose="020B0604020202020204" pitchFamily="34" charset="0"/>
                <a:ea typeface="宋体" charset="-122"/>
                <a:cs typeface="Arial" panose="020B0604020202020204" pitchFamily="34" charset="0"/>
              </a:endParaRPr>
            </a:p>
          </p:txBody>
        </p:sp>
        <p:sp>
          <p:nvSpPr>
            <p:cNvPr id="74" name="矩形 73"/>
            <p:cNvSpPr/>
            <p:nvPr/>
          </p:nvSpPr>
          <p:spPr bwMode="auto">
            <a:xfrm>
              <a:off x="5054970" y="1133187"/>
              <a:ext cx="755576" cy="162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sz="1200" dirty="0">
                  <a:solidFill>
                    <a:srgbClr val="1D1D1A"/>
                  </a:solidFill>
                  <a:latin typeface="Arial" panose="020B0604020202020204" pitchFamily="34" charset="0"/>
                  <a:cs typeface="Arial" panose="020B0604020202020204" pitchFamily="34" charset="0"/>
                </a:rPr>
                <a:t>Core N</a:t>
              </a:r>
              <a:endParaRPr lang="zh-CN" altLang="en-US" sz="1200" dirty="0">
                <a:solidFill>
                  <a:srgbClr val="1D1D1A"/>
                </a:solidFill>
                <a:latin typeface="Arial" panose="020B0604020202020204" pitchFamily="34" charset="0"/>
                <a:cs typeface="Arial" panose="020B0604020202020204" pitchFamily="34" charset="0"/>
              </a:endParaRPr>
            </a:p>
          </p:txBody>
        </p:sp>
        <p:cxnSp>
          <p:nvCxnSpPr>
            <p:cNvPr id="75" name="直接箭头连接符 74"/>
            <p:cNvCxnSpPr>
              <a:stCxn id="37" idx="2"/>
              <a:endCxn id="103" idx="0"/>
            </p:cNvCxnSpPr>
            <p:nvPr/>
          </p:nvCxnSpPr>
          <p:spPr bwMode="auto">
            <a:xfrm flipH="1">
              <a:off x="2469308" y="1491630"/>
              <a:ext cx="517887" cy="725136"/>
            </a:xfrm>
            <a:prstGeom prst="straightConnector1">
              <a:avLst/>
            </a:prstGeom>
            <a:noFill/>
            <a:ln w="3175">
              <a:solidFill>
                <a:srgbClr val="0000CC"/>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 name="矩形 100"/>
            <p:cNvSpPr/>
            <p:nvPr/>
          </p:nvSpPr>
          <p:spPr>
            <a:xfrm>
              <a:off x="4096204" y="1197434"/>
              <a:ext cx="274471" cy="192409"/>
            </a:xfrm>
            <a:prstGeom prst="rect">
              <a:avLst/>
            </a:prstGeom>
          </p:spPr>
          <p:txBody>
            <a:bodyPr wrap="none" lIns="91440" tIns="45720" rIns="91440" bIns="45720">
              <a:spAutoFit/>
            </a:bodyPr>
            <a:lstStyle/>
            <a:p>
              <a:r>
                <a:rPr lang="en-US" altLang="zh-CN" sz="1067" dirty="0">
                  <a:solidFill>
                    <a:srgbClr val="1D1D1A"/>
                  </a:solidFill>
                  <a:latin typeface="Arial" panose="020B0604020202020204" pitchFamily="34" charset="0"/>
                  <a:cs typeface="Arial" panose="020B0604020202020204" pitchFamily="34" charset="0"/>
                </a:rPr>
                <a:t>...</a:t>
              </a:r>
              <a:endParaRPr lang="zh-CN" altLang="en-US" sz="1067" dirty="0">
                <a:solidFill>
                  <a:srgbClr val="1D1D1A"/>
                </a:solidFill>
                <a:latin typeface="Arial" panose="020B0604020202020204" pitchFamily="34" charset="0"/>
                <a:cs typeface="Arial" panose="020B0604020202020204" pitchFamily="34" charset="0"/>
              </a:endParaRPr>
            </a:p>
          </p:txBody>
        </p:sp>
        <p:sp>
          <p:nvSpPr>
            <p:cNvPr id="103" name="矩形 102"/>
            <p:cNvSpPr/>
            <p:nvPr/>
          </p:nvSpPr>
          <p:spPr bwMode="auto">
            <a:xfrm>
              <a:off x="2343040" y="2216766"/>
              <a:ext cx="252536" cy="108013"/>
            </a:xfrm>
            <a:prstGeom prst="rect">
              <a:avLst/>
            </a:prstGeom>
            <a:solidFill>
              <a:schemeClr val="accent1">
                <a:lumMod val="60000"/>
                <a:lumOff val="4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04" name="矩形 103"/>
            <p:cNvSpPr/>
            <p:nvPr/>
          </p:nvSpPr>
          <p:spPr bwMode="auto">
            <a:xfrm>
              <a:off x="2343040" y="2324778"/>
              <a:ext cx="252536" cy="108013"/>
            </a:xfrm>
            <a:prstGeom prst="rect">
              <a:avLst/>
            </a:prstGeom>
            <a:solidFill>
              <a:schemeClr val="accent1">
                <a:lumMod val="60000"/>
                <a:lumOff val="4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05" name="矩形 104"/>
            <p:cNvSpPr/>
            <p:nvPr/>
          </p:nvSpPr>
          <p:spPr bwMode="auto">
            <a:xfrm>
              <a:off x="2343040" y="2432790"/>
              <a:ext cx="252536" cy="108013"/>
            </a:xfrm>
            <a:prstGeom prst="rect">
              <a:avLst/>
            </a:prstGeom>
            <a:solidFill>
              <a:schemeClr val="accent1">
                <a:lumMod val="60000"/>
                <a:lumOff val="4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06" name="矩形 105"/>
            <p:cNvSpPr/>
            <p:nvPr/>
          </p:nvSpPr>
          <p:spPr bwMode="auto">
            <a:xfrm>
              <a:off x="2343040" y="2540803"/>
              <a:ext cx="252536" cy="96035"/>
            </a:xfrm>
            <a:prstGeom prst="rect">
              <a:avLst/>
            </a:prstGeom>
            <a:solidFill>
              <a:schemeClr val="accent1">
                <a:lumMod val="60000"/>
                <a:lumOff val="4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07" name="矩形 106"/>
            <p:cNvSpPr/>
            <p:nvPr/>
          </p:nvSpPr>
          <p:spPr>
            <a:xfrm>
              <a:off x="2710786" y="2340630"/>
              <a:ext cx="293532" cy="192409"/>
            </a:xfrm>
            <a:prstGeom prst="rect">
              <a:avLst/>
            </a:prstGeom>
          </p:spPr>
          <p:txBody>
            <a:bodyPr wrap="none" lIns="91440" tIns="45720" rIns="91440" bIns="45720">
              <a:spAutoFit/>
            </a:bodyPr>
            <a:lstStyle/>
            <a:p>
              <a:r>
                <a:rPr lang="en-US" altLang="zh-CN" sz="1067" dirty="0">
                  <a:solidFill>
                    <a:srgbClr val="1D1D1A"/>
                  </a:solidFill>
                  <a:latin typeface="Arial" panose="020B0604020202020204" pitchFamily="34" charset="0"/>
                  <a:cs typeface="Arial" panose="020B0604020202020204" pitchFamily="34" charset="0"/>
                </a:rPr>
                <a:t>…</a:t>
              </a:r>
              <a:endParaRPr lang="zh-CN" altLang="en-US" sz="1067" dirty="0">
                <a:solidFill>
                  <a:srgbClr val="1D1D1A"/>
                </a:solidFill>
                <a:latin typeface="Arial" panose="020B0604020202020204" pitchFamily="34" charset="0"/>
                <a:cs typeface="Arial" panose="020B0604020202020204" pitchFamily="34" charset="0"/>
              </a:endParaRPr>
            </a:p>
          </p:txBody>
        </p:sp>
        <p:sp>
          <p:nvSpPr>
            <p:cNvPr id="109" name="矩形 108"/>
            <p:cNvSpPr/>
            <p:nvPr/>
          </p:nvSpPr>
          <p:spPr bwMode="auto">
            <a:xfrm>
              <a:off x="4838282" y="2030666"/>
              <a:ext cx="1213338" cy="844063"/>
            </a:xfrm>
            <a:prstGeom prst="rect">
              <a:avLst/>
            </a:prstGeom>
            <a:solidFill>
              <a:srgbClr val="CCFFCC"/>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10" name="矩形 109"/>
            <p:cNvSpPr/>
            <p:nvPr/>
          </p:nvSpPr>
          <p:spPr bwMode="auto">
            <a:xfrm>
              <a:off x="5704219" y="2186621"/>
              <a:ext cx="252536" cy="108013"/>
            </a:xfrm>
            <a:prstGeom prst="rect">
              <a:avLst/>
            </a:prstGeom>
            <a:solidFill>
              <a:schemeClr val="accent1">
                <a:lumMod val="60000"/>
                <a:lumOff val="4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11" name="矩形 110"/>
            <p:cNvSpPr/>
            <p:nvPr/>
          </p:nvSpPr>
          <p:spPr bwMode="auto">
            <a:xfrm>
              <a:off x="5704219" y="2294633"/>
              <a:ext cx="252536" cy="108013"/>
            </a:xfrm>
            <a:prstGeom prst="rect">
              <a:avLst/>
            </a:prstGeom>
            <a:solidFill>
              <a:schemeClr val="accent1">
                <a:lumMod val="60000"/>
                <a:lumOff val="4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12" name="矩形 111"/>
            <p:cNvSpPr/>
            <p:nvPr/>
          </p:nvSpPr>
          <p:spPr bwMode="auto">
            <a:xfrm>
              <a:off x="5704219" y="2402645"/>
              <a:ext cx="252536" cy="108013"/>
            </a:xfrm>
            <a:prstGeom prst="rect">
              <a:avLst/>
            </a:prstGeom>
            <a:solidFill>
              <a:schemeClr val="accent1">
                <a:lumMod val="60000"/>
                <a:lumOff val="4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13" name="矩形 112"/>
            <p:cNvSpPr/>
            <p:nvPr/>
          </p:nvSpPr>
          <p:spPr bwMode="auto">
            <a:xfrm>
              <a:off x="5704219" y="2510658"/>
              <a:ext cx="252536" cy="96035"/>
            </a:xfrm>
            <a:prstGeom prst="rect">
              <a:avLst/>
            </a:prstGeom>
            <a:solidFill>
              <a:schemeClr val="accent1">
                <a:lumMod val="60000"/>
                <a:lumOff val="4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14" name="矩形 113"/>
            <p:cNvSpPr/>
            <p:nvPr/>
          </p:nvSpPr>
          <p:spPr bwMode="auto">
            <a:xfrm>
              <a:off x="4738492" y="3296023"/>
              <a:ext cx="1450037" cy="270030"/>
            </a:xfrm>
            <a:prstGeom prst="rect">
              <a:avLst/>
            </a:prstGeom>
            <a:solidFill>
              <a:srgbClr val="66CCFF"/>
            </a:solidFill>
            <a:ln>
              <a:solidFill>
                <a:schemeClr val="accent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sz="1200" dirty="0" err="1">
                  <a:solidFill>
                    <a:srgbClr val="1D1D1A"/>
                  </a:solidFill>
                  <a:latin typeface="Arial" panose="020B0604020202020204" pitchFamily="34" charset="0"/>
                  <a:cs typeface="Arial" panose="020B0604020202020204" pitchFamily="34" charset="0"/>
                </a:rPr>
                <a:t>NVMe</a:t>
              </a:r>
              <a:r>
                <a:rPr lang="zh-CN" altLang="en-US" sz="1200" dirty="0">
                  <a:solidFill>
                    <a:srgbClr val="1D1D1A"/>
                  </a:solidFill>
                  <a:latin typeface="Arial" panose="020B0604020202020204" pitchFamily="34" charset="0"/>
                  <a:cs typeface="Arial" panose="020B0604020202020204" pitchFamily="34" charset="0"/>
                </a:rPr>
                <a:t> </a:t>
              </a:r>
              <a:r>
                <a:rPr lang="en-US" altLang="zh-CN" sz="1200" dirty="0">
                  <a:solidFill>
                    <a:srgbClr val="1D1D1A"/>
                  </a:solidFill>
                  <a:latin typeface="Arial" panose="020B0604020202020204" pitchFamily="34" charset="0"/>
                  <a:cs typeface="Arial" panose="020B0604020202020204" pitchFamily="34" charset="0"/>
                </a:rPr>
                <a:t>SSD 35</a:t>
              </a:r>
              <a:endParaRPr lang="zh-CN" altLang="en-US" sz="1200" dirty="0">
                <a:solidFill>
                  <a:srgbClr val="1D1D1A"/>
                </a:solidFill>
                <a:latin typeface="Arial" panose="020B0604020202020204" pitchFamily="34" charset="0"/>
                <a:cs typeface="Arial" panose="020B0604020202020204" pitchFamily="34" charset="0"/>
              </a:endParaRPr>
            </a:p>
          </p:txBody>
        </p:sp>
        <p:cxnSp>
          <p:nvCxnSpPr>
            <p:cNvPr id="115" name="直接箭头连接符 114"/>
            <p:cNvCxnSpPr/>
            <p:nvPr/>
          </p:nvCxnSpPr>
          <p:spPr bwMode="auto">
            <a:xfrm>
              <a:off x="5822788" y="2612784"/>
              <a:ext cx="7699" cy="678193"/>
            </a:xfrm>
            <a:prstGeom prst="straightConnector1">
              <a:avLst/>
            </a:prstGeom>
            <a:noFill/>
            <a:ln w="3175">
              <a:solidFill>
                <a:srgbClr val="0000CC"/>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直接箭头连接符 115"/>
            <p:cNvCxnSpPr/>
            <p:nvPr/>
          </p:nvCxnSpPr>
          <p:spPr bwMode="auto">
            <a:xfrm>
              <a:off x="5123890" y="2635392"/>
              <a:ext cx="14511" cy="690797"/>
            </a:xfrm>
            <a:prstGeom prst="straightConnector1">
              <a:avLst/>
            </a:prstGeom>
            <a:noFill/>
            <a:ln w="3175">
              <a:solidFill>
                <a:srgbClr val="0000CC"/>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 name="矩形 116"/>
            <p:cNvSpPr/>
            <p:nvPr/>
          </p:nvSpPr>
          <p:spPr>
            <a:xfrm>
              <a:off x="4795426" y="2132081"/>
              <a:ext cx="237817" cy="192409"/>
            </a:xfrm>
            <a:prstGeom prst="rect">
              <a:avLst/>
            </a:prstGeom>
          </p:spPr>
          <p:txBody>
            <a:bodyPr wrap="none" lIns="91440" tIns="45720" rIns="91440" bIns="45720">
              <a:spAutoFit/>
            </a:bodyPr>
            <a:lstStyle/>
            <a:p>
              <a:r>
                <a:rPr lang="en-US" altLang="zh-CN" sz="1067" dirty="0">
                  <a:solidFill>
                    <a:srgbClr val="1D1D1A"/>
                  </a:solidFill>
                  <a:latin typeface="Arial" panose="020B0604020202020204" pitchFamily="34" charset="0"/>
                  <a:cs typeface="Arial" panose="020B0604020202020204" pitchFamily="34" charset="0"/>
                </a:rPr>
                <a:t>0</a:t>
              </a:r>
              <a:endParaRPr lang="zh-CN" altLang="en-US" sz="1067" dirty="0">
                <a:solidFill>
                  <a:srgbClr val="1D1D1A"/>
                </a:solidFill>
                <a:latin typeface="Arial" panose="020B0604020202020204" pitchFamily="34" charset="0"/>
                <a:cs typeface="Arial" panose="020B0604020202020204" pitchFamily="34" charset="0"/>
              </a:endParaRPr>
            </a:p>
          </p:txBody>
        </p:sp>
        <p:sp>
          <p:nvSpPr>
            <p:cNvPr id="118" name="矩形 117"/>
            <p:cNvSpPr/>
            <p:nvPr/>
          </p:nvSpPr>
          <p:spPr>
            <a:xfrm>
              <a:off x="5516350" y="2080354"/>
              <a:ext cx="259809" cy="192409"/>
            </a:xfrm>
            <a:prstGeom prst="rect">
              <a:avLst/>
            </a:prstGeom>
          </p:spPr>
          <p:txBody>
            <a:bodyPr wrap="none" lIns="91440" tIns="45720" rIns="91440" bIns="45720">
              <a:spAutoFit/>
            </a:bodyPr>
            <a:lstStyle/>
            <a:p>
              <a:r>
                <a:rPr lang="en-US" altLang="zh-CN" sz="1067" dirty="0">
                  <a:solidFill>
                    <a:srgbClr val="1D1D1A"/>
                  </a:solidFill>
                  <a:latin typeface="Arial" panose="020B0604020202020204" pitchFamily="34" charset="0"/>
                  <a:cs typeface="Arial" panose="020B0604020202020204" pitchFamily="34" charset="0"/>
                </a:rPr>
                <a:t>N</a:t>
              </a:r>
              <a:endParaRPr lang="zh-CN" altLang="en-US" sz="1067" dirty="0">
                <a:solidFill>
                  <a:srgbClr val="1D1D1A"/>
                </a:solidFill>
                <a:latin typeface="Arial" panose="020B0604020202020204" pitchFamily="34" charset="0"/>
                <a:cs typeface="Arial" panose="020B0604020202020204" pitchFamily="34" charset="0"/>
              </a:endParaRPr>
            </a:p>
          </p:txBody>
        </p:sp>
        <p:sp>
          <p:nvSpPr>
            <p:cNvPr id="119" name="矩形 118"/>
            <p:cNvSpPr/>
            <p:nvPr/>
          </p:nvSpPr>
          <p:spPr bwMode="auto">
            <a:xfrm>
              <a:off x="5012134" y="2218022"/>
              <a:ext cx="252536" cy="108013"/>
            </a:xfrm>
            <a:prstGeom prst="rect">
              <a:avLst/>
            </a:prstGeom>
            <a:solidFill>
              <a:schemeClr val="accent1">
                <a:lumMod val="60000"/>
                <a:lumOff val="4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20" name="矩形 119"/>
            <p:cNvSpPr/>
            <p:nvPr/>
          </p:nvSpPr>
          <p:spPr bwMode="auto">
            <a:xfrm>
              <a:off x="5012134" y="2326034"/>
              <a:ext cx="252536" cy="108013"/>
            </a:xfrm>
            <a:prstGeom prst="rect">
              <a:avLst/>
            </a:prstGeom>
            <a:solidFill>
              <a:schemeClr val="accent1">
                <a:lumMod val="60000"/>
                <a:lumOff val="4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21" name="矩形 120"/>
            <p:cNvSpPr/>
            <p:nvPr/>
          </p:nvSpPr>
          <p:spPr bwMode="auto">
            <a:xfrm>
              <a:off x="5012134" y="2434046"/>
              <a:ext cx="252536" cy="108013"/>
            </a:xfrm>
            <a:prstGeom prst="rect">
              <a:avLst/>
            </a:prstGeom>
            <a:solidFill>
              <a:schemeClr val="accent1">
                <a:lumMod val="60000"/>
                <a:lumOff val="4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22" name="矩形 121"/>
            <p:cNvSpPr/>
            <p:nvPr/>
          </p:nvSpPr>
          <p:spPr bwMode="auto">
            <a:xfrm>
              <a:off x="5012134" y="2542059"/>
              <a:ext cx="252536" cy="96035"/>
            </a:xfrm>
            <a:prstGeom prst="rect">
              <a:avLst/>
            </a:prstGeom>
            <a:solidFill>
              <a:schemeClr val="accent1">
                <a:lumMod val="60000"/>
                <a:lumOff val="40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23" name="矩形 122"/>
            <p:cNvSpPr/>
            <p:nvPr/>
          </p:nvSpPr>
          <p:spPr>
            <a:xfrm>
              <a:off x="5379880" y="2341885"/>
              <a:ext cx="293532" cy="192409"/>
            </a:xfrm>
            <a:prstGeom prst="rect">
              <a:avLst/>
            </a:prstGeom>
          </p:spPr>
          <p:txBody>
            <a:bodyPr wrap="none" lIns="91440" tIns="45720" rIns="91440" bIns="45720">
              <a:spAutoFit/>
            </a:bodyPr>
            <a:lstStyle/>
            <a:p>
              <a:r>
                <a:rPr lang="en-US" altLang="zh-CN" sz="1067" dirty="0">
                  <a:solidFill>
                    <a:srgbClr val="1D1D1A"/>
                  </a:solidFill>
                  <a:latin typeface="Arial" panose="020B0604020202020204" pitchFamily="34" charset="0"/>
                  <a:cs typeface="Arial" panose="020B0604020202020204" pitchFamily="34" charset="0"/>
                </a:rPr>
                <a:t>…</a:t>
              </a:r>
              <a:endParaRPr lang="zh-CN" altLang="en-US" sz="1067" dirty="0">
                <a:solidFill>
                  <a:srgbClr val="1D1D1A"/>
                </a:solidFill>
                <a:latin typeface="Arial" panose="020B0604020202020204" pitchFamily="34" charset="0"/>
                <a:cs typeface="Arial" panose="020B0604020202020204" pitchFamily="34" charset="0"/>
              </a:endParaRPr>
            </a:p>
          </p:txBody>
        </p:sp>
        <p:cxnSp>
          <p:nvCxnSpPr>
            <p:cNvPr id="78" name="直接箭头连接符 77"/>
            <p:cNvCxnSpPr>
              <a:stCxn id="37" idx="2"/>
              <a:endCxn id="119" idx="0"/>
            </p:cNvCxnSpPr>
            <p:nvPr/>
          </p:nvCxnSpPr>
          <p:spPr bwMode="auto">
            <a:xfrm>
              <a:off x="2987195" y="1491630"/>
              <a:ext cx="2151207" cy="726392"/>
            </a:xfrm>
            <a:prstGeom prst="straightConnector1">
              <a:avLst/>
            </a:prstGeom>
            <a:noFill/>
            <a:ln w="3175">
              <a:solidFill>
                <a:srgbClr val="0000CC"/>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6" name="矩形 125"/>
            <p:cNvSpPr/>
            <p:nvPr/>
          </p:nvSpPr>
          <p:spPr>
            <a:xfrm>
              <a:off x="4007025" y="3350029"/>
              <a:ext cx="274471" cy="192409"/>
            </a:xfrm>
            <a:prstGeom prst="rect">
              <a:avLst/>
            </a:prstGeom>
          </p:spPr>
          <p:txBody>
            <a:bodyPr wrap="none" lIns="91440" tIns="45720" rIns="91440" bIns="45720">
              <a:spAutoFit/>
            </a:bodyPr>
            <a:lstStyle/>
            <a:p>
              <a:r>
                <a:rPr lang="en-US" altLang="zh-CN" sz="1067" dirty="0">
                  <a:solidFill>
                    <a:srgbClr val="1D1D1A"/>
                  </a:solidFill>
                  <a:latin typeface="Arial" panose="020B0604020202020204" pitchFamily="34" charset="0"/>
                  <a:cs typeface="Arial" panose="020B0604020202020204" pitchFamily="34" charset="0"/>
                </a:rPr>
                <a:t>...</a:t>
              </a:r>
              <a:endParaRPr lang="zh-CN" altLang="en-US" sz="1067" dirty="0">
                <a:solidFill>
                  <a:srgbClr val="1D1D1A"/>
                </a:solidFill>
                <a:latin typeface="Arial" panose="020B0604020202020204" pitchFamily="34" charset="0"/>
                <a:cs typeface="Arial" panose="020B0604020202020204" pitchFamily="34" charset="0"/>
              </a:endParaRPr>
            </a:p>
          </p:txBody>
        </p:sp>
        <p:cxnSp>
          <p:nvCxnSpPr>
            <p:cNvPr id="127" name="直接箭头连接符 126"/>
            <p:cNvCxnSpPr>
              <a:stCxn id="73" idx="2"/>
              <a:endCxn id="16" idx="0"/>
            </p:cNvCxnSpPr>
            <p:nvPr/>
          </p:nvCxnSpPr>
          <p:spPr bwMode="auto">
            <a:xfrm flipH="1">
              <a:off x="3161393" y="1447668"/>
              <a:ext cx="2276346" cy="737697"/>
            </a:xfrm>
            <a:prstGeom prst="straightConnector1">
              <a:avLst/>
            </a:prstGeom>
            <a:noFill/>
            <a:ln w="3175">
              <a:solidFill>
                <a:srgbClr val="0070C0"/>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9" name="直接箭头连接符 128"/>
            <p:cNvCxnSpPr>
              <a:stCxn id="73" idx="2"/>
              <a:endCxn id="110" idx="0"/>
            </p:cNvCxnSpPr>
            <p:nvPr/>
          </p:nvCxnSpPr>
          <p:spPr bwMode="auto">
            <a:xfrm>
              <a:off x="5437739" y="1447668"/>
              <a:ext cx="392748" cy="738953"/>
            </a:xfrm>
            <a:prstGeom prst="straightConnector1">
              <a:avLst/>
            </a:prstGeom>
            <a:noFill/>
            <a:ln w="3175">
              <a:solidFill>
                <a:srgbClr val="0070C0"/>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5" name="矩形 134"/>
            <p:cNvSpPr/>
            <p:nvPr/>
          </p:nvSpPr>
          <p:spPr bwMode="auto">
            <a:xfrm>
              <a:off x="2072474" y="981787"/>
              <a:ext cx="4129872" cy="1967048"/>
            </a:xfrm>
            <a:prstGeom prst="rect">
              <a:avLst/>
            </a:prstGeom>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377">
                <a:buClr>
                  <a:srgbClr val="CC9900"/>
                </a:buClr>
                <a:buFont typeface="Wingdings" pitchFamily="2" charset="2"/>
                <a:buChar char="n"/>
              </a:pPr>
              <a:endParaRPr lang="zh-CN" altLang="en-US" sz="1867" dirty="0">
                <a:solidFill>
                  <a:srgbClr val="1D1D1A"/>
                </a:solidFill>
                <a:latin typeface="Arial" panose="020B0604020202020204" pitchFamily="34" charset="0"/>
                <a:ea typeface="宋体" charset="-122"/>
                <a:cs typeface="Arial" panose="020B0604020202020204" pitchFamily="34" charset="0"/>
              </a:endParaRPr>
            </a:p>
          </p:txBody>
        </p:sp>
      </p:grpSp>
      <p:sp>
        <p:nvSpPr>
          <p:cNvPr id="44" name="1300747164"/>
          <p:cNvSpPr txBox="1"/>
          <p:nvPr/>
        </p:nvSpPr>
        <p:spPr>
          <a:xfrm>
            <a:off x="806208" y="5183952"/>
            <a:ext cx="10465161" cy="1107996"/>
          </a:xfrm>
          <a:prstGeom prst="rect">
            <a:avLst/>
          </a:prstGeom>
          <a:noFill/>
          <a:ln>
            <a:solidFill>
              <a:schemeClr val="tx1"/>
            </a:solidFill>
            <a:prstDash val="dash"/>
          </a:ln>
        </p:spPr>
        <p:txBody>
          <a:bodyPr wrap="square" rtlCol="0">
            <a:spAutoFit/>
          </a:bodyPr>
          <a:lstStyle>
            <a:defPPr>
              <a:defRPr lang="en-US"/>
            </a:defPPr>
            <a:lvl1pPr marL="285750" indent="-285750">
              <a:buFont typeface="Arial" panose="020B0604020202020204" pitchFamily="34" charset="0"/>
              <a:buChar char="•"/>
              <a:defRPr sz="1200">
                <a:solidFill>
                  <a:schemeClr val="tx1"/>
                </a:solidFill>
                <a:ea typeface="Microsoft YaHei" panose="020B0503020204020204" pitchFamily="3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spcBef>
                <a:spcPts val="600"/>
              </a:spcBef>
            </a:pPr>
            <a:r>
              <a:rPr lang="en-US" altLang="zh-CN" sz="1400" dirty="0" err="1">
                <a:solidFill>
                  <a:srgbClr val="1D1D1A"/>
                </a:solidFill>
                <a:latin typeface="微软雅黑" panose="020B0503020204020204" pitchFamily="34" charset="-122"/>
                <a:ea typeface="微软雅黑" panose="020B0503020204020204" pitchFamily="34" charset="-122"/>
              </a:rPr>
              <a:t>NVMe</a:t>
            </a:r>
            <a:r>
              <a:rPr lang="en-US" altLang="zh-CN" sz="1400" dirty="0">
                <a:solidFill>
                  <a:srgbClr val="1D1D1A"/>
                </a:solidFill>
                <a:latin typeface="微软雅黑" panose="020B0503020204020204" pitchFamily="34" charset="-122"/>
                <a:ea typeface="微软雅黑" panose="020B0503020204020204" pitchFamily="34" charset="-122"/>
              </a:rPr>
              <a:t>: Every CPU core has an exclusive queue on each SSD, which is lock-free. </a:t>
            </a:r>
          </a:p>
          <a:p>
            <a:pPr>
              <a:spcBef>
                <a:spcPts val="600"/>
              </a:spcBef>
            </a:pPr>
            <a:r>
              <a:rPr lang="en-US" altLang="zh-CN" sz="1400" dirty="0">
                <a:solidFill>
                  <a:srgbClr val="1D1D1A"/>
                </a:solidFill>
                <a:latin typeface="微软雅黑" panose="020B0503020204020204" pitchFamily="34" charset="-122"/>
                <a:ea typeface="微软雅黑" panose="020B0503020204020204" pitchFamily="34" charset="-122"/>
              </a:rPr>
              <a:t>Count of queues for each controller </a:t>
            </a:r>
            <a:r>
              <a:rPr lang="en-US" sz="1400" dirty="0">
                <a:solidFill>
                  <a:srgbClr val="1D1D1A"/>
                </a:solidFill>
                <a:latin typeface="微软雅黑" panose="020B0503020204020204" pitchFamily="34" charset="-122"/>
                <a:ea typeface="微软雅黑" panose="020B0503020204020204" pitchFamily="34" charset="-122"/>
              </a:rPr>
              <a:t>= </a:t>
            </a:r>
            <a:r>
              <a:rPr lang="en-US" altLang="zh-CN" sz="1400" dirty="0">
                <a:solidFill>
                  <a:srgbClr val="1D1D1A"/>
                </a:solidFill>
                <a:latin typeface="微软雅黑" panose="020B0503020204020204" pitchFamily="34" charset="-122"/>
                <a:ea typeface="微软雅黑" panose="020B0503020204020204" pitchFamily="34" charset="-122"/>
              </a:rPr>
              <a:t>Count</a:t>
            </a:r>
            <a:r>
              <a:rPr lang="en-US" sz="1400" dirty="0">
                <a:solidFill>
                  <a:srgbClr val="1D1D1A"/>
                </a:solidFill>
                <a:latin typeface="微软雅黑" panose="020B0503020204020204" pitchFamily="34" charset="-122"/>
                <a:ea typeface="微软雅黑" panose="020B0503020204020204" pitchFamily="34" charset="-122"/>
              </a:rPr>
              <a:t> of disks </a:t>
            </a:r>
            <a:r>
              <a:rPr lang="zh-CN" altLang="en-US" sz="1400" dirty="0">
                <a:solidFill>
                  <a:srgbClr val="1D1D1A"/>
                </a:solidFill>
                <a:latin typeface="微软雅黑" panose="020B0503020204020204" pitchFamily="34" charset="-122"/>
                <a:ea typeface="微软雅黑" panose="020B0503020204020204" pitchFamily="34" charset="-122"/>
              </a:rPr>
              <a:t>*</a:t>
            </a:r>
            <a:r>
              <a:rPr lang="en-US" sz="1400" dirty="0">
                <a:solidFill>
                  <a:srgbClr val="1D1D1A"/>
                </a:solidFill>
                <a:latin typeface="微软雅黑" panose="020B0503020204020204" pitchFamily="34" charset="-122"/>
                <a:ea typeface="微软雅黑" panose="020B0503020204020204" pitchFamily="34" charset="-122"/>
              </a:rPr>
              <a:t> </a:t>
            </a:r>
            <a:r>
              <a:rPr lang="en-US" altLang="zh-CN" sz="1400" dirty="0">
                <a:solidFill>
                  <a:srgbClr val="1D1D1A"/>
                </a:solidFill>
                <a:latin typeface="微软雅黑" panose="020B0503020204020204" pitchFamily="34" charset="-122"/>
                <a:ea typeface="微软雅黑" panose="020B0503020204020204" pitchFamily="34" charset="-122"/>
              </a:rPr>
              <a:t>Count</a:t>
            </a:r>
            <a:r>
              <a:rPr lang="zh-CN" altLang="en-US" sz="1400" dirty="0">
                <a:solidFill>
                  <a:srgbClr val="1D1D1A"/>
                </a:solidFill>
                <a:latin typeface="微软雅黑" panose="020B0503020204020204" pitchFamily="34" charset="-122"/>
                <a:ea typeface="微软雅黑" panose="020B0503020204020204" pitchFamily="34" charset="-122"/>
              </a:rPr>
              <a:t> </a:t>
            </a:r>
            <a:r>
              <a:rPr lang="en-US" sz="1400" dirty="0">
                <a:solidFill>
                  <a:srgbClr val="1D1D1A"/>
                </a:solidFill>
                <a:latin typeface="微软雅黑" panose="020B0503020204020204" pitchFamily="34" charset="-122"/>
                <a:ea typeface="微软雅黑" panose="020B0503020204020204" pitchFamily="34" charset="-122"/>
              </a:rPr>
              <a:t>of CPU cores for processing back-end I/O</a:t>
            </a:r>
            <a:r>
              <a:rPr lang="en-US" altLang="zh-CN" sz="1400" dirty="0">
                <a:solidFill>
                  <a:srgbClr val="1D1D1A"/>
                </a:solidFill>
                <a:latin typeface="微软雅黑" panose="020B0503020204020204" pitchFamily="34" charset="-122"/>
                <a:ea typeface="微软雅黑" panose="020B0503020204020204" pitchFamily="34" charset="-122"/>
              </a:rPr>
              <a:t>.</a:t>
            </a:r>
          </a:p>
          <a:p>
            <a:pPr>
              <a:spcBef>
                <a:spcPts val="600"/>
              </a:spcBef>
            </a:pPr>
            <a:r>
              <a:rPr lang="en-US" altLang="zh-CN" sz="1400" dirty="0">
                <a:solidFill>
                  <a:srgbClr val="1D1D1A"/>
                </a:solidFill>
                <a:latin typeface="微软雅黑" panose="020B0503020204020204" pitchFamily="34" charset="-122"/>
                <a:ea typeface="微软雅黑" panose="020B0503020204020204" pitchFamily="34" charset="-122"/>
              </a:rPr>
              <a:t>SAS: Each controller has a queue to each SSD, which is shared by all CPU cores. Locks are added to ensure exclusive access of multiple cores. The number of queues for a single controller equals to the n</a:t>
            </a:r>
            <a:r>
              <a:rPr lang="en-US" sz="1400" dirty="0">
                <a:solidFill>
                  <a:srgbClr val="1D1D1A"/>
                </a:solidFill>
                <a:latin typeface="微软雅黑" panose="020B0503020204020204" pitchFamily="34" charset="-122"/>
                <a:ea typeface="微软雅黑" panose="020B0503020204020204" pitchFamily="34" charset="-122"/>
              </a:rPr>
              <a:t>umber of disks.</a:t>
            </a:r>
            <a:endParaRPr lang="zh-CN" altLang="en-US" sz="1400" dirty="0">
              <a:solidFill>
                <a:srgbClr val="1D1D1A"/>
              </a:solidFill>
              <a:latin typeface="微软雅黑" panose="020B0503020204020204" pitchFamily="34" charset="-122"/>
              <a:ea typeface="微软雅黑" panose="020B0503020204020204" pitchFamily="34" charset="-122"/>
            </a:endParaRPr>
          </a:p>
        </p:txBody>
      </p:sp>
      <p:sp>
        <p:nvSpPr>
          <p:cNvPr id="164" name="矩形 163"/>
          <p:cNvSpPr/>
          <p:nvPr/>
        </p:nvSpPr>
        <p:spPr bwMode="auto">
          <a:xfrm>
            <a:off x="1116723" y="4317099"/>
            <a:ext cx="1285647" cy="360040"/>
          </a:xfrm>
          <a:prstGeom prst="rect">
            <a:avLst/>
          </a:prstGeom>
          <a:solidFill>
            <a:schemeClr val="tx1">
              <a:lumMod val="10000"/>
              <a:lumOff val="90000"/>
            </a:schemeClr>
          </a:solidFill>
          <a:ln>
            <a:solidFill>
              <a:schemeClr val="accent6">
                <a:lumMod val="40000"/>
                <a:lumOff val="60000"/>
              </a:schemeClr>
            </a:solidFill>
          </a:ln>
          <a:effec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sz="1200" dirty="0">
                <a:solidFill>
                  <a:srgbClr val="1D1D1A"/>
                </a:solidFill>
                <a:latin typeface="Arial" panose="020B0604020202020204" pitchFamily="34" charset="0"/>
                <a:cs typeface="Arial" panose="020B0604020202020204" pitchFamily="34" charset="0"/>
              </a:rPr>
              <a:t>SAS</a:t>
            </a:r>
            <a:r>
              <a:rPr lang="zh-CN" altLang="en-US" sz="1200" dirty="0">
                <a:solidFill>
                  <a:srgbClr val="1D1D1A"/>
                </a:solidFill>
                <a:latin typeface="Arial" panose="020B0604020202020204" pitchFamily="34" charset="0"/>
                <a:cs typeface="Arial" panose="020B0604020202020204" pitchFamily="34" charset="0"/>
              </a:rPr>
              <a:t> </a:t>
            </a:r>
            <a:r>
              <a:rPr lang="en-US" altLang="zh-CN" sz="1200" dirty="0">
                <a:solidFill>
                  <a:srgbClr val="1D1D1A"/>
                </a:solidFill>
                <a:latin typeface="Arial" panose="020B0604020202020204" pitchFamily="34" charset="0"/>
                <a:cs typeface="Arial" panose="020B0604020202020204" pitchFamily="34" charset="0"/>
              </a:rPr>
              <a:t>SSD 0</a:t>
            </a:r>
            <a:endParaRPr lang="zh-CN" altLang="en-US" sz="1200" dirty="0">
              <a:solidFill>
                <a:srgbClr val="1D1D1A"/>
              </a:solidFill>
              <a:latin typeface="Arial" panose="020B0604020202020204" pitchFamily="34" charset="0"/>
              <a:cs typeface="Arial" panose="020B0604020202020204" pitchFamily="34" charset="0"/>
            </a:endParaRPr>
          </a:p>
        </p:txBody>
      </p:sp>
      <p:cxnSp>
        <p:nvCxnSpPr>
          <p:cNvPr id="166" name="直接箭头连接符 165"/>
          <p:cNvCxnSpPr>
            <a:stCxn id="179" idx="2"/>
          </p:cNvCxnSpPr>
          <p:nvPr/>
        </p:nvCxnSpPr>
        <p:spPr bwMode="auto">
          <a:xfrm>
            <a:off x="1626513" y="3427490"/>
            <a:ext cx="2736" cy="882881"/>
          </a:xfrm>
          <a:prstGeom prst="straightConnector1">
            <a:avLst/>
          </a:prstGeom>
          <a:noFill/>
          <a:ln w="3175">
            <a:solidFill>
              <a:srgbClr val="0000CC"/>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9" name="圆角矩形 168"/>
          <p:cNvSpPr/>
          <p:nvPr/>
        </p:nvSpPr>
        <p:spPr bwMode="auto">
          <a:xfrm>
            <a:off x="1568477" y="1345610"/>
            <a:ext cx="718817" cy="554936"/>
          </a:xfrm>
          <a:prstGeom prst="roundRect">
            <a:avLst/>
          </a:prstGeom>
          <a:solidFill>
            <a:srgbClr val="CCFFCC"/>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377">
              <a:buClr>
                <a:srgbClr val="CC9900"/>
              </a:buClr>
            </a:pPr>
            <a:endParaRPr lang="zh-CN" altLang="en-US" sz="1867" dirty="0">
              <a:solidFill>
                <a:srgbClr val="1D1D1A"/>
              </a:solidFill>
              <a:latin typeface="Arial" panose="020B0604020202020204" pitchFamily="34" charset="0"/>
              <a:ea typeface="宋体" charset="-122"/>
              <a:cs typeface="Arial" panose="020B0604020202020204" pitchFamily="34" charset="0"/>
            </a:endParaRPr>
          </a:p>
        </p:txBody>
      </p:sp>
      <p:sp>
        <p:nvSpPr>
          <p:cNvPr id="170" name="矩形 169"/>
          <p:cNvSpPr/>
          <p:nvPr/>
        </p:nvSpPr>
        <p:spPr bwMode="auto">
          <a:xfrm>
            <a:off x="1551898" y="1511252"/>
            <a:ext cx="802067" cy="228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sz="1200" dirty="0">
                <a:solidFill>
                  <a:srgbClr val="1D1D1A"/>
                </a:solidFill>
                <a:latin typeface="Arial" panose="020B0604020202020204" pitchFamily="34" charset="0"/>
                <a:cs typeface="Arial" panose="020B0604020202020204" pitchFamily="34" charset="0"/>
              </a:rPr>
              <a:t>Core 0</a:t>
            </a:r>
            <a:endParaRPr lang="zh-CN" altLang="en-US" sz="1200" dirty="0">
              <a:solidFill>
                <a:srgbClr val="1D1D1A"/>
              </a:solidFill>
              <a:latin typeface="Arial" panose="020B0604020202020204" pitchFamily="34" charset="0"/>
              <a:cs typeface="Arial" panose="020B0604020202020204" pitchFamily="34" charset="0"/>
            </a:endParaRPr>
          </a:p>
        </p:txBody>
      </p:sp>
      <p:sp>
        <p:nvSpPr>
          <p:cNvPr id="172" name="圆角矩形 171"/>
          <p:cNvSpPr/>
          <p:nvPr/>
        </p:nvSpPr>
        <p:spPr bwMode="auto">
          <a:xfrm>
            <a:off x="3794314" y="1337894"/>
            <a:ext cx="718817" cy="554936"/>
          </a:xfrm>
          <a:prstGeom prst="roundRect">
            <a:avLst/>
          </a:prstGeom>
          <a:solidFill>
            <a:srgbClr val="CCFFCC"/>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377">
              <a:buClr>
                <a:srgbClr val="CC9900"/>
              </a:buClr>
            </a:pPr>
            <a:endParaRPr lang="zh-CN" altLang="en-US" sz="1867" dirty="0">
              <a:solidFill>
                <a:srgbClr val="1D1D1A"/>
              </a:solidFill>
              <a:latin typeface="Arial" panose="020B0604020202020204" pitchFamily="34" charset="0"/>
              <a:ea typeface="宋体" charset="-122"/>
              <a:cs typeface="Arial" panose="020B0604020202020204" pitchFamily="34" charset="0"/>
            </a:endParaRPr>
          </a:p>
        </p:txBody>
      </p:sp>
      <p:sp>
        <p:nvSpPr>
          <p:cNvPr id="173" name="矩形 172"/>
          <p:cNvSpPr/>
          <p:nvPr/>
        </p:nvSpPr>
        <p:spPr bwMode="auto">
          <a:xfrm>
            <a:off x="3753300" y="1521097"/>
            <a:ext cx="808911" cy="226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sz="1200" dirty="0">
                <a:solidFill>
                  <a:srgbClr val="1D1D1A"/>
                </a:solidFill>
                <a:latin typeface="Arial" panose="020B0604020202020204" pitchFamily="34" charset="0"/>
                <a:cs typeface="Arial" panose="020B0604020202020204" pitchFamily="34" charset="0"/>
              </a:rPr>
              <a:t>Core n</a:t>
            </a:r>
            <a:endParaRPr lang="zh-CN" altLang="en-US" sz="1200" dirty="0">
              <a:solidFill>
                <a:srgbClr val="1D1D1A"/>
              </a:solidFill>
              <a:latin typeface="Arial" panose="020B0604020202020204" pitchFamily="34" charset="0"/>
              <a:cs typeface="Arial" panose="020B0604020202020204" pitchFamily="34" charset="0"/>
            </a:endParaRPr>
          </a:p>
        </p:txBody>
      </p:sp>
      <p:cxnSp>
        <p:nvCxnSpPr>
          <p:cNvPr id="174" name="直接箭头连接符 173"/>
          <p:cNvCxnSpPr>
            <a:stCxn id="169" idx="2"/>
            <a:endCxn id="176" idx="0"/>
          </p:cNvCxnSpPr>
          <p:nvPr/>
        </p:nvCxnSpPr>
        <p:spPr bwMode="auto">
          <a:xfrm flipH="1">
            <a:off x="1626514" y="1900546"/>
            <a:ext cx="301372" cy="966848"/>
          </a:xfrm>
          <a:prstGeom prst="straightConnector1">
            <a:avLst/>
          </a:prstGeom>
          <a:noFill/>
          <a:ln w="3175">
            <a:solidFill>
              <a:srgbClr val="0000CC"/>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5" name="1935648277"/>
          <p:cNvSpPr/>
          <p:nvPr/>
        </p:nvSpPr>
        <p:spPr>
          <a:xfrm>
            <a:off x="2943987" y="1508284"/>
            <a:ext cx="379917" cy="256545"/>
          </a:xfrm>
          <a:prstGeom prst="rect">
            <a:avLst/>
          </a:prstGeom>
        </p:spPr>
        <p:txBody>
          <a:bodyPr wrap="square" lIns="91440" tIns="45720" rIns="91440" bIns="45720">
            <a:spAutoFit/>
          </a:bodyPr>
          <a:lstStyle/>
          <a:p>
            <a:r>
              <a:rPr lang="en-US" altLang="zh-CN" sz="1067" dirty="0">
                <a:solidFill>
                  <a:srgbClr val="1D1D1A"/>
                </a:solidFill>
                <a:latin typeface="Arial" panose="020B0604020202020204" pitchFamily="34" charset="0"/>
                <a:cs typeface="Arial" panose="020B0604020202020204" pitchFamily="34" charset="0"/>
              </a:rPr>
              <a:t>...</a:t>
            </a:r>
            <a:endParaRPr lang="zh-CN" altLang="en-US" sz="1067" dirty="0">
              <a:solidFill>
                <a:srgbClr val="1D1D1A"/>
              </a:solidFill>
              <a:latin typeface="Arial" panose="020B0604020202020204" pitchFamily="34" charset="0"/>
              <a:cs typeface="Arial" panose="020B0604020202020204" pitchFamily="34" charset="0"/>
            </a:endParaRPr>
          </a:p>
        </p:txBody>
      </p:sp>
      <p:sp>
        <p:nvSpPr>
          <p:cNvPr id="176" name="矩形 175"/>
          <p:cNvSpPr/>
          <p:nvPr/>
        </p:nvSpPr>
        <p:spPr bwMode="auto">
          <a:xfrm>
            <a:off x="1514561" y="2867394"/>
            <a:ext cx="223905" cy="144017"/>
          </a:xfrm>
          <a:prstGeom prst="rect">
            <a:avLst/>
          </a:prstGeom>
          <a:solidFill>
            <a:schemeClr val="accent6">
              <a:lumMod val="20000"/>
              <a:lumOff val="80000"/>
            </a:schemeClr>
          </a:solidFill>
          <a:ln>
            <a:solidFill>
              <a:schemeClr val="tx1"/>
            </a:solidFill>
          </a:ln>
          <a:effec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77" name="矩形 176"/>
          <p:cNvSpPr/>
          <p:nvPr/>
        </p:nvSpPr>
        <p:spPr bwMode="auto">
          <a:xfrm>
            <a:off x="1514561" y="3011410"/>
            <a:ext cx="223905" cy="144017"/>
          </a:xfrm>
          <a:prstGeom prst="rect">
            <a:avLst/>
          </a:prstGeom>
          <a:solidFill>
            <a:schemeClr val="accent6">
              <a:lumMod val="20000"/>
              <a:lumOff val="80000"/>
            </a:schemeClr>
          </a:solidFill>
          <a:ln>
            <a:solidFill>
              <a:schemeClr val="tx1"/>
            </a:solidFill>
          </a:ln>
          <a:effec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78" name="矩形 177"/>
          <p:cNvSpPr/>
          <p:nvPr/>
        </p:nvSpPr>
        <p:spPr bwMode="auto">
          <a:xfrm>
            <a:off x="1514561" y="3155426"/>
            <a:ext cx="223905" cy="144017"/>
          </a:xfrm>
          <a:prstGeom prst="rect">
            <a:avLst/>
          </a:prstGeom>
          <a:solidFill>
            <a:schemeClr val="accent6">
              <a:lumMod val="20000"/>
              <a:lumOff val="80000"/>
            </a:schemeClr>
          </a:solidFill>
          <a:ln>
            <a:solidFill>
              <a:schemeClr val="tx1"/>
            </a:solidFill>
          </a:ln>
          <a:effec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79" name="矩形 178"/>
          <p:cNvSpPr/>
          <p:nvPr/>
        </p:nvSpPr>
        <p:spPr bwMode="auto">
          <a:xfrm>
            <a:off x="1514561" y="3299443"/>
            <a:ext cx="223905" cy="128047"/>
          </a:xfrm>
          <a:prstGeom prst="rect">
            <a:avLst/>
          </a:prstGeom>
          <a:solidFill>
            <a:schemeClr val="accent6">
              <a:lumMod val="20000"/>
              <a:lumOff val="80000"/>
            </a:schemeClr>
          </a:solidFill>
          <a:ln>
            <a:solidFill>
              <a:schemeClr val="tx1"/>
            </a:solidFill>
          </a:ln>
          <a:effec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82" name="矩形 181"/>
          <p:cNvSpPr/>
          <p:nvPr/>
        </p:nvSpPr>
        <p:spPr bwMode="auto">
          <a:xfrm>
            <a:off x="4227739" y="2827201"/>
            <a:ext cx="223905" cy="144017"/>
          </a:xfrm>
          <a:prstGeom prst="rect">
            <a:avLst/>
          </a:prstGeom>
          <a:solidFill>
            <a:schemeClr val="accent6">
              <a:lumMod val="20000"/>
              <a:lumOff val="80000"/>
            </a:schemeClr>
          </a:solidFill>
          <a:ln>
            <a:solidFill>
              <a:schemeClr val="tx1"/>
            </a:solidFill>
          </a:ln>
          <a:effec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83" name="矩形 182"/>
          <p:cNvSpPr/>
          <p:nvPr/>
        </p:nvSpPr>
        <p:spPr bwMode="auto">
          <a:xfrm>
            <a:off x="4227739" y="2971217"/>
            <a:ext cx="223905" cy="144017"/>
          </a:xfrm>
          <a:prstGeom prst="rect">
            <a:avLst/>
          </a:prstGeom>
          <a:solidFill>
            <a:schemeClr val="accent6">
              <a:lumMod val="20000"/>
              <a:lumOff val="80000"/>
            </a:schemeClr>
          </a:solidFill>
          <a:ln>
            <a:solidFill>
              <a:schemeClr val="tx1"/>
            </a:solidFill>
          </a:ln>
          <a:effec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84" name="矩形 183"/>
          <p:cNvSpPr/>
          <p:nvPr/>
        </p:nvSpPr>
        <p:spPr bwMode="auto">
          <a:xfrm>
            <a:off x="4227739" y="3115233"/>
            <a:ext cx="223905" cy="144017"/>
          </a:xfrm>
          <a:prstGeom prst="rect">
            <a:avLst/>
          </a:prstGeom>
          <a:solidFill>
            <a:schemeClr val="accent6">
              <a:lumMod val="20000"/>
              <a:lumOff val="80000"/>
            </a:schemeClr>
          </a:solidFill>
          <a:ln>
            <a:solidFill>
              <a:schemeClr val="tx1"/>
            </a:solidFill>
          </a:ln>
          <a:effec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85" name="矩形 184"/>
          <p:cNvSpPr/>
          <p:nvPr/>
        </p:nvSpPr>
        <p:spPr bwMode="auto">
          <a:xfrm>
            <a:off x="4227739" y="3259250"/>
            <a:ext cx="223905" cy="128047"/>
          </a:xfrm>
          <a:prstGeom prst="rect">
            <a:avLst/>
          </a:prstGeom>
          <a:solidFill>
            <a:schemeClr val="accent6">
              <a:lumMod val="20000"/>
              <a:lumOff val="80000"/>
            </a:schemeClr>
          </a:solidFill>
          <a:ln>
            <a:solidFill>
              <a:schemeClr val="tx1"/>
            </a:solidFill>
          </a:ln>
          <a:effectLst/>
        </p:spPr>
        <p:txBody>
          <a:bodyPr vert="horz" wrap="square" lIns="91440" tIns="45720" rIns="91440" bIns="45720" numCol="1" rtlCol="0" anchor="t" anchorCtr="0" compatLnSpc="1">
            <a:prstTxWarp prst="textNoShape">
              <a:avLst/>
            </a:prstTxWarp>
          </a:bodyPr>
          <a:lstStyle/>
          <a:p>
            <a:pPr algn="ctr">
              <a:buClr>
                <a:srgbClr val="CC9900"/>
              </a:buClr>
            </a:pPr>
            <a:endParaRPr lang="zh-CN" altLang="en-US" sz="1600" dirty="0">
              <a:solidFill>
                <a:srgbClr val="1D1D1A"/>
              </a:solidFill>
              <a:latin typeface="Arial" panose="020B0604020202020204" pitchFamily="34" charset="0"/>
              <a:cs typeface="Arial" panose="020B0604020202020204" pitchFamily="34" charset="0"/>
            </a:endParaRPr>
          </a:p>
        </p:txBody>
      </p:sp>
      <p:sp>
        <p:nvSpPr>
          <p:cNvPr id="186" name="矩形 185"/>
          <p:cNvSpPr/>
          <p:nvPr/>
        </p:nvSpPr>
        <p:spPr bwMode="auto">
          <a:xfrm>
            <a:off x="3527379" y="4317099"/>
            <a:ext cx="1317073" cy="360040"/>
          </a:xfrm>
          <a:prstGeom prst="rect">
            <a:avLst/>
          </a:prstGeom>
          <a:solidFill>
            <a:schemeClr val="tx1">
              <a:lumMod val="10000"/>
              <a:lumOff val="90000"/>
            </a:schemeClr>
          </a:solidFill>
          <a:ln>
            <a:solidFill>
              <a:schemeClr val="accent6">
                <a:lumMod val="40000"/>
                <a:lumOff val="60000"/>
              </a:schemeClr>
            </a:solidFill>
          </a:ln>
          <a:effec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sz="1200" dirty="0">
                <a:solidFill>
                  <a:srgbClr val="1D1D1A"/>
                </a:solidFill>
                <a:latin typeface="Arial" panose="020B0604020202020204" pitchFamily="34" charset="0"/>
                <a:cs typeface="Arial" panose="020B0604020202020204" pitchFamily="34" charset="0"/>
              </a:rPr>
              <a:t>SAS</a:t>
            </a:r>
            <a:r>
              <a:rPr lang="zh-CN" altLang="en-US" sz="1200" dirty="0">
                <a:solidFill>
                  <a:srgbClr val="1D1D1A"/>
                </a:solidFill>
                <a:latin typeface="Arial" panose="020B0604020202020204" pitchFamily="34" charset="0"/>
                <a:cs typeface="Arial" panose="020B0604020202020204" pitchFamily="34" charset="0"/>
              </a:rPr>
              <a:t> </a:t>
            </a:r>
            <a:r>
              <a:rPr lang="en-US" altLang="zh-CN" sz="1200" dirty="0">
                <a:solidFill>
                  <a:srgbClr val="1D1D1A"/>
                </a:solidFill>
                <a:latin typeface="Arial" panose="020B0604020202020204" pitchFamily="34" charset="0"/>
                <a:cs typeface="Arial" panose="020B0604020202020204" pitchFamily="34" charset="0"/>
              </a:rPr>
              <a:t>SSD 24</a:t>
            </a:r>
            <a:endParaRPr lang="zh-CN" altLang="en-US" sz="1200" dirty="0">
              <a:solidFill>
                <a:srgbClr val="1D1D1A"/>
              </a:solidFill>
              <a:latin typeface="Arial" panose="020B0604020202020204" pitchFamily="34" charset="0"/>
              <a:cs typeface="Arial" panose="020B0604020202020204" pitchFamily="34" charset="0"/>
            </a:endParaRPr>
          </a:p>
        </p:txBody>
      </p:sp>
      <p:cxnSp>
        <p:nvCxnSpPr>
          <p:cNvPr id="187" name="直接箭头连接符 186"/>
          <p:cNvCxnSpPr/>
          <p:nvPr/>
        </p:nvCxnSpPr>
        <p:spPr bwMode="auto">
          <a:xfrm>
            <a:off x="4342432" y="3395418"/>
            <a:ext cx="19565" cy="940553"/>
          </a:xfrm>
          <a:prstGeom prst="straightConnector1">
            <a:avLst/>
          </a:prstGeom>
          <a:noFill/>
          <a:ln w="3175">
            <a:solidFill>
              <a:srgbClr val="0000CC"/>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6" name="直接箭头连接符 195"/>
          <p:cNvCxnSpPr>
            <a:stCxn id="169" idx="2"/>
          </p:cNvCxnSpPr>
          <p:nvPr/>
        </p:nvCxnSpPr>
        <p:spPr bwMode="auto">
          <a:xfrm>
            <a:off x="1927886" y="1900546"/>
            <a:ext cx="2403873" cy="911401"/>
          </a:xfrm>
          <a:prstGeom prst="straightConnector1">
            <a:avLst/>
          </a:prstGeom>
          <a:noFill/>
          <a:ln w="3175">
            <a:solidFill>
              <a:srgbClr val="0000CC"/>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7" name="1444961697"/>
          <p:cNvSpPr/>
          <p:nvPr/>
        </p:nvSpPr>
        <p:spPr>
          <a:xfrm>
            <a:off x="2738009" y="4484061"/>
            <a:ext cx="341579" cy="256545"/>
          </a:xfrm>
          <a:prstGeom prst="rect">
            <a:avLst/>
          </a:prstGeom>
        </p:spPr>
        <p:txBody>
          <a:bodyPr wrap="square" lIns="91440" tIns="45720" rIns="91440" bIns="45720">
            <a:spAutoFit/>
          </a:bodyPr>
          <a:lstStyle/>
          <a:p>
            <a:r>
              <a:rPr lang="en-US" altLang="zh-CN" sz="1067" dirty="0">
                <a:solidFill>
                  <a:srgbClr val="1D1D1A"/>
                </a:solidFill>
                <a:latin typeface="Arial" panose="020B0604020202020204" pitchFamily="34" charset="0"/>
                <a:cs typeface="Arial" panose="020B0604020202020204" pitchFamily="34" charset="0"/>
              </a:rPr>
              <a:t>...</a:t>
            </a:r>
            <a:endParaRPr lang="zh-CN" altLang="en-US" sz="1067" dirty="0">
              <a:solidFill>
                <a:srgbClr val="1D1D1A"/>
              </a:solidFill>
              <a:latin typeface="Arial" panose="020B0604020202020204" pitchFamily="34" charset="0"/>
              <a:cs typeface="Arial" panose="020B0604020202020204" pitchFamily="34" charset="0"/>
            </a:endParaRPr>
          </a:p>
        </p:txBody>
      </p:sp>
      <p:cxnSp>
        <p:nvCxnSpPr>
          <p:cNvPr id="198" name="直接箭头连接符 197"/>
          <p:cNvCxnSpPr>
            <a:stCxn id="172" idx="2"/>
            <a:endCxn id="176" idx="0"/>
          </p:cNvCxnSpPr>
          <p:nvPr/>
        </p:nvCxnSpPr>
        <p:spPr bwMode="auto">
          <a:xfrm flipH="1">
            <a:off x="1626514" y="1892830"/>
            <a:ext cx="2527209" cy="974564"/>
          </a:xfrm>
          <a:prstGeom prst="straightConnector1">
            <a:avLst/>
          </a:prstGeom>
          <a:noFill/>
          <a:ln w="3175">
            <a:solidFill>
              <a:srgbClr val="0070C0"/>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9" name="直接箭头连接符 198"/>
          <p:cNvCxnSpPr>
            <a:stCxn id="172" idx="2"/>
            <a:endCxn id="182" idx="0"/>
          </p:cNvCxnSpPr>
          <p:nvPr/>
        </p:nvCxnSpPr>
        <p:spPr bwMode="auto">
          <a:xfrm>
            <a:off x="4153723" y="1892830"/>
            <a:ext cx="185969" cy="934371"/>
          </a:xfrm>
          <a:prstGeom prst="straightConnector1">
            <a:avLst/>
          </a:prstGeom>
          <a:noFill/>
          <a:ln w="3175">
            <a:solidFill>
              <a:srgbClr val="0070C0"/>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0" name="矩形 199"/>
          <p:cNvSpPr/>
          <p:nvPr/>
        </p:nvSpPr>
        <p:spPr bwMode="auto">
          <a:xfrm>
            <a:off x="1105827" y="1220755"/>
            <a:ext cx="3661671" cy="2622731"/>
          </a:xfrm>
          <a:prstGeom prst="rect">
            <a:avLst/>
          </a:prstGeom>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914377">
              <a:buClr>
                <a:srgbClr val="CC9900"/>
              </a:buClr>
              <a:buFont typeface="Wingdings" pitchFamily="2" charset="2"/>
              <a:buChar char="n"/>
            </a:pPr>
            <a:endParaRPr lang="zh-CN" altLang="en-US" sz="1867" dirty="0">
              <a:solidFill>
                <a:srgbClr val="1D1D1A"/>
              </a:solidFill>
              <a:latin typeface="Arial" panose="020B0604020202020204" pitchFamily="34" charset="0"/>
              <a:ea typeface="宋体" charset="-122"/>
              <a:cs typeface="Arial" panose="020B0604020202020204" pitchFamily="34" charset="0"/>
            </a:endParaRPr>
          </a:p>
        </p:txBody>
      </p:sp>
      <p:sp>
        <p:nvSpPr>
          <p:cNvPr id="14" name="文本框 13"/>
          <p:cNvSpPr txBox="1"/>
          <p:nvPr/>
        </p:nvSpPr>
        <p:spPr>
          <a:xfrm>
            <a:off x="5042264" y="2637094"/>
            <a:ext cx="577402" cy="461665"/>
          </a:xfrm>
          <a:prstGeom prst="rect">
            <a:avLst/>
          </a:prstGeom>
          <a:noFill/>
        </p:spPr>
        <p:txBody>
          <a:bodyPr wrap="none" rtlCol="0">
            <a:spAutoFit/>
          </a:bodyPr>
          <a:lstStyle/>
          <a:p>
            <a:r>
              <a:rPr lang="en-US" altLang="zh-CN" sz="2400" dirty="0">
                <a:solidFill>
                  <a:srgbClr val="FF0000"/>
                </a:solidFill>
                <a:latin typeface="Arial" panose="020B0604020202020204" pitchFamily="34" charset="0"/>
                <a:cs typeface="Arial" panose="020B0604020202020204" pitchFamily="34" charset="0"/>
              </a:rPr>
              <a:t>vs.</a:t>
            </a:r>
            <a:endParaRPr lang="zh-CN" altLang="en-US" sz="2400" dirty="0">
              <a:solidFill>
                <a:srgbClr val="FF0000"/>
              </a:solidFill>
              <a:latin typeface="Arial" panose="020B0604020202020204" pitchFamily="34" charset="0"/>
              <a:cs typeface="Arial" panose="020B0604020202020204" pitchFamily="34" charset="0"/>
            </a:endParaRPr>
          </a:p>
        </p:txBody>
      </p:sp>
      <p:sp>
        <p:nvSpPr>
          <p:cNvPr id="33" name="362015739"/>
          <p:cNvSpPr/>
          <p:nvPr/>
        </p:nvSpPr>
        <p:spPr bwMode="auto">
          <a:xfrm>
            <a:off x="1800069" y="2891297"/>
            <a:ext cx="265864" cy="259820"/>
          </a:xfrm>
          <a:prstGeom prst="curvedLeftArrow">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fontAlgn="base">
              <a:spcBef>
                <a:spcPct val="0"/>
              </a:spcBef>
              <a:spcAft>
                <a:spcPct val="0"/>
              </a:spcAft>
              <a:buClr>
                <a:srgbClr val="CC9900"/>
              </a:buClr>
            </a:pPr>
            <a:endParaRPr lang="en-US" altLang="zh-CN" sz="1400" dirty="0">
              <a:solidFill>
                <a:srgbClr val="1D1D1A"/>
              </a:solidFill>
              <a:latin typeface="Arial" panose="020B0604020202020204" pitchFamily="34" charset="0"/>
              <a:ea typeface="宋体" charset="-122"/>
              <a:cs typeface="Arial" panose="020B0604020202020204" pitchFamily="34" charset="0"/>
            </a:endParaRPr>
          </a:p>
          <a:p>
            <a:pPr defTabSz="1219170" fontAlgn="base">
              <a:spcBef>
                <a:spcPct val="0"/>
              </a:spcBef>
              <a:spcAft>
                <a:spcPct val="0"/>
              </a:spcAft>
              <a:buClr>
                <a:srgbClr val="CC9900"/>
              </a:buClr>
            </a:pPr>
            <a:endParaRPr lang="zh-CN" altLang="en-US" sz="1400" dirty="0">
              <a:solidFill>
                <a:srgbClr val="1D1D1A"/>
              </a:solidFill>
              <a:latin typeface="Arial" panose="020B0604020202020204" pitchFamily="34" charset="0"/>
              <a:ea typeface="宋体" charset="-122"/>
              <a:cs typeface="Arial" panose="020B0604020202020204" pitchFamily="34" charset="0"/>
            </a:endParaRPr>
          </a:p>
        </p:txBody>
      </p:sp>
      <p:sp>
        <p:nvSpPr>
          <p:cNvPr id="34" name="文本框 33"/>
          <p:cNvSpPr txBox="1"/>
          <p:nvPr/>
        </p:nvSpPr>
        <p:spPr>
          <a:xfrm>
            <a:off x="2618495" y="3889807"/>
            <a:ext cx="732893" cy="420564"/>
          </a:xfrm>
          <a:prstGeom prst="rect">
            <a:avLst/>
          </a:prstGeom>
          <a:noFill/>
        </p:spPr>
        <p:txBody>
          <a:bodyPr wrap="none" rtlCol="0">
            <a:spAutoFit/>
          </a:bodyPr>
          <a:lstStyle/>
          <a:p>
            <a:r>
              <a:rPr lang="en-US" altLang="zh-CN" sz="2133" dirty="0">
                <a:solidFill>
                  <a:srgbClr val="1D1D1A"/>
                </a:solidFill>
                <a:latin typeface="Arial" panose="020B0604020202020204" pitchFamily="34" charset="0"/>
                <a:cs typeface="Arial" panose="020B0604020202020204" pitchFamily="34" charset="0"/>
              </a:rPr>
              <a:t>SAS</a:t>
            </a:r>
            <a:endParaRPr lang="zh-CN" altLang="en-US" sz="2133" dirty="0">
              <a:solidFill>
                <a:srgbClr val="1D1D1A"/>
              </a:solidFill>
              <a:latin typeface="Arial" panose="020B0604020202020204" pitchFamily="34" charset="0"/>
              <a:cs typeface="Arial" panose="020B0604020202020204" pitchFamily="34" charset="0"/>
            </a:endParaRPr>
          </a:p>
        </p:txBody>
      </p:sp>
      <p:sp>
        <p:nvSpPr>
          <p:cNvPr id="201" name="文本框 200"/>
          <p:cNvSpPr txBox="1"/>
          <p:nvPr/>
        </p:nvSpPr>
        <p:spPr>
          <a:xfrm>
            <a:off x="7626726" y="3864877"/>
            <a:ext cx="944489" cy="420564"/>
          </a:xfrm>
          <a:prstGeom prst="rect">
            <a:avLst/>
          </a:prstGeom>
          <a:noFill/>
        </p:spPr>
        <p:txBody>
          <a:bodyPr wrap="none" rtlCol="0">
            <a:spAutoFit/>
          </a:bodyPr>
          <a:lstStyle/>
          <a:p>
            <a:r>
              <a:rPr lang="en-US" altLang="zh-CN" sz="2133" dirty="0" err="1">
                <a:solidFill>
                  <a:srgbClr val="1D1D1A"/>
                </a:solidFill>
                <a:latin typeface="Arial" panose="020B0604020202020204" pitchFamily="34" charset="0"/>
                <a:cs typeface="Arial" panose="020B0604020202020204" pitchFamily="34" charset="0"/>
              </a:rPr>
              <a:t>NVMe</a:t>
            </a:r>
            <a:endParaRPr lang="zh-CN" altLang="en-US" sz="2400" dirty="0">
              <a:solidFill>
                <a:srgbClr val="1D1D1A"/>
              </a:solidFill>
              <a:latin typeface="Arial" panose="020B0604020202020204" pitchFamily="34" charset="0"/>
              <a:cs typeface="Arial" panose="020B0604020202020204" pitchFamily="34" charset="0"/>
            </a:endParaRPr>
          </a:p>
        </p:txBody>
      </p:sp>
      <p:sp>
        <p:nvSpPr>
          <p:cNvPr id="2" name="文本框 1"/>
          <p:cNvSpPr txBox="1"/>
          <p:nvPr/>
        </p:nvSpPr>
        <p:spPr>
          <a:xfrm>
            <a:off x="1681891" y="3100706"/>
            <a:ext cx="792295" cy="297454"/>
          </a:xfrm>
          <a:prstGeom prst="rect">
            <a:avLst/>
          </a:prstGeom>
          <a:noFill/>
        </p:spPr>
        <p:txBody>
          <a:bodyPr wrap="square" rtlCol="0">
            <a:spAutoFit/>
          </a:bodyPr>
          <a:lstStyle/>
          <a:p>
            <a:r>
              <a:rPr lang="en-US" altLang="zh-CN" sz="1333" dirty="0">
                <a:solidFill>
                  <a:srgbClr val="1D1D1A"/>
                </a:solidFill>
                <a:latin typeface="Arial" panose="020B0604020202020204" pitchFamily="34" charset="0"/>
                <a:cs typeface="Arial" panose="020B0604020202020204" pitchFamily="34" charset="0"/>
              </a:rPr>
              <a:t>Lock</a:t>
            </a:r>
            <a:endParaRPr lang="zh-CN" altLang="en-US" sz="1333" dirty="0">
              <a:solidFill>
                <a:srgbClr val="1D1D1A"/>
              </a:solidFill>
              <a:latin typeface="Arial" panose="020B0604020202020204" pitchFamily="34" charset="0"/>
              <a:cs typeface="Arial" panose="020B0604020202020204" pitchFamily="34" charset="0"/>
            </a:endParaRPr>
          </a:p>
        </p:txBody>
      </p:sp>
      <p:sp>
        <p:nvSpPr>
          <p:cNvPr id="4" name="文本框 3"/>
          <p:cNvSpPr txBox="1"/>
          <p:nvPr/>
        </p:nvSpPr>
        <p:spPr>
          <a:xfrm>
            <a:off x="1589706" y="3395417"/>
            <a:ext cx="1340323" cy="502573"/>
          </a:xfrm>
          <a:prstGeom prst="rect">
            <a:avLst/>
          </a:prstGeom>
          <a:noFill/>
        </p:spPr>
        <p:txBody>
          <a:bodyPr wrap="square" rtlCol="0">
            <a:spAutoFit/>
          </a:bodyPr>
          <a:lstStyle/>
          <a:p>
            <a:r>
              <a:rPr lang="en-US" sz="1333" dirty="0">
                <a:solidFill>
                  <a:srgbClr val="1D1D1A"/>
                </a:solidFill>
                <a:latin typeface="Arial" panose="020B0604020202020204" pitchFamily="34" charset="0"/>
                <a:cs typeface="Arial" panose="020B0604020202020204" pitchFamily="34" charset="0"/>
              </a:rPr>
              <a:t>Single queue with lock</a:t>
            </a:r>
          </a:p>
        </p:txBody>
      </p:sp>
      <p:sp>
        <p:nvSpPr>
          <p:cNvPr id="81" name="文本框 80"/>
          <p:cNvSpPr txBox="1"/>
          <p:nvPr/>
        </p:nvSpPr>
        <p:spPr>
          <a:xfrm>
            <a:off x="7362543" y="3238130"/>
            <a:ext cx="1499716" cy="502573"/>
          </a:xfrm>
          <a:prstGeom prst="rect">
            <a:avLst/>
          </a:prstGeom>
          <a:noFill/>
        </p:spPr>
        <p:txBody>
          <a:bodyPr wrap="square" rtlCol="0">
            <a:spAutoFit/>
          </a:bodyPr>
          <a:lstStyle/>
          <a:p>
            <a:pPr algn="ctr"/>
            <a:r>
              <a:rPr lang="en-US" sz="1333" dirty="0">
                <a:solidFill>
                  <a:srgbClr val="1D1D1A"/>
                </a:solidFill>
                <a:latin typeface="Arial" panose="020B0604020202020204" pitchFamily="34" charset="0"/>
                <a:cs typeface="Arial" panose="020B0604020202020204" pitchFamily="34" charset="0"/>
              </a:rPr>
              <a:t>Multiple queues and lock-free</a:t>
            </a:r>
          </a:p>
        </p:txBody>
      </p:sp>
      <p:sp>
        <p:nvSpPr>
          <p:cNvPr id="5" name="矩形 4"/>
          <p:cNvSpPr/>
          <p:nvPr/>
        </p:nvSpPr>
        <p:spPr>
          <a:xfrm>
            <a:off x="817795" y="4732887"/>
            <a:ext cx="4730782" cy="297454"/>
          </a:xfrm>
          <a:prstGeom prst="rect">
            <a:avLst/>
          </a:prstGeom>
        </p:spPr>
        <p:txBody>
          <a:bodyPr wrap="none">
            <a:spAutoFit/>
          </a:bodyPr>
          <a:lstStyle/>
          <a:p>
            <a:r>
              <a:rPr lang="en-US" altLang="zh-CN" sz="1333" dirty="0">
                <a:solidFill>
                  <a:srgbClr val="1D1D1A"/>
                </a:solidFill>
                <a:latin typeface="Arial" panose="020B0604020202020204" pitchFamily="34" charset="0"/>
                <a:cs typeface="Arial" panose="020B0604020202020204" pitchFamily="34" charset="0"/>
              </a:rPr>
              <a:t>Number of queues = 25 (</a:t>
            </a:r>
            <a:r>
              <a:rPr lang="en-US" altLang="zh-CN" sz="1333" b="1" dirty="0">
                <a:solidFill>
                  <a:srgbClr val="1D1D1A"/>
                </a:solidFill>
                <a:latin typeface="Arial" panose="020B0604020202020204" pitchFamily="34" charset="0"/>
                <a:cs typeface="Arial" panose="020B0604020202020204" pitchFamily="34" charset="0"/>
              </a:rPr>
              <a:t>Dorado 5000 SAS with 25 SSDs</a:t>
            </a:r>
            <a:r>
              <a:rPr lang="en-US" altLang="zh-CN" sz="1333" dirty="0">
                <a:solidFill>
                  <a:srgbClr val="1D1D1A"/>
                </a:solidFill>
                <a:latin typeface="Arial" panose="020B0604020202020204" pitchFamily="34" charset="0"/>
                <a:cs typeface="Arial" panose="020B0604020202020204" pitchFamily="34" charset="0"/>
              </a:rPr>
              <a:t>) </a:t>
            </a:r>
            <a:endParaRPr lang="en-US" sz="1333" dirty="0">
              <a:solidFill>
                <a:srgbClr val="1D1D1A"/>
              </a:solidFill>
              <a:latin typeface="Arial" panose="020B0604020202020204" pitchFamily="34" charset="0"/>
              <a:cs typeface="Arial" panose="020B0604020202020204" pitchFamily="34" charset="0"/>
            </a:endParaRPr>
          </a:p>
        </p:txBody>
      </p:sp>
      <p:sp>
        <p:nvSpPr>
          <p:cNvPr id="82" name="矩形 81"/>
          <p:cNvSpPr/>
          <p:nvPr/>
        </p:nvSpPr>
        <p:spPr>
          <a:xfrm>
            <a:off x="5810350" y="4732887"/>
            <a:ext cx="5458546" cy="297454"/>
          </a:xfrm>
          <a:prstGeom prst="rect">
            <a:avLst/>
          </a:prstGeom>
        </p:spPr>
        <p:txBody>
          <a:bodyPr wrap="none">
            <a:spAutoFit/>
          </a:bodyPr>
          <a:lstStyle/>
          <a:p>
            <a:r>
              <a:rPr lang="en-US" altLang="zh-CN" sz="1333" dirty="0">
                <a:solidFill>
                  <a:srgbClr val="1D1D1A"/>
                </a:solidFill>
                <a:latin typeface="Arial" panose="020B0604020202020204" pitchFamily="34" charset="0"/>
                <a:cs typeface="Arial" panose="020B0604020202020204" pitchFamily="34" charset="0"/>
              </a:rPr>
              <a:t>Number of queues = 288 (</a:t>
            </a:r>
            <a:r>
              <a:rPr lang="en-US" altLang="zh-CN" sz="1333" b="1" dirty="0">
                <a:solidFill>
                  <a:srgbClr val="1D1D1A"/>
                </a:solidFill>
                <a:latin typeface="Arial" panose="020B0604020202020204" pitchFamily="34" charset="0"/>
                <a:cs typeface="Arial" panose="020B0604020202020204" pitchFamily="34" charset="0"/>
              </a:rPr>
              <a:t>Dorado 5000 </a:t>
            </a:r>
            <a:r>
              <a:rPr lang="en-US" altLang="zh-CN" sz="1333" b="1" dirty="0" err="1">
                <a:solidFill>
                  <a:srgbClr val="1D1D1A"/>
                </a:solidFill>
                <a:latin typeface="Arial" panose="020B0604020202020204" pitchFamily="34" charset="0"/>
                <a:cs typeface="Arial" panose="020B0604020202020204" pitchFamily="34" charset="0"/>
              </a:rPr>
              <a:t>NVMe</a:t>
            </a:r>
            <a:r>
              <a:rPr lang="en-US" altLang="zh-CN" sz="1333" b="1" dirty="0">
                <a:solidFill>
                  <a:srgbClr val="1D1D1A"/>
                </a:solidFill>
                <a:latin typeface="Arial" panose="020B0604020202020204" pitchFamily="34" charset="0"/>
                <a:cs typeface="Arial" panose="020B0604020202020204" pitchFamily="34" charset="0"/>
              </a:rPr>
              <a:t> with 36 SSDs, N = 7</a:t>
            </a:r>
            <a:r>
              <a:rPr lang="en-US" altLang="zh-CN" sz="1333" dirty="0">
                <a:solidFill>
                  <a:srgbClr val="1D1D1A"/>
                </a:solidFill>
                <a:latin typeface="Arial" panose="020B0604020202020204" pitchFamily="34" charset="0"/>
                <a:cs typeface="Arial" panose="020B0604020202020204" pitchFamily="34" charset="0"/>
              </a:rPr>
              <a:t>) </a:t>
            </a:r>
            <a:endParaRPr lang="en-US" sz="1333" dirty="0">
              <a:solidFill>
                <a:srgbClr val="1D1D1A"/>
              </a:solidFill>
              <a:latin typeface="Arial" panose="020B0604020202020204" pitchFamily="34" charset="0"/>
              <a:cs typeface="Arial" panose="020B0604020202020204" pitchFamily="34" charset="0"/>
            </a:endParaRPr>
          </a:p>
        </p:txBody>
      </p:sp>
      <p:grpSp>
        <p:nvGrpSpPr>
          <p:cNvPr id="79" name="Group 78"/>
          <p:cNvGrpSpPr/>
          <p:nvPr/>
        </p:nvGrpSpPr>
        <p:grpSpPr>
          <a:xfrm>
            <a:off x="8450407" y="5170"/>
            <a:ext cx="3749963" cy="208846"/>
            <a:chOff x="8450407" y="5170"/>
            <a:chExt cx="3749963" cy="208846"/>
          </a:xfrm>
        </p:grpSpPr>
        <p:sp>
          <p:nvSpPr>
            <p:cNvPr id="80" name="Process 79"/>
            <p:cNvSpPr/>
            <p:nvPr/>
          </p:nvSpPr>
          <p:spPr>
            <a:xfrm>
              <a:off x="9669607" y="5170"/>
              <a:ext cx="1311563" cy="208281"/>
            </a:xfrm>
            <a:prstGeom prst="flowChartProcess">
              <a:avLst/>
            </a:prstGeom>
            <a:solidFill>
              <a:srgbClr val="00B0F0"/>
            </a:solidFill>
            <a:ln w="12700" cap="flat" cmpd="sng" algn="ctr">
              <a:solidFill>
                <a:srgbClr val="666666"/>
              </a:solidFill>
              <a:prstDash val="solid"/>
              <a:miter lim="800000"/>
            </a:ln>
            <a:effectLst/>
          </p:spPr>
          <p:txBody>
            <a:bodyPr rtlCol="0" anchor="ctr"/>
            <a:lstStyle/>
            <a:p>
              <a:pPr algn="ctr" defTabSz="914400">
                <a:defRPr/>
              </a:pPr>
              <a:r>
                <a:rPr kumimoji="1" lang="en-US" altLang="zh-CN" sz="900" b="1" kern="0" dirty="0">
                  <a:solidFill>
                    <a:srgbClr val="FFFFFF"/>
                  </a:solidFill>
                </a:rPr>
                <a:t>Extreme Performance</a:t>
              </a:r>
              <a:endParaRPr kumimoji="1" lang="zh-CN" altLang="en-US" sz="900" b="1" kern="0" dirty="0">
                <a:solidFill>
                  <a:srgbClr val="FFFFFF"/>
                </a:solidFill>
              </a:endParaRPr>
            </a:p>
          </p:txBody>
        </p:sp>
        <p:sp>
          <p:nvSpPr>
            <p:cNvPr id="83" name="Process 80"/>
            <p:cNvSpPr/>
            <p:nvPr/>
          </p:nvSpPr>
          <p:spPr>
            <a:xfrm>
              <a:off x="8450407" y="5689"/>
              <a:ext cx="1219200" cy="206211"/>
            </a:xfrm>
            <a:prstGeom prst="flowChartProcess">
              <a:avLst/>
            </a:prstGeom>
            <a:noFill/>
            <a:ln w="12700" cap="flat" cmpd="sng" algn="ctr">
              <a:solidFill>
                <a:srgbClr val="666666"/>
              </a:solidFill>
              <a:prstDash val="solid"/>
              <a:miter lim="800000"/>
            </a:ln>
            <a:effectLst/>
          </p:spPr>
          <p:txBody>
            <a:bodyPr rtlCol="0" anchor="ctr"/>
            <a:lstStyle/>
            <a:p>
              <a:pPr algn="ctr" defTabSz="914400">
                <a:defRPr/>
              </a:pPr>
              <a:r>
                <a:rPr kumimoji="1" lang="en-US" altLang="zh-CN" sz="900" kern="0" dirty="0">
                  <a:solidFill>
                    <a:srgbClr val="1D1D1A"/>
                  </a:solidFill>
                </a:rPr>
                <a:t>Extremely Reliable</a:t>
              </a:r>
              <a:endParaRPr kumimoji="1" lang="zh-CN" altLang="en-US" sz="900" kern="0" dirty="0">
                <a:solidFill>
                  <a:srgbClr val="1D1D1A"/>
                </a:solidFill>
              </a:endParaRPr>
            </a:p>
          </p:txBody>
        </p:sp>
        <p:sp>
          <p:nvSpPr>
            <p:cNvPr id="84" name="Process 81"/>
            <p:cNvSpPr/>
            <p:nvPr/>
          </p:nvSpPr>
          <p:spPr>
            <a:xfrm>
              <a:off x="10981170" y="5749"/>
              <a:ext cx="1219200" cy="208267"/>
            </a:xfrm>
            <a:prstGeom prst="flowChartProcess">
              <a:avLst/>
            </a:prstGeom>
            <a:noFill/>
            <a:ln w="12700" cap="flat" cmpd="sng" algn="ctr">
              <a:solidFill>
                <a:srgbClr val="666666"/>
              </a:solidFill>
              <a:prstDash val="solid"/>
              <a:miter lim="800000"/>
            </a:ln>
            <a:effectLst/>
          </p:spPr>
          <p:txBody>
            <a:bodyPr rtlCol="0" anchor="ctr"/>
            <a:lstStyle/>
            <a:p>
              <a:pPr algn="ctr" defTabSz="914400">
                <a:defRPr/>
              </a:pPr>
              <a:r>
                <a:rPr kumimoji="1" lang="en-US" altLang="zh-CN" sz="900" kern="0" dirty="0">
                  <a:solidFill>
                    <a:srgbClr val="1D1D1A"/>
                  </a:solidFill>
                </a:rPr>
                <a:t>Cost Effective</a:t>
              </a:r>
              <a:endParaRPr kumimoji="1" lang="zh-CN" altLang="en-US" sz="900" kern="0" dirty="0">
                <a:solidFill>
                  <a:srgbClr val="1D1D1A"/>
                </a:solidFill>
              </a:endParaRPr>
            </a:p>
          </p:txBody>
        </p:sp>
      </p:grpSp>
    </p:spTree>
    <p:extLst>
      <p:ext uri="{BB962C8B-B14F-4D97-AF65-F5344CB8AC3E}">
        <p14:creationId xmlns:p14="http://schemas.microsoft.com/office/powerpoint/2010/main" val="3083008440"/>
      </p:ext>
    </p:extLst>
  </p:cSld>
  <p:clrMapOvr>
    <a:masterClrMapping/>
  </p:clrMapOvr>
  <p:transition advClick="0" advTm="8000">
    <p:fade thruBlk="1"/>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03831" y="1470991"/>
            <a:ext cx="9869915" cy="4672634"/>
          </a:xfrm>
          <a:prstGeom prst="rect">
            <a:avLst/>
          </a:prstGeom>
        </p:spPr>
      </p:pic>
      <p:sp>
        <p:nvSpPr>
          <p:cNvPr id="3" name="930451363"/>
          <p:cNvSpPr txBox="1">
            <a:spLocks/>
          </p:cNvSpPr>
          <p:nvPr/>
        </p:nvSpPr>
        <p:spPr>
          <a:xfrm>
            <a:off x="506589" y="271787"/>
            <a:ext cx="11064400" cy="494752"/>
          </a:xfrm>
          <a:prstGeom prst="rect">
            <a:avLst/>
          </a:prstGeom>
        </p:spPr>
        <p:txBody>
          <a:bodyPr vert="horz" lIns="91440" tIns="45720" rIns="91440" bIns="45720" rtlCol="0" anchor="ctr">
            <a:normAutofit/>
          </a:bodyPr>
          <a:lst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a:lstStyle>
          <a:p>
            <a:pPr defTabSz="914400"/>
            <a:r>
              <a:rPr lang="en-US" altLang="zh-CN" sz="2800" dirty="0" err="1">
                <a:solidFill>
                  <a:srgbClr val="000000"/>
                </a:solidFill>
                <a:latin typeface="Arial" panose="020B0604020202020204" pitchFamily="34" charset="0"/>
                <a:ea typeface="微软雅黑" panose="020B0503020204020204" pitchFamily="34" charset="-122"/>
                <a:cs typeface="Arial" panose="020B0604020202020204" pitchFamily="34" charset="0"/>
              </a:rPr>
              <a:t>NVMe</a:t>
            </a:r>
            <a:r>
              <a:rPr lang="en-US" altLang="zh-CN" sz="2800" dirty="0">
                <a:solidFill>
                  <a:srgbClr val="000000"/>
                </a:solidFill>
                <a:latin typeface="Arial" panose="020B0604020202020204" pitchFamily="34" charset="0"/>
                <a:ea typeface="微软雅黑" panose="020B0503020204020204" pitchFamily="34" charset="-122"/>
                <a:cs typeface="Arial" panose="020B0604020202020204" pitchFamily="34" charset="0"/>
              </a:rPr>
              <a:t> architecture in Storage</a:t>
            </a:r>
            <a:endParaRPr lang="zh-CN" altLang="en-US" sz="28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4" name="Group 3"/>
          <p:cNvGrpSpPr/>
          <p:nvPr/>
        </p:nvGrpSpPr>
        <p:grpSpPr>
          <a:xfrm>
            <a:off x="8450407" y="5170"/>
            <a:ext cx="3749963" cy="208846"/>
            <a:chOff x="8450407" y="5170"/>
            <a:chExt cx="3749963" cy="208846"/>
          </a:xfrm>
        </p:grpSpPr>
        <p:sp>
          <p:nvSpPr>
            <p:cNvPr id="5" name="Process 79"/>
            <p:cNvSpPr/>
            <p:nvPr/>
          </p:nvSpPr>
          <p:spPr>
            <a:xfrm>
              <a:off x="9669607" y="5170"/>
              <a:ext cx="1311563" cy="208281"/>
            </a:xfrm>
            <a:prstGeom prst="flowChartProcess">
              <a:avLst/>
            </a:prstGeom>
            <a:solidFill>
              <a:srgbClr val="00B0F0"/>
            </a:solidFill>
            <a:ln w="12700" cap="flat" cmpd="sng" algn="ctr">
              <a:solidFill>
                <a:srgbClr val="666666"/>
              </a:solidFill>
              <a:prstDash val="solid"/>
              <a:miter lim="800000"/>
            </a:ln>
            <a:effectLst/>
          </p:spPr>
          <p:txBody>
            <a:bodyPr rtlCol="0" anchor="ctr"/>
            <a:lstStyle/>
            <a:p>
              <a:pPr algn="ctr" defTabSz="914400">
                <a:defRPr/>
              </a:pPr>
              <a:r>
                <a:rPr kumimoji="1" lang="en-US" altLang="zh-CN" sz="900" b="1" kern="0" dirty="0">
                  <a:solidFill>
                    <a:srgbClr val="FFFFFF"/>
                  </a:solidFill>
                </a:rPr>
                <a:t>Extreme Performance</a:t>
              </a:r>
              <a:endParaRPr kumimoji="1" lang="zh-CN" altLang="en-US" sz="900" b="1" kern="0" dirty="0">
                <a:solidFill>
                  <a:srgbClr val="FFFFFF"/>
                </a:solidFill>
              </a:endParaRPr>
            </a:p>
          </p:txBody>
        </p:sp>
        <p:sp>
          <p:nvSpPr>
            <p:cNvPr id="6" name="Process 80"/>
            <p:cNvSpPr/>
            <p:nvPr/>
          </p:nvSpPr>
          <p:spPr>
            <a:xfrm>
              <a:off x="8450407" y="5689"/>
              <a:ext cx="1219200" cy="206211"/>
            </a:xfrm>
            <a:prstGeom prst="flowChartProcess">
              <a:avLst/>
            </a:prstGeom>
            <a:noFill/>
            <a:ln w="12700" cap="flat" cmpd="sng" algn="ctr">
              <a:solidFill>
                <a:srgbClr val="666666"/>
              </a:solidFill>
              <a:prstDash val="solid"/>
              <a:miter lim="800000"/>
            </a:ln>
            <a:effectLst/>
          </p:spPr>
          <p:txBody>
            <a:bodyPr rtlCol="0" anchor="ctr"/>
            <a:lstStyle/>
            <a:p>
              <a:pPr algn="ctr" defTabSz="914400">
                <a:defRPr/>
              </a:pPr>
              <a:r>
                <a:rPr kumimoji="1" lang="en-US" altLang="zh-CN" sz="900" kern="0" dirty="0">
                  <a:solidFill>
                    <a:srgbClr val="1D1D1A"/>
                  </a:solidFill>
                </a:rPr>
                <a:t>Extremely Reliable</a:t>
              </a:r>
              <a:endParaRPr kumimoji="1" lang="zh-CN" altLang="en-US" sz="900" kern="0" dirty="0">
                <a:solidFill>
                  <a:srgbClr val="1D1D1A"/>
                </a:solidFill>
              </a:endParaRPr>
            </a:p>
          </p:txBody>
        </p:sp>
        <p:sp>
          <p:nvSpPr>
            <p:cNvPr id="7" name="Process 81"/>
            <p:cNvSpPr/>
            <p:nvPr/>
          </p:nvSpPr>
          <p:spPr>
            <a:xfrm>
              <a:off x="10981170" y="5749"/>
              <a:ext cx="1219200" cy="208267"/>
            </a:xfrm>
            <a:prstGeom prst="flowChartProcess">
              <a:avLst/>
            </a:prstGeom>
            <a:noFill/>
            <a:ln w="12700" cap="flat" cmpd="sng" algn="ctr">
              <a:solidFill>
                <a:srgbClr val="666666"/>
              </a:solidFill>
              <a:prstDash val="solid"/>
              <a:miter lim="800000"/>
            </a:ln>
            <a:effectLst/>
          </p:spPr>
          <p:txBody>
            <a:bodyPr rtlCol="0" anchor="ctr"/>
            <a:lstStyle/>
            <a:p>
              <a:pPr algn="ctr" defTabSz="914400">
                <a:defRPr/>
              </a:pPr>
              <a:r>
                <a:rPr kumimoji="1" lang="en-US" altLang="zh-CN" sz="900" kern="0" dirty="0">
                  <a:solidFill>
                    <a:srgbClr val="1D1D1A"/>
                  </a:solidFill>
                </a:rPr>
                <a:t>Cost Effective</a:t>
              </a:r>
              <a:endParaRPr kumimoji="1" lang="zh-CN" altLang="en-US" sz="900" kern="0" dirty="0">
                <a:solidFill>
                  <a:srgbClr val="1D1D1A"/>
                </a:solidFill>
              </a:endParaRPr>
            </a:p>
          </p:txBody>
        </p:sp>
      </p:grpSp>
    </p:spTree>
    <p:extLst>
      <p:ext uri="{BB962C8B-B14F-4D97-AF65-F5344CB8AC3E}">
        <p14:creationId xmlns:p14="http://schemas.microsoft.com/office/powerpoint/2010/main" val="22134114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8461" y="781576"/>
            <a:ext cx="5717754" cy="5432376"/>
          </a:xfrm>
          <a:prstGeom prst="rect">
            <a:avLst/>
          </a:prstGeom>
        </p:spPr>
      </p:pic>
      <p:grpSp>
        <p:nvGrpSpPr>
          <p:cNvPr id="3" name="Group 2"/>
          <p:cNvGrpSpPr/>
          <p:nvPr/>
        </p:nvGrpSpPr>
        <p:grpSpPr>
          <a:xfrm>
            <a:off x="8450407" y="5170"/>
            <a:ext cx="3749963" cy="208846"/>
            <a:chOff x="8450407" y="5170"/>
            <a:chExt cx="3749963" cy="208846"/>
          </a:xfrm>
        </p:grpSpPr>
        <p:sp>
          <p:nvSpPr>
            <p:cNvPr id="4" name="Process 79"/>
            <p:cNvSpPr/>
            <p:nvPr/>
          </p:nvSpPr>
          <p:spPr>
            <a:xfrm>
              <a:off x="9669607" y="5170"/>
              <a:ext cx="1311563" cy="208281"/>
            </a:xfrm>
            <a:prstGeom prst="flowChartProcess">
              <a:avLst/>
            </a:prstGeom>
            <a:solidFill>
              <a:srgbClr val="00B0F0"/>
            </a:solidFill>
            <a:ln w="12700" cap="flat" cmpd="sng" algn="ctr">
              <a:solidFill>
                <a:srgbClr val="666666"/>
              </a:solidFill>
              <a:prstDash val="solid"/>
              <a:miter lim="800000"/>
            </a:ln>
            <a:effectLst/>
          </p:spPr>
          <p:txBody>
            <a:bodyPr rtlCol="0" anchor="ctr"/>
            <a:lstStyle/>
            <a:p>
              <a:pPr algn="ctr" defTabSz="914400">
                <a:defRPr/>
              </a:pPr>
              <a:r>
                <a:rPr kumimoji="1" lang="en-US" altLang="zh-CN" sz="900" b="1" kern="0" dirty="0">
                  <a:solidFill>
                    <a:srgbClr val="FFFFFF"/>
                  </a:solidFill>
                </a:rPr>
                <a:t>Extreme Performance</a:t>
              </a:r>
              <a:endParaRPr kumimoji="1" lang="zh-CN" altLang="en-US" sz="900" b="1" kern="0" dirty="0">
                <a:solidFill>
                  <a:srgbClr val="FFFFFF"/>
                </a:solidFill>
              </a:endParaRPr>
            </a:p>
          </p:txBody>
        </p:sp>
        <p:sp>
          <p:nvSpPr>
            <p:cNvPr id="5" name="Process 80"/>
            <p:cNvSpPr/>
            <p:nvPr/>
          </p:nvSpPr>
          <p:spPr>
            <a:xfrm>
              <a:off x="8450407" y="5689"/>
              <a:ext cx="1219200" cy="206211"/>
            </a:xfrm>
            <a:prstGeom prst="flowChartProcess">
              <a:avLst/>
            </a:prstGeom>
            <a:noFill/>
            <a:ln w="12700" cap="flat" cmpd="sng" algn="ctr">
              <a:solidFill>
                <a:srgbClr val="666666"/>
              </a:solidFill>
              <a:prstDash val="solid"/>
              <a:miter lim="800000"/>
            </a:ln>
            <a:effectLst/>
          </p:spPr>
          <p:txBody>
            <a:bodyPr rtlCol="0" anchor="ctr"/>
            <a:lstStyle/>
            <a:p>
              <a:pPr algn="ctr" defTabSz="914400">
                <a:defRPr/>
              </a:pPr>
              <a:r>
                <a:rPr kumimoji="1" lang="en-US" altLang="zh-CN" sz="900" kern="0" dirty="0">
                  <a:solidFill>
                    <a:srgbClr val="1D1D1A"/>
                  </a:solidFill>
                </a:rPr>
                <a:t>Extremely Reliable</a:t>
              </a:r>
              <a:endParaRPr kumimoji="1" lang="zh-CN" altLang="en-US" sz="900" kern="0" dirty="0">
                <a:solidFill>
                  <a:srgbClr val="1D1D1A"/>
                </a:solidFill>
              </a:endParaRPr>
            </a:p>
          </p:txBody>
        </p:sp>
        <p:sp>
          <p:nvSpPr>
            <p:cNvPr id="6" name="Process 81"/>
            <p:cNvSpPr/>
            <p:nvPr/>
          </p:nvSpPr>
          <p:spPr>
            <a:xfrm>
              <a:off x="10981170" y="5749"/>
              <a:ext cx="1219200" cy="208267"/>
            </a:xfrm>
            <a:prstGeom prst="flowChartProcess">
              <a:avLst/>
            </a:prstGeom>
            <a:noFill/>
            <a:ln w="12700" cap="flat" cmpd="sng" algn="ctr">
              <a:solidFill>
                <a:srgbClr val="666666"/>
              </a:solidFill>
              <a:prstDash val="solid"/>
              <a:miter lim="800000"/>
            </a:ln>
            <a:effectLst/>
          </p:spPr>
          <p:txBody>
            <a:bodyPr rtlCol="0" anchor="ctr"/>
            <a:lstStyle/>
            <a:p>
              <a:pPr algn="ctr" defTabSz="914400">
                <a:defRPr/>
              </a:pPr>
              <a:r>
                <a:rPr kumimoji="1" lang="en-US" altLang="zh-CN" sz="900" kern="0" dirty="0">
                  <a:solidFill>
                    <a:srgbClr val="1D1D1A"/>
                  </a:solidFill>
                </a:rPr>
                <a:t>Cost Effective</a:t>
              </a:r>
              <a:endParaRPr kumimoji="1" lang="zh-CN" altLang="en-US" sz="900" kern="0" dirty="0">
                <a:solidFill>
                  <a:srgbClr val="1D1D1A"/>
                </a:solidFill>
              </a:endParaRPr>
            </a:p>
          </p:txBody>
        </p:sp>
      </p:grpSp>
      <p:sp>
        <p:nvSpPr>
          <p:cNvPr id="9" name="Rectangle 8"/>
          <p:cNvSpPr/>
          <p:nvPr/>
        </p:nvSpPr>
        <p:spPr>
          <a:xfrm>
            <a:off x="485342" y="1231485"/>
            <a:ext cx="5133119" cy="4893647"/>
          </a:xfrm>
          <a:prstGeom prst="rect">
            <a:avLst/>
          </a:prstGeom>
        </p:spPr>
        <p:txBody>
          <a:bodyPr wrap="square">
            <a:spAutoFit/>
          </a:bodyPr>
          <a:lstStyle/>
          <a:p>
            <a:r>
              <a:rPr lang="en-US" altLang="zh-CN" sz="2400" dirty="0">
                <a:solidFill>
                  <a:srgbClr val="1D1D1A"/>
                </a:solidFill>
              </a:rPr>
              <a:t>RDMA supports zero-copy networking by enabling the network adapter to transfer data from the wire </a:t>
            </a:r>
            <a:r>
              <a:rPr lang="en-US" altLang="zh-CN" sz="2400" b="1" dirty="0">
                <a:solidFill>
                  <a:srgbClr val="1D1D1A"/>
                </a:solidFill>
              </a:rPr>
              <a:t>directly</a:t>
            </a:r>
            <a:r>
              <a:rPr lang="en-US" altLang="zh-CN" sz="2400" dirty="0">
                <a:solidFill>
                  <a:srgbClr val="1D1D1A"/>
                </a:solidFill>
              </a:rPr>
              <a:t> to application memory or from application memory directly to the wire, eliminating the need to copy data between application memory and the data buffers in the operating system. Such transfers require </a:t>
            </a:r>
            <a:r>
              <a:rPr lang="en-US" altLang="zh-CN" sz="2400" b="1" dirty="0">
                <a:solidFill>
                  <a:srgbClr val="1D1D1A"/>
                </a:solidFill>
              </a:rPr>
              <a:t>no work to be done by CPUs, caches, or context switches</a:t>
            </a:r>
            <a:r>
              <a:rPr lang="en-US" altLang="zh-CN" sz="2400" dirty="0">
                <a:solidFill>
                  <a:srgbClr val="1D1D1A"/>
                </a:solidFill>
              </a:rPr>
              <a:t>, and transfers continue in parallel with other system operations. This reduces latency in message transfer.</a:t>
            </a:r>
          </a:p>
        </p:txBody>
      </p:sp>
      <p:sp>
        <p:nvSpPr>
          <p:cNvPr id="10" name="Rectangle 9"/>
          <p:cNvSpPr/>
          <p:nvPr/>
        </p:nvSpPr>
        <p:spPr>
          <a:xfrm>
            <a:off x="1068387" y="6058307"/>
            <a:ext cx="6891581" cy="400110"/>
          </a:xfrm>
          <a:prstGeom prst="rect">
            <a:avLst/>
          </a:prstGeom>
        </p:spPr>
        <p:txBody>
          <a:bodyPr wrap="square">
            <a:spAutoFit/>
          </a:bodyPr>
          <a:lstStyle/>
          <a:p>
            <a:r>
              <a:rPr lang="en-US" altLang="zh-CN" sz="2000" dirty="0">
                <a:solidFill>
                  <a:srgbClr val="1D1D1A"/>
                </a:solidFill>
              </a:rPr>
              <a:t>-- </a:t>
            </a:r>
            <a:r>
              <a:rPr lang="en-US" altLang="zh-CN" dirty="0">
                <a:solidFill>
                  <a:srgbClr val="1D1D1A"/>
                </a:solidFill>
              </a:rPr>
              <a:t>https://en.wikipedia.org/wiki/Remote_direct_memory_access </a:t>
            </a:r>
            <a:endParaRPr lang="zh-CN" altLang="en-US" sz="2000" dirty="0">
              <a:solidFill>
                <a:srgbClr val="1D1D1A"/>
              </a:solidFill>
            </a:endParaRPr>
          </a:p>
        </p:txBody>
      </p:sp>
      <p:sp>
        <p:nvSpPr>
          <p:cNvPr id="11" name="930451363"/>
          <p:cNvSpPr txBox="1">
            <a:spLocks/>
          </p:cNvSpPr>
          <p:nvPr/>
        </p:nvSpPr>
        <p:spPr>
          <a:xfrm>
            <a:off x="506589" y="271787"/>
            <a:ext cx="11064400" cy="494752"/>
          </a:xfrm>
          <a:prstGeom prst="rect">
            <a:avLst/>
          </a:prstGeom>
        </p:spPr>
        <p:txBody>
          <a:bodyPr vert="horz" lIns="91440" tIns="45720" rIns="91440" bIns="45720" rtlCol="0" anchor="ctr">
            <a:normAutofit/>
          </a:bodyPr>
          <a:lst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a:lstStyle>
          <a:p>
            <a:pPr defTabSz="914400"/>
            <a:r>
              <a:rPr lang="en-US" altLang="zh-CN" sz="2800" dirty="0">
                <a:solidFill>
                  <a:srgbClr val="000000"/>
                </a:solidFill>
                <a:latin typeface="Arial" panose="020B0604020202020204" pitchFamily="34" charset="0"/>
                <a:ea typeface="微软雅黑" panose="020B0503020204020204" pitchFamily="34" charset="-122"/>
                <a:cs typeface="Arial" panose="020B0604020202020204" pitchFamily="34" charset="0"/>
              </a:rPr>
              <a:t>What’s </a:t>
            </a:r>
            <a:r>
              <a:rPr lang="en-US" altLang="zh-CN" sz="2800" dirty="0" err="1">
                <a:solidFill>
                  <a:srgbClr val="000000"/>
                </a:solidFill>
                <a:latin typeface="Arial" panose="020B0604020202020204" pitchFamily="34" charset="0"/>
                <a:ea typeface="微软雅黑" panose="020B0503020204020204" pitchFamily="34" charset="-122"/>
                <a:cs typeface="Arial" panose="020B0604020202020204" pitchFamily="34" charset="0"/>
              </a:rPr>
              <a:t>RoCE</a:t>
            </a:r>
            <a:endParaRPr lang="zh-CN" altLang="en-US" sz="28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480502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1149" y="966935"/>
            <a:ext cx="10532226" cy="2328341"/>
          </a:xfrm>
          <a:prstGeom prst="rect">
            <a:avLst/>
          </a:prstGeom>
        </p:spPr>
      </p:pic>
      <p:graphicFrame>
        <p:nvGraphicFramePr>
          <p:cNvPr id="5" name="表格 3"/>
          <p:cNvGraphicFramePr>
            <a:graphicFrameLocks noGrp="1"/>
          </p:cNvGraphicFramePr>
          <p:nvPr>
            <p:extLst>
              <p:ext uri="{D42A27DB-BD31-4B8C-83A1-F6EECF244321}">
                <p14:modId xmlns:p14="http://schemas.microsoft.com/office/powerpoint/2010/main" val="1317370895"/>
              </p:ext>
            </p:extLst>
          </p:nvPr>
        </p:nvGraphicFramePr>
        <p:xfrm>
          <a:off x="1206797" y="3608634"/>
          <a:ext cx="9663984" cy="2129152"/>
        </p:xfrm>
        <a:graphic>
          <a:graphicData uri="http://schemas.openxmlformats.org/drawingml/2006/table">
            <a:tbl>
              <a:tblPr firstRow="1" bandRow="1">
                <a:tableStyleId>{68D230F3-CF80-4859-8CE7-A43EE81993B5}</a:tableStyleId>
              </a:tblPr>
              <a:tblGrid>
                <a:gridCol w="1690400">
                  <a:extLst>
                    <a:ext uri="{9D8B030D-6E8A-4147-A177-3AD203B41FA5}">
                      <a16:colId xmlns:a16="http://schemas.microsoft.com/office/drawing/2014/main" val="20000"/>
                    </a:ext>
                  </a:extLst>
                </a:gridCol>
                <a:gridCol w="2520682">
                  <a:extLst>
                    <a:ext uri="{9D8B030D-6E8A-4147-A177-3AD203B41FA5}">
                      <a16:colId xmlns:a16="http://schemas.microsoft.com/office/drawing/2014/main" val="20001"/>
                    </a:ext>
                  </a:extLst>
                </a:gridCol>
                <a:gridCol w="3178378">
                  <a:extLst>
                    <a:ext uri="{9D8B030D-6E8A-4147-A177-3AD203B41FA5}">
                      <a16:colId xmlns:a16="http://schemas.microsoft.com/office/drawing/2014/main" val="20002"/>
                    </a:ext>
                  </a:extLst>
                </a:gridCol>
                <a:gridCol w="2274524">
                  <a:extLst>
                    <a:ext uri="{9D8B030D-6E8A-4147-A177-3AD203B41FA5}">
                      <a16:colId xmlns:a16="http://schemas.microsoft.com/office/drawing/2014/main" val="20003"/>
                    </a:ext>
                  </a:extLst>
                </a:gridCol>
              </a:tblGrid>
              <a:tr h="348098">
                <a:tc>
                  <a:txBody>
                    <a:bodyPr/>
                    <a:lstStyle/>
                    <a:p>
                      <a:pPr algn="ctr"/>
                      <a:endParaRPr lang="en-US" sz="1600" b="0" dirty="0">
                        <a:solidFill>
                          <a:schemeClr val="tx2"/>
                        </a:solidFill>
                        <a:latin typeface="Arial" panose="020B0604020202020204" pitchFamily="34" charset="0"/>
                        <a:ea typeface="微软雅黑" panose="020B0503020204020204" pitchFamily="34" charset="-122"/>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altLang="zh-CN" sz="1800" b="0" dirty="0">
                          <a:solidFill>
                            <a:schemeClr val="tx2"/>
                          </a:solidFill>
                          <a:latin typeface="Arial" panose="020B0604020202020204" pitchFamily="34" charset="0"/>
                          <a:ea typeface="微软雅黑" panose="020B0503020204020204" pitchFamily="34" charset="-122"/>
                          <a:cs typeface="Arial" panose="020B0604020202020204" pitchFamily="34" charset="0"/>
                        </a:rPr>
                        <a:t>Maximum of</a:t>
                      </a:r>
                      <a:r>
                        <a:rPr lang="en-US" altLang="zh-CN" sz="1800" b="0" baseline="0" dirty="0">
                          <a:solidFill>
                            <a:schemeClr val="tx2"/>
                          </a:solidFill>
                          <a:latin typeface="Arial" panose="020B0604020202020204" pitchFamily="34" charset="0"/>
                          <a:ea typeface="微软雅黑" panose="020B0503020204020204" pitchFamily="34" charset="-122"/>
                          <a:cs typeface="Arial" panose="020B0604020202020204" pitchFamily="34" charset="0"/>
                        </a:rPr>
                        <a:t> SSDs</a:t>
                      </a:r>
                      <a:endParaRPr lang="en-US" sz="1800" b="0" dirty="0">
                        <a:solidFill>
                          <a:schemeClr val="tx2"/>
                        </a:solidFill>
                        <a:latin typeface="Arial" panose="020B0604020202020204" pitchFamily="34" charset="0"/>
                        <a:ea typeface="微软雅黑" panose="020B0503020204020204" pitchFamily="34"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altLang="zh-CN" sz="1800" b="0" dirty="0">
                          <a:solidFill>
                            <a:schemeClr val="tx2"/>
                          </a:solidFill>
                          <a:latin typeface="Arial" panose="020B0604020202020204" pitchFamily="34" charset="0"/>
                          <a:ea typeface="微软雅黑" panose="020B0503020204020204" pitchFamily="34" charset="-122"/>
                          <a:cs typeface="Arial" panose="020B0604020202020204" pitchFamily="34" charset="0"/>
                        </a:rPr>
                        <a:t>Shared</a:t>
                      </a:r>
                      <a:r>
                        <a:rPr lang="en-US" altLang="zh-CN" sz="1800" b="0" baseline="0" dirty="0">
                          <a:solidFill>
                            <a:schemeClr val="tx2"/>
                          </a:solidFill>
                          <a:latin typeface="Arial" panose="020B0604020202020204" pitchFamily="34" charset="0"/>
                          <a:ea typeface="微软雅黑" panose="020B0503020204020204" pitchFamily="34" charset="-122"/>
                          <a:cs typeface="Arial" panose="020B0604020202020204" pitchFamily="34" charset="0"/>
                        </a:rPr>
                        <a:t> Architecture</a:t>
                      </a:r>
                      <a:endParaRPr lang="en-US" sz="1800" b="0" dirty="0">
                        <a:solidFill>
                          <a:schemeClr val="tx2"/>
                        </a:solidFill>
                        <a:latin typeface="Arial" panose="020B0604020202020204" pitchFamily="34" charset="0"/>
                        <a:ea typeface="微软雅黑" panose="020B0503020204020204" pitchFamily="34"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1800" b="0" dirty="0">
                          <a:solidFill>
                            <a:schemeClr val="tx2"/>
                          </a:solidFill>
                          <a:latin typeface="Arial" panose="020B0604020202020204" pitchFamily="34" charset="0"/>
                          <a:ea typeface="微软雅黑" panose="020B0503020204020204" pitchFamily="34" charset="-122"/>
                          <a:cs typeface="Arial" panose="020B0604020202020204" pitchFamily="34" charset="0"/>
                        </a:rPr>
                        <a:t>DMA</a:t>
                      </a:r>
                      <a:r>
                        <a:rPr lang="zh-CN" altLang="en-US" sz="1800" b="0" baseline="0" dirty="0">
                          <a:solidFill>
                            <a:schemeClr val="tx2"/>
                          </a:solidFill>
                          <a:latin typeface="Arial" panose="020B0604020202020204" pitchFamily="34" charset="0"/>
                          <a:ea typeface="微软雅黑" panose="020B0503020204020204" pitchFamily="34" charset="-122"/>
                          <a:cs typeface="Arial" panose="020B0604020202020204" pitchFamily="34" charset="0"/>
                        </a:rPr>
                        <a:t> </a:t>
                      </a:r>
                      <a:r>
                        <a:rPr lang="en-US" altLang="zh-CN" sz="1800" b="0" baseline="0" dirty="0">
                          <a:solidFill>
                            <a:schemeClr val="tx2"/>
                          </a:solidFill>
                          <a:latin typeface="Arial" panose="020B0604020202020204" pitchFamily="34" charset="0"/>
                          <a:ea typeface="微软雅黑" panose="020B0503020204020204" pitchFamily="34" charset="-122"/>
                          <a:cs typeface="Arial" panose="020B0604020202020204" pitchFamily="34" charset="0"/>
                        </a:rPr>
                        <a:t>Engine</a:t>
                      </a:r>
                      <a:endParaRPr lang="en-US" sz="1800" b="0" dirty="0">
                        <a:solidFill>
                          <a:schemeClr val="tx2"/>
                        </a:solidFill>
                        <a:latin typeface="Arial" panose="020B0604020202020204" pitchFamily="34" charset="0"/>
                        <a:ea typeface="微软雅黑" panose="020B0503020204020204" pitchFamily="34"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1062009">
                <a:tc>
                  <a:txBody>
                    <a:bodyPr/>
                    <a:lstStyle/>
                    <a:p>
                      <a:pPr algn="ctr"/>
                      <a:r>
                        <a:rPr lang="en-US" sz="1800" b="0">
                          <a:solidFill>
                            <a:schemeClr val="tx2"/>
                          </a:solidFill>
                          <a:latin typeface="Arial" panose="020B0604020202020204" pitchFamily="34" charset="0"/>
                          <a:ea typeface="微软雅黑" panose="020B0503020204020204" pitchFamily="34" charset="-122"/>
                          <a:cs typeface="Arial" panose="020B0604020202020204" pitchFamily="34" charset="0"/>
                        </a:rPr>
                        <a:t>PCIe</a:t>
                      </a:r>
                      <a:endParaRPr lang="en-US" sz="1800" b="0" dirty="0">
                        <a:solidFill>
                          <a:schemeClr val="tx2"/>
                        </a:solidFill>
                        <a:latin typeface="Arial" panose="020B0604020202020204" pitchFamily="34" charset="0"/>
                        <a:ea typeface="微软雅黑" panose="020B0503020204020204" pitchFamily="34"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altLang="zh-CN" sz="1700" b="0" dirty="0">
                          <a:solidFill>
                            <a:schemeClr val="tx1"/>
                          </a:solidFill>
                          <a:latin typeface="Arial" panose="020B0604020202020204" pitchFamily="34" charset="0"/>
                          <a:ea typeface="微软雅黑" panose="020B0503020204020204" pitchFamily="34" charset="-122"/>
                          <a:cs typeface="Arial" panose="020B0604020202020204" pitchFamily="34" charset="0"/>
                        </a:rPr>
                        <a:t>256 for</a:t>
                      </a:r>
                      <a:r>
                        <a:rPr lang="en-US" altLang="zh-CN" sz="1700" b="0" baseline="0" dirty="0">
                          <a:solidFill>
                            <a:schemeClr val="tx1"/>
                          </a:solidFill>
                          <a:latin typeface="Arial" panose="020B0604020202020204" pitchFamily="34" charset="0"/>
                          <a:ea typeface="微软雅黑" panose="020B0503020204020204" pitchFamily="34" charset="-122"/>
                          <a:cs typeface="Arial" panose="020B0604020202020204" pitchFamily="34" charset="0"/>
                        </a:rPr>
                        <a:t> </a:t>
                      </a:r>
                      <a:r>
                        <a:rPr lang="en-US" altLang="zh-CN" sz="1700" b="0" dirty="0" err="1">
                          <a:solidFill>
                            <a:schemeClr val="tx1"/>
                          </a:solidFill>
                          <a:latin typeface="Arial" panose="020B0604020202020204" pitchFamily="34" charset="0"/>
                          <a:ea typeface="微软雅黑" panose="020B0503020204020204" pitchFamily="34" charset="-122"/>
                          <a:cs typeface="Arial" panose="020B0604020202020204" pitchFamily="34" charset="0"/>
                        </a:rPr>
                        <a:t>PCIe</a:t>
                      </a:r>
                      <a:r>
                        <a:rPr lang="en-US" altLang="zh-CN" sz="1700" b="0" dirty="0">
                          <a:solidFill>
                            <a:schemeClr val="tx1"/>
                          </a:solidFill>
                          <a:latin typeface="Arial" panose="020B0604020202020204" pitchFamily="34" charset="0"/>
                          <a:ea typeface="微软雅黑" panose="020B0503020204020204" pitchFamily="34" charset="-122"/>
                          <a:cs typeface="Arial" panose="020B0604020202020204" pitchFamily="34" charset="0"/>
                        </a:rPr>
                        <a:t> bus total,</a:t>
                      </a:r>
                      <a:r>
                        <a:rPr lang="en-US" altLang="zh-CN" sz="1700" b="0" baseline="0" dirty="0">
                          <a:solidFill>
                            <a:schemeClr val="tx1"/>
                          </a:solidFill>
                          <a:latin typeface="Arial" panose="020B0604020202020204" pitchFamily="34" charset="0"/>
                          <a:ea typeface="微软雅黑" panose="020B0503020204020204" pitchFamily="34" charset="-122"/>
                          <a:cs typeface="Arial" panose="020B0604020202020204" pitchFamily="34" charset="0"/>
                        </a:rPr>
                        <a:t> no more than 100 for SSDs</a:t>
                      </a:r>
                      <a:endParaRPr lang="en-US" sz="1700" b="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l"/>
                      <a:r>
                        <a:rPr lang="en-US" altLang="zh-CN" sz="1700" b="0" dirty="0">
                          <a:solidFill>
                            <a:schemeClr val="tx1"/>
                          </a:solidFill>
                          <a:latin typeface="Arial" panose="020B0604020202020204" pitchFamily="34" charset="0"/>
                          <a:ea typeface="微软雅黑" panose="020B0503020204020204" pitchFamily="34" charset="-122"/>
                          <a:cs typeface="Arial" panose="020B0604020202020204" pitchFamily="34" charset="0"/>
                        </a:rPr>
                        <a:t>Can be shared by 2 controllers</a:t>
                      </a:r>
                      <a:endParaRPr lang="en-US" sz="1700" b="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l"/>
                      <a:r>
                        <a:rPr lang="en-US" altLang="zh-CN" sz="1700" b="0" dirty="0">
                          <a:solidFill>
                            <a:schemeClr val="tx1"/>
                          </a:solidFill>
                          <a:latin typeface="Arial" panose="020B0604020202020204" pitchFamily="34" charset="0"/>
                          <a:ea typeface="微软雅黑" panose="020B0503020204020204" pitchFamily="34" charset="-122"/>
                          <a:cs typeface="Arial" panose="020B0604020202020204" pitchFamily="34" charset="0"/>
                        </a:rPr>
                        <a:t>Data Channel, No DMA,</a:t>
                      </a:r>
                      <a:r>
                        <a:rPr lang="en-US" altLang="zh-CN" sz="1700" b="0" baseline="0" dirty="0">
                          <a:solidFill>
                            <a:schemeClr val="tx1"/>
                          </a:solidFill>
                          <a:latin typeface="Arial" panose="020B0604020202020204" pitchFamily="34" charset="0"/>
                          <a:ea typeface="微软雅黑" panose="020B0503020204020204" pitchFamily="34" charset="-122"/>
                          <a:cs typeface="Arial" panose="020B0604020202020204" pitchFamily="34" charset="0"/>
                        </a:rPr>
                        <a:t> CPU dependent.</a:t>
                      </a:r>
                      <a:endParaRPr lang="en-US" sz="1700" b="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10001"/>
                  </a:ext>
                </a:extLst>
              </a:tr>
              <a:tr h="701383">
                <a:tc>
                  <a:txBody>
                    <a:bodyPr/>
                    <a:lstStyle/>
                    <a:p>
                      <a:pPr algn="ctr"/>
                      <a:r>
                        <a:rPr lang="en-US" sz="1800" b="0" kern="1200" dirty="0" err="1">
                          <a:solidFill>
                            <a:schemeClr val="tx2"/>
                          </a:solidFill>
                          <a:latin typeface="Arial" panose="020B0604020202020204" pitchFamily="34" charset="0"/>
                          <a:ea typeface="微软雅黑" panose="020B0503020204020204" pitchFamily="34" charset="-122"/>
                          <a:cs typeface="Arial" panose="020B0604020202020204" pitchFamily="34" charset="0"/>
                        </a:rPr>
                        <a:t>NVMe-oF</a:t>
                      </a:r>
                      <a:endParaRPr lang="en-US" sz="1800" b="0" kern="1200" dirty="0">
                        <a:solidFill>
                          <a:schemeClr val="tx2"/>
                        </a:solidFill>
                        <a:latin typeface="Arial" panose="020B0604020202020204" pitchFamily="34" charset="0"/>
                        <a:ea typeface="微软雅黑" panose="020B0503020204020204" pitchFamily="34" charset="-122"/>
                        <a:cs typeface="Arial" panose="020B0604020202020204" pitchFamily="34" charset="0"/>
                      </a:endParaRPr>
                    </a:p>
                    <a:p>
                      <a:pPr algn="ctr"/>
                      <a:r>
                        <a:rPr lang="en-US" altLang="zh-CN" sz="1800" b="0" kern="1200" dirty="0">
                          <a:solidFill>
                            <a:schemeClr val="tx2"/>
                          </a:solidFill>
                          <a:latin typeface="Arial" panose="020B0604020202020204" pitchFamily="34" charset="0"/>
                          <a:ea typeface="微软雅黑" panose="020B0503020204020204" pitchFamily="34" charset="-122"/>
                          <a:cs typeface="Arial" panose="020B0604020202020204" pitchFamily="34" charset="0"/>
                        </a:rPr>
                        <a:t>(</a:t>
                      </a:r>
                      <a:r>
                        <a:rPr lang="en-US" sz="1800" b="0" kern="1200" dirty="0" err="1">
                          <a:solidFill>
                            <a:schemeClr val="tx2"/>
                          </a:solidFill>
                          <a:latin typeface="Arial" panose="020B0604020202020204" pitchFamily="34" charset="0"/>
                          <a:ea typeface="微软雅黑" panose="020B0503020204020204" pitchFamily="34" charset="-122"/>
                          <a:cs typeface="Arial" panose="020B0604020202020204" pitchFamily="34" charset="0"/>
                        </a:rPr>
                        <a:t>R</a:t>
                      </a:r>
                      <a:r>
                        <a:rPr lang="en-US" altLang="zh-CN" sz="1800" b="0" kern="1200" dirty="0" err="1">
                          <a:solidFill>
                            <a:schemeClr val="tx2"/>
                          </a:solidFill>
                          <a:latin typeface="Arial" panose="020B0604020202020204" pitchFamily="34" charset="0"/>
                          <a:ea typeface="微软雅黑" panose="020B0503020204020204" pitchFamily="34" charset="-122"/>
                          <a:cs typeface="Arial" panose="020B0604020202020204" pitchFamily="34" charset="0"/>
                        </a:rPr>
                        <a:t>o</a:t>
                      </a:r>
                      <a:r>
                        <a:rPr lang="en-US" sz="1800" b="0" kern="1200" dirty="0" err="1">
                          <a:solidFill>
                            <a:schemeClr val="tx2"/>
                          </a:solidFill>
                          <a:latin typeface="Arial" panose="020B0604020202020204" pitchFamily="34" charset="0"/>
                          <a:ea typeface="微软雅黑" panose="020B0503020204020204" pitchFamily="34" charset="-122"/>
                          <a:cs typeface="Arial" panose="020B0604020202020204" pitchFamily="34" charset="0"/>
                        </a:rPr>
                        <a:t>CE</a:t>
                      </a:r>
                      <a:r>
                        <a:rPr lang="en-US" sz="1800" b="0" kern="1200" dirty="0">
                          <a:solidFill>
                            <a:schemeClr val="tx2"/>
                          </a:solidFill>
                          <a:latin typeface="Arial" panose="020B0604020202020204" pitchFamily="34" charset="0"/>
                          <a:ea typeface="微软雅黑" panose="020B0503020204020204" pitchFamily="34" charset="-122"/>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lang="en-US" altLang="zh-CN" sz="1700" b="0" dirty="0">
                          <a:solidFill>
                            <a:schemeClr val="tx1"/>
                          </a:solidFill>
                          <a:latin typeface="Arial" panose="020B0604020202020204" pitchFamily="34" charset="0"/>
                          <a:ea typeface="微软雅黑" panose="020B0503020204020204" pitchFamily="34" charset="-122"/>
                          <a:cs typeface="Arial" panose="020B0604020202020204" pitchFamily="34" charset="0"/>
                        </a:rPr>
                        <a:t>No</a:t>
                      </a:r>
                      <a:r>
                        <a:rPr lang="en-US" altLang="zh-CN" sz="1700" b="0" baseline="0" dirty="0">
                          <a:solidFill>
                            <a:schemeClr val="tx1"/>
                          </a:solidFill>
                          <a:latin typeface="Arial" panose="020B0604020202020204" pitchFamily="34" charset="0"/>
                          <a:ea typeface="微软雅黑" panose="020B0503020204020204" pitchFamily="34" charset="-122"/>
                          <a:cs typeface="Arial" panose="020B0604020202020204" pitchFamily="34" charset="0"/>
                        </a:rPr>
                        <a:t> limited</a:t>
                      </a:r>
                      <a:endParaRPr lang="en-US" sz="1700" b="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l"/>
                      <a:r>
                        <a:rPr lang="en-US" altLang="zh-CN" sz="1700" b="0" dirty="0">
                          <a:solidFill>
                            <a:schemeClr val="tx1"/>
                          </a:solidFill>
                          <a:latin typeface="Arial" panose="020B0604020202020204" pitchFamily="34" charset="0"/>
                          <a:ea typeface="微软雅黑" panose="020B0503020204020204" pitchFamily="34" charset="-122"/>
                          <a:cs typeface="Arial" panose="020B0604020202020204" pitchFamily="34" charset="0"/>
                        </a:rPr>
                        <a:t>Can by shared by 8 controllers, even 32 controllers with switch.</a:t>
                      </a:r>
                      <a:endParaRPr lang="en-US" sz="1700" b="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marL="0" marR="0" lvl="0" indent="0" algn="l" defTabSz="1187798" rtl="0" eaLnBrk="1" fontAlgn="auto" latinLnBrk="0" hangingPunct="1">
                        <a:lnSpc>
                          <a:spcPct val="100000"/>
                        </a:lnSpc>
                        <a:spcBef>
                          <a:spcPts val="0"/>
                        </a:spcBef>
                        <a:spcAft>
                          <a:spcPts val="0"/>
                        </a:spcAft>
                        <a:buClrTx/>
                        <a:buSzTx/>
                        <a:buFontTx/>
                        <a:buNone/>
                        <a:tabLst/>
                        <a:defRPr/>
                      </a:pPr>
                      <a:r>
                        <a:rPr lang="en-US" altLang="zh-CN" sz="1700" b="0" dirty="0">
                          <a:solidFill>
                            <a:schemeClr val="tx1"/>
                          </a:solidFill>
                          <a:latin typeface="Arial" panose="020B0604020202020204" pitchFamily="34" charset="0"/>
                          <a:ea typeface="微软雅黑" panose="020B0503020204020204" pitchFamily="34" charset="-122"/>
                          <a:cs typeface="Arial" panose="020B0604020202020204" pitchFamily="34" charset="0"/>
                        </a:rPr>
                        <a:t>DMA enabled,</a:t>
                      </a:r>
                      <a:r>
                        <a:rPr lang="en-US" altLang="zh-CN" sz="1700" b="0" baseline="0" dirty="0">
                          <a:solidFill>
                            <a:schemeClr val="tx1"/>
                          </a:solidFill>
                          <a:latin typeface="Arial" panose="020B0604020202020204" pitchFamily="34" charset="0"/>
                          <a:ea typeface="微软雅黑" panose="020B0503020204020204" pitchFamily="34" charset="-122"/>
                          <a:cs typeface="Arial" panose="020B0604020202020204" pitchFamily="34" charset="0"/>
                        </a:rPr>
                        <a:t> CPU independent.</a:t>
                      </a:r>
                      <a:endParaRPr lang="en-US" altLang="zh-CN" sz="1700" b="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10002"/>
                  </a:ext>
                </a:extLst>
              </a:tr>
            </a:tbl>
          </a:graphicData>
        </a:graphic>
      </p:graphicFrame>
      <p:sp>
        <p:nvSpPr>
          <p:cNvPr id="7" name="930451363"/>
          <p:cNvSpPr txBox="1">
            <a:spLocks/>
          </p:cNvSpPr>
          <p:nvPr/>
        </p:nvSpPr>
        <p:spPr>
          <a:xfrm>
            <a:off x="506589" y="271787"/>
            <a:ext cx="11064400" cy="494752"/>
          </a:xfrm>
          <a:prstGeom prst="rect">
            <a:avLst/>
          </a:prstGeom>
        </p:spPr>
        <p:txBody>
          <a:bodyPr vert="horz" lIns="91440" tIns="45720" rIns="91440" bIns="45720" rtlCol="0" anchor="ctr">
            <a:normAutofit/>
          </a:bodyPr>
          <a:lst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a:lstStyle>
          <a:p>
            <a:pPr defTabSz="914400"/>
            <a:r>
              <a:rPr lang="en-US" altLang="zh-CN" sz="2800" dirty="0" err="1">
                <a:solidFill>
                  <a:srgbClr val="000000"/>
                </a:solidFill>
                <a:latin typeface="Arial" panose="020B0604020202020204" pitchFamily="34" charset="0"/>
                <a:ea typeface="微软雅黑" panose="020B0503020204020204" pitchFamily="34" charset="-122"/>
                <a:cs typeface="Arial" panose="020B0604020202020204" pitchFamily="34" charset="0"/>
              </a:rPr>
              <a:t>PCIe</a:t>
            </a:r>
            <a:r>
              <a:rPr lang="en-US" altLang="zh-CN" sz="2800" dirty="0">
                <a:solidFill>
                  <a:srgbClr val="000000"/>
                </a:solidFill>
                <a:latin typeface="Arial" panose="020B0604020202020204" pitchFamily="34" charset="0"/>
                <a:ea typeface="微软雅黑" panose="020B0503020204020204" pitchFamily="34" charset="-122"/>
                <a:cs typeface="Arial" panose="020B0604020202020204" pitchFamily="34" charset="0"/>
              </a:rPr>
              <a:t> vs </a:t>
            </a:r>
            <a:r>
              <a:rPr lang="en-US" altLang="zh-CN" sz="2800" dirty="0" err="1">
                <a:solidFill>
                  <a:srgbClr val="000000"/>
                </a:solidFill>
                <a:latin typeface="Arial" panose="020B0604020202020204" pitchFamily="34" charset="0"/>
                <a:ea typeface="微软雅黑" panose="020B0503020204020204" pitchFamily="34" charset="-122"/>
                <a:cs typeface="Arial" panose="020B0604020202020204" pitchFamily="34" charset="0"/>
              </a:rPr>
              <a:t>NVMe-oF</a:t>
            </a:r>
            <a:endParaRPr lang="zh-CN" altLang="en-US" sz="28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8" name="Group 7"/>
          <p:cNvGrpSpPr/>
          <p:nvPr/>
        </p:nvGrpSpPr>
        <p:grpSpPr>
          <a:xfrm>
            <a:off x="8450407" y="5170"/>
            <a:ext cx="3749963" cy="208846"/>
            <a:chOff x="8450407" y="5170"/>
            <a:chExt cx="3749963" cy="208846"/>
          </a:xfrm>
        </p:grpSpPr>
        <p:sp>
          <p:nvSpPr>
            <p:cNvPr id="9" name="Process 79"/>
            <p:cNvSpPr/>
            <p:nvPr/>
          </p:nvSpPr>
          <p:spPr>
            <a:xfrm>
              <a:off x="9669607" y="5170"/>
              <a:ext cx="1311563" cy="208281"/>
            </a:xfrm>
            <a:prstGeom prst="flowChartProcess">
              <a:avLst/>
            </a:prstGeom>
            <a:solidFill>
              <a:srgbClr val="00B0F0"/>
            </a:solidFill>
            <a:ln w="12700" cap="flat" cmpd="sng" algn="ctr">
              <a:solidFill>
                <a:srgbClr val="666666"/>
              </a:solidFill>
              <a:prstDash val="solid"/>
              <a:miter lim="800000"/>
            </a:ln>
            <a:effectLst/>
          </p:spPr>
          <p:txBody>
            <a:bodyPr rtlCol="0" anchor="ctr"/>
            <a:lstStyle/>
            <a:p>
              <a:pPr algn="ctr" defTabSz="914400">
                <a:defRPr/>
              </a:pPr>
              <a:r>
                <a:rPr kumimoji="1" lang="en-US" altLang="zh-CN" sz="900" b="1" kern="0" dirty="0">
                  <a:solidFill>
                    <a:srgbClr val="FFFFFF"/>
                  </a:solidFill>
                </a:rPr>
                <a:t>Extreme Performance</a:t>
              </a:r>
              <a:endParaRPr kumimoji="1" lang="zh-CN" altLang="en-US" sz="900" b="1" kern="0" dirty="0">
                <a:solidFill>
                  <a:srgbClr val="FFFFFF"/>
                </a:solidFill>
              </a:endParaRPr>
            </a:p>
          </p:txBody>
        </p:sp>
        <p:sp>
          <p:nvSpPr>
            <p:cNvPr id="10" name="Process 80"/>
            <p:cNvSpPr/>
            <p:nvPr/>
          </p:nvSpPr>
          <p:spPr>
            <a:xfrm>
              <a:off x="8450407" y="5689"/>
              <a:ext cx="1219200" cy="206211"/>
            </a:xfrm>
            <a:prstGeom prst="flowChartProcess">
              <a:avLst/>
            </a:prstGeom>
            <a:noFill/>
            <a:ln w="12700" cap="flat" cmpd="sng" algn="ctr">
              <a:solidFill>
                <a:srgbClr val="666666"/>
              </a:solidFill>
              <a:prstDash val="solid"/>
              <a:miter lim="800000"/>
            </a:ln>
            <a:effectLst/>
          </p:spPr>
          <p:txBody>
            <a:bodyPr rtlCol="0" anchor="ctr"/>
            <a:lstStyle/>
            <a:p>
              <a:pPr algn="ctr" defTabSz="914400">
                <a:defRPr/>
              </a:pPr>
              <a:r>
                <a:rPr kumimoji="1" lang="en-US" altLang="zh-CN" sz="900" kern="0" dirty="0">
                  <a:solidFill>
                    <a:srgbClr val="1D1D1A"/>
                  </a:solidFill>
                </a:rPr>
                <a:t>Extremely Reliable</a:t>
              </a:r>
              <a:endParaRPr kumimoji="1" lang="zh-CN" altLang="en-US" sz="900" kern="0" dirty="0">
                <a:solidFill>
                  <a:srgbClr val="1D1D1A"/>
                </a:solidFill>
              </a:endParaRPr>
            </a:p>
          </p:txBody>
        </p:sp>
        <p:sp>
          <p:nvSpPr>
            <p:cNvPr id="11" name="Process 81"/>
            <p:cNvSpPr/>
            <p:nvPr/>
          </p:nvSpPr>
          <p:spPr>
            <a:xfrm>
              <a:off x="10981170" y="5749"/>
              <a:ext cx="1219200" cy="208267"/>
            </a:xfrm>
            <a:prstGeom prst="flowChartProcess">
              <a:avLst/>
            </a:prstGeom>
            <a:noFill/>
            <a:ln w="12700" cap="flat" cmpd="sng" algn="ctr">
              <a:solidFill>
                <a:srgbClr val="666666"/>
              </a:solidFill>
              <a:prstDash val="solid"/>
              <a:miter lim="800000"/>
            </a:ln>
            <a:effectLst/>
          </p:spPr>
          <p:txBody>
            <a:bodyPr rtlCol="0" anchor="ctr"/>
            <a:lstStyle/>
            <a:p>
              <a:pPr algn="ctr" defTabSz="914400">
                <a:defRPr/>
              </a:pPr>
              <a:r>
                <a:rPr kumimoji="1" lang="en-US" altLang="zh-CN" sz="900" kern="0" dirty="0">
                  <a:solidFill>
                    <a:srgbClr val="1D1D1A"/>
                  </a:solidFill>
                </a:rPr>
                <a:t>Cost Effective</a:t>
              </a:r>
              <a:endParaRPr kumimoji="1" lang="zh-CN" altLang="en-US" sz="900" kern="0" dirty="0">
                <a:solidFill>
                  <a:srgbClr val="1D1D1A"/>
                </a:solidFill>
              </a:endParaRPr>
            </a:p>
          </p:txBody>
        </p:sp>
      </p:grpSp>
    </p:spTree>
    <p:extLst>
      <p:ext uri="{BB962C8B-B14F-4D97-AF65-F5344CB8AC3E}">
        <p14:creationId xmlns:p14="http://schemas.microsoft.com/office/powerpoint/2010/main" val="717742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69875"/>
            <a:ext cx="10180638" cy="873125"/>
          </a:xfrm>
          <a:prstGeom prst="rect">
            <a:avLst/>
          </a:prstGeom>
        </p:spPr>
        <p:txBody>
          <a:bodyPr/>
          <a:lstStyle/>
          <a:p>
            <a:pPr marL="296950" indent="-296950">
              <a:spcBef>
                <a:spcPts val="1299"/>
              </a:spcBef>
            </a:pPr>
            <a:r>
              <a:rPr lang="en-US" altLang="zh-CN" sz="2800" dirty="0">
                <a:latin typeface="微软雅黑" panose="020B0503020204020204" pitchFamily="34" charset="-122"/>
                <a:ea typeface="微软雅黑" panose="020B0503020204020204" pitchFamily="34" charset="-122"/>
                <a:cs typeface="+mn-cs"/>
              </a:rPr>
              <a:t>Controller</a:t>
            </a:r>
            <a:r>
              <a:rPr lang="zh-CN" altLang="en-US" sz="2800" dirty="0">
                <a:latin typeface="微软雅黑" panose="020B0503020204020204" pitchFamily="34" charset="-122"/>
                <a:ea typeface="微软雅黑" panose="020B0503020204020204" pitchFamily="34" charset="-122"/>
                <a:cs typeface="+mn-cs"/>
              </a:rPr>
              <a:t> </a:t>
            </a:r>
            <a:r>
              <a:rPr lang="en-US" altLang="zh-CN" sz="2800" dirty="0">
                <a:latin typeface="微软雅黑" panose="020B0503020204020204" pitchFamily="34" charset="-122"/>
                <a:ea typeface="微软雅黑" panose="020B0503020204020204" pitchFamily="34" charset="-122"/>
                <a:cs typeface="+mn-cs"/>
              </a:rPr>
              <a:t>design</a:t>
            </a:r>
            <a:r>
              <a:rPr lang="zh-CN" altLang="en-US" sz="2800" dirty="0">
                <a:latin typeface="微软雅黑" panose="020B0503020204020204" pitchFamily="34" charset="-122"/>
                <a:ea typeface="微软雅黑" panose="020B0503020204020204" pitchFamily="34" charset="-122"/>
                <a:cs typeface="+mn-cs"/>
              </a:rPr>
              <a:t> </a:t>
            </a:r>
            <a:r>
              <a:rPr lang="en-US" altLang="zh-CN" sz="2800" dirty="0">
                <a:latin typeface="微软雅黑" panose="020B0503020204020204" pitchFamily="34" charset="-122"/>
                <a:ea typeface="微软雅黑" panose="020B0503020204020204" pitchFamily="34" charset="-122"/>
                <a:cs typeface="+mn-cs"/>
              </a:rPr>
              <a:t>for</a:t>
            </a:r>
            <a:r>
              <a:rPr lang="zh-CN" altLang="en-US" sz="2800" dirty="0">
                <a:latin typeface="微软雅黑" panose="020B0503020204020204" pitchFamily="34" charset="-122"/>
                <a:ea typeface="微软雅黑" panose="020B0503020204020204" pitchFamily="34" charset="-122"/>
                <a:cs typeface="+mn-cs"/>
              </a:rPr>
              <a:t> </a:t>
            </a:r>
            <a:r>
              <a:rPr lang="en-US" altLang="zh-CN" sz="2800" dirty="0">
                <a:latin typeface="微软雅黑" panose="020B0503020204020204" pitchFamily="34" charset="-122"/>
                <a:ea typeface="微软雅黑" panose="020B0503020204020204" pitchFamily="34" charset="-122"/>
                <a:cs typeface="+mn-cs"/>
              </a:rPr>
              <a:t>high-end</a:t>
            </a:r>
            <a:r>
              <a:rPr lang="zh-CN" altLang="en-US" sz="2800" dirty="0">
                <a:latin typeface="微软雅黑" panose="020B0503020204020204" pitchFamily="34" charset="-122"/>
                <a:ea typeface="微软雅黑" panose="020B0503020204020204" pitchFamily="34" charset="-122"/>
                <a:cs typeface="+mn-cs"/>
              </a:rPr>
              <a:t> </a:t>
            </a:r>
            <a:r>
              <a:rPr lang="en-US" altLang="zh-CN" sz="2800" dirty="0">
                <a:latin typeface="微软雅黑" panose="020B0503020204020204" pitchFamily="34" charset="-122"/>
                <a:ea typeface="微软雅黑" panose="020B0503020204020204" pitchFamily="34" charset="-122"/>
                <a:cs typeface="+mn-cs"/>
              </a:rPr>
              <a:t>series</a:t>
            </a:r>
            <a:endParaRPr lang="zh-CN" altLang="en-US" sz="2800" dirty="0">
              <a:latin typeface="微软雅黑" panose="020B0503020204020204" pitchFamily="34" charset="-122"/>
              <a:ea typeface="微软雅黑" panose="020B0503020204020204" pitchFamily="34" charset="-122"/>
              <a:cs typeface="+mn-cs"/>
            </a:endParaRPr>
          </a:p>
        </p:txBody>
      </p:sp>
      <p:pic>
        <p:nvPicPr>
          <p:cNvPr id="967" name="Picture 966"/>
          <p:cNvPicPr>
            <a:picLocks noChangeAspect="1"/>
          </p:cNvPicPr>
          <p:nvPr/>
        </p:nvPicPr>
        <p:blipFill>
          <a:blip r:embed="rId3"/>
          <a:stretch>
            <a:fillRect/>
          </a:stretch>
        </p:blipFill>
        <p:spPr>
          <a:xfrm>
            <a:off x="5537615" y="3076789"/>
            <a:ext cx="5547048" cy="2960112"/>
          </a:xfrm>
          <a:prstGeom prst="rect">
            <a:avLst/>
          </a:prstGeom>
        </p:spPr>
      </p:pic>
      <p:grpSp>
        <p:nvGrpSpPr>
          <p:cNvPr id="977" name="Group 976"/>
          <p:cNvGrpSpPr/>
          <p:nvPr/>
        </p:nvGrpSpPr>
        <p:grpSpPr>
          <a:xfrm>
            <a:off x="8450407" y="5741"/>
            <a:ext cx="3749963" cy="208281"/>
            <a:chOff x="8450407" y="5741"/>
            <a:chExt cx="3749963" cy="208281"/>
          </a:xfrm>
        </p:grpSpPr>
        <p:sp>
          <p:nvSpPr>
            <p:cNvPr id="978" name="Process 977"/>
            <p:cNvSpPr/>
            <p:nvPr/>
          </p:nvSpPr>
          <p:spPr>
            <a:xfrm>
              <a:off x="9669607" y="5741"/>
              <a:ext cx="1311563" cy="208281"/>
            </a:xfrm>
            <a:prstGeom prst="flowChartProcess">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 Performance</a:t>
              </a:r>
              <a:endParaRPr kumimoji="1" lang="zh-CN" altLang="en-US" sz="900" b="1" dirty="0">
                <a:solidFill>
                  <a:schemeClr val="tx2"/>
                </a:solidFill>
              </a:endParaRPr>
            </a:p>
          </p:txBody>
        </p:sp>
        <p:sp>
          <p:nvSpPr>
            <p:cNvPr id="979" name="Process 978"/>
            <p:cNvSpPr/>
            <p:nvPr/>
          </p:nvSpPr>
          <p:spPr>
            <a:xfrm>
              <a:off x="8450407" y="5741"/>
              <a:ext cx="1219200" cy="208275"/>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980" name="Process 979"/>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Cost Effective</a:t>
              </a:r>
              <a:endParaRPr kumimoji="1" lang="zh-CN" altLang="en-US" sz="900" b="1" dirty="0">
                <a:solidFill>
                  <a:schemeClr val="tx2"/>
                </a:solidFill>
              </a:endParaRPr>
            </a:p>
          </p:txBody>
        </p:sp>
      </p:grpSp>
      <p:pic>
        <p:nvPicPr>
          <p:cNvPr id="19" name="Picture 2" descr="https://support-it.huawei.com/it_graph_library/FileReadServlet?type=pic&amp;fileName=/Storage/Dorado%208000%20V6/3d/1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1497" y="1422799"/>
            <a:ext cx="6325967" cy="3557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5903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375214" y="181284"/>
            <a:ext cx="11068367" cy="430887"/>
          </a:xfrm>
          <a:prstGeom prst="rect">
            <a:avLst/>
          </a:prstGeom>
        </p:spPr>
        <p:txBody>
          <a:bodyPr wrap="square" lIns="0" tIns="0" rIns="0" bIns="0">
            <a:spAutoFit/>
          </a:bodyPr>
          <a:lstStyle/>
          <a:p>
            <a:pPr defTabSz="1219444">
              <a:spcBef>
                <a:spcPct val="0"/>
              </a:spcBef>
            </a:pPr>
            <a:r>
              <a:rPr lang="en-US" altLang="zh-CN" sz="2800" dirty="0">
                <a:solidFill>
                  <a:prstClr val="black"/>
                </a:solidFill>
                <a:latin typeface="微软雅黑" panose="020B0503020204020204" pitchFamily="34" charset="-122"/>
                <a:ea typeface="微软雅黑" panose="020B0503020204020204" pitchFamily="34" charset="-122"/>
                <a:cs typeface="Calibri" panose="020F0502020204030204" pitchFamily="34" charset="0"/>
              </a:rPr>
              <a:t>Intelligent CPU Partition Scheduling Algorithm </a:t>
            </a:r>
            <a:r>
              <a:rPr lang="en-US" altLang="zh-CN" b="1" dirty="0">
                <a:solidFill>
                  <a:srgbClr val="00B0F0"/>
                </a:solidFill>
                <a:latin typeface="Calibri" panose="020F0502020204030204" pitchFamily="34" charset="0"/>
                <a:ea typeface="微软雅黑" panose="020B0503020204020204" pitchFamily="34" charset="-122"/>
                <a:cs typeface="Calibri" panose="020F0502020204030204" pitchFamily="34" charset="0"/>
              </a:rPr>
              <a:t>- Reducing Latency by 30%</a:t>
            </a:r>
            <a:endParaRPr lang="zh-CN" altLang="en-US" b="1" dirty="0">
              <a:solidFill>
                <a:srgbClr val="00B0F0"/>
              </a:solidFill>
              <a:latin typeface="Calibri" panose="020F0502020204030204" pitchFamily="34" charset="0"/>
              <a:ea typeface="微软雅黑" panose="020B0503020204020204" pitchFamily="34" charset="-122"/>
              <a:cs typeface="Calibri" panose="020F0502020204030204" pitchFamily="34" charset="0"/>
            </a:endParaRPr>
          </a:p>
        </p:txBody>
      </p:sp>
      <p:grpSp>
        <p:nvGrpSpPr>
          <p:cNvPr id="201" name="Group 200"/>
          <p:cNvGrpSpPr/>
          <p:nvPr/>
        </p:nvGrpSpPr>
        <p:grpSpPr>
          <a:xfrm>
            <a:off x="8450407" y="5170"/>
            <a:ext cx="3749963" cy="208846"/>
            <a:chOff x="8450407" y="5170"/>
            <a:chExt cx="3749963" cy="208846"/>
          </a:xfrm>
        </p:grpSpPr>
        <p:sp>
          <p:nvSpPr>
            <p:cNvPr id="202" name="Process 201"/>
            <p:cNvSpPr/>
            <p:nvPr/>
          </p:nvSpPr>
          <p:spPr>
            <a:xfrm>
              <a:off x="9669607" y="5170"/>
              <a:ext cx="1311563" cy="208281"/>
            </a:xfrm>
            <a:prstGeom prst="flowChartProcess">
              <a:avLst/>
            </a:prstGeom>
            <a:solidFill>
              <a:srgbClr val="00B0F0"/>
            </a:solid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b="1" i="0" u="none" strike="noStrike" kern="0" cap="none" spc="0" normalizeH="0" baseline="0" noProof="0" dirty="0">
                  <a:ln>
                    <a:noFill/>
                  </a:ln>
                  <a:solidFill>
                    <a:srgbClr val="FFFFFF"/>
                  </a:solidFill>
                  <a:effectLst/>
                  <a:uLnTx/>
                  <a:uFillTx/>
                  <a:latin typeface="Calibri"/>
                  <a:ea typeface="等线" charset="-122"/>
                  <a:cs typeface=""/>
                </a:rPr>
                <a:t>Extreme Performance</a:t>
              </a:r>
              <a:endParaRPr kumimoji="1" lang="zh-CN" altLang="en-US" sz="900" b="1" i="0" u="none" strike="noStrike" kern="0" cap="none" spc="0" normalizeH="0" baseline="0" noProof="0" dirty="0">
                <a:ln>
                  <a:noFill/>
                </a:ln>
                <a:solidFill>
                  <a:srgbClr val="FFFFFF"/>
                </a:solidFill>
                <a:effectLst/>
                <a:uLnTx/>
                <a:uFillTx/>
                <a:latin typeface="Calibri"/>
                <a:ea typeface="等线" charset="-122"/>
                <a:cs typeface=""/>
              </a:endParaRPr>
            </a:p>
          </p:txBody>
        </p:sp>
        <p:sp>
          <p:nvSpPr>
            <p:cNvPr id="203" name="Process 202"/>
            <p:cNvSpPr/>
            <p:nvPr/>
          </p:nvSpPr>
          <p:spPr>
            <a:xfrm>
              <a:off x="8450407" y="5689"/>
              <a:ext cx="1219200" cy="206211"/>
            </a:xfrm>
            <a:prstGeom prst="flowChartProcess">
              <a:avLst/>
            </a:prstGeom>
            <a:no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i="0" u="none" strike="noStrike" kern="0" cap="none" spc="0" normalizeH="0" baseline="0" noProof="0" dirty="0">
                  <a:ln>
                    <a:noFill/>
                  </a:ln>
                  <a:effectLst/>
                  <a:uLnTx/>
                  <a:uFillTx/>
                  <a:latin typeface="Calibri"/>
                  <a:ea typeface="等线" charset="-122"/>
                  <a:cs typeface=""/>
                </a:rPr>
                <a:t>Extremely Reliable</a:t>
              </a:r>
              <a:endParaRPr kumimoji="1" lang="zh-CN" altLang="en-US" sz="900" i="0" u="none" strike="noStrike" kern="0" cap="none" spc="0" normalizeH="0" baseline="0" noProof="0" dirty="0">
                <a:ln>
                  <a:noFill/>
                </a:ln>
                <a:effectLst/>
                <a:uLnTx/>
                <a:uFillTx/>
                <a:latin typeface="Calibri"/>
                <a:ea typeface="等线" charset="-122"/>
                <a:cs typeface=""/>
              </a:endParaRPr>
            </a:p>
          </p:txBody>
        </p:sp>
        <p:sp>
          <p:nvSpPr>
            <p:cNvPr id="204" name="Process 203"/>
            <p:cNvSpPr/>
            <p:nvPr/>
          </p:nvSpPr>
          <p:spPr>
            <a:xfrm>
              <a:off x="10981170" y="5749"/>
              <a:ext cx="1219200" cy="208267"/>
            </a:xfrm>
            <a:prstGeom prst="flowChartProcess">
              <a:avLst/>
            </a:prstGeom>
            <a:no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i="0" u="none" strike="noStrike" kern="0" cap="none" spc="0" normalizeH="0" baseline="0" noProof="0" dirty="0">
                  <a:ln>
                    <a:noFill/>
                  </a:ln>
                  <a:effectLst/>
                  <a:uLnTx/>
                  <a:uFillTx/>
                  <a:latin typeface="Calibri"/>
                  <a:ea typeface="等线" charset="-122"/>
                  <a:cs typeface=""/>
                </a:rPr>
                <a:t>Cost Effective</a:t>
              </a:r>
              <a:endParaRPr kumimoji="1" lang="zh-CN" altLang="en-US" sz="900" i="0" u="none" strike="noStrike" kern="0" cap="none" spc="0" normalizeH="0" baseline="0" noProof="0" dirty="0">
                <a:ln>
                  <a:noFill/>
                </a:ln>
                <a:effectLst/>
                <a:uLnTx/>
                <a:uFillTx/>
                <a:latin typeface="Calibri"/>
                <a:ea typeface="等线" charset="-122"/>
                <a:cs typeface=""/>
              </a:endParaRPr>
            </a:p>
          </p:txBody>
        </p:sp>
      </p:grpSp>
      <p:grpSp>
        <p:nvGrpSpPr>
          <p:cNvPr id="173" name="Group 172"/>
          <p:cNvGrpSpPr/>
          <p:nvPr/>
        </p:nvGrpSpPr>
        <p:grpSpPr>
          <a:xfrm>
            <a:off x="2188308" y="3551411"/>
            <a:ext cx="7790457" cy="1553716"/>
            <a:chOff x="969108" y="3464325"/>
            <a:chExt cx="9032948" cy="1553716"/>
          </a:xfrm>
        </p:grpSpPr>
        <p:sp>
          <p:nvSpPr>
            <p:cNvPr id="174" name="Triangle 173"/>
            <p:cNvSpPr/>
            <p:nvPr/>
          </p:nvSpPr>
          <p:spPr>
            <a:xfrm>
              <a:off x="969108" y="3464325"/>
              <a:ext cx="8979453" cy="317822"/>
            </a:xfrm>
            <a:prstGeom prst="triangle">
              <a:avLst>
                <a:gd name="adj" fmla="val 14447"/>
              </a:avLst>
            </a:prstGeom>
            <a:solidFill>
              <a:schemeClr val="bg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sp>
          <p:nvSpPr>
            <p:cNvPr id="175" name="TextBox 82"/>
            <p:cNvSpPr txBox="1"/>
            <p:nvPr/>
          </p:nvSpPr>
          <p:spPr>
            <a:xfrm>
              <a:off x="1659782" y="3993823"/>
              <a:ext cx="1185107" cy="143089"/>
            </a:xfrm>
            <a:prstGeom prst="rect">
              <a:avLst/>
            </a:prstGeom>
            <a:noFill/>
          </p:spPr>
          <p:txBody>
            <a:bodyPr wrap="square" lIns="0" tIns="0" rIns="0" bIns="0" rtlCol="0">
              <a:spAutoFit/>
            </a:bodyPr>
            <a:lstStyle/>
            <a:p>
              <a:pPr algn="ctr" defTabSz="914311"/>
              <a:r>
                <a:rPr lang="en-US" altLang="zh-CN" sz="1000" b="1" dirty="0">
                  <a:solidFill>
                    <a:prstClr val="white">
                      <a:lumMod val="50000"/>
                    </a:prstClr>
                  </a:solidFill>
                  <a:latin typeface="Arial" panose="020B0604020202020204" pitchFamily="34" charset="0"/>
                  <a:ea typeface="微软雅黑"/>
                  <a:cs typeface="Arial" panose="020B0604020202020204" pitchFamily="34" charset="0"/>
                </a:rPr>
                <a:t>I/O read 1</a:t>
              </a:r>
              <a:endParaRPr lang="en-US" sz="1000" b="1" dirty="0">
                <a:solidFill>
                  <a:prstClr val="white">
                    <a:lumMod val="50000"/>
                  </a:prstClr>
                </a:solidFill>
                <a:latin typeface="Arial" panose="020B0604020202020204" pitchFamily="34" charset="0"/>
                <a:ea typeface="微软雅黑"/>
                <a:cs typeface="Arial" panose="020B0604020202020204" pitchFamily="34" charset="0"/>
              </a:endParaRPr>
            </a:p>
          </p:txBody>
        </p:sp>
        <p:grpSp>
          <p:nvGrpSpPr>
            <p:cNvPr id="176" name="组合 7777"/>
            <p:cNvGrpSpPr/>
            <p:nvPr/>
          </p:nvGrpSpPr>
          <p:grpSpPr>
            <a:xfrm>
              <a:off x="2041427" y="4125872"/>
              <a:ext cx="458173" cy="141178"/>
              <a:chOff x="17543463" y="482600"/>
              <a:chExt cx="493712" cy="558800"/>
            </a:xfrm>
          </p:grpSpPr>
          <p:sp>
            <p:nvSpPr>
              <p:cNvPr id="229" name="Freeform 308"/>
              <p:cNvSpPr>
                <a:spLocks/>
              </p:cNvSpPr>
              <p:nvPr/>
            </p:nvSpPr>
            <p:spPr bwMode="auto">
              <a:xfrm>
                <a:off x="17543463" y="482600"/>
                <a:ext cx="231775" cy="230188"/>
              </a:xfrm>
              <a:custGeom>
                <a:avLst/>
                <a:gdLst>
                  <a:gd name="T0" fmla="*/ 45 w 146"/>
                  <a:gd name="T1" fmla="*/ 0 h 145"/>
                  <a:gd name="T2" fmla="*/ 129 w 146"/>
                  <a:gd name="T3" fmla="*/ 83 h 145"/>
                  <a:gd name="T4" fmla="*/ 146 w 146"/>
                  <a:gd name="T5" fmla="*/ 145 h 145"/>
                  <a:gd name="T6" fmla="*/ 85 w 146"/>
                  <a:gd name="T7" fmla="*/ 128 h 145"/>
                  <a:gd name="T8" fmla="*/ 0 w 146"/>
                  <a:gd name="T9" fmla="*/ 44 h 145"/>
                  <a:gd name="T10" fmla="*/ 45 w 146"/>
                  <a:gd name="T11" fmla="*/ 0 h 145"/>
                  <a:gd name="T12" fmla="*/ 45 w 146"/>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46" h="145">
                    <a:moveTo>
                      <a:pt x="45" y="0"/>
                    </a:moveTo>
                    <a:lnTo>
                      <a:pt x="129" y="83"/>
                    </a:lnTo>
                    <a:lnTo>
                      <a:pt x="146" y="145"/>
                    </a:lnTo>
                    <a:lnTo>
                      <a:pt x="85" y="128"/>
                    </a:lnTo>
                    <a:lnTo>
                      <a:pt x="0" y="44"/>
                    </a:lnTo>
                    <a:lnTo>
                      <a:pt x="45" y="0"/>
                    </a:lnTo>
                    <a:lnTo>
                      <a:pt x="45" y="0"/>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sp>
            <p:nvSpPr>
              <p:cNvPr id="230" name="Freeform 309"/>
              <p:cNvSpPr>
                <a:spLocks/>
              </p:cNvSpPr>
              <p:nvPr/>
            </p:nvSpPr>
            <p:spPr bwMode="auto">
              <a:xfrm>
                <a:off x="17681575" y="617538"/>
                <a:ext cx="80962" cy="82550"/>
              </a:xfrm>
              <a:custGeom>
                <a:avLst/>
                <a:gdLst>
                  <a:gd name="T0" fmla="*/ 41 w 51"/>
                  <a:gd name="T1" fmla="*/ 0 h 52"/>
                  <a:gd name="T2" fmla="*/ 51 w 51"/>
                  <a:gd name="T3" fmla="*/ 35 h 52"/>
                  <a:gd name="T4" fmla="*/ 35 w 51"/>
                  <a:gd name="T5" fmla="*/ 52 h 52"/>
                  <a:gd name="T6" fmla="*/ 0 w 51"/>
                  <a:gd name="T7" fmla="*/ 42 h 52"/>
                  <a:gd name="T8" fmla="*/ 41 w 51"/>
                  <a:gd name="T9" fmla="*/ 0 h 52"/>
                  <a:gd name="T10" fmla="*/ 41 w 51"/>
                  <a:gd name="T11" fmla="*/ 0 h 52"/>
                  <a:gd name="T12" fmla="*/ 41 w 51"/>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1" h="52">
                    <a:moveTo>
                      <a:pt x="41" y="0"/>
                    </a:moveTo>
                    <a:lnTo>
                      <a:pt x="51" y="35"/>
                    </a:lnTo>
                    <a:lnTo>
                      <a:pt x="35" y="52"/>
                    </a:lnTo>
                    <a:lnTo>
                      <a:pt x="0" y="42"/>
                    </a:lnTo>
                    <a:lnTo>
                      <a:pt x="41" y="0"/>
                    </a:lnTo>
                    <a:lnTo>
                      <a:pt x="41" y="0"/>
                    </a:lnTo>
                    <a:lnTo>
                      <a:pt x="4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sp>
            <p:nvSpPr>
              <p:cNvPr id="231" name="Freeform 310"/>
              <p:cNvSpPr>
                <a:spLocks noEditPoints="1"/>
              </p:cNvSpPr>
              <p:nvPr/>
            </p:nvSpPr>
            <p:spPr bwMode="auto">
              <a:xfrm>
                <a:off x="17611725" y="517525"/>
                <a:ext cx="425450" cy="523875"/>
              </a:xfrm>
              <a:custGeom>
                <a:avLst/>
                <a:gdLst>
                  <a:gd name="T0" fmla="*/ 222 w 268"/>
                  <a:gd name="T1" fmla="*/ 106 h 330"/>
                  <a:gd name="T2" fmla="*/ 108 w 268"/>
                  <a:gd name="T3" fmla="*/ 91 h 330"/>
                  <a:gd name="T4" fmla="*/ 108 w 268"/>
                  <a:gd name="T5" fmla="*/ 106 h 330"/>
                  <a:gd name="T6" fmla="*/ 268 w 268"/>
                  <a:gd name="T7" fmla="*/ 31 h 330"/>
                  <a:gd name="T8" fmla="*/ 268 w 268"/>
                  <a:gd name="T9" fmla="*/ 25 h 330"/>
                  <a:gd name="T10" fmla="*/ 262 w 268"/>
                  <a:gd name="T11" fmla="*/ 14 h 330"/>
                  <a:gd name="T12" fmla="*/ 254 w 268"/>
                  <a:gd name="T13" fmla="*/ 6 h 330"/>
                  <a:gd name="T14" fmla="*/ 243 w 268"/>
                  <a:gd name="T15" fmla="*/ 2 h 330"/>
                  <a:gd name="T16" fmla="*/ 138 w 268"/>
                  <a:gd name="T17" fmla="*/ 0 h 330"/>
                  <a:gd name="T18" fmla="*/ 69 w 268"/>
                  <a:gd name="T19" fmla="*/ 0 h 330"/>
                  <a:gd name="T20" fmla="*/ 138 w 268"/>
                  <a:gd name="T21" fmla="*/ 24 h 330"/>
                  <a:gd name="T22" fmla="*/ 237 w 268"/>
                  <a:gd name="T23" fmla="*/ 24 h 330"/>
                  <a:gd name="T24" fmla="*/ 240 w 268"/>
                  <a:gd name="T25" fmla="*/ 24 h 330"/>
                  <a:gd name="T26" fmla="*/ 244 w 268"/>
                  <a:gd name="T27" fmla="*/ 28 h 330"/>
                  <a:gd name="T28" fmla="*/ 244 w 268"/>
                  <a:gd name="T29" fmla="*/ 176 h 330"/>
                  <a:gd name="T30" fmla="*/ 146 w 268"/>
                  <a:gd name="T31" fmla="*/ 176 h 330"/>
                  <a:gd name="T32" fmla="*/ 133 w 268"/>
                  <a:gd name="T33" fmla="*/ 179 h 330"/>
                  <a:gd name="T34" fmla="*/ 124 w 268"/>
                  <a:gd name="T35" fmla="*/ 186 h 330"/>
                  <a:gd name="T36" fmla="*/ 117 w 268"/>
                  <a:gd name="T37" fmla="*/ 196 h 330"/>
                  <a:gd name="T38" fmla="*/ 115 w 268"/>
                  <a:gd name="T39" fmla="*/ 207 h 330"/>
                  <a:gd name="T40" fmla="*/ 31 w 268"/>
                  <a:gd name="T41" fmla="*/ 308 h 330"/>
                  <a:gd name="T42" fmla="*/ 28 w 268"/>
                  <a:gd name="T43" fmla="*/ 307 h 330"/>
                  <a:gd name="T44" fmla="*/ 23 w 268"/>
                  <a:gd name="T45" fmla="*/ 302 h 330"/>
                  <a:gd name="T46" fmla="*/ 23 w 268"/>
                  <a:gd name="T47" fmla="*/ 204 h 330"/>
                  <a:gd name="T48" fmla="*/ 23 w 268"/>
                  <a:gd name="T49" fmla="*/ 122 h 330"/>
                  <a:gd name="T50" fmla="*/ 0 w 268"/>
                  <a:gd name="T51" fmla="*/ 204 h 330"/>
                  <a:gd name="T52" fmla="*/ 0 w 268"/>
                  <a:gd name="T53" fmla="*/ 299 h 330"/>
                  <a:gd name="T54" fmla="*/ 1 w 268"/>
                  <a:gd name="T55" fmla="*/ 305 h 330"/>
                  <a:gd name="T56" fmla="*/ 5 w 268"/>
                  <a:gd name="T57" fmla="*/ 316 h 330"/>
                  <a:gd name="T58" fmla="*/ 14 w 268"/>
                  <a:gd name="T59" fmla="*/ 325 h 330"/>
                  <a:gd name="T60" fmla="*/ 24 w 268"/>
                  <a:gd name="T61" fmla="*/ 330 h 330"/>
                  <a:gd name="T62" fmla="*/ 114 w 268"/>
                  <a:gd name="T63" fmla="*/ 330 h 330"/>
                  <a:gd name="T64" fmla="*/ 115 w 268"/>
                  <a:gd name="T65" fmla="*/ 330 h 330"/>
                  <a:gd name="T66" fmla="*/ 268 w 268"/>
                  <a:gd name="T67" fmla="*/ 177 h 330"/>
                  <a:gd name="T68" fmla="*/ 268 w 268"/>
                  <a:gd name="T69" fmla="*/ 176 h 330"/>
                  <a:gd name="T70" fmla="*/ 268 w 268"/>
                  <a:gd name="T71" fmla="*/ 176 h 330"/>
                  <a:gd name="T72" fmla="*/ 139 w 268"/>
                  <a:gd name="T73" fmla="*/ 289 h 330"/>
                  <a:gd name="T74" fmla="*/ 139 w 268"/>
                  <a:gd name="T75" fmla="*/ 207 h 330"/>
                  <a:gd name="T76" fmla="*/ 141 w 268"/>
                  <a:gd name="T77" fmla="*/ 202 h 330"/>
                  <a:gd name="T78" fmla="*/ 146 w 268"/>
                  <a:gd name="T79" fmla="*/ 200 h 330"/>
                  <a:gd name="T80" fmla="*/ 139 w 268"/>
                  <a:gd name="T81" fmla="*/ 289 h 330"/>
                  <a:gd name="T82" fmla="*/ 222 w 268"/>
                  <a:gd name="T83" fmla="*/ 52 h 330"/>
                  <a:gd name="T84" fmla="*/ 108 w 268"/>
                  <a:gd name="T85" fmla="*/ 67 h 330"/>
                  <a:gd name="T86" fmla="*/ 222 w 268"/>
                  <a:gd name="T87" fmla="*/ 52 h 330"/>
                  <a:gd name="T88" fmla="*/ 108 w 268"/>
                  <a:gd name="T89" fmla="*/ 146 h 330"/>
                  <a:gd name="T90" fmla="*/ 222 w 268"/>
                  <a:gd name="T91" fmla="*/ 131 h 330"/>
                  <a:gd name="T92" fmla="*/ 108 w 268"/>
                  <a:gd name="T93" fmla="*/ 14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8" h="330">
                    <a:moveTo>
                      <a:pt x="108" y="106"/>
                    </a:moveTo>
                    <a:lnTo>
                      <a:pt x="222" y="106"/>
                    </a:lnTo>
                    <a:lnTo>
                      <a:pt x="222" y="91"/>
                    </a:lnTo>
                    <a:lnTo>
                      <a:pt x="108" y="91"/>
                    </a:lnTo>
                    <a:lnTo>
                      <a:pt x="108" y="106"/>
                    </a:lnTo>
                    <a:lnTo>
                      <a:pt x="108" y="106"/>
                    </a:lnTo>
                    <a:close/>
                    <a:moveTo>
                      <a:pt x="268" y="176"/>
                    </a:moveTo>
                    <a:lnTo>
                      <a:pt x="268" y="31"/>
                    </a:lnTo>
                    <a:lnTo>
                      <a:pt x="268" y="31"/>
                    </a:lnTo>
                    <a:lnTo>
                      <a:pt x="268" y="25"/>
                    </a:lnTo>
                    <a:lnTo>
                      <a:pt x="265" y="20"/>
                    </a:lnTo>
                    <a:lnTo>
                      <a:pt x="262" y="14"/>
                    </a:lnTo>
                    <a:lnTo>
                      <a:pt x="259" y="10"/>
                    </a:lnTo>
                    <a:lnTo>
                      <a:pt x="254" y="6"/>
                    </a:lnTo>
                    <a:lnTo>
                      <a:pt x="248" y="3"/>
                    </a:lnTo>
                    <a:lnTo>
                      <a:pt x="243" y="2"/>
                    </a:lnTo>
                    <a:lnTo>
                      <a:pt x="237" y="0"/>
                    </a:lnTo>
                    <a:lnTo>
                      <a:pt x="138" y="0"/>
                    </a:lnTo>
                    <a:lnTo>
                      <a:pt x="138" y="0"/>
                    </a:lnTo>
                    <a:lnTo>
                      <a:pt x="69" y="0"/>
                    </a:lnTo>
                    <a:lnTo>
                      <a:pt x="69" y="24"/>
                    </a:lnTo>
                    <a:lnTo>
                      <a:pt x="138" y="24"/>
                    </a:lnTo>
                    <a:lnTo>
                      <a:pt x="138" y="24"/>
                    </a:lnTo>
                    <a:lnTo>
                      <a:pt x="237" y="24"/>
                    </a:lnTo>
                    <a:lnTo>
                      <a:pt x="237" y="24"/>
                    </a:lnTo>
                    <a:lnTo>
                      <a:pt x="240" y="24"/>
                    </a:lnTo>
                    <a:lnTo>
                      <a:pt x="242" y="26"/>
                    </a:lnTo>
                    <a:lnTo>
                      <a:pt x="244" y="28"/>
                    </a:lnTo>
                    <a:lnTo>
                      <a:pt x="244" y="31"/>
                    </a:lnTo>
                    <a:lnTo>
                      <a:pt x="244" y="176"/>
                    </a:lnTo>
                    <a:lnTo>
                      <a:pt x="146" y="176"/>
                    </a:lnTo>
                    <a:lnTo>
                      <a:pt x="146" y="176"/>
                    </a:lnTo>
                    <a:lnTo>
                      <a:pt x="140" y="177"/>
                    </a:lnTo>
                    <a:lnTo>
                      <a:pt x="133" y="179"/>
                    </a:lnTo>
                    <a:lnTo>
                      <a:pt x="129" y="182"/>
                    </a:lnTo>
                    <a:lnTo>
                      <a:pt x="124" y="186"/>
                    </a:lnTo>
                    <a:lnTo>
                      <a:pt x="120" y="190"/>
                    </a:lnTo>
                    <a:lnTo>
                      <a:pt x="117" y="196"/>
                    </a:lnTo>
                    <a:lnTo>
                      <a:pt x="115" y="201"/>
                    </a:lnTo>
                    <a:lnTo>
                      <a:pt x="115" y="207"/>
                    </a:lnTo>
                    <a:lnTo>
                      <a:pt x="115" y="308"/>
                    </a:lnTo>
                    <a:lnTo>
                      <a:pt x="31" y="308"/>
                    </a:lnTo>
                    <a:lnTo>
                      <a:pt x="31" y="308"/>
                    </a:lnTo>
                    <a:lnTo>
                      <a:pt x="28" y="307"/>
                    </a:lnTo>
                    <a:lnTo>
                      <a:pt x="26" y="304"/>
                    </a:lnTo>
                    <a:lnTo>
                      <a:pt x="23" y="302"/>
                    </a:lnTo>
                    <a:lnTo>
                      <a:pt x="23" y="299"/>
                    </a:lnTo>
                    <a:lnTo>
                      <a:pt x="23" y="204"/>
                    </a:lnTo>
                    <a:lnTo>
                      <a:pt x="23" y="204"/>
                    </a:lnTo>
                    <a:lnTo>
                      <a:pt x="23" y="122"/>
                    </a:lnTo>
                    <a:lnTo>
                      <a:pt x="0" y="122"/>
                    </a:lnTo>
                    <a:lnTo>
                      <a:pt x="0" y="204"/>
                    </a:lnTo>
                    <a:lnTo>
                      <a:pt x="0" y="204"/>
                    </a:lnTo>
                    <a:lnTo>
                      <a:pt x="0" y="299"/>
                    </a:lnTo>
                    <a:lnTo>
                      <a:pt x="0" y="299"/>
                    </a:lnTo>
                    <a:lnTo>
                      <a:pt x="1" y="305"/>
                    </a:lnTo>
                    <a:lnTo>
                      <a:pt x="2" y="312"/>
                    </a:lnTo>
                    <a:lnTo>
                      <a:pt x="5" y="316"/>
                    </a:lnTo>
                    <a:lnTo>
                      <a:pt x="10" y="321"/>
                    </a:lnTo>
                    <a:lnTo>
                      <a:pt x="14" y="325"/>
                    </a:lnTo>
                    <a:lnTo>
                      <a:pt x="19" y="328"/>
                    </a:lnTo>
                    <a:lnTo>
                      <a:pt x="24" y="330"/>
                    </a:lnTo>
                    <a:lnTo>
                      <a:pt x="31" y="330"/>
                    </a:lnTo>
                    <a:lnTo>
                      <a:pt x="114" y="330"/>
                    </a:lnTo>
                    <a:lnTo>
                      <a:pt x="115" y="330"/>
                    </a:lnTo>
                    <a:lnTo>
                      <a:pt x="115" y="330"/>
                    </a:lnTo>
                    <a:lnTo>
                      <a:pt x="268" y="177"/>
                    </a:lnTo>
                    <a:lnTo>
                      <a:pt x="268" y="177"/>
                    </a:lnTo>
                    <a:lnTo>
                      <a:pt x="268" y="177"/>
                    </a:lnTo>
                    <a:lnTo>
                      <a:pt x="268" y="176"/>
                    </a:lnTo>
                    <a:lnTo>
                      <a:pt x="268" y="176"/>
                    </a:lnTo>
                    <a:lnTo>
                      <a:pt x="268" y="176"/>
                    </a:lnTo>
                    <a:lnTo>
                      <a:pt x="268" y="176"/>
                    </a:lnTo>
                    <a:close/>
                    <a:moveTo>
                      <a:pt x="139" y="289"/>
                    </a:moveTo>
                    <a:lnTo>
                      <a:pt x="139" y="207"/>
                    </a:lnTo>
                    <a:lnTo>
                      <a:pt x="139" y="207"/>
                    </a:lnTo>
                    <a:lnTo>
                      <a:pt x="139" y="204"/>
                    </a:lnTo>
                    <a:lnTo>
                      <a:pt x="141" y="202"/>
                    </a:lnTo>
                    <a:lnTo>
                      <a:pt x="143" y="200"/>
                    </a:lnTo>
                    <a:lnTo>
                      <a:pt x="146" y="200"/>
                    </a:lnTo>
                    <a:lnTo>
                      <a:pt x="227" y="200"/>
                    </a:lnTo>
                    <a:lnTo>
                      <a:pt x="139" y="289"/>
                    </a:lnTo>
                    <a:lnTo>
                      <a:pt x="139" y="289"/>
                    </a:lnTo>
                    <a:close/>
                    <a:moveTo>
                      <a:pt x="222" y="52"/>
                    </a:moveTo>
                    <a:lnTo>
                      <a:pt x="108" y="52"/>
                    </a:lnTo>
                    <a:lnTo>
                      <a:pt x="108" y="67"/>
                    </a:lnTo>
                    <a:lnTo>
                      <a:pt x="222" y="67"/>
                    </a:lnTo>
                    <a:lnTo>
                      <a:pt x="222" y="52"/>
                    </a:lnTo>
                    <a:lnTo>
                      <a:pt x="222" y="52"/>
                    </a:lnTo>
                    <a:close/>
                    <a:moveTo>
                      <a:pt x="108" y="146"/>
                    </a:moveTo>
                    <a:lnTo>
                      <a:pt x="222" y="146"/>
                    </a:lnTo>
                    <a:lnTo>
                      <a:pt x="222" y="131"/>
                    </a:lnTo>
                    <a:lnTo>
                      <a:pt x="108" y="131"/>
                    </a:lnTo>
                    <a:lnTo>
                      <a:pt x="108" y="146"/>
                    </a:lnTo>
                    <a:lnTo>
                      <a:pt x="108" y="146"/>
                    </a:lnTo>
                    <a:close/>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grpSp>
        <p:sp>
          <p:nvSpPr>
            <p:cNvPr id="177" name="TextBox 100"/>
            <p:cNvSpPr txBox="1"/>
            <p:nvPr/>
          </p:nvSpPr>
          <p:spPr>
            <a:xfrm>
              <a:off x="4178390" y="4811582"/>
              <a:ext cx="2421420" cy="143089"/>
            </a:xfrm>
            <a:prstGeom prst="rect">
              <a:avLst/>
            </a:prstGeom>
            <a:noFill/>
          </p:spPr>
          <p:txBody>
            <a:bodyPr wrap="square" lIns="0" tIns="0" rIns="0" bIns="0" rtlCol="0">
              <a:spAutoFit/>
            </a:bodyPr>
            <a:lstStyle/>
            <a:p>
              <a:pPr algn="ctr" defTabSz="914311" fontAlgn="ctr"/>
              <a:r>
                <a:rPr lang="en-US" altLang="zh-CN" sz="1000" b="1" dirty="0">
                  <a:solidFill>
                    <a:prstClr val="white">
                      <a:lumMod val="50000"/>
                    </a:prstClr>
                  </a:solidFill>
                  <a:latin typeface="Arial" panose="020B0604020202020204" pitchFamily="34" charset="0"/>
                  <a:ea typeface="微软雅黑"/>
                </a:rPr>
                <a:t>I/O read/write grouping</a:t>
              </a:r>
              <a:endParaRPr lang="en-US" sz="1000" b="1" dirty="0">
                <a:solidFill>
                  <a:prstClr val="white">
                    <a:lumMod val="50000"/>
                  </a:prstClr>
                </a:solidFill>
                <a:latin typeface="Arial" panose="020B0604020202020204" pitchFamily="34" charset="0"/>
                <a:ea typeface="微软雅黑"/>
              </a:endParaRPr>
            </a:p>
          </p:txBody>
        </p:sp>
        <p:sp>
          <p:nvSpPr>
            <p:cNvPr id="178" name="TextBox 82"/>
            <p:cNvSpPr txBox="1"/>
            <p:nvPr/>
          </p:nvSpPr>
          <p:spPr>
            <a:xfrm>
              <a:off x="3779146" y="3993899"/>
              <a:ext cx="1185107" cy="143089"/>
            </a:xfrm>
            <a:prstGeom prst="rect">
              <a:avLst/>
            </a:prstGeom>
            <a:noFill/>
          </p:spPr>
          <p:txBody>
            <a:bodyPr wrap="square" lIns="0" tIns="0" rIns="0" bIns="0" rtlCol="0">
              <a:spAutoFit/>
            </a:bodyPr>
            <a:lstStyle/>
            <a:p>
              <a:pPr algn="ctr" defTabSz="914311"/>
              <a:r>
                <a:rPr lang="en-US" altLang="zh-CN" sz="1000" b="1" dirty="0">
                  <a:solidFill>
                    <a:prstClr val="white">
                      <a:lumMod val="50000"/>
                    </a:prstClr>
                  </a:solidFill>
                  <a:latin typeface="Arial" panose="020B0604020202020204" pitchFamily="34" charset="0"/>
                  <a:ea typeface="微软雅黑"/>
                  <a:cs typeface="Arial" panose="020B0604020202020204" pitchFamily="34" charset="0"/>
                </a:rPr>
                <a:t>I/O read 2</a:t>
              </a:r>
              <a:endParaRPr lang="en-US" sz="1000" b="1" dirty="0">
                <a:solidFill>
                  <a:prstClr val="white">
                    <a:lumMod val="50000"/>
                  </a:prstClr>
                </a:solidFill>
                <a:latin typeface="Arial" panose="020B0604020202020204" pitchFamily="34" charset="0"/>
                <a:ea typeface="微软雅黑"/>
                <a:cs typeface="Arial" panose="020B0604020202020204" pitchFamily="34" charset="0"/>
              </a:endParaRPr>
            </a:p>
          </p:txBody>
        </p:sp>
        <p:sp>
          <p:nvSpPr>
            <p:cNvPr id="179" name="TextBox 82"/>
            <p:cNvSpPr txBox="1"/>
            <p:nvPr/>
          </p:nvSpPr>
          <p:spPr>
            <a:xfrm>
              <a:off x="5985658" y="3989528"/>
              <a:ext cx="1185107" cy="143089"/>
            </a:xfrm>
            <a:prstGeom prst="rect">
              <a:avLst/>
            </a:prstGeom>
            <a:noFill/>
          </p:spPr>
          <p:txBody>
            <a:bodyPr wrap="square" lIns="0" tIns="0" rIns="0" bIns="0" rtlCol="0">
              <a:spAutoFit/>
            </a:bodyPr>
            <a:lstStyle/>
            <a:p>
              <a:pPr algn="ctr" defTabSz="914311"/>
              <a:r>
                <a:rPr lang="en-US" altLang="zh-CN" sz="1000" b="1" dirty="0">
                  <a:solidFill>
                    <a:prstClr val="white">
                      <a:lumMod val="50000"/>
                    </a:prstClr>
                  </a:solidFill>
                  <a:latin typeface="Arial" panose="020B0604020202020204" pitchFamily="34" charset="0"/>
                  <a:ea typeface="微软雅黑"/>
                  <a:cs typeface="Arial" panose="020B0604020202020204" pitchFamily="34" charset="0"/>
                </a:rPr>
                <a:t>I/O write 1</a:t>
              </a:r>
              <a:endParaRPr lang="en-US" sz="1000" b="1" dirty="0">
                <a:solidFill>
                  <a:prstClr val="white">
                    <a:lumMod val="50000"/>
                  </a:prstClr>
                </a:solidFill>
                <a:latin typeface="Arial" panose="020B0604020202020204" pitchFamily="34" charset="0"/>
                <a:ea typeface="微软雅黑"/>
                <a:cs typeface="Arial" panose="020B0604020202020204" pitchFamily="34" charset="0"/>
              </a:endParaRPr>
            </a:p>
          </p:txBody>
        </p:sp>
        <p:sp>
          <p:nvSpPr>
            <p:cNvPr id="180" name="TextBox 82"/>
            <p:cNvSpPr txBox="1"/>
            <p:nvPr/>
          </p:nvSpPr>
          <p:spPr>
            <a:xfrm>
              <a:off x="8144606" y="3990178"/>
              <a:ext cx="1185107" cy="143089"/>
            </a:xfrm>
            <a:prstGeom prst="rect">
              <a:avLst/>
            </a:prstGeom>
            <a:noFill/>
          </p:spPr>
          <p:txBody>
            <a:bodyPr wrap="square" lIns="0" tIns="0" rIns="0" bIns="0" rtlCol="0">
              <a:spAutoFit/>
            </a:bodyPr>
            <a:lstStyle/>
            <a:p>
              <a:pPr algn="ctr" defTabSz="914311"/>
              <a:r>
                <a:rPr lang="en-US" altLang="zh-CN" sz="1000" b="1" dirty="0">
                  <a:solidFill>
                    <a:prstClr val="white">
                      <a:lumMod val="50000"/>
                    </a:prstClr>
                  </a:solidFill>
                  <a:latin typeface="Arial" panose="020B0604020202020204" pitchFamily="34" charset="0"/>
                  <a:ea typeface="微软雅黑"/>
                  <a:cs typeface="Arial" panose="020B0604020202020204" pitchFamily="34" charset="0"/>
                </a:rPr>
                <a:t>I/O write 2</a:t>
              </a:r>
              <a:endParaRPr lang="en-US" sz="1000" b="1" dirty="0">
                <a:solidFill>
                  <a:prstClr val="white">
                    <a:lumMod val="50000"/>
                  </a:prstClr>
                </a:solidFill>
                <a:latin typeface="Arial" panose="020B0604020202020204" pitchFamily="34" charset="0"/>
                <a:ea typeface="微软雅黑"/>
                <a:cs typeface="Arial" panose="020B0604020202020204" pitchFamily="34" charset="0"/>
              </a:endParaRPr>
            </a:p>
          </p:txBody>
        </p:sp>
        <p:grpSp>
          <p:nvGrpSpPr>
            <p:cNvPr id="181" name="组合 7777"/>
            <p:cNvGrpSpPr/>
            <p:nvPr/>
          </p:nvGrpSpPr>
          <p:grpSpPr>
            <a:xfrm>
              <a:off x="4045085" y="4134222"/>
              <a:ext cx="458173" cy="141178"/>
              <a:chOff x="17543463" y="482600"/>
              <a:chExt cx="493712" cy="558800"/>
            </a:xfrm>
          </p:grpSpPr>
          <p:sp>
            <p:nvSpPr>
              <p:cNvPr id="226" name="Freeform 308"/>
              <p:cNvSpPr>
                <a:spLocks/>
              </p:cNvSpPr>
              <p:nvPr/>
            </p:nvSpPr>
            <p:spPr bwMode="auto">
              <a:xfrm>
                <a:off x="17543463" y="482600"/>
                <a:ext cx="231775" cy="230188"/>
              </a:xfrm>
              <a:custGeom>
                <a:avLst/>
                <a:gdLst>
                  <a:gd name="T0" fmla="*/ 45 w 146"/>
                  <a:gd name="T1" fmla="*/ 0 h 145"/>
                  <a:gd name="T2" fmla="*/ 129 w 146"/>
                  <a:gd name="T3" fmla="*/ 83 h 145"/>
                  <a:gd name="T4" fmla="*/ 146 w 146"/>
                  <a:gd name="T5" fmla="*/ 145 h 145"/>
                  <a:gd name="T6" fmla="*/ 85 w 146"/>
                  <a:gd name="T7" fmla="*/ 128 h 145"/>
                  <a:gd name="T8" fmla="*/ 0 w 146"/>
                  <a:gd name="T9" fmla="*/ 44 h 145"/>
                  <a:gd name="T10" fmla="*/ 45 w 146"/>
                  <a:gd name="T11" fmla="*/ 0 h 145"/>
                  <a:gd name="T12" fmla="*/ 45 w 146"/>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46" h="145">
                    <a:moveTo>
                      <a:pt x="45" y="0"/>
                    </a:moveTo>
                    <a:lnTo>
                      <a:pt x="129" y="83"/>
                    </a:lnTo>
                    <a:lnTo>
                      <a:pt x="146" y="145"/>
                    </a:lnTo>
                    <a:lnTo>
                      <a:pt x="85" y="128"/>
                    </a:lnTo>
                    <a:lnTo>
                      <a:pt x="0" y="44"/>
                    </a:lnTo>
                    <a:lnTo>
                      <a:pt x="45" y="0"/>
                    </a:lnTo>
                    <a:lnTo>
                      <a:pt x="45" y="0"/>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sp>
            <p:nvSpPr>
              <p:cNvPr id="227" name="Freeform 309"/>
              <p:cNvSpPr>
                <a:spLocks/>
              </p:cNvSpPr>
              <p:nvPr/>
            </p:nvSpPr>
            <p:spPr bwMode="auto">
              <a:xfrm>
                <a:off x="17681575" y="617538"/>
                <a:ext cx="80962" cy="82550"/>
              </a:xfrm>
              <a:custGeom>
                <a:avLst/>
                <a:gdLst>
                  <a:gd name="T0" fmla="*/ 41 w 51"/>
                  <a:gd name="T1" fmla="*/ 0 h 52"/>
                  <a:gd name="T2" fmla="*/ 51 w 51"/>
                  <a:gd name="T3" fmla="*/ 35 h 52"/>
                  <a:gd name="T4" fmla="*/ 35 w 51"/>
                  <a:gd name="T5" fmla="*/ 52 h 52"/>
                  <a:gd name="T6" fmla="*/ 0 w 51"/>
                  <a:gd name="T7" fmla="*/ 42 h 52"/>
                  <a:gd name="T8" fmla="*/ 41 w 51"/>
                  <a:gd name="T9" fmla="*/ 0 h 52"/>
                  <a:gd name="T10" fmla="*/ 41 w 51"/>
                  <a:gd name="T11" fmla="*/ 0 h 52"/>
                  <a:gd name="T12" fmla="*/ 41 w 51"/>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1" h="52">
                    <a:moveTo>
                      <a:pt x="41" y="0"/>
                    </a:moveTo>
                    <a:lnTo>
                      <a:pt x="51" y="35"/>
                    </a:lnTo>
                    <a:lnTo>
                      <a:pt x="35" y="52"/>
                    </a:lnTo>
                    <a:lnTo>
                      <a:pt x="0" y="42"/>
                    </a:lnTo>
                    <a:lnTo>
                      <a:pt x="41" y="0"/>
                    </a:lnTo>
                    <a:lnTo>
                      <a:pt x="41" y="0"/>
                    </a:lnTo>
                    <a:lnTo>
                      <a:pt x="4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sp>
            <p:nvSpPr>
              <p:cNvPr id="228" name="Freeform 310"/>
              <p:cNvSpPr>
                <a:spLocks noEditPoints="1"/>
              </p:cNvSpPr>
              <p:nvPr/>
            </p:nvSpPr>
            <p:spPr bwMode="auto">
              <a:xfrm>
                <a:off x="17611725" y="517525"/>
                <a:ext cx="425450" cy="523875"/>
              </a:xfrm>
              <a:custGeom>
                <a:avLst/>
                <a:gdLst>
                  <a:gd name="T0" fmla="*/ 222 w 268"/>
                  <a:gd name="T1" fmla="*/ 106 h 330"/>
                  <a:gd name="T2" fmla="*/ 108 w 268"/>
                  <a:gd name="T3" fmla="*/ 91 h 330"/>
                  <a:gd name="T4" fmla="*/ 108 w 268"/>
                  <a:gd name="T5" fmla="*/ 106 h 330"/>
                  <a:gd name="T6" fmla="*/ 268 w 268"/>
                  <a:gd name="T7" fmla="*/ 31 h 330"/>
                  <a:gd name="T8" fmla="*/ 268 w 268"/>
                  <a:gd name="T9" fmla="*/ 25 h 330"/>
                  <a:gd name="T10" fmla="*/ 262 w 268"/>
                  <a:gd name="T11" fmla="*/ 14 h 330"/>
                  <a:gd name="T12" fmla="*/ 254 w 268"/>
                  <a:gd name="T13" fmla="*/ 6 h 330"/>
                  <a:gd name="T14" fmla="*/ 243 w 268"/>
                  <a:gd name="T15" fmla="*/ 2 h 330"/>
                  <a:gd name="T16" fmla="*/ 138 w 268"/>
                  <a:gd name="T17" fmla="*/ 0 h 330"/>
                  <a:gd name="T18" fmla="*/ 69 w 268"/>
                  <a:gd name="T19" fmla="*/ 0 h 330"/>
                  <a:gd name="T20" fmla="*/ 138 w 268"/>
                  <a:gd name="T21" fmla="*/ 24 h 330"/>
                  <a:gd name="T22" fmla="*/ 237 w 268"/>
                  <a:gd name="T23" fmla="*/ 24 h 330"/>
                  <a:gd name="T24" fmla="*/ 240 w 268"/>
                  <a:gd name="T25" fmla="*/ 24 h 330"/>
                  <a:gd name="T26" fmla="*/ 244 w 268"/>
                  <a:gd name="T27" fmla="*/ 28 h 330"/>
                  <a:gd name="T28" fmla="*/ 244 w 268"/>
                  <a:gd name="T29" fmla="*/ 176 h 330"/>
                  <a:gd name="T30" fmla="*/ 146 w 268"/>
                  <a:gd name="T31" fmla="*/ 176 h 330"/>
                  <a:gd name="T32" fmla="*/ 133 w 268"/>
                  <a:gd name="T33" fmla="*/ 179 h 330"/>
                  <a:gd name="T34" fmla="*/ 124 w 268"/>
                  <a:gd name="T35" fmla="*/ 186 h 330"/>
                  <a:gd name="T36" fmla="*/ 117 w 268"/>
                  <a:gd name="T37" fmla="*/ 196 h 330"/>
                  <a:gd name="T38" fmla="*/ 115 w 268"/>
                  <a:gd name="T39" fmla="*/ 207 h 330"/>
                  <a:gd name="T40" fmla="*/ 31 w 268"/>
                  <a:gd name="T41" fmla="*/ 308 h 330"/>
                  <a:gd name="T42" fmla="*/ 28 w 268"/>
                  <a:gd name="T43" fmla="*/ 307 h 330"/>
                  <a:gd name="T44" fmla="*/ 23 w 268"/>
                  <a:gd name="T45" fmla="*/ 302 h 330"/>
                  <a:gd name="T46" fmla="*/ 23 w 268"/>
                  <a:gd name="T47" fmla="*/ 204 h 330"/>
                  <a:gd name="T48" fmla="*/ 23 w 268"/>
                  <a:gd name="T49" fmla="*/ 122 h 330"/>
                  <a:gd name="T50" fmla="*/ 0 w 268"/>
                  <a:gd name="T51" fmla="*/ 204 h 330"/>
                  <a:gd name="T52" fmla="*/ 0 w 268"/>
                  <a:gd name="T53" fmla="*/ 299 h 330"/>
                  <a:gd name="T54" fmla="*/ 1 w 268"/>
                  <a:gd name="T55" fmla="*/ 305 h 330"/>
                  <a:gd name="T56" fmla="*/ 5 w 268"/>
                  <a:gd name="T57" fmla="*/ 316 h 330"/>
                  <a:gd name="T58" fmla="*/ 14 w 268"/>
                  <a:gd name="T59" fmla="*/ 325 h 330"/>
                  <a:gd name="T60" fmla="*/ 24 w 268"/>
                  <a:gd name="T61" fmla="*/ 330 h 330"/>
                  <a:gd name="T62" fmla="*/ 114 w 268"/>
                  <a:gd name="T63" fmla="*/ 330 h 330"/>
                  <a:gd name="T64" fmla="*/ 115 w 268"/>
                  <a:gd name="T65" fmla="*/ 330 h 330"/>
                  <a:gd name="T66" fmla="*/ 268 w 268"/>
                  <a:gd name="T67" fmla="*/ 177 h 330"/>
                  <a:gd name="T68" fmla="*/ 268 w 268"/>
                  <a:gd name="T69" fmla="*/ 176 h 330"/>
                  <a:gd name="T70" fmla="*/ 268 w 268"/>
                  <a:gd name="T71" fmla="*/ 176 h 330"/>
                  <a:gd name="T72" fmla="*/ 139 w 268"/>
                  <a:gd name="T73" fmla="*/ 289 h 330"/>
                  <a:gd name="T74" fmla="*/ 139 w 268"/>
                  <a:gd name="T75" fmla="*/ 207 h 330"/>
                  <a:gd name="T76" fmla="*/ 141 w 268"/>
                  <a:gd name="T77" fmla="*/ 202 h 330"/>
                  <a:gd name="T78" fmla="*/ 146 w 268"/>
                  <a:gd name="T79" fmla="*/ 200 h 330"/>
                  <a:gd name="T80" fmla="*/ 139 w 268"/>
                  <a:gd name="T81" fmla="*/ 289 h 330"/>
                  <a:gd name="T82" fmla="*/ 222 w 268"/>
                  <a:gd name="T83" fmla="*/ 52 h 330"/>
                  <a:gd name="T84" fmla="*/ 108 w 268"/>
                  <a:gd name="T85" fmla="*/ 67 h 330"/>
                  <a:gd name="T86" fmla="*/ 222 w 268"/>
                  <a:gd name="T87" fmla="*/ 52 h 330"/>
                  <a:gd name="T88" fmla="*/ 108 w 268"/>
                  <a:gd name="T89" fmla="*/ 146 h 330"/>
                  <a:gd name="T90" fmla="*/ 222 w 268"/>
                  <a:gd name="T91" fmla="*/ 131 h 330"/>
                  <a:gd name="T92" fmla="*/ 108 w 268"/>
                  <a:gd name="T93" fmla="*/ 14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8" h="330">
                    <a:moveTo>
                      <a:pt x="108" y="106"/>
                    </a:moveTo>
                    <a:lnTo>
                      <a:pt x="222" y="106"/>
                    </a:lnTo>
                    <a:lnTo>
                      <a:pt x="222" y="91"/>
                    </a:lnTo>
                    <a:lnTo>
                      <a:pt x="108" y="91"/>
                    </a:lnTo>
                    <a:lnTo>
                      <a:pt x="108" y="106"/>
                    </a:lnTo>
                    <a:lnTo>
                      <a:pt x="108" y="106"/>
                    </a:lnTo>
                    <a:close/>
                    <a:moveTo>
                      <a:pt x="268" y="176"/>
                    </a:moveTo>
                    <a:lnTo>
                      <a:pt x="268" y="31"/>
                    </a:lnTo>
                    <a:lnTo>
                      <a:pt x="268" y="31"/>
                    </a:lnTo>
                    <a:lnTo>
                      <a:pt x="268" y="25"/>
                    </a:lnTo>
                    <a:lnTo>
                      <a:pt x="265" y="20"/>
                    </a:lnTo>
                    <a:lnTo>
                      <a:pt x="262" y="14"/>
                    </a:lnTo>
                    <a:lnTo>
                      <a:pt x="259" y="10"/>
                    </a:lnTo>
                    <a:lnTo>
                      <a:pt x="254" y="6"/>
                    </a:lnTo>
                    <a:lnTo>
                      <a:pt x="248" y="3"/>
                    </a:lnTo>
                    <a:lnTo>
                      <a:pt x="243" y="2"/>
                    </a:lnTo>
                    <a:lnTo>
                      <a:pt x="237" y="0"/>
                    </a:lnTo>
                    <a:lnTo>
                      <a:pt x="138" y="0"/>
                    </a:lnTo>
                    <a:lnTo>
                      <a:pt x="138" y="0"/>
                    </a:lnTo>
                    <a:lnTo>
                      <a:pt x="69" y="0"/>
                    </a:lnTo>
                    <a:lnTo>
                      <a:pt x="69" y="24"/>
                    </a:lnTo>
                    <a:lnTo>
                      <a:pt x="138" y="24"/>
                    </a:lnTo>
                    <a:lnTo>
                      <a:pt x="138" y="24"/>
                    </a:lnTo>
                    <a:lnTo>
                      <a:pt x="237" y="24"/>
                    </a:lnTo>
                    <a:lnTo>
                      <a:pt x="237" y="24"/>
                    </a:lnTo>
                    <a:lnTo>
                      <a:pt x="240" y="24"/>
                    </a:lnTo>
                    <a:lnTo>
                      <a:pt x="242" y="26"/>
                    </a:lnTo>
                    <a:lnTo>
                      <a:pt x="244" y="28"/>
                    </a:lnTo>
                    <a:lnTo>
                      <a:pt x="244" y="31"/>
                    </a:lnTo>
                    <a:lnTo>
                      <a:pt x="244" y="176"/>
                    </a:lnTo>
                    <a:lnTo>
                      <a:pt x="146" y="176"/>
                    </a:lnTo>
                    <a:lnTo>
                      <a:pt x="146" y="176"/>
                    </a:lnTo>
                    <a:lnTo>
                      <a:pt x="140" y="177"/>
                    </a:lnTo>
                    <a:lnTo>
                      <a:pt x="133" y="179"/>
                    </a:lnTo>
                    <a:lnTo>
                      <a:pt x="129" y="182"/>
                    </a:lnTo>
                    <a:lnTo>
                      <a:pt x="124" y="186"/>
                    </a:lnTo>
                    <a:lnTo>
                      <a:pt x="120" y="190"/>
                    </a:lnTo>
                    <a:lnTo>
                      <a:pt x="117" y="196"/>
                    </a:lnTo>
                    <a:lnTo>
                      <a:pt x="115" y="201"/>
                    </a:lnTo>
                    <a:lnTo>
                      <a:pt x="115" y="207"/>
                    </a:lnTo>
                    <a:lnTo>
                      <a:pt x="115" y="308"/>
                    </a:lnTo>
                    <a:lnTo>
                      <a:pt x="31" y="308"/>
                    </a:lnTo>
                    <a:lnTo>
                      <a:pt x="31" y="308"/>
                    </a:lnTo>
                    <a:lnTo>
                      <a:pt x="28" y="307"/>
                    </a:lnTo>
                    <a:lnTo>
                      <a:pt x="26" y="304"/>
                    </a:lnTo>
                    <a:lnTo>
                      <a:pt x="23" y="302"/>
                    </a:lnTo>
                    <a:lnTo>
                      <a:pt x="23" y="299"/>
                    </a:lnTo>
                    <a:lnTo>
                      <a:pt x="23" y="204"/>
                    </a:lnTo>
                    <a:lnTo>
                      <a:pt x="23" y="204"/>
                    </a:lnTo>
                    <a:lnTo>
                      <a:pt x="23" y="122"/>
                    </a:lnTo>
                    <a:lnTo>
                      <a:pt x="0" y="122"/>
                    </a:lnTo>
                    <a:lnTo>
                      <a:pt x="0" y="204"/>
                    </a:lnTo>
                    <a:lnTo>
                      <a:pt x="0" y="204"/>
                    </a:lnTo>
                    <a:lnTo>
                      <a:pt x="0" y="299"/>
                    </a:lnTo>
                    <a:lnTo>
                      <a:pt x="0" y="299"/>
                    </a:lnTo>
                    <a:lnTo>
                      <a:pt x="1" y="305"/>
                    </a:lnTo>
                    <a:lnTo>
                      <a:pt x="2" y="312"/>
                    </a:lnTo>
                    <a:lnTo>
                      <a:pt x="5" y="316"/>
                    </a:lnTo>
                    <a:lnTo>
                      <a:pt x="10" y="321"/>
                    </a:lnTo>
                    <a:lnTo>
                      <a:pt x="14" y="325"/>
                    </a:lnTo>
                    <a:lnTo>
                      <a:pt x="19" y="328"/>
                    </a:lnTo>
                    <a:lnTo>
                      <a:pt x="24" y="330"/>
                    </a:lnTo>
                    <a:lnTo>
                      <a:pt x="31" y="330"/>
                    </a:lnTo>
                    <a:lnTo>
                      <a:pt x="114" y="330"/>
                    </a:lnTo>
                    <a:lnTo>
                      <a:pt x="115" y="330"/>
                    </a:lnTo>
                    <a:lnTo>
                      <a:pt x="115" y="330"/>
                    </a:lnTo>
                    <a:lnTo>
                      <a:pt x="268" y="177"/>
                    </a:lnTo>
                    <a:lnTo>
                      <a:pt x="268" y="177"/>
                    </a:lnTo>
                    <a:lnTo>
                      <a:pt x="268" y="177"/>
                    </a:lnTo>
                    <a:lnTo>
                      <a:pt x="268" y="176"/>
                    </a:lnTo>
                    <a:lnTo>
                      <a:pt x="268" y="176"/>
                    </a:lnTo>
                    <a:lnTo>
                      <a:pt x="268" y="176"/>
                    </a:lnTo>
                    <a:lnTo>
                      <a:pt x="268" y="176"/>
                    </a:lnTo>
                    <a:close/>
                    <a:moveTo>
                      <a:pt x="139" y="289"/>
                    </a:moveTo>
                    <a:lnTo>
                      <a:pt x="139" y="207"/>
                    </a:lnTo>
                    <a:lnTo>
                      <a:pt x="139" y="207"/>
                    </a:lnTo>
                    <a:lnTo>
                      <a:pt x="139" y="204"/>
                    </a:lnTo>
                    <a:lnTo>
                      <a:pt x="141" y="202"/>
                    </a:lnTo>
                    <a:lnTo>
                      <a:pt x="143" y="200"/>
                    </a:lnTo>
                    <a:lnTo>
                      <a:pt x="146" y="200"/>
                    </a:lnTo>
                    <a:lnTo>
                      <a:pt x="227" y="200"/>
                    </a:lnTo>
                    <a:lnTo>
                      <a:pt x="139" y="289"/>
                    </a:lnTo>
                    <a:lnTo>
                      <a:pt x="139" y="289"/>
                    </a:lnTo>
                    <a:close/>
                    <a:moveTo>
                      <a:pt x="222" y="52"/>
                    </a:moveTo>
                    <a:lnTo>
                      <a:pt x="108" y="52"/>
                    </a:lnTo>
                    <a:lnTo>
                      <a:pt x="108" y="67"/>
                    </a:lnTo>
                    <a:lnTo>
                      <a:pt x="222" y="67"/>
                    </a:lnTo>
                    <a:lnTo>
                      <a:pt x="222" y="52"/>
                    </a:lnTo>
                    <a:lnTo>
                      <a:pt x="222" y="52"/>
                    </a:lnTo>
                    <a:close/>
                    <a:moveTo>
                      <a:pt x="108" y="146"/>
                    </a:moveTo>
                    <a:lnTo>
                      <a:pt x="222" y="146"/>
                    </a:lnTo>
                    <a:lnTo>
                      <a:pt x="222" y="131"/>
                    </a:lnTo>
                    <a:lnTo>
                      <a:pt x="108" y="131"/>
                    </a:lnTo>
                    <a:lnTo>
                      <a:pt x="108" y="146"/>
                    </a:lnTo>
                    <a:lnTo>
                      <a:pt x="108" y="146"/>
                    </a:lnTo>
                    <a:close/>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grpSp>
        <p:grpSp>
          <p:nvGrpSpPr>
            <p:cNvPr id="182" name="组合 7777"/>
            <p:cNvGrpSpPr/>
            <p:nvPr/>
          </p:nvGrpSpPr>
          <p:grpSpPr>
            <a:xfrm>
              <a:off x="6303267" y="4145728"/>
              <a:ext cx="458173" cy="141178"/>
              <a:chOff x="17543463" y="482600"/>
              <a:chExt cx="493712" cy="558800"/>
            </a:xfrm>
          </p:grpSpPr>
          <p:sp>
            <p:nvSpPr>
              <p:cNvPr id="223" name="Freeform 308"/>
              <p:cNvSpPr>
                <a:spLocks/>
              </p:cNvSpPr>
              <p:nvPr/>
            </p:nvSpPr>
            <p:spPr bwMode="auto">
              <a:xfrm>
                <a:off x="17543463" y="482600"/>
                <a:ext cx="231775" cy="230188"/>
              </a:xfrm>
              <a:custGeom>
                <a:avLst/>
                <a:gdLst>
                  <a:gd name="T0" fmla="*/ 45 w 146"/>
                  <a:gd name="T1" fmla="*/ 0 h 145"/>
                  <a:gd name="T2" fmla="*/ 129 w 146"/>
                  <a:gd name="T3" fmla="*/ 83 h 145"/>
                  <a:gd name="T4" fmla="*/ 146 w 146"/>
                  <a:gd name="T5" fmla="*/ 145 h 145"/>
                  <a:gd name="T6" fmla="*/ 85 w 146"/>
                  <a:gd name="T7" fmla="*/ 128 h 145"/>
                  <a:gd name="T8" fmla="*/ 0 w 146"/>
                  <a:gd name="T9" fmla="*/ 44 h 145"/>
                  <a:gd name="T10" fmla="*/ 45 w 146"/>
                  <a:gd name="T11" fmla="*/ 0 h 145"/>
                  <a:gd name="T12" fmla="*/ 45 w 146"/>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46" h="145">
                    <a:moveTo>
                      <a:pt x="45" y="0"/>
                    </a:moveTo>
                    <a:lnTo>
                      <a:pt x="129" y="83"/>
                    </a:lnTo>
                    <a:lnTo>
                      <a:pt x="146" y="145"/>
                    </a:lnTo>
                    <a:lnTo>
                      <a:pt x="85" y="128"/>
                    </a:lnTo>
                    <a:lnTo>
                      <a:pt x="0" y="44"/>
                    </a:lnTo>
                    <a:lnTo>
                      <a:pt x="45" y="0"/>
                    </a:lnTo>
                    <a:lnTo>
                      <a:pt x="45" y="0"/>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sp>
            <p:nvSpPr>
              <p:cNvPr id="224" name="Freeform 309"/>
              <p:cNvSpPr>
                <a:spLocks/>
              </p:cNvSpPr>
              <p:nvPr/>
            </p:nvSpPr>
            <p:spPr bwMode="auto">
              <a:xfrm>
                <a:off x="17681575" y="617538"/>
                <a:ext cx="80962" cy="82550"/>
              </a:xfrm>
              <a:custGeom>
                <a:avLst/>
                <a:gdLst>
                  <a:gd name="T0" fmla="*/ 41 w 51"/>
                  <a:gd name="T1" fmla="*/ 0 h 52"/>
                  <a:gd name="T2" fmla="*/ 51 w 51"/>
                  <a:gd name="T3" fmla="*/ 35 h 52"/>
                  <a:gd name="T4" fmla="*/ 35 w 51"/>
                  <a:gd name="T5" fmla="*/ 52 h 52"/>
                  <a:gd name="T6" fmla="*/ 0 w 51"/>
                  <a:gd name="T7" fmla="*/ 42 h 52"/>
                  <a:gd name="T8" fmla="*/ 41 w 51"/>
                  <a:gd name="T9" fmla="*/ 0 h 52"/>
                  <a:gd name="T10" fmla="*/ 41 w 51"/>
                  <a:gd name="T11" fmla="*/ 0 h 52"/>
                  <a:gd name="T12" fmla="*/ 41 w 51"/>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1" h="52">
                    <a:moveTo>
                      <a:pt x="41" y="0"/>
                    </a:moveTo>
                    <a:lnTo>
                      <a:pt x="51" y="35"/>
                    </a:lnTo>
                    <a:lnTo>
                      <a:pt x="35" y="52"/>
                    </a:lnTo>
                    <a:lnTo>
                      <a:pt x="0" y="42"/>
                    </a:lnTo>
                    <a:lnTo>
                      <a:pt x="41" y="0"/>
                    </a:lnTo>
                    <a:lnTo>
                      <a:pt x="41" y="0"/>
                    </a:lnTo>
                    <a:lnTo>
                      <a:pt x="4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sp>
            <p:nvSpPr>
              <p:cNvPr id="225" name="Freeform 310"/>
              <p:cNvSpPr>
                <a:spLocks noEditPoints="1"/>
              </p:cNvSpPr>
              <p:nvPr/>
            </p:nvSpPr>
            <p:spPr bwMode="auto">
              <a:xfrm>
                <a:off x="17611725" y="517525"/>
                <a:ext cx="425450" cy="523875"/>
              </a:xfrm>
              <a:custGeom>
                <a:avLst/>
                <a:gdLst>
                  <a:gd name="T0" fmla="*/ 222 w 268"/>
                  <a:gd name="T1" fmla="*/ 106 h 330"/>
                  <a:gd name="T2" fmla="*/ 108 w 268"/>
                  <a:gd name="T3" fmla="*/ 91 h 330"/>
                  <a:gd name="T4" fmla="*/ 108 w 268"/>
                  <a:gd name="T5" fmla="*/ 106 h 330"/>
                  <a:gd name="T6" fmla="*/ 268 w 268"/>
                  <a:gd name="T7" fmla="*/ 31 h 330"/>
                  <a:gd name="T8" fmla="*/ 268 w 268"/>
                  <a:gd name="T9" fmla="*/ 25 h 330"/>
                  <a:gd name="T10" fmla="*/ 262 w 268"/>
                  <a:gd name="T11" fmla="*/ 14 h 330"/>
                  <a:gd name="T12" fmla="*/ 254 w 268"/>
                  <a:gd name="T13" fmla="*/ 6 h 330"/>
                  <a:gd name="T14" fmla="*/ 243 w 268"/>
                  <a:gd name="T15" fmla="*/ 2 h 330"/>
                  <a:gd name="T16" fmla="*/ 138 w 268"/>
                  <a:gd name="T17" fmla="*/ 0 h 330"/>
                  <a:gd name="T18" fmla="*/ 69 w 268"/>
                  <a:gd name="T19" fmla="*/ 0 h 330"/>
                  <a:gd name="T20" fmla="*/ 138 w 268"/>
                  <a:gd name="T21" fmla="*/ 24 h 330"/>
                  <a:gd name="T22" fmla="*/ 237 w 268"/>
                  <a:gd name="T23" fmla="*/ 24 h 330"/>
                  <a:gd name="T24" fmla="*/ 240 w 268"/>
                  <a:gd name="T25" fmla="*/ 24 h 330"/>
                  <a:gd name="T26" fmla="*/ 244 w 268"/>
                  <a:gd name="T27" fmla="*/ 28 h 330"/>
                  <a:gd name="T28" fmla="*/ 244 w 268"/>
                  <a:gd name="T29" fmla="*/ 176 h 330"/>
                  <a:gd name="T30" fmla="*/ 146 w 268"/>
                  <a:gd name="T31" fmla="*/ 176 h 330"/>
                  <a:gd name="T32" fmla="*/ 133 w 268"/>
                  <a:gd name="T33" fmla="*/ 179 h 330"/>
                  <a:gd name="T34" fmla="*/ 124 w 268"/>
                  <a:gd name="T35" fmla="*/ 186 h 330"/>
                  <a:gd name="T36" fmla="*/ 117 w 268"/>
                  <a:gd name="T37" fmla="*/ 196 h 330"/>
                  <a:gd name="T38" fmla="*/ 115 w 268"/>
                  <a:gd name="T39" fmla="*/ 207 h 330"/>
                  <a:gd name="T40" fmla="*/ 31 w 268"/>
                  <a:gd name="T41" fmla="*/ 308 h 330"/>
                  <a:gd name="T42" fmla="*/ 28 w 268"/>
                  <a:gd name="T43" fmla="*/ 307 h 330"/>
                  <a:gd name="T44" fmla="*/ 23 w 268"/>
                  <a:gd name="T45" fmla="*/ 302 h 330"/>
                  <a:gd name="T46" fmla="*/ 23 w 268"/>
                  <a:gd name="T47" fmla="*/ 204 h 330"/>
                  <a:gd name="T48" fmla="*/ 23 w 268"/>
                  <a:gd name="T49" fmla="*/ 122 h 330"/>
                  <a:gd name="T50" fmla="*/ 0 w 268"/>
                  <a:gd name="T51" fmla="*/ 204 h 330"/>
                  <a:gd name="T52" fmla="*/ 0 w 268"/>
                  <a:gd name="T53" fmla="*/ 299 h 330"/>
                  <a:gd name="T54" fmla="*/ 1 w 268"/>
                  <a:gd name="T55" fmla="*/ 305 h 330"/>
                  <a:gd name="T56" fmla="*/ 5 w 268"/>
                  <a:gd name="T57" fmla="*/ 316 h 330"/>
                  <a:gd name="T58" fmla="*/ 14 w 268"/>
                  <a:gd name="T59" fmla="*/ 325 h 330"/>
                  <a:gd name="T60" fmla="*/ 24 w 268"/>
                  <a:gd name="T61" fmla="*/ 330 h 330"/>
                  <a:gd name="T62" fmla="*/ 114 w 268"/>
                  <a:gd name="T63" fmla="*/ 330 h 330"/>
                  <a:gd name="T64" fmla="*/ 115 w 268"/>
                  <a:gd name="T65" fmla="*/ 330 h 330"/>
                  <a:gd name="T66" fmla="*/ 268 w 268"/>
                  <a:gd name="T67" fmla="*/ 177 h 330"/>
                  <a:gd name="T68" fmla="*/ 268 w 268"/>
                  <a:gd name="T69" fmla="*/ 176 h 330"/>
                  <a:gd name="T70" fmla="*/ 268 w 268"/>
                  <a:gd name="T71" fmla="*/ 176 h 330"/>
                  <a:gd name="T72" fmla="*/ 139 w 268"/>
                  <a:gd name="T73" fmla="*/ 289 h 330"/>
                  <a:gd name="T74" fmla="*/ 139 w 268"/>
                  <a:gd name="T75" fmla="*/ 207 h 330"/>
                  <a:gd name="T76" fmla="*/ 141 w 268"/>
                  <a:gd name="T77" fmla="*/ 202 h 330"/>
                  <a:gd name="T78" fmla="*/ 146 w 268"/>
                  <a:gd name="T79" fmla="*/ 200 h 330"/>
                  <a:gd name="T80" fmla="*/ 139 w 268"/>
                  <a:gd name="T81" fmla="*/ 289 h 330"/>
                  <a:gd name="T82" fmla="*/ 222 w 268"/>
                  <a:gd name="T83" fmla="*/ 52 h 330"/>
                  <a:gd name="T84" fmla="*/ 108 w 268"/>
                  <a:gd name="T85" fmla="*/ 67 h 330"/>
                  <a:gd name="T86" fmla="*/ 222 w 268"/>
                  <a:gd name="T87" fmla="*/ 52 h 330"/>
                  <a:gd name="T88" fmla="*/ 108 w 268"/>
                  <a:gd name="T89" fmla="*/ 146 h 330"/>
                  <a:gd name="T90" fmla="*/ 222 w 268"/>
                  <a:gd name="T91" fmla="*/ 131 h 330"/>
                  <a:gd name="T92" fmla="*/ 108 w 268"/>
                  <a:gd name="T93" fmla="*/ 14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8" h="330">
                    <a:moveTo>
                      <a:pt x="108" y="106"/>
                    </a:moveTo>
                    <a:lnTo>
                      <a:pt x="222" y="106"/>
                    </a:lnTo>
                    <a:lnTo>
                      <a:pt x="222" y="91"/>
                    </a:lnTo>
                    <a:lnTo>
                      <a:pt x="108" y="91"/>
                    </a:lnTo>
                    <a:lnTo>
                      <a:pt x="108" y="106"/>
                    </a:lnTo>
                    <a:lnTo>
                      <a:pt x="108" y="106"/>
                    </a:lnTo>
                    <a:close/>
                    <a:moveTo>
                      <a:pt x="268" y="176"/>
                    </a:moveTo>
                    <a:lnTo>
                      <a:pt x="268" y="31"/>
                    </a:lnTo>
                    <a:lnTo>
                      <a:pt x="268" y="31"/>
                    </a:lnTo>
                    <a:lnTo>
                      <a:pt x="268" y="25"/>
                    </a:lnTo>
                    <a:lnTo>
                      <a:pt x="265" y="20"/>
                    </a:lnTo>
                    <a:lnTo>
                      <a:pt x="262" y="14"/>
                    </a:lnTo>
                    <a:lnTo>
                      <a:pt x="259" y="10"/>
                    </a:lnTo>
                    <a:lnTo>
                      <a:pt x="254" y="6"/>
                    </a:lnTo>
                    <a:lnTo>
                      <a:pt x="248" y="3"/>
                    </a:lnTo>
                    <a:lnTo>
                      <a:pt x="243" y="2"/>
                    </a:lnTo>
                    <a:lnTo>
                      <a:pt x="237" y="0"/>
                    </a:lnTo>
                    <a:lnTo>
                      <a:pt x="138" y="0"/>
                    </a:lnTo>
                    <a:lnTo>
                      <a:pt x="138" y="0"/>
                    </a:lnTo>
                    <a:lnTo>
                      <a:pt x="69" y="0"/>
                    </a:lnTo>
                    <a:lnTo>
                      <a:pt x="69" y="24"/>
                    </a:lnTo>
                    <a:lnTo>
                      <a:pt x="138" y="24"/>
                    </a:lnTo>
                    <a:lnTo>
                      <a:pt x="138" y="24"/>
                    </a:lnTo>
                    <a:lnTo>
                      <a:pt x="237" y="24"/>
                    </a:lnTo>
                    <a:lnTo>
                      <a:pt x="237" y="24"/>
                    </a:lnTo>
                    <a:lnTo>
                      <a:pt x="240" y="24"/>
                    </a:lnTo>
                    <a:lnTo>
                      <a:pt x="242" y="26"/>
                    </a:lnTo>
                    <a:lnTo>
                      <a:pt x="244" y="28"/>
                    </a:lnTo>
                    <a:lnTo>
                      <a:pt x="244" y="31"/>
                    </a:lnTo>
                    <a:lnTo>
                      <a:pt x="244" y="176"/>
                    </a:lnTo>
                    <a:lnTo>
                      <a:pt x="146" y="176"/>
                    </a:lnTo>
                    <a:lnTo>
                      <a:pt x="146" y="176"/>
                    </a:lnTo>
                    <a:lnTo>
                      <a:pt x="140" y="177"/>
                    </a:lnTo>
                    <a:lnTo>
                      <a:pt x="133" y="179"/>
                    </a:lnTo>
                    <a:lnTo>
                      <a:pt x="129" y="182"/>
                    </a:lnTo>
                    <a:lnTo>
                      <a:pt x="124" y="186"/>
                    </a:lnTo>
                    <a:lnTo>
                      <a:pt x="120" y="190"/>
                    </a:lnTo>
                    <a:lnTo>
                      <a:pt x="117" y="196"/>
                    </a:lnTo>
                    <a:lnTo>
                      <a:pt x="115" y="201"/>
                    </a:lnTo>
                    <a:lnTo>
                      <a:pt x="115" y="207"/>
                    </a:lnTo>
                    <a:lnTo>
                      <a:pt x="115" y="308"/>
                    </a:lnTo>
                    <a:lnTo>
                      <a:pt x="31" y="308"/>
                    </a:lnTo>
                    <a:lnTo>
                      <a:pt x="31" y="308"/>
                    </a:lnTo>
                    <a:lnTo>
                      <a:pt x="28" y="307"/>
                    </a:lnTo>
                    <a:lnTo>
                      <a:pt x="26" y="304"/>
                    </a:lnTo>
                    <a:lnTo>
                      <a:pt x="23" y="302"/>
                    </a:lnTo>
                    <a:lnTo>
                      <a:pt x="23" y="299"/>
                    </a:lnTo>
                    <a:lnTo>
                      <a:pt x="23" y="204"/>
                    </a:lnTo>
                    <a:lnTo>
                      <a:pt x="23" y="204"/>
                    </a:lnTo>
                    <a:lnTo>
                      <a:pt x="23" y="122"/>
                    </a:lnTo>
                    <a:lnTo>
                      <a:pt x="0" y="122"/>
                    </a:lnTo>
                    <a:lnTo>
                      <a:pt x="0" y="204"/>
                    </a:lnTo>
                    <a:lnTo>
                      <a:pt x="0" y="204"/>
                    </a:lnTo>
                    <a:lnTo>
                      <a:pt x="0" y="299"/>
                    </a:lnTo>
                    <a:lnTo>
                      <a:pt x="0" y="299"/>
                    </a:lnTo>
                    <a:lnTo>
                      <a:pt x="1" y="305"/>
                    </a:lnTo>
                    <a:lnTo>
                      <a:pt x="2" y="312"/>
                    </a:lnTo>
                    <a:lnTo>
                      <a:pt x="5" y="316"/>
                    </a:lnTo>
                    <a:lnTo>
                      <a:pt x="10" y="321"/>
                    </a:lnTo>
                    <a:lnTo>
                      <a:pt x="14" y="325"/>
                    </a:lnTo>
                    <a:lnTo>
                      <a:pt x="19" y="328"/>
                    </a:lnTo>
                    <a:lnTo>
                      <a:pt x="24" y="330"/>
                    </a:lnTo>
                    <a:lnTo>
                      <a:pt x="31" y="330"/>
                    </a:lnTo>
                    <a:lnTo>
                      <a:pt x="114" y="330"/>
                    </a:lnTo>
                    <a:lnTo>
                      <a:pt x="115" y="330"/>
                    </a:lnTo>
                    <a:lnTo>
                      <a:pt x="115" y="330"/>
                    </a:lnTo>
                    <a:lnTo>
                      <a:pt x="268" y="177"/>
                    </a:lnTo>
                    <a:lnTo>
                      <a:pt x="268" y="177"/>
                    </a:lnTo>
                    <a:lnTo>
                      <a:pt x="268" y="177"/>
                    </a:lnTo>
                    <a:lnTo>
                      <a:pt x="268" y="176"/>
                    </a:lnTo>
                    <a:lnTo>
                      <a:pt x="268" y="176"/>
                    </a:lnTo>
                    <a:lnTo>
                      <a:pt x="268" y="176"/>
                    </a:lnTo>
                    <a:lnTo>
                      <a:pt x="268" y="176"/>
                    </a:lnTo>
                    <a:close/>
                    <a:moveTo>
                      <a:pt x="139" y="289"/>
                    </a:moveTo>
                    <a:lnTo>
                      <a:pt x="139" y="207"/>
                    </a:lnTo>
                    <a:lnTo>
                      <a:pt x="139" y="207"/>
                    </a:lnTo>
                    <a:lnTo>
                      <a:pt x="139" y="204"/>
                    </a:lnTo>
                    <a:lnTo>
                      <a:pt x="141" y="202"/>
                    </a:lnTo>
                    <a:lnTo>
                      <a:pt x="143" y="200"/>
                    </a:lnTo>
                    <a:lnTo>
                      <a:pt x="146" y="200"/>
                    </a:lnTo>
                    <a:lnTo>
                      <a:pt x="227" y="200"/>
                    </a:lnTo>
                    <a:lnTo>
                      <a:pt x="139" y="289"/>
                    </a:lnTo>
                    <a:lnTo>
                      <a:pt x="139" y="289"/>
                    </a:lnTo>
                    <a:close/>
                    <a:moveTo>
                      <a:pt x="222" y="52"/>
                    </a:moveTo>
                    <a:lnTo>
                      <a:pt x="108" y="52"/>
                    </a:lnTo>
                    <a:lnTo>
                      <a:pt x="108" y="67"/>
                    </a:lnTo>
                    <a:lnTo>
                      <a:pt x="222" y="67"/>
                    </a:lnTo>
                    <a:lnTo>
                      <a:pt x="222" y="52"/>
                    </a:lnTo>
                    <a:lnTo>
                      <a:pt x="222" y="52"/>
                    </a:lnTo>
                    <a:close/>
                    <a:moveTo>
                      <a:pt x="108" y="146"/>
                    </a:moveTo>
                    <a:lnTo>
                      <a:pt x="222" y="146"/>
                    </a:lnTo>
                    <a:lnTo>
                      <a:pt x="222" y="131"/>
                    </a:lnTo>
                    <a:lnTo>
                      <a:pt x="108" y="131"/>
                    </a:lnTo>
                    <a:lnTo>
                      <a:pt x="108" y="146"/>
                    </a:lnTo>
                    <a:lnTo>
                      <a:pt x="108" y="146"/>
                    </a:lnTo>
                    <a:close/>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grpSp>
        <p:grpSp>
          <p:nvGrpSpPr>
            <p:cNvPr id="183" name="组合 7777"/>
            <p:cNvGrpSpPr/>
            <p:nvPr/>
          </p:nvGrpSpPr>
          <p:grpSpPr>
            <a:xfrm>
              <a:off x="8468694" y="4141724"/>
              <a:ext cx="458173" cy="141178"/>
              <a:chOff x="17543463" y="482600"/>
              <a:chExt cx="493712" cy="558800"/>
            </a:xfrm>
          </p:grpSpPr>
          <p:sp>
            <p:nvSpPr>
              <p:cNvPr id="220" name="Freeform 308"/>
              <p:cNvSpPr>
                <a:spLocks/>
              </p:cNvSpPr>
              <p:nvPr/>
            </p:nvSpPr>
            <p:spPr bwMode="auto">
              <a:xfrm>
                <a:off x="17543463" y="482600"/>
                <a:ext cx="231775" cy="230188"/>
              </a:xfrm>
              <a:custGeom>
                <a:avLst/>
                <a:gdLst>
                  <a:gd name="T0" fmla="*/ 45 w 146"/>
                  <a:gd name="T1" fmla="*/ 0 h 145"/>
                  <a:gd name="T2" fmla="*/ 129 w 146"/>
                  <a:gd name="T3" fmla="*/ 83 h 145"/>
                  <a:gd name="T4" fmla="*/ 146 w 146"/>
                  <a:gd name="T5" fmla="*/ 145 h 145"/>
                  <a:gd name="T6" fmla="*/ 85 w 146"/>
                  <a:gd name="T7" fmla="*/ 128 h 145"/>
                  <a:gd name="T8" fmla="*/ 0 w 146"/>
                  <a:gd name="T9" fmla="*/ 44 h 145"/>
                  <a:gd name="T10" fmla="*/ 45 w 146"/>
                  <a:gd name="T11" fmla="*/ 0 h 145"/>
                  <a:gd name="T12" fmla="*/ 45 w 146"/>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46" h="145">
                    <a:moveTo>
                      <a:pt x="45" y="0"/>
                    </a:moveTo>
                    <a:lnTo>
                      <a:pt x="129" y="83"/>
                    </a:lnTo>
                    <a:lnTo>
                      <a:pt x="146" y="145"/>
                    </a:lnTo>
                    <a:lnTo>
                      <a:pt x="85" y="128"/>
                    </a:lnTo>
                    <a:lnTo>
                      <a:pt x="0" y="44"/>
                    </a:lnTo>
                    <a:lnTo>
                      <a:pt x="45" y="0"/>
                    </a:lnTo>
                    <a:lnTo>
                      <a:pt x="45" y="0"/>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sp>
            <p:nvSpPr>
              <p:cNvPr id="221" name="Freeform 309"/>
              <p:cNvSpPr>
                <a:spLocks/>
              </p:cNvSpPr>
              <p:nvPr/>
            </p:nvSpPr>
            <p:spPr bwMode="auto">
              <a:xfrm>
                <a:off x="17681575" y="617538"/>
                <a:ext cx="80962" cy="82550"/>
              </a:xfrm>
              <a:custGeom>
                <a:avLst/>
                <a:gdLst>
                  <a:gd name="T0" fmla="*/ 41 w 51"/>
                  <a:gd name="T1" fmla="*/ 0 h 52"/>
                  <a:gd name="T2" fmla="*/ 51 w 51"/>
                  <a:gd name="T3" fmla="*/ 35 h 52"/>
                  <a:gd name="T4" fmla="*/ 35 w 51"/>
                  <a:gd name="T5" fmla="*/ 52 h 52"/>
                  <a:gd name="T6" fmla="*/ 0 w 51"/>
                  <a:gd name="T7" fmla="*/ 42 h 52"/>
                  <a:gd name="T8" fmla="*/ 41 w 51"/>
                  <a:gd name="T9" fmla="*/ 0 h 52"/>
                  <a:gd name="T10" fmla="*/ 41 w 51"/>
                  <a:gd name="T11" fmla="*/ 0 h 52"/>
                  <a:gd name="T12" fmla="*/ 41 w 51"/>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1" h="52">
                    <a:moveTo>
                      <a:pt x="41" y="0"/>
                    </a:moveTo>
                    <a:lnTo>
                      <a:pt x="51" y="35"/>
                    </a:lnTo>
                    <a:lnTo>
                      <a:pt x="35" y="52"/>
                    </a:lnTo>
                    <a:lnTo>
                      <a:pt x="0" y="42"/>
                    </a:lnTo>
                    <a:lnTo>
                      <a:pt x="41" y="0"/>
                    </a:lnTo>
                    <a:lnTo>
                      <a:pt x="41" y="0"/>
                    </a:lnTo>
                    <a:lnTo>
                      <a:pt x="4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sp>
            <p:nvSpPr>
              <p:cNvPr id="222" name="Freeform 310"/>
              <p:cNvSpPr>
                <a:spLocks noEditPoints="1"/>
              </p:cNvSpPr>
              <p:nvPr/>
            </p:nvSpPr>
            <p:spPr bwMode="auto">
              <a:xfrm>
                <a:off x="17611725" y="517525"/>
                <a:ext cx="425450" cy="523875"/>
              </a:xfrm>
              <a:custGeom>
                <a:avLst/>
                <a:gdLst>
                  <a:gd name="T0" fmla="*/ 222 w 268"/>
                  <a:gd name="T1" fmla="*/ 106 h 330"/>
                  <a:gd name="T2" fmla="*/ 108 w 268"/>
                  <a:gd name="T3" fmla="*/ 91 h 330"/>
                  <a:gd name="T4" fmla="*/ 108 w 268"/>
                  <a:gd name="T5" fmla="*/ 106 h 330"/>
                  <a:gd name="T6" fmla="*/ 268 w 268"/>
                  <a:gd name="T7" fmla="*/ 31 h 330"/>
                  <a:gd name="T8" fmla="*/ 268 w 268"/>
                  <a:gd name="T9" fmla="*/ 25 h 330"/>
                  <a:gd name="T10" fmla="*/ 262 w 268"/>
                  <a:gd name="T11" fmla="*/ 14 h 330"/>
                  <a:gd name="T12" fmla="*/ 254 w 268"/>
                  <a:gd name="T13" fmla="*/ 6 h 330"/>
                  <a:gd name="T14" fmla="*/ 243 w 268"/>
                  <a:gd name="T15" fmla="*/ 2 h 330"/>
                  <a:gd name="T16" fmla="*/ 138 w 268"/>
                  <a:gd name="T17" fmla="*/ 0 h 330"/>
                  <a:gd name="T18" fmla="*/ 69 w 268"/>
                  <a:gd name="T19" fmla="*/ 0 h 330"/>
                  <a:gd name="T20" fmla="*/ 138 w 268"/>
                  <a:gd name="T21" fmla="*/ 24 h 330"/>
                  <a:gd name="T22" fmla="*/ 237 w 268"/>
                  <a:gd name="T23" fmla="*/ 24 h 330"/>
                  <a:gd name="T24" fmla="*/ 240 w 268"/>
                  <a:gd name="T25" fmla="*/ 24 h 330"/>
                  <a:gd name="T26" fmla="*/ 244 w 268"/>
                  <a:gd name="T27" fmla="*/ 28 h 330"/>
                  <a:gd name="T28" fmla="*/ 244 w 268"/>
                  <a:gd name="T29" fmla="*/ 176 h 330"/>
                  <a:gd name="T30" fmla="*/ 146 w 268"/>
                  <a:gd name="T31" fmla="*/ 176 h 330"/>
                  <a:gd name="T32" fmla="*/ 133 w 268"/>
                  <a:gd name="T33" fmla="*/ 179 h 330"/>
                  <a:gd name="T34" fmla="*/ 124 w 268"/>
                  <a:gd name="T35" fmla="*/ 186 h 330"/>
                  <a:gd name="T36" fmla="*/ 117 w 268"/>
                  <a:gd name="T37" fmla="*/ 196 h 330"/>
                  <a:gd name="T38" fmla="*/ 115 w 268"/>
                  <a:gd name="T39" fmla="*/ 207 h 330"/>
                  <a:gd name="T40" fmla="*/ 31 w 268"/>
                  <a:gd name="T41" fmla="*/ 308 h 330"/>
                  <a:gd name="T42" fmla="*/ 28 w 268"/>
                  <a:gd name="T43" fmla="*/ 307 h 330"/>
                  <a:gd name="T44" fmla="*/ 23 w 268"/>
                  <a:gd name="T45" fmla="*/ 302 h 330"/>
                  <a:gd name="T46" fmla="*/ 23 w 268"/>
                  <a:gd name="T47" fmla="*/ 204 h 330"/>
                  <a:gd name="T48" fmla="*/ 23 w 268"/>
                  <a:gd name="T49" fmla="*/ 122 h 330"/>
                  <a:gd name="T50" fmla="*/ 0 w 268"/>
                  <a:gd name="T51" fmla="*/ 204 h 330"/>
                  <a:gd name="T52" fmla="*/ 0 w 268"/>
                  <a:gd name="T53" fmla="*/ 299 h 330"/>
                  <a:gd name="T54" fmla="*/ 1 w 268"/>
                  <a:gd name="T55" fmla="*/ 305 h 330"/>
                  <a:gd name="T56" fmla="*/ 5 w 268"/>
                  <a:gd name="T57" fmla="*/ 316 h 330"/>
                  <a:gd name="T58" fmla="*/ 14 w 268"/>
                  <a:gd name="T59" fmla="*/ 325 h 330"/>
                  <a:gd name="T60" fmla="*/ 24 w 268"/>
                  <a:gd name="T61" fmla="*/ 330 h 330"/>
                  <a:gd name="T62" fmla="*/ 114 w 268"/>
                  <a:gd name="T63" fmla="*/ 330 h 330"/>
                  <a:gd name="T64" fmla="*/ 115 w 268"/>
                  <a:gd name="T65" fmla="*/ 330 h 330"/>
                  <a:gd name="T66" fmla="*/ 268 w 268"/>
                  <a:gd name="T67" fmla="*/ 177 h 330"/>
                  <a:gd name="T68" fmla="*/ 268 w 268"/>
                  <a:gd name="T69" fmla="*/ 176 h 330"/>
                  <a:gd name="T70" fmla="*/ 268 w 268"/>
                  <a:gd name="T71" fmla="*/ 176 h 330"/>
                  <a:gd name="T72" fmla="*/ 139 w 268"/>
                  <a:gd name="T73" fmla="*/ 289 h 330"/>
                  <a:gd name="T74" fmla="*/ 139 w 268"/>
                  <a:gd name="T75" fmla="*/ 207 h 330"/>
                  <a:gd name="T76" fmla="*/ 141 w 268"/>
                  <a:gd name="T77" fmla="*/ 202 h 330"/>
                  <a:gd name="T78" fmla="*/ 146 w 268"/>
                  <a:gd name="T79" fmla="*/ 200 h 330"/>
                  <a:gd name="T80" fmla="*/ 139 w 268"/>
                  <a:gd name="T81" fmla="*/ 289 h 330"/>
                  <a:gd name="T82" fmla="*/ 222 w 268"/>
                  <a:gd name="T83" fmla="*/ 52 h 330"/>
                  <a:gd name="T84" fmla="*/ 108 w 268"/>
                  <a:gd name="T85" fmla="*/ 67 h 330"/>
                  <a:gd name="T86" fmla="*/ 222 w 268"/>
                  <a:gd name="T87" fmla="*/ 52 h 330"/>
                  <a:gd name="T88" fmla="*/ 108 w 268"/>
                  <a:gd name="T89" fmla="*/ 146 h 330"/>
                  <a:gd name="T90" fmla="*/ 222 w 268"/>
                  <a:gd name="T91" fmla="*/ 131 h 330"/>
                  <a:gd name="T92" fmla="*/ 108 w 268"/>
                  <a:gd name="T93" fmla="*/ 14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8" h="330">
                    <a:moveTo>
                      <a:pt x="108" y="106"/>
                    </a:moveTo>
                    <a:lnTo>
                      <a:pt x="222" y="106"/>
                    </a:lnTo>
                    <a:lnTo>
                      <a:pt x="222" y="91"/>
                    </a:lnTo>
                    <a:lnTo>
                      <a:pt x="108" y="91"/>
                    </a:lnTo>
                    <a:lnTo>
                      <a:pt x="108" y="106"/>
                    </a:lnTo>
                    <a:lnTo>
                      <a:pt x="108" y="106"/>
                    </a:lnTo>
                    <a:close/>
                    <a:moveTo>
                      <a:pt x="268" y="176"/>
                    </a:moveTo>
                    <a:lnTo>
                      <a:pt x="268" y="31"/>
                    </a:lnTo>
                    <a:lnTo>
                      <a:pt x="268" y="31"/>
                    </a:lnTo>
                    <a:lnTo>
                      <a:pt x="268" y="25"/>
                    </a:lnTo>
                    <a:lnTo>
                      <a:pt x="265" y="20"/>
                    </a:lnTo>
                    <a:lnTo>
                      <a:pt x="262" y="14"/>
                    </a:lnTo>
                    <a:lnTo>
                      <a:pt x="259" y="10"/>
                    </a:lnTo>
                    <a:lnTo>
                      <a:pt x="254" y="6"/>
                    </a:lnTo>
                    <a:lnTo>
                      <a:pt x="248" y="3"/>
                    </a:lnTo>
                    <a:lnTo>
                      <a:pt x="243" y="2"/>
                    </a:lnTo>
                    <a:lnTo>
                      <a:pt x="237" y="0"/>
                    </a:lnTo>
                    <a:lnTo>
                      <a:pt x="138" y="0"/>
                    </a:lnTo>
                    <a:lnTo>
                      <a:pt x="138" y="0"/>
                    </a:lnTo>
                    <a:lnTo>
                      <a:pt x="69" y="0"/>
                    </a:lnTo>
                    <a:lnTo>
                      <a:pt x="69" y="24"/>
                    </a:lnTo>
                    <a:lnTo>
                      <a:pt x="138" y="24"/>
                    </a:lnTo>
                    <a:lnTo>
                      <a:pt x="138" y="24"/>
                    </a:lnTo>
                    <a:lnTo>
                      <a:pt x="237" y="24"/>
                    </a:lnTo>
                    <a:lnTo>
                      <a:pt x="237" y="24"/>
                    </a:lnTo>
                    <a:lnTo>
                      <a:pt x="240" y="24"/>
                    </a:lnTo>
                    <a:lnTo>
                      <a:pt x="242" y="26"/>
                    </a:lnTo>
                    <a:lnTo>
                      <a:pt x="244" y="28"/>
                    </a:lnTo>
                    <a:lnTo>
                      <a:pt x="244" y="31"/>
                    </a:lnTo>
                    <a:lnTo>
                      <a:pt x="244" y="176"/>
                    </a:lnTo>
                    <a:lnTo>
                      <a:pt x="146" y="176"/>
                    </a:lnTo>
                    <a:lnTo>
                      <a:pt x="146" y="176"/>
                    </a:lnTo>
                    <a:lnTo>
                      <a:pt x="140" y="177"/>
                    </a:lnTo>
                    <a:lnTo>
                      <a:pt x="133" y="179"/>
                    </a:lnTo>
                    <a:lnTo>
                      <a:pt x="129" y="182"/>
                    </a:lnTo>
                    <a:lnTo>
                      <a:pt x="124" y="186"/>
                    </a:lnTo>
                    <a:lnTo>
                      <a:pt x="120" y="190"/>
                    </a:lnTo>
                    <a:lnTo>
                      <a:pt x="117" y="196"/>
                    </a:lnTo>
                    <a:lnTo>
                      <a:pt x="115" y="201"/>
                    </a:lnTo>
                    <a:lnTo>
                      <a:pt x="115" y="207"/>
                    </a:lnTo>
                    <a:lnTo>
                      <a:pt x="115" y="308"/>
                    </a:lnTo>
                    <a:lnTo>
                      <a:pt x="31" y="308"/>
                    </a:lnTo>
                    <a:lnTo>
                      <a:pt x="31" y="308"/>
                    </a:lnTo>
                    <a:lnTo>
                      <a:pt x="28" y="307"/>
                    </a:lnTo>
                    <a:lnTo>
                      <a:pt x="26" y="304"/>
                    </a:lnTo>
                    <a:lnTo>
                      <a:pt x="23" y="302"/>
                    </a:lnTo>
                    <a:lnTo>
                      <a:pt x="23" y="299"/>
                    </a:lnTo>
                    <a:lnTo>
                      <a:pt x="23" y="204"/>
                    </a:lnTo>
                    <a:lnTo>
                      <a:pt x="23" y="204"/>
                    </a:lnTo>
                    <a:lnTo>
                      <a:pt x="23" y="122"/>
                    </a:lnTo>
                    <a:lnTo>
                      <a:pt x="0" y="122"/>
                    </a:lnTo>
                    <a:lnTo>
                      <a:pt x="0" y="204"/>
                    </a:lnTo>
                    <a:lnTo>
                      <a:pt x="0" y="204"/>
                    </a:lnTo>
                    <a:lnTo>
                      <a:pt x="0" y="299"/>
                    </a:lnTo>
                    <a:lnTo>
                      <a:pt x="0" y="299"/>
                    </a:lnTo>
                    <a:lnTo>
                      <a:pt x="1" y="305"/>
                    </a:lnTo>
                    <a:lnTo>
                      <a:pt x="2" y="312"/>
                    </a:lnTo>
                    <a:lnTo>
                      <a:pt x="5" y="316"/>
                    </a:lnTo>
                    <a:lnTo>
                      <a:pt x="10" y="321"/>
                    </a:lnTo>
                    <a:lnTo>
                      <a:pt x="14" y="325"/>
                    </a:lnTo>
                    <a:lnTo>
                      <a:pt x="19" y="328"/>
                    </a:lnTo>
                    <a:lnTo>
                      <a:pt x="24" y="330"/>
                    </a:lnTo>
                    <a:lnTo>
                      <a:pt x="31" y="330"/>
                    </a:lnTo>
                    <a:lnTo>
                      <a:pt x="114" y="330"/>
                    </a:lnTo>
                    <a:lnTo>
                      <a:pt x="115" y="330"/>
                    </a:lnTo>
                    <a:lnTo>
                      <a:pt x="115" y="330"/>
                    </a:lnTo>
                    <a:lnTo>
                      <a:pt x="268" y="177"/>
                    </a:lnTo>
                    <a:lnTo>
                      <a:pt x="268" y="177"/>
                    </a:lnTo>
                    <a:lnTo>
                      <a:pt x="268" y="177"/>
                    </a:lnTo>
                    <a:lnTo>
                      <a:pt x="268" y="176"/>
                    </a:lnTo>
                    <a:lnTo>
                      <a:pt x="268" y="176"/>
                    </a:lnTo>
                    <a:lnTo>
                      <a:pt x="268" y="176"/>
                    </a:lnTo>
                    <a:lnTo>
                      <a:pt x="268" y="176"/>
                    </a:lnTo>
                    <a:close/>
                    <a:moveTo>
                      <a:pt x="139" y="289"/>
                    </a:moveTo>
                    <a:lnTo>
                      <a:pt x="139" y="207"/>
                    </a:lnTo>
                    <a:lnTo>
                      <a:pt x="139" y="207"/>
                    </a:lnTo>
                    <a:lnTo>
                      <a:pt x="139" y="204"/>
                    </a:lnTo>
                    <a:lnTo>
                      <a:pt x="141" y="202"/>
                    </a:lnTo>
                    <a:lnTo>
                      <a:pt x="143" y="200"/>
                    </a:lnTo>
                    <a:lnTo>
                      <a:pt x="146" y="200"/>
                    </a:lnTo>
                    <a:lnTo>
                      <a:pt x="227" y="200"/>
                    </a:lnTo>
                    <a:lnTo>
                      <a:pt x="139" y="289"/>
                    </a:lnTo>
                    <a:lnTo>
                      <a:pt x="139" y="289"/>
                    </a:lnTo>
                    <a:close/>
                    <a:moveTo>
                      <a:pt x="222" y="52"/>
                    </a:moveTo>
                    <a:lnTo>
                      <a:pt x="108" y="52"/>
                    </a:lnTo>
                    <a:lnTo>
                      <a:pt x="108" y="67"/>
                    </a:lnTo>
                    <a:lnTo>
                      <a:pt x="222" y="67"/>
                    </a:lnTo>
                    <a:lnTo>
                      <a:pt x="222" y="52"/>
                    </a:lnTo>
                    <a:lnTo>
                      <a:pt x="222" y="52"/>
                    </a:lnTo>
                    <a:close/>
                    <a:moveTo>
                      <a:pt x="108" y="146"/>
                    </a:moveTo>
                    <a:lnTo>
                      <a:pt x="222" y="146"/>
                    </a:lnTo>
                    <a:lnTo>
                      <a:pt x="222" y="131"/>
                    </a:lnTo>
                    <a:lnTo>
                      <a:pt x="108" y="131"/>
                    </a:lnTo>
                    <a:lnTo>
                      <a:pt x="108" y="146"/>
                    </a:lnTo>
                    <a:lnTo>
                      <a:pt x="108" y="146"/>
                    </a:lnTo>
                    <a:close/>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grpSp>
        <p:sp>
          <p:nvSpPr>
            <p:cNvPr id="184" name="Rectangle 87"/>
            <p:cNvSpPr/>
            <p:nvPr/>
          </p:nvSpPr>
          <p:spPr>
            <a:xfrm>
              <a:off x="1182280" y="4318806"/>
              <a:ext cx="8585044" cy="462829"/>
            </a:xfrm>
            <a:prstGeom prst="rect">
              <a:avLst/>
            </a:prstGeom>
            <a:solidFill>
              <a:sysClr val="window" lastClr="FFFFFF">
                <a:lumMod val="95000"/>
              </a:sysClr>
            </a:solidFill>
            <a:ln w="12700" cap="flat" cmpd="sng" algn="ctr">
              <a:noFill/>
              <a:prstDash val="solid"/>
            </a:ln>
            <a:effectLst/>
          </p:spPr>
          <p:txBody>
            <a:bodyPr rtlCol="0" anchor="ctr"/>
            <a:lstStyle>
              <a:defPPr>
                <a:defRPr lang="zh-CN"/>
              </a:defPPr>
              <a:lvl1pPr marL="0" algn="l" defTabSz="914311" rtl="0" eaLnBrk="1" latinLnBrk="0" hangingPunct="1">
                <a:defRPr sz="1800" kern="1200">
                  <a:solidFill>
                    <a:schemeClr val="lt1"/>
                  </a:solidFill>
                  <a:latin typeface="+mn-lt"/>
                  <a:ea typeface="+mn-ea"/>
                  <a:cs typeface="+mn-cs"/>
                </a:defRPr>
              </a:lvl1pPr>
              <a:lvl2pPr marL="457156" algn="l" defTabSz="914311" rtl="0" eaLnBrk="1" latinLnBrk="0" hangingPunct="1">
                <a:defRPr sz="1800" kern="1200">
                  <a:solidFill>
                    <a:schemeClr val="lt1"/>
                  </a:solidFill>
                  <a:latin typeface="+mn-lt"/>
                  <a:ea typeface="+mn-ea"/>
                  <a:cs typeface="+mn-cs"/>
                </a:defRPr>
              </a:lvl2pPr>
              <a:lvl3pPr marL="914311" algn="l" defTabSz="914311" rtl="0" eaLnBrk="1" latinLnBrk="0" hangingPunct="1">
                <a:defRPr sz="1800" kern="1200">
                  <a:solidFill>
                    <a:schemeClr val="lt1"/>
                  </a:solidFill>
                  <a:latin typeface="+mn-lt"/>
                  <a:ea typeface="+mn-ea"/>
                  <a:cs typeface="+mn-cs"/>
                </a:defRPr>
              </a:lvl3pPr>
              <a:lvl4pPr marL="1371468" algn="l" defTabSz="914311" rtl="0" eaLnBrk="1" latinLnBrk="0" hangingPunct="1">
                <a:defRPr sz="1800" kern="1200">
                  <a:solidFill>
                    <a:schemeClr val="lt1"/>
                  </a:solidFill>
                  <a:latin typeface="+mn-lt"/>
                  <a:ea typeface="+mn-ea"/>
                  <a:cs typeface="+mn-cs"/>
                </a:defRPr>
              </a:lvl4pPr>
              <a:lvl5pPr marL="1828623" algn="l" defTabSz="914311" rtl="0" eaLnBrk="1" latinLnBrk="0" hangingPunct="1">
                <a:defRPr sz="1800" kern="1200">
                  <a:solidFill>
                    <a:schemeClr val="lt1"/>
                  </a:solidFill>
                  <a:latin typeface="+mn-lt"/>
                  <a:ea typeface="+mn-ea"/>
                  <a:cs typeface="+mn-cs"/>
                </a:defRPr>
              </a:lvl5pPr>
              <a:lvl6pPr marL="2285779" algn="l" defTabSz="914311" rtl="0" eaLnBrk="1" latinLnBrk="0" hangingPunct="1">
                <a:defRPr sz="1800" kern="1200">
                  <a:solidFill>
                    <a:schemeClr val="lt1"/>
                  </a:solidFill>
                  <a:latin typeface="+mn-lt"/>
                  <a:ea typeface="+mn-ea"/>
                  <a:cs typeface="+mn-cs"/>
                </a:defRPr>
              </a:lvl6pPr>
              <a:lvl7pPr marL="2742934" algn="l" defTabSz="914311" rtl="0" eaLnBrk="1" latinLnBrk="0" hangingPunct="1">
                <a:defRPr sz="1800" kern="1200">
                  <a:solidFill>
                    <a:schemeClr val="lt1"/>
                  </a:solidFill>
                  <a:latin typeface="+mn-lt"/>
                  <a:ea typeface="+mn-ea"/>
                  <a:cs typeface="+mn-cs"/>
                </a:defRPr>
              </a:lvl7pPr>
              <a:lvl8pPr marL="3200090" algn="l" defTabSz="914311" rtl="0" eaLnBrk="1" latinLnBrk="0" hangingPunct="1">
                <a:defRPr sz="1800" kern="1200">
                  <a:solidFill>
                    <a:schemeClr val="lt1"/>
                  </a:solidFill>
                  <a:latin typeface="+mn-lt"/>
                  <a:ea typeface="+mn-ea"/>
                  <a:cs typeface="+mn-cs"/>
                </a:defRPr>
              </a:lvl8pPr>
              <a:lvl9pPr marL="3657246" algn="l" defTabSz="914311" rtl="0" eaLnBrk="1" latinLnBrk="0" hangingPunct="1">
                <a:defRPr sz="1800" kern="1200">
                  <a:solidFill>
                    <a:schemeClr val="lt1"/>
                  </a:solidFill>
                  <a:latin typeface="+mn-lt"/>
                  <a:ea typeface="+mn-ea"/>
                  <a:cs typeface="+mn-cs"/>
                </a:defRPr>
              </a:lvl9pPr>
            </a:lstStyle>
            <a:p>
              <a:pPr algn="ctr">
                <a:defRPr/>
              </a:pPr>
              <a:endParaRPr lang="en-US" dirty="0">
                <a:solidFill>
                  <a:prstClr val="white"/>
                </a:solidFill>
                <a:latin typeface="Arial" panose="020B0604020202020204" pitchFamily="34" charset="0"/>
                <a:ea typeface="微软雅黑"/>
                <a:cs typeface="Arial" panose="020B0604020202020204" pitchFamily="34" charset="0"/>
              </a:endParaRPr>
            </a:p>
          </p:txBody>
        </p:sp>
        <p:cxnSp>
          <p:nvCxnSpPr>
            <p:cNvPr id="185" name="Straight Connector 184"/>
            <p:cNvCxnSpPr/>
            <p:nvPr/>
          </p:nvCxnSpPr>
          <p:spPr>
            <a:xfrm>
              <a:off x="2244732" y="4282903"/>
              <a:ext cx="11787" cy="126381"/>
            </a:xfrm>
            <a:prstGeom prst="line">
              <a:avLst/>
            </a:prstGeom>
            <a:noFill/>
            <a:ln w="9525" cap="flat" cmpd="sng" algn="ctr">
              <a:solidFill>
                <a:srgbClr val="00B0F0"/>
              </a:solidFill>
              <a:prstDash val="dash"/>
            </a:ln>
            <a:effectLst/>
          </p:spPr>
        </p:cxnSp>
        <p:sp>
          <p:nvSpPr>
            <p:cNvPr id="186" name="Freeform 86"/>
            <p:cNvSpPr>
              <a:spLocks noEditPoints="1"/>
            </p:cNvSpPr>
            <p:nvPr/>
          </p:nvSpPr>
          <p:spPr bwMode="auto">
            <a:xfrm>
              <a:off x="8270513" y="4400869"/>
              <a:ext cx="1160844" cy="298700"/>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311" rtl="0" eaLnBrk="1" latinLnBrk="0" hangingPunct="1">
                <a:defRPr sz="1800" kern="1200">
                  <a:solidFill>
                    <a:schemeClr val="tx1"/>
                  </a:solidFill>
                  <a:latin typeface="+mn-lt"/>
                  <a:ea typeface="+mn-ea"/>
                  <a:cs typeface="+mn-cs"/>
                </a:defRPr>
              </a:lvl1pPr>
              <a:lvl2pPr marL="457156" algn="l" defTabSz="914311" rtl="0" eaLnBrk="1" latinLnBrk="0" hangingPunct="1">
                <a:defRPr sz="1800" kern="1200">
                  <a:solidFill>
                    <a:schemeClr val="tx1"/>
                  </a:solidFill>
                  <a:latin typeface="+mn-lt"/>
                  <a:ea typeface="+mn-ea"/>
                  <a:cs typeface="+mn-cs"/>
                </a:defRPr>
              </a:lvl2pPr>
              <a:lvl3pPr marL="914311" algn="l" defTabSz="914311" rtl="0" eaLnBrk="1" latinLnBrk="0" hangingPunct="1">
                <a:defRPr sz="1800" kern="1200">
                  <a:solidFill>
                    <a:schemeClr val="tx1"/>
                  </a:solidFill>
                  <a:latin typeface="+mn-lt"/>
                  <a:ea typeface="+mn-ea"/>
                  <a:cs typeface="+mn-cs"/>
                </a:defRPr>
              </a:lvl3pPr>
              <a:lvl4pPr marL="1371468" algn="l" defTabSz="914311" rtl="0" eaLnBrk="1" latinLnBrk="0" hangingPunct="1">
                <a:defRPr sz="1800" kern="1200">
                  <a:solidFill>
                    <a:schemeClr val="tx1"/>
                  </a:solidFill>
                  <a:latin typeface="+mn-lt"/>
                  <a:ea typeface="+mn-ea"/>
                  <a:cs typeface="+mn-cs"/>
                </a:defRPr>
              </a:lvl4pPr>
              <a:lvl5pPr marL="1828623" algn="l" defTabSz="914311" rtl="0" eaLnBrk="1" latinLnBrk="0" hangingPunct="1">
                <a:defRPr sz="1800" kern="1200">
                  <a:solidFill>
                    <a:schemeClr val="tx1"/>
                  </a:solidFill>
                  <a:latin typeface="+mn-lt"/>
                  <a:ea typeface="+mn-ea"/>
                  <a:cs typeface="+mn-cs"/>
                </a:defRPr>
              </a:lvl5pPr>
              <a:lvl6pPr marL="2285779" algn="l" defTabSz="914311" rtl="0" eaLnBrk="1" latinLnBrk="0" hangingPunct="1">
                <a:defRPr sz="1800" kern="1200">
                  <a:solidFill>
                    <a:schemeClr val="tx1"/>
                  </a:solidFill>
                  <a:latin typeface="+mn-lt"/>
                  <a:ea typeface="+mn-ea"/>
                  <a:cs typeface="+mn-cs"/>
                </a:defRPr>
              </a:lvl6pPr>
              <a:lvl7pPr marL="2742934" algn="l" defTabSz="914311" rtl="0" eaLnBrk="1" latinLnBrk="0" hangingPunct="1">
                <a:defRPr sz="1800" kern="1200">
                  <a:solidFill>
                    <a:schemeClr val="tx1"/>
                  </a:solidFill>
                  <a:latin typeface="+mn-lt"/>
                  <a:ea typeface="+mn-ea"/>
                  <a:cs typeface="+mn-cs"/>
                </a:defRPr>
              </a:lvl7pPr>
              <a:lvl8pPr marL="3200090" algn="l" defTabSz="914311" rtl="0" eaLnBrk="1" latinLnBrk="0" hangingPunct="1">
                <a:defRPr sz="1800" kern="1200">
                  <a:solidFill>
                    <a:schemeClr val="tx1"/>
                  </a:solidFill>
                  <a:latin typeface="+mn-lt"/>
                  <a:ea typeface="+mn-ea"/>
                  <a:cs typeface="+mn-cs"/>
                </a:defRPr>
              </a:lvl8pPr>
              <a:lvl9pPr marL="3657246" algn="l" defTabSz="914311"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ea typeface="微软雅黑"/>
                <a:cs typeface="Arial" panose="020B0604020202020204" pitchFamily="34" charset="0"/>
              </a:endParaRPr>
            </a:p>
          </p:txBody>
        </p:sp>
        <p:sp>
          <p:nvSpPr>
            <p:cNvPr id="187" name="TextBox 75"/>
            <p:cNvSpPr txBox="1"/>
            <p:nvPr/>
          </p:nvSpPr>
          <p:spPr>
            <a:xfrm>
              <a:off x="8295779" y="4496084"/>
              <a:ext cx="1110321" cy="91249"/>
            </a:xfrm>
            <a:prstGeom prst="rect">
              <a:avLst/>
            </a:prstGeom>
            <a:noFill/>
          </p:spPr>
          <p:txBody>
            <a:bodyPr wrap="square" lIns="0" tIns="0" rIns="0" bIns="0" rtlCol="0">
              <a:spAutoFit/>
            </a:bodyPr>
            <a:lstStyle/>
            <a:p>
              <a:pPr algn="ctr" defTabSz="1219444"/>
              <a:r>
                <a:rPr lang="en-US" sz="1050" b="1" dirty="0">
                  <a:solidFill>
                    <a:srgbClr val="2298F0"/>
                  </a:solidFill>
                  <a:latin typeface="Arial" panose="020B0604020202020204" pitchFamily="34" charset="0"/>
                  <a:ea typeface="微软雅黑"/>
                  <a:cs typeface="Arial" panose="020B0604020202020204" pitchFamily="34" charset="0"/>
                </a:rPr>
                <a:t>C</a:t>
              </a:r>
              <a:r>
                <a:rPr lang="en-US" altLang="zh-CN" sz="1050" b="1" dirty="0">
                  <a:solidFill>
                    <a:srgbClr val="2298F0"/>
                  </a:solidFill>
                  <a:latin typeface="Arial" panose="020B0604020202020204" pitchFamily="34" charset="0"/>
                  <a:ea typeface="微软雅黑"/>
                  <a:cs typeface="Arial" panose="020B0604020202020204" pitchFamily="34" charset="0"/>
                </a:rPr>
                <a:t>ORE</a:t>
              </a:r>
              <a:endParaRPr lang="en-US" sz="1050" b="1" dirty="0">
                <a:solidFill>
                  <a:srgbClr val="2298F0"/>
                </a:solidFill>
                <a:latin typeface="Arial" panose="020B0604020202020204" pitchFamily="34" charset="0"/>
                <a:ea typeface="微软雅黑"/>
                <a:cs typeface="Arial" panose="020B0604020202020204" pitchFamily="34" charset="0"/>
              </a:endParaRPr>
            </a:p>
          </p:txBody>
        </p:sp>
        <p:sp>
          <p:nvSpPr>
            <p:cNvPr id="188" name="Freeform 86"/>
            <p:cNvSpPr>
              <a:spLocks noEditPoints="1"/>
            </p:cNvSpPr>
            <p:nvPr/>
          </p:nvSpPr>
          <p:spPr bwMode="auto">
            <a:xfrm>
              <a:off x="6028235" y="4400869"/>
              <a:ext cx="1160844" cy="298700"/>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311" rtl="0" eaLnBrk="1" latinLnBrk="0" hangingPunct="1">
                <a:defRPr sz="1800" kern="1200">
                  <a:solidFill>
                    <a:schemeClr val="tx1"/>
                  </a:solidFill>
                  <a:latin typeface="+mn-lt"/>
                  <a:ea typeface="+mn-ea"/>
                  <a:cs typeface="+mn-cs"/>
                </a:defRPr>
              </a:lvl1pPr>
              <a:lvl2pPr marL="457156" algn="l" defTabSz="914311" rtl="0" eaLnBrk="1" latinLnBrk="0" hangingPunct="1">
                <a:defRPr sz="1800" kern="1200">
                  <a:solidFill>
                    <a:schemeClr val="tx1"/>
                  </a:solidFill>
                  <a:latin typeface="+mn-lt"/>
                  <a:ea typeface="+mn-ea"/>
                  <a:cs typeface="+mn-cs"/>
                </a:defRPr>
              </a:lvl2pPr>
              <a:lvl3pPr marL="914311" algn="l" defTabSz="914311" rtl="0" eaLnBrk="1" latinLnBrk="0" hangingPunct="1">
                <a:defRPr sz="1800" kern="1200">
                  <a:solidFill>
                    <a:schemeClr val="tx1"/>
                  </a:solidFill>
                  <a:latin typeface="+mn-lt"/>
                  <a:ea typeface="+mn-ea"/>
                  <a:cs typeface="+mn-cs"/>
                </a:defRPr>
              </a:lvl3pPr>
              <a:lvl4pPr marL="1371468" algn="l" defTabSz="914311" rtl="0" eaLnBrk="1" latinLnBrk="0" hangingPunct="1">
                <a:defRPr sz="1800" kern="1200">
                  <a:solidFill>
                    <a:schemeClr val="tx1"/>
                  </a:solidFill>
                  <a:latin typeface="+mn-lt"/>
                  <a:ea typeface="+mn-ea"/>
                  <a:cs typeface="+mn-cs"/>
                </a:defRPr>
              </a:lvl4pPr>
              <a:lvl5pPr marL="1828623" algn="l" defTabSz="914311" rtl="0" eaLnBrk="1" latinLnBrk="0" hangingPunct="1">
                <a:defRPr sz="1800" kern="1200">
                  <a:solidFill>
                    <a:schemeClr val="tx1"/>
                  </a:solidFill>
                  <a:latin typeface="+mn-lt"/>
                  <a:ea typeface="+mn-ea"/>
                  <a:cs typeface="+mn-cs"/>
                </a:defRPr>
              </a:lvl5pPr>
              <a:lvl6pPr marL="2285779" algn="l" defTabSz="914311" rtl="0" eaLnBrk="1" latinLnBrk="0" hangingPunct="1">
                <a:defRPr sz="1800" kern="1200">
                  <a:solidFill>
                    <a:schemeClr val="tx1"/>
                  </a:solidFill>
                  <a:latin typeface="+mn-lt"/>
                  <a:ea typeface="+mn-ea"/>
                  <a:cs typeface="+mn-cs"/>
                </a:defRPr>
              </a:lvl6pPr>
              <a:lvl7pPr marL="2742934" algn="l" defTabSz="914311" rtl="0" eaLnBrk="1" latinLnBrk="0" hangingPunct="1">
                <a:defRPr sz="1800" kern="1200">
                  <a:solidFill>
                    <a:schemeClr val="tx1"/>
                  </a:solidFill>
                  <a:latin typeface="+mn-lt"/>
                  <a:ea typeface="+mn-ea"/>
                  <a:cs typeface="+mn-cs"/>
                </a:defRPr>
              </a:lvl7pPr>
              <a:lvl8pPr marL="3200090" algn="l" defTabSz="914311" rtl="0" eaLnBrk="1" latinLnBrk="0" hangingPunct="1">
                <a:defRPr sz="1800" kern="1200">
                  <a:solidFill>
                    <a:schemeClr val="tx1"/>
                  </a:solidFill>
                  <a:latin typeface="+mn-lt"/>
                  <a:ea typeface="+mn-ea"/>
                  <a:cs typeface="+mn-cs"/>
                </a:defRPr>
              </a:lvl8pPr>
              <a:lvl9pPr marL="3657246" algn="l" defTabSz="914311"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ea typeface="微软雅黑"/>
                <a:cs typeface="Arial" panose="020B0604020202020204" pitchFamily="34" charset="0"/>
              </a:endParaRPr>
            </a:p>
          </p:txBody>
        </p:sp>
        <p:sp>
          <p:nvSpPr>
            <p:cNvPr id="189" name="TextBox 77"/>
            <p:cNvSpPr txBox="1"/>
            <p:nvPr/>
          </p:nvSpPr>
          <p:spPr>
            <a:xfrm>
              <a:off x="6053498" y="4496084"/>
              <a:ext cx="1110321" cy="91249"/>
            </a:xfrm>
            <a:prstGeom prst="rect">
              <a:avLst/>
            </a:prstGeom>
            <a:noFill/>
          </p:spPr>
          <p:txBody>
            <a:bodyPr wrap="square" lIns="0" tIns="0" rIns="0" bIns="0" rtlCol="0">
              <a:spAutoFit/>
            </a:bodyPr>
            <a:lstStyle/>
            <a:p>
              <a:pPr algn="ctr" defTabSz="1219444"/>
              <a:r>
                <a:rPr lang="en-US" sz="1050" b="1" dirty="0">
                  <a:solidFill>
                    <a:srgbClr val="2298F0"/>
                  </a:solidFill>
                  <a:latin typeface="Arial" panose="020B0604020202020204" pitchFamily="34" charset="0"/>
                  <a:ea typeface="微软雅黑"/>
                  <a:cs typeface="Arial" panose="020B0604020202020204" pitchFamily="34" charset="0"/>
                </a:rPr>
                <a:t>C</a:t>
              </a:r>
              <a:r>
                <a:rPr lang="en-US" altLang="zh-CN" sz="1050" b="1" dirty="0">
                  <a:solidFill>
                    <a:srgbClr val="2298F0"/>
                  </a:solidFill>
                  <a:latin typeface="Arial" panose="020B0604020202020204" pitchFamily="34" charset="0"/>
                  <a:ea typeface="微软雅黑"/>
                  <a:cs typeface="Arial" panose="020B0604020202020204" pitchFamily="34" charset="0"/>
                </a:rPr>
                <a:t>ORE</a:t>
              </a:r>
              <a:endParaRPr lang="en-US" sz="1050" b="1" dirty="0">
                <a:solidFill>
                  <a:srgbClr val="2298F0"/>
                </a:solidFill>
                <a:latin typeface="Arial" panose="020B0604020202020204" pitchFamily="34" charset="0"/>
                <a:ea typeface="微软雅黑"/>
                <a:cs typeface="Arial" panose="020B0604020202020204" pitchFamily="34" charset="0"/>
              </a:endParaRPr>
            </a:p>
          </p:txBody>
        </p:sp>
        <p:sp>
          <p:nvSpPr>
            <p:cNvPr id="190" name="Freeform 189"/>
            <p:cNvSpPr>
              <a:spLocks noEditPoints="1"/>
            </p:cNvSpPr>
            <p:nvPr/>
          </p:nvSpPr>
          <p:spPr bwMode="auto">
            <a:xfrm>
              <a:off x="1584206" y="4400869"/>
              <a:ext cx="1160844" cy="298700"/>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311" rtl="0" eaLnBrk="1" latinLnBrk="0" hangingPunct="1">
                <a:defRPr sz="1800" kern="1200">
                  <a:solidFill>
                    <a:schemeClr val="tx1"/>
                  </a:solidFill>
                  <a:latin typeface="+mn-lt"/>
                  <a:ea typeface="+mn-ea"/>
                  <a:cs typeface="+mn-cs"/>
                </a:defRPr>
              </a:lvl1pPr>
              <a:lvl2pPr marL="457156" algn="l" defTabSz="914311" rtl="0" eaLnBrk="1" latinLnBrk="0" hangingPunct="1">
                <a:defRPr sz="1800" kern="1200">
                  <a:solidFill>
                    <a:schemeClr val="tx1"/>
                  </a:solidFill>
                  <a:latin typeface="+mn-lt"/>
                  <a:ea typeface="+mn-ea"/>
                  <a:cs typeface="+mn-cs"/>
                </a:defRPr>
              </a:lvl2pPr>
              <a:lvl3pPr marL="914311" algn="l" defTabSz="914311" rtl="0" eaLnBrk="1" latinLnBrk="0" hangingPunct="1">
                <a:defRPr sz="1800" kern="1200">
                  <a:solidFill>
                    <a:schemeClr val="tx1"/>
                  </a:solidFill>
                  <a:latin typeface="+mn-lt"/>
                  <a:ea typeface="+mn-ea"/>
                  <a:cs typeface="+mn-cs"/>
                </a:defRPr>
              </a:lvl3pPr>
              <a:lvl4pPr marL="1371468" algn="l" defTabSz="914311" rtl="0" eaLnBrk="1" latinLnBrk="0" hangingPunct="1">
                <a:defRPr sz="1800" kern="1200">
                  <a:solidFill>
                    <a:schemeClr val="tx1"/>
                  </a:solidFill>
                  <a:latin typeface="+mn-lt"/>
                  <a:ea typeface="+mn-ea"/>
                  <a:cs typeface="+mn-cs"/>
                </a:defRPr>
              </a:lvl4pPr>
              <a:lvl5pPr marL="1828623" algn="l" defTabSz="914311" rtl="0" eaLnBrk="1" latinLnBrk="0" hangingPunct="1">
                <a:defRPr sz="1800" kern="1200">
                  <a:solidFill>
                    <a:schemeClr val="tx1"/>
                  </a:solidFill>
                  <a:latin typeface="+mn-lt"/>
                  <a:ea typeface="+mn-ea"/>
                  <a:cs typeface="+mn-cs"/>
                </a:defRPr>
              </a:lvl5pPr>
              <a:lvl6pPr marL="2285779" algn="l" defTabSz="914311" rtl="0" eaLnBrk="1" latinLnBrk="0" hangingPunct="1">
                <a:defRPr sz="1800" kern="1200">
                  <a:solidFill>
                    <a:schemeClr val="tx1"/>
                  </a:solidFill>
                  <a:latin typeface="+mn-lt"/>
                  <a:ea typeface="+mn-ea"/>
                  <a:cs typeface="+mn-cs"/>
                </a:defRPr>
              </a:lvl6pPr>
              <a:lvl7pPr marL="2742934" algn="l" defTabSz="914311" rtl="0" eaLnBrk="1" latinLnBrk="0" hangingPunct="1">
                <a:defRPr sz="1800" kern="1200">
                  <a:solidFill>
                    <a:schemeClr val="tx1"/>
                  </a:solidFill>
                  <a:latin typeface="+mn-lt"/>
                  <a:ea typeface="+mn-ea"/>
                  <a:cs typeface="+mn-cs"/>
                </a:defRPr>
              </a:lvl7pPr>
              <a:lvl8pPr marL="3200090" algn="l" defTabSz="914311" rtl="0" eaLnBrk="1" latinLnBrk="0" hangingPunct="1">
                <a:defRPr sz="1800" kern="1200">
                  <a:solidFill>
                    <a:schemeClr val="tx1"/>
                  </a:solidFill>
                  <a:latin typeface="+mn-lt"/>
                  <a:ea typeface="+mn-ea"/>
                  <a:cs typeface="+mn-cs"/>
                </a:defRPr>
              </a:lvl8pPr>
              <a:lvl9pPr marL="3657246" algn="l" defTabSz="914311"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ea typeface="微软雅黑"/>
                <a:cs typeface="Arial" panose="020B0604020202020204" pitchFamily="34" charset="0"/>
              </a:endParaRPr>
            </a:p>
          </p:txBody>
        </p:sp>
        <p:sp>
          <p:nvSpPr>
            <p:cNvPr id="191" name="TextBox 80"/>
            <p:cNvSpPr txBox="1"/>
            <p:nvPr/>
          </p:nvSpPr>
          <p:spPr>
            <a:xfrm>
              <a:off x="1609469" y="4496084"/>
              <a:ext cx="1110321" cy="91249"/>
            </a:xfrm>
            <a:prstGeom prst="rect">
              <a:avLst/>
            </a:prstGeom>
            <a:noFill/>
          </p:spPr>
          <p:txBody>
            <a:bodyPr wrap="square" lIns="0" tIns="0" rIns="0" bIns="0" rtlCol="0">
              <a:spAutoFit/>
            </a:bodyPr>
            <a:lstStyle/>
            <a:p>
              <a:pPr algn="ctr" defTabSz="1219444"/>
              <a:r>
                <a:rPr lang="en-US" sz="1050" b="1" dirty="0">
                  <a:solidFill>
                    <a:srgbClr val="2298F0"/>
                  </a:solidFill>
                  <a:latin typeface="Arial" panose="020B0604020202020204" pitchFamily="34" charset="0"/>
                  <a:ea typeface="微软雅黑"/>
                  <a:cs typeface="Arial" panose="020B0604020202020204" pitchFamily="34" charset="0"/>
                </a:rPr>
                <a:t>C</a:t>
              </a:r>
              <a:r>
                <a:rPr lang="en-US" altLang="zh-CN" sz="1050" b="1" dirty="0">
                  <a:solidFill>
                    <a:srgbClr val="2298F0"/>
                  </a:solidFill>
                  <a:latin typeface="Arial" panose="020B0604020202020204" pitchFamily="34" charset="0"/>
                  <a:ea typeface="微软雅黑"/>
                  <a:cs typeface="Arial" panose="020B0604020202020204" pitchFamily="34" charset="0"/>
                </a:rPr>
                <a:t>ORE</a:t>
              </a:r>
              <a:endParaRPr lang="en-US" sz="1050" b="1" dirty="0">
                <a:solidFill>
                  <a:srgbClr val="2298F0"/>
                </a:solidFill>
                <a:latin typeface="Arial" panose="020B0604020202020204" pitchFamily="34" charset="0"/>
                <a:ea typeface="微软雅黑"/>
                <a:cs typeface="Arial" panose="020B0604020202020204" pitchFamily="34" charset="0"/>
              </a:endParaRPr>
            </a:p>
          </p:txBody>
        </p:sp>
        <p:cxnSp>
          <p:nvCxnSpPr>
            <p:cNvPr id="192" name="Straight Connector 84"/>
            <p:cNvCxnSpPr/>
            <p:nvPr/>
          </p:nvCxnSpPr>
          <p:spPr>
            <a:xfrm>
              <a:off x="4952482" y="4539290"/>
              <a:ext cx="1019494" cy="0"/>
            </a:xfrm>
            <a:prstGeom prst="line">
              <a:avLst/>
            </a:prstGeom>
            <a:noFill/>
            <a:ln w="9525" cap="flat" cmpd="sng" algn="ctr">
              <a:solidFill>
                <a:srgbClr val="00B0F0"/>
              </a:solidFill>
              <a:prstDash val="dash"/>
            </a:ln>
            <a:effectLst/>
          </p:spPr>
        </p:cxnSp>
        <p:sp>
          <p:nvSpPr>
            <p:cNvPr id="193" name="Freeform 86"/>
            <p:cNvSpPr>
              <a:spLocks noEditPoints="1"/>
            </p:cNvSpPr>
            <p:nvPr/>
          </p:nvSpPr>
          <p:spPr bwMode="auto">
            <a:xfrm>
              <a:off x="3801446" y="4400869"/>
              <a:ext cx="1160844" cy="298700"/>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311" rtl="0" eaLnBrk="1" latinLnBrk="0" hangingPunct="1">
                <a:defRPr sz="1800" kern="1200">
                  <a:solidFill>
                    <a:schemeClr val="tx1"/>
                  </a:solidFill>
                  <a:latin typeface="+mn-lt"/>
                  <a:ea typeface="+mn-ea"/>
                  <a:cs typeface="+mn-cs"/>
                </a:defRPr>
              </a:lvl1pPr>
              <a:lvl2pPr marL="457156" algn="l" defTabSz="914311" rtl="0" eaLnBrk="1" latinLnBrk="0" hangingPunct="1">
                <a:defRPr sz="1800" kern="1200">
                  <a:solidFill>
                    <a:schemeClr val="tx1"/>
                  </a:solidFill>
                  <a:latin typeface="+mn-lt"/>
                  <a:ea typeface="+mn-ea"/>
                  <a:cs typeface="+mn-cs"/>
                </a:defRPr>
              </a:lvl2pPr>
              <a:lvl3pPr marL="914311" algn="l" defTabSz="914311" rtl="0" eaLnBrk="1" latinLnBrk="0" hangingPunct="1">
                <a:defRPr sz="1800" kern="1200">
                  <a:solidFill>
                    <a:schemeClr val="tx1"/>
                  </a:solidFill>
                  <a:latin typeface="+mn-lt"/>
                  <a:ea typeface="+mn-ea"/>
                  <a:cs typeface="+mn-cs"/>
                </a:defRPr>
              </a:lvl3pPr>
              <a:lvl4pPr marL="1371468" algn="l" defTabSz="914311" rtl="0" eaLnBrk="1" latinLnBrk="0" hangingPunct="1">
                <a:defRPr sz="1800" kern="1200">
                  <a:solidFill>
                    <a:schemeClr val="tx1"/>
                  </a:solidFill>
                  <a:latin typeface="+mn-lt"/>
                  <a:ea typeface="+mn-ea"/>
                  <a:cs typeface="+mn-cs"/>
                </a:defRPr>
              </a:lvl4pPr>
              <a:lvl5pPr marL="1828623" algn="l" defTabSz="914311" rtl="0" eaLnBrk="1" latinLnBrk="0" hangingPunct="1">
                <a:defRPr sz="1800" kern="1200">
                  <a:solidFill>
                    <a:schemeClr val="tx1"/>
                  </a:solidFill>
                  <a:latin typeface="+mn-lt"/>
                  <a:ea typeface="+mn-ea"/>
                  <a:cs typeface="+mn-cs"/>
                </a:defRPr>
              </a:lvl5pPr>
              <a:lvl6pPr marL="2285779" algn="l" defTabSz="914311" rtl="0" eaLnBrk="1" latinLnBrk="0" hangingPunct="1">
                <a:defRPr sz="1800" kern="1200">
                  <a:solidFill>
                    <a:schemeClr val="tx1"/>
                  </a:solidFill>
                  <a:latin typeface="+mn-lt"/>
                  <a:ea typeface="+mn-ea"/>
                  <a:cs typeface="+mn-cs"/>
                </a:defRPr>
              </a:lvl6pPr>
              <a:lvl7pPr marL="2742934" algn="l" defTabSz="914311" rtl="0" eaLnBrk="1" latinLnBrk="0" hangingPunct="1">
                <a:defRPr sz="1800" kern="1200">
                  <a:solidFill>
                    <a:schemeClr val="tx1"/>
                  </a:solidFill>
                  <a:latin typeface="+mn-lt"/>
                  <a:ea typeface="+mn-ea"/>
                  <a:cs typeface="+mn-cs"/>
                </a:defRPr>
              </a:lvl7pPr>
              <a:lvl8pPr marL="3200090" algn="l" defTabSz="914311" rtl="0" eaLnBrk="1" latinLnBrk="0" hangingPunct="1">
                <a:defRPr sz="1800" kern="1200">
                  <a:solidFill>
                    <a:schemeClr val="tx1"/>
                  </a:solidFill>
                  <a:latin typeface="+mn-lt"/>
                  <a:ea typeface="+mn-ea"/>
                  <a:cs typeface="+mn-cs"/>
                </a:defRPr>
              </a:lvl8pPr>
              <a:lvl9pPr marL="3657246" algn="l" defTabSz="914311"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ea typeface="微软雅黑"/>
                <a:cs typeface="Arial" panose="020B0604020202020204" pitchFamily="34" charset="0"/>
              </a:endParaRPr>
            </a:p>
          </p:txBody>
        </p:sp>
        <p:sp>
          <p:nvSpPr>
            <p:cNvPr id="194" name="TextBox 102"/>
            <p:cNvSpPr txBox="1"/>
            <p:nvPr/>
          </p:nvSpPr>
          <p:spPr>
            <a:xfrm>
              <a:off x="3826709" y="4503404"/>
              <a:ext cx="1110321" cy="91249"/>
            </a:xfrm>
            <a:prstGeom prst="rect">
              <a:avLst/>
            </a:prstGeom>
            <a:noFill/>
          </p:spPr>
          <p:txBody>
            <a:bodyPr wrap="square" lIns="0" tIns="0" rIns="0" bIns="0" rtlCol="0">
              <a:spAutoFit/>
            </a:bodyPr>
            <a:lstStyle/>
            <a:p>
              <a:pPr algn="ctr" defTabSz="1219444"/>
              <a:r>
                <a:rPr lang="en-US" sz="1050" b="1" dirty="0">
                  <a:solidFill>
                    <a:srgbClr val="2298F0"/>
                  </a:solidFill>
                  <a:latin typeface="Arial" panose="020B0604020202020204" pitchFamily="34" charset="0"/>
                  <a:ea typeface="微软雅黑"/>
                  <a:cs typeface="Arial" panose="020B0604020202020204" pitchFamily="34" charset="0"/>
                </a:rPr>
                <a:t>C</a:t>
              </a:r>
              <a:r>
                <a:rPr lang="en-US" altLang="zh-CN" sz="1050" b="1" dirty="0">
                  <a:solidFill>
                    <a:srgbClr val="2298F0"/>
                  </a:solidFill>
                  <a:latin typeface="Arial" panose="020B0604020202020204" pitchFamily="34" charset="0"/>
                  <a:ea typeface="微软雅黑"/>
                  <a:cs typeface="Arial" panose="020B0604020202020204" pitchFamily="34" charset="0"/>
                </a:rPr>
                <a:t>ORE</a:t>
              </a:r>
              <a:endParaRPr lang="en-US" sz="1050" b="1" dirty="0">
                <a:solidFill>
                  <a:srgbClr val="2298F0"/>
                </a:solidFill>
                <a:latin typeface="Arial" panose="020B0604020202020204" pitchFamily="34" charset="0"/>
                <a:ea typeface="微软雅黑"/>
                <a:cs typeface="Arial" panose="020B0604020202020204" pitchFamily="34" charset="0"/>
              </a:endParaRPr>
            </a:p>
          </p:txBody>
        </p:sp>
        <p:cxnSp>
          <p:nvCxnSpPr>
            <p:cNvPr id="195" name="Straight Connector 84"/>
            <p:cNvCxnSpPr/>
            <p:nvPr/>
          </p:nvCxnSpPr>
          <p:spPr>
            <a:xfrm>
              <a:off x="4277853" y="4275401"/>
              <a:ext cx="16390" cy="130693"/>
            </a:xfrm>
            <a:prstGeom prst="line">
              <a:avLst/>
            </a:prstGeom>
            <a:noFill/>
            <a:ln w="9525" cap="flat" cmpd="sng" algn="ctr">
              <a:solidFill>
                <a:srgbClr val="00B0F0"/>
              </a:solidFill>
              <a:prstDash val="dash"/>
            </a:ln>
            <a:effectLst/>
          </p:spPr>
        </p:cxnSp>
        <p:cxnSp>
          <p:nvCxnSpPr>
            <p:cNvPr id="196" name="Straight Connector 84"/>
            <p:cNvCxnSpPr/>
            <p:nvPr/>
          </p:nvCxnSpPr>
          <p:spPr>
            <a:xfrm>
              <a:off x="6575629" y="4276253"/>
              <a:ext cx="16390" cy="130693"/>
            </a:xfrm>
            <a:prstGeom prst="line">
              <a:avLst/>
            </a:prstGeom>
            <a:noFill/>
            <a:ln w="9525" cap="flat" cmpd="sng" algn="ctr">
              <a:solidFill>
                <a:srgbClr val="00B0F0"/>
              </a:solidFill>
              <a:prstDash val="dash"/>
            </a:ln>
            <a:effectLst/>
          </p:spPr>
        </p:cxnSp>
        <p:cxnSp>
          <p:nvCxnSpPr>
            <p:cNvPr id="197" name="Straight Connector 84"/>
            <p:cNvCxnSpPr/>
            <p:nvPr/>
          </p:nvCxnSpPr>
          <p:spPr>
            <a:xfrm>
              <a:off x="8729453" y="4295306"/>
              <a:ext cx="16390" cy="130693"/>
            </a:xfrm>
            <a:prstGeom prst="line">
              <a:avLst/>
            </a:prstGeom>
            <a:noFill/>
            <a:ln w="9525" cap="flat" cmpd="sng" algn="ctr">
              <a:solidFill>
                <a:srgbClr val="00B0F0"/>
              </a:solidFill>
              <a:prstDash val="dash"/>
            </a:ln>
            <a:effectLst/>
          </p:spPr>
        </p:cxnSp>
        <p:cxnSp>
          <p:nvCxnSpPr>
            <p:cNvPr id="198" name="Straight Connector 84"/>
            <p:cNvCxnSpPr/>
            <p:nvPr/>
          </p:nvCxnSpPr>
          <p:spPr>
            <a:xfrm>
              <a:off x="2719789" y="4539290"/>
              <a:ext cx="1019494" cy="0"/>
            </a:xfrm>
            <a:prstGeom prst="line">
              <a:avLst/>
            </a:prstGeom>
            <a:noFill/>
            <a:ln w="9525" cap="flat" cmpd="sng" algn="ctr">
              <a:solidFill>
                <a:srgbClr val="00B0F0"/>
              </a:solidFill>
              <a:prstDash val="dash"/>
            </a:ln>
            <a:effectLst/>
          </p:spPr>
        </p:cxnSp>
        <p:cxnSp>
          <p:nvCxnSpPr>
            <p:cNvPr id="199" name="Straight Connector 84"/>
            <p:cNvCxnSpPr/>
            <p:nvPr/>
          </p:nvCxnSpPr>
          <p:spPr>
            <a:xfrm>
              <a:off x="7251019" y="4539290"/>
              <a:ext cx="1019494" cy="0"/>
            </a:xfrm>
            <a:prstGeom prst="line">
              <a:avLst/>
            </a:prstGeom>
            <a:noFill/>
            <a:ln w="9525" cap="flat" cmpd="sng" algn="ctr">
              <a:solidFill>
                <a:srgbClr val="00B0F0"/>
              </a:solidFill>
              <a:prstDash val="dash"/>
            </a:ln>
            <a:effectLst/>
          </p:spPr>
        </p:cxnSp>
        <p:cxnSp>
          <p:nvCxnSpPr>
            <p:cNvPr id="200" name="Straight Connector 84"/>
            <p:cNvCxnSpPr/>
            <p:nvPr/>
          </p:nvCxnSpPr>
          <p:spPr>
            <a:xfrm>
              <a:off x="4923785" y="4579953"/>
              <a:ext cx="1019494" cy="0"/>
            </a:xfrm>
            <a:prstGeom prst="line">
              <a:avLst/>
            </a:prstGeom>
            <a:noFill/>
            <a:ln w="9525" cap="flat" cmpd="sng" algn="ctr">
              <a:solidFill>
                <a:srgbClr val="00B0F0"/>
              </a:solidFill>
              <a:prstDash val="dash"/>
            </a:ln>
            <a:effectLst/>
          </p:spPr>
        </p:cxnSp>
        <p:cxnSp>
          <p:nvCxnSpPr>
            <p:cNvPr id="205" name="Straight Connector 84"/>
            <p:cNvCxnSpPr/>
            <p:nvPr/>
          </p:nvCxnSpPr>
          <p:spPr>
            <a:xfrm>
              <a:off x="2691092" y="4579953"/>
              <a:ext cx="1019494" cy="0"/>
            </a:xfrm>
            <a:prstGeom prst="line">
              <a:avLst/>
            </a:prstGeom>
            <a:noFill/>
            <a:ln w="9525" cap="flat" cmpd="sng" algn="ctr">
              <a:solidFill>
                <a:srgbClr val="00B0F0"/>
              </a:solidFill>
              <a:prstDash val="dash"/>
            </a:ln>
            <a:effectLst/>
          </p:spPr>
        </p:cxnSp>
        <p:cxnSp>
          <p:nvCxnSpPr>
            <p:cNvPr id="206" name="Straight Connector 84"/>
            <p:cNvCxnSpPr/>
            <p:nvPr/>
          </p:nvCxnSpPr>
          <p:spPr>
            <a:xfrm>
              <a:off x="7222323" y="4579953"/>
              <a:ext cx="1019494" cy="0"/>
            </a:xfrm>
            <a:prstGeom prst="line">
              <a:avLst/>
            </a:prstGeom>
            <a:noFill/>
            <a:ln w="9525" cap="flat" cmpd="sng" algn="ctr">
              <a:solidFill>
                <a:srgbClr val="00B0F0"/>
              </a:solidFill>
              <a:prstDash val="dash"/>
            </a:ln>
            <a:effectLst/>
          </p:spPr>
        </p:cxnSp>
        <p:grpSp>
          <p:nvGrpSpPr>
            <p:cNvPr id="207" name="组合 571"/>
            <p:cNvGrpSpPr/>
            <p:nvPr/>
          </p:nvGrpSpPr>
          <p:grpSpPr>
            <a:xfrm>
              <a:off x="3069511" y="4462169"/>
              <a:ext cx="584076" cy="179947"/>
              <a:chOff x="2194364" y="5374836"/>
              <a:chExt cx="324623" cy="417952"/>
            </a:xfrm>
          </p:grpSpPr>
          <p:sp>
            <p:nvSpPr>
              <p:cNvPr id="218" name="Freeform 49"/>
              <p:cNvSpPr>
                <a:spLocks noEditPoints="1"/>
              </p:cNvSpPr>
              <p:nvPr/>
            </p:nvSpPr>
            <p:spPr bwMode="auto">
              <a:xfrm>
                <a:off x="2194364" y="5557436"/>
                <a:ext cx="324623" cy="235352"/>
              </a:xfrm>
              <a:custGeom>
                <a:avLst/>
                <a:gdLst/>
                <a:ahLst/>
                <a:cxnLst>
                  <a:cxn ang="0">
                    <a:pos x="22" y="0"/>
                  </a:cxn>
                  <a:cxn ang="0">
                    <a:pos x="14" y="2"/>
                  </a:cxn>
                  <a:cxn ang="0">
                    <a:pos x="2" y="14"/>
                  </a:cxn>
                  <a:cxn ang="0">
                    <a:pos x="0" y="94"/>
                  </a:cxn>
                  <a:cxn ang="0">
                    <a:pos x="2" y="102"/>
                  </a:cxn>
                  <a:cxn ang="0">
                    <a:pos x="14" y="114"/>
                  </a:cxn>
                  <a:cxn ang="0">
                    <a:pos x="136" y="116"/>
                  </a:cxn>
                  <a:cxn ang="0">
                    <a:pos x="146" y="114"/>
                  </a:cxn>
                  <a:cxn ang="0">
                    <a:pos x="158" y="102"/>
                  </a:cxn>
                  <a:cxn ang="0">
                    <a:pos x="160" y="22"/>
                  </a:cxn>
                  <a:cxn ang="0">
                    <a:pos x="158" y="14"/>
                  </a:cxn>
                  <a:cxn ang="0">
                    <a:pos x="146" y="2"/>
                  </a:cxn>
                  <a:cxn ang="0">
                    <a:pos x="136" y="0"/>
                  </a:cxn>
                  <a:cxn ang="0">
                    <a:pos x="28" y="26"/>
                  </a:cxn>
                  <a:cxn ang="0">
                    <a:pos x="26" y="92"/>
                  </a:cxn>
                  <a:cxn ang="0">
                    <a:pos x="24" y="96"/>
                  </a:cxn>
                  <a:cxn ang="0">
                    <a:pos x="20" y="96"/>
                  </a:cxn>
                  <a:cxn ang="0">
                    <a:pos x="14" y="92"/>
                  </a:cxn>
                  <a:cxn ang="0">
                    <a:pos x="14" y="28"/>
                  </a:cxn>
                  <a:cxn ang="0">
                    <a:pos x="18" y="18"/>
                  </a:cxn>
                  <a:cxn ang="0">
                    <a:pos x="28" y="16"/>
                  </a:cxn>
                  <a:cxn ang="0">
                    <a:pos x="30" y="16"/>
                  </a:cxn>
                  <a:cxn ang="0">
                    <a:pos x="32" y="20"/>
                  </a:cxn>
                  <a:cxn ang="0">
                    <a:pos x="28" y="26"/>
                  </a:cxn>
                  <a:cxn ang="0">
                    <a:pos x="88" y="58"/>
                  </a:cxn>
                  <a:cxn ang="0">
                    <a:pos x="88" y="78"/>
                  </a:cxn>
                  <a:cxn ang="0">
                    <a:pos x="86" y="84"/>
                  </a:cxn>
                  <a:cxn ang="0">
                    <a:pos x="80" y="88"/>
                  </a:cxn>
                  <a:cxn ang="0">
                    <a:pos x="76" y="86"/>
                  </a:cxn>
                  <a:cxn ang="0">
                    <a:pos x="70" y="82"/>
                  </a:cxn>
                  <a:cxn ang="0">
                    <a:pos x="70" y="58"/>
                  </a:cxn>
                  <a:cxn ang="0">
                    <a:pos x="66" y="54"/>
                  </a:cxn>
                  <a:cxn ang="0">
                    <a:pos x="64" y="46"/>
                  </a:cxn>
                  <a:cxn ang="0">
                    <a:pos x="68" y="34"/>
                  </a:cxn>
                  <a:cxn ang="0">
                    <a:pos x="80" y="30"/>
                  </a:cxn>
                  <a:cxn ang="0">
                    <a:pos x="86" y="32"/>
                  </a:cxn>
                  <a:cxn ang="0">
                    <a:pos x="94" y="40"/>
                  </a:cxn>
                  <a:cxn ang="0">
                    <a:pos x="96" y="46"/>
                  </a:cxn>
                  <a:cxn ang="0">
                    <a:pos x="88" y="58"/>
                  </a:cxn>
                </a:cxnLst>
                <a:rect l="0" t="0" r="r" b="b"/>
                <a:pathLst>
                  <a:path w="160" h="116">
                    <a:moveTo>
                      <a:pt x="136" y="0"/>
                    </a:moveTo>
                    <a:lnTo>
                      <a:pt x="22" y="0"/>
                    </a:lnTo>
                    <a:lnTo>
                      <a:pt x="22" y="0"/>
                    </a:lnTo>
                    <a:lnTo>
                      <a:pt x="14" y="2"/>
                    </a:lnTo>
                    <a:lnTo>
                      <a:pt x="6" y="8"/>
                    </a:lnTo>
                    <a:lnTo>
                      <a:pt x="2" y="14"/>
                    </a:lnTo>
                    <a:lnTo>
                      <a:pt x="0" y="22"/>
                    </a:lnTo>
                    <a:lnTo>
                      <a:pt x="0" y="94"/>
                    </a:lnTo>
                    <a:lnTo>
                      <a:pt x="0" y="94"/>
                    </a:lnTo>
                    <a:lnTo>
                      <a:pt x="2" y="102"/>
                    </a:lnTo>
                    <a:lnTo>
                      <a:pt x="6" y="110"/>
                    </a:lnTo>
                    <a:lnTo>
                      <a:pt x="14" y="114"/>
                    </a:lnTo>
                    <a:lnTo>
                      <a:pt x="22" y="116"/>
                    </a:lnTo>
                    <a:lnTo>
                      <a:pt x="136" y="116"/>
                    </a:lnTo>
                    <a:lnTo>
                      <a:pt x="136" y="116"/>
                    </a:lnTo>
                    <a:lnTo>
                      <a:pt x="146" y="114"/>
                    </a:lnTo>
                    <a:lnTo>
                      <a:pt x="152" y="110"/>
                    </a:lnTo>
                    <a:lnTo>
                      <a:pt x="158" y="102"/>
                    </a:lnTo>
                    <a:lnTo>
                      <a:pt x="160" y="94"/>
                    </a:lnTo>
                    <a:lnTo>
                      <a:pt x="160" y="22"/>
                    </a:lnTo>
                    <a:lnTo>
                      <a:pt x="160" y="22"/>
                    </a:lnTo>
                    <a:lnTo>
                      <a:pt x="158" y="14"/>
                    </a:lnTo>
                    <a:lnTo>
                      <a:pt x="152" y="8"/>
                    </a:lnTo>
                    <a:lnTo>
                      <a:pt x="146" y="2"/>
                    </a:lnTo>
                    <a:lnTo>
                      <a:pt x="136" y="0"/>
                    </a:lnTo>
                    <a:lnTo>
                      <a:pt x="136" y="0"/>
                    </a:lnTo>
                    <a:close/>
                    <a:moveTo>
                      <a:pt x="28" y="26"/>
                    </a:moveTo>
                    <a:lnTo>
                      <a:pt x="28" y="26"/>
                    </a:lnTo>
                    <a:lnTo>
                      <a:pt x="26" y="28"/>
                    </a:lnTo>
                    <a:lnTo>
                      <a:pt x="26" y="92"/>
                    </a:lnTo>
                    <a:lnTo>
                      <a:pt x="26" y="92"/>
                    </a:lnTo>
                    <a:lnTo>
                      <a:pt x="24" y="96"/>
                    </a:lnTo>
                    <a:lnTo>
                      <a:pt x="20" y="96"/>
                    </a:lnTo>
                    <a:lnTo>
                      <a:pt x="20" y="96"/>
                    </a:lnTo>
                    <a:lnTo>
                      <a:pt x="16" y="96"/>
                    </a:lnTo>
                    <a:lnTo>
                      <a:pt x="14" y="92"/>
                    </a:lnTo>
                    <a:lnTo>
                      <a:pt x="14" y="28"/>
                    </a:lnTo>
                    <a:lnTo>
                      <a:pt x="14" y="28"/>
                    </a:lnTo>
                    <a:lnTo>
                      <a:pt x="16" y="22"/>
                    </a:lnTo>
                    <a:lnTo>
                      <a:pt x="18" y="18"/>
                    </a:lnTo>
                    <a:lnTo>
                      <a:pt x="22" y="16"/>
                    </a:lnTo>
                    <a:lnTo>
                      <a:pt x="28" y="16"/>
                    </a:lnTo>
                    <a:lnTo>
                      <a:pt x="28" y="16"/>
                    </a:lnTo>
                    <a:lnTo>
                      <a:pt x="30" y="16"/>
                    </a:lnTo>
                    <a:lnTo>
                      <a:pt x="32" y="20"/>
                    </a:lnTo>
                    <a:lnTo>
                      <a:pt x="32" y="20"/>
                    </a:lnTo>
                    <a:lnTo>
                      <a:pt x="30" y="24"/>
                    </a:lnTo>
                    <a:lnTo>
                      <a:pt x="28" y="26"/>
                    </a:lnTo>
                    <a:lnTo>
                      <a:pt x="28" y="26"/>
                    </a:lnTo>
                    <a:close/>
                    <a:moveTo>
                      <a:pt x="88" y="58"/>
                    </a:moveTo>
                    <a:lnTo>
                      <a:pt x="88" y="78"/>
                    </a:lnTo>
                    <a:lnTo>
                      <a:pt x="88" y="78"/>
                    </a:lnTo>
                    <a:lnTo>
                      <a:pt x="88" y="82"/>
                    </a:lnTo>
                    <a:lnTo>
                      <a:pt x="86" y="84"/>
                    </a:lnTo>
                    <a:lnTo>
                      <a:pt x="84" y="86"/>
                    </a:lnTo>
                    <a:lnTo>
                      <a:pt x="80" y="88"/>
                    </a:lnTo>
                    <a:lnTo>
                      <a:pt x="80" y="88"/>
                    </a:lnTo>
                    <a:lnTo>
                      <a:pt x="76" y="86"/>
                    </a:lnTo>
                    <a:lnTo>
                      <a:pt x="72" y="84"/>
                    </a:lnTo>
                    <a:lnTo>
                      <a:pt x="70" y="82"/>
                    </a:lnTo>
                    <a:lnTo>
                      <a:pt x="70" y="78"/>
                    </a:lnTo>
                    <a:lnTo>
                      <a:pt x="70" y="58"/>
                    </a:lnTo>
                    <a:lnTo>
                      <a:pt x="70" y="58"/>
                    </a:lnTo>
                    <a:lnTo>
                      <a:pt x="66" y="54"/>
                    </a:lnTo>
                    <a:lnTo>
                      <a:pt x="64" y="46"/>
                    </a:lnTo>
                    <a:lnTo>
                      <a:pt x="64" y="46"/>
                    </a:lnTo>
                    <a:lnTo>
                      <a:pt x="64" y="40"/>
                    </a:lnTo>
                    <a:lnTo>
                      <a:pt x="68" y="34"/>
                    </a:lnTo>
                    <a:lnTo>
                      <a:pt x="74" y="32"/>
                    </a:lnTo>
                    <a:lnTo>
                      <a:pt x="80" y="30"/>
                    </a:lnTo>
                    <a:lnTo>
                      <a:pt x="80" y="30"/>
                    </a:lnTo>
                    <a:lnTo>
                      <a:pt x="86" y="32"/>
                    </a:lnTo>
                    <a:lnTo>
                      <a:pt x="90" y="34"/>
                    </a:lnTo>
                    <a:lnTo>
                      <a:pt x="94" y="40"/>
                    </a:lnTo>
                    <a:lnTo>
                      <a:pt x="96" y="46"/>
                    </a:lnTo>
                    <a:lnTo>
                      <a:pt x="96" y="46"/>
                    </a:lnTo>
                    <a:lnTo>
                      <a:pt x="94" y="54"/>
                    </a:lnTo>
                    <a:lnTo>
                      <a:pt x="88" y="58"/>
                    </a:lnTo>
                    <a:lnTo>
                      <a:pt x="88" y="58"/>
                    </a:lnTo>
                    <a:close/>
                  </a:path>
                </a:pathLst>
              </a:custGeom>
              <a:solidFill>
                <a:srgbClr val="0099CC"/>
              </a:solidFill>
              <a:ln w="9525">
                <a:noFill/>
                <a:round/>
                <a:headEnd/>
                <a:tailEnd/>
              </a:ln>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sp>
            <p:nvSpPr>
              <p:cNvPr id="219" name="Freeform 50"/>
              <p:cNvSpPr>
                <a:spLocks/>
              </p:cNvSpPr>
              <p:nvPr/>
            </p:nvSpPr>
            <p:spPr bwMode="auto">
              <a:xfrm>
                <a:off x="2239000" y="5374836"/>
                <a:ext cx="231294" cy="166369"/>
              </a:xfrm>
              <a:custGeom>
                <a:avLst/>
                <a:gdLst/>
                <a:ahLst/>
                <a:cxnLst>
                  <a:cxn ang="0">
                    <a:pos x="26" y="56"/>
                  </a:cxn>
                  <a:cxn ang="0">
                    <a:pos x="26" y="56"/>
                  </a:cxn>
                  <a:cxn ang="0">
                    <a:pos x="26" y="50"/>
                  </a:cxn>
                  <a:cxn ang="0">
                    <a:pos x="28" y="44"/>
                  </a:cxn>
                  <a:cxn ang="0">
                    <a:pos x="36" y="34"/>
                  </a:cxn>
                  <a:cxn ang="0">
                    <a:pos x="46" y="28"/>
                  </a:cxn>
                  <a:cxn ang="0">
                    <a:pos x="52" y="26"/>
                  </a:cxn>
                  <a:cxn ang="0">
                    <a:pos x="58" y="26"/>
                  </a:cxn>
                  <a:cxn ang="0">
                    <a:pos x="58" y="26"/>
                  </a:cxn>
                  <a:cxn ang="0">
                    <a:pos x="64" y="26"/>
                  </a:cxn>
                  <a:cxn ang="0">
                    <a:pos x="70" y="28"/>
                  </a:cxn>
                  <a:cxn ang="0">
                    <a:pos x="80" y="34"/>
                  </a:cxn>
                  <a:cxn ang="0">
                    <a:pos x="86" y="44"/>
                  </a:cxn>
                  <a:cxn ang="0">
                    <a:pos x="88" y="50"/>
                  </a:cxn>
                  <a:cxn ang="0">
                    <a:pos x="88" y="56"/>
                  </a:cxn>
                  <a:cxn ang="0">
                    <a:pos x="88" y="82"/>
                  </a:cxn>
                  <a:cxn ang="0">
                    <a:pos x="114" y="82"/>
                  </a:cxn>
                  <a:cxn ang="0">
                    <a:pos x="114" y="56"/>
                  </a:cxn>
                  <a:cxn ang="0">
                    <a:pos x="114" y="56"/>
                  </a:cxn>
                  <a:cxn ang="0">
                    <a:pos x="112" y="46"/>
                  </a:cxn>
                  <a:cxn ang="0">
                    <a:pos x="110" y="34"/>
                  </a:cxn>
                  <a:cxn ang="0">
                    <a:pos x="104" y="26"/>
                  </a:cxn>
                  <a:cxn ang="0">
                    <a:pos x="98" y="16"/>
                  </a:cxn>
                  <a:cxn ang="0">
                    <a:pos x="90" y="10"/>
                  </a:cxn>
                  <a:cxn ang="0">
                    <a:pos x="80" y="4"/>
                  </a:cxn>
                  <a:cxn ang="0">
                    <a:pos x="68" y="2"/>
                  </a:cxn>
                  <a:cxn ang="0">
                    <a:pos x="58" y="0"/>
                  </a:cxn>
                  <a:cxn ang="0">
                    <a:pos x="58" y="0"/>
                  </a:cxn>
                  <a:cxn ang="0">
                    <a:pos x="46" y="2"/>
                  </a:cxn>
                  <a:cxn ang="0">
                    <a:pos x="36" y="4"/>
                  </a:cxn>
                  <a:cxn ang="0">
                    <a:pos x="26" y="10"/>
                  </a:cxn>
                  <a:cxn ang="0">
                    <a:pos x="18" y="16"/>
                  </a:cxn>
                  <a:cxn ang="0">
                    <a:pos x="10" y="26"/>
                  </a:cxn>
                  <a:cxn ang="0">
                    <a:pos x="6" y="34"/>
                  </a:cxn>
                  <a:cxn ang="0">
                    <a:pos x="2" y="46"/>
                  </a:cxn>
                  <a:cxn ang="0">
                    <a:pos x="0" y="56"/>
                  </a:cxn>
                  <a:cxn ang="0">
                    <a:pos x="0" y="82"/>
                  </a:cxn>
                  <a:cxn ang="0">
                    <a:pos x="26" y="82"/>
                  </a:cxn>
                  <a:cxn ang="0">
                    <a:pos x="26" y="56"/>
                  </a:cxn>
                </a:cxnLst>
                <a:rect l="0" t="0" r="r" b="b"/>
                <a:pathLst>
                  <a:path w="114" h="82">
                    <a:moveTo>
                      <a:pt x="26" y="56"/>
                    </a:moveTo>
                    <a:lnTo>
                      <a:pt x="26" y="56"/>
                    </a:lnTo>
                    <a:lnTo>
                      <a:pt x="26" y="50"/>
                    </a:lnTo>
                    <a:lnTo>
                      <a:pt x="28" y="44"/>
                    </a:lnTo>
                    <a:lnTo>
                      <a:pt x="36" y="34"/>
                    </a:lnTo>
                    <a:lnTo>
                      <a:pt x="46" y="28"/>
                    </a:lnTo>
                    <a:lnTo>
                      <a:pt x="52" y="26"/>
                    </a:lnTo>
                    <a:lnTo>
                      <a:pt x="58" y="26"/>
                    </a:lnTo>
                    <a:lnTo>
                      <a:pt x="58" y="26"/>
                    </a:lnTo>
                    <a:lnTo>
                      <a:pt x="64" y="26"/>
                    </a:lnTo>
                    <a:lnTo>
                      <a:pt x="70" y="28"/>
                    </a:lnTo>
                    <a:lnTo>
                      <a:pt x="80" y="34"/>
                    </a:lnTo>
                    <a:lnTo>
                      <a:pt x="86" y="44"/>
                    </a:lnTo>
                    <a:lnTo>
                      <a:pt x="88" y="50"/>
                    </a:lnTo>
                    <a:lnTo>
                      <a:pt x="88" y="56"/>
                    </a:lnTo>
                    <a:lnTo>
                      <a:pt x="88" y="82"/>
                    </a:lnTo>
                    <a:lnTo>
                      <a:pt x="114" y="82"/>
                    </a:lnTo>
                    <a:lnTo>
                      <a:pt x="114" y="56"/>
                    </a:lnTo>
                    <a:lnTo>
                      <a:pt x="114" y="56"/>
                    </a:lnTo>
                    <a:lnTo>
                      <a:pt x="112" y="46"/>
                    </a:lnTo>
                    <a:lnTo>
                      <a:pt x="110" y="34"/>
                    </a:lnTo>
                    <a:lnTo>
                      <a:pt x="104" y="26"/>
                    </a:lnTo>
                    <a:lnTo>
                      <a:pt x="98" y="16"/>
                    </a:lnTo>
                    <a:lnTo>
                      <a:pt x="90" y="10"/>
                    </a:lnTo>
                    <a:lnTo>
                      <a:pt x="80" y="4"/>
                    </a:lnTo>
                    <a:lnTo>
                      <a:pt x="68" y="2"/>
                    </a:lnTo>
                    <a:lnTo>
                      <a:pt x="58" y="0"/>
                    </a:lnTo>
                    <a:lnTo>
                      <a:pt x="58" y="0"/>
                    </a:lnTo>
                    <a:lnTo>
                      <a:pt x="46" y="2"/>
                    </a:lnTo>
                    <a:lnTo>
                      <a:pt x="36" y="4"/>
                    </a:lnTo>
                    <a:lnTo>
                      <a:pt x="26" y="10"/>
                    </a:lnTo>
                    <a:lnTo>
                      <a:pt x="18" y="16"/>
                    </a:lnTo>
                    <a:lnTo>
                      <a:pt x="10" y="26"/>
                    </a:lnTo>
                    <a:lnTo>
                      <a:pt x="6" y="34"/>
                    </a:lnTo>
                    <a:lnTo>
                      <a:pt x="2" y="46"/>
                    </a:lnTo>
                    <a:lnTo>
                      <a:pt x="0" y="56"/>
                    </a:lnTo>
                    <a:lnTo>
                      <a:pt x="0" y="82"/>
                    </a:lnTo>
                    <a:lnTo>
                      <a:pt x="26" y="82"/>
                    </a:lnTo>
                    <a:lnTo>
                      <a:pt x="26" y="56"/>
                    </a:lnTo>
                    <a:close/>
                  </a:path>
                </a:pathLst>
              </a:custGeom>
              <a:solidFill>
                <a:srgbClr val="0099CC"/>
              </a:solidFill>
              <a:ln w="9525">
                <a:noFill/>
                <a:round/>
                <a:headEnd/>
                <a:tailEnd/>
              </a:ln>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grpSp>
        <p:grpSp>
          <p:nvGrpSpPr>
            <p:cNvPr id="208" name="组合 572"/>
            <p:cNvGrpSpPr/>
            <p:nvPr/>
          </p:nvGrpSpPr>
          <p:grpSpPr>
            <a:xfrm>
              <a:off x="5251714" y="4452345"/>
              <a:ext cx="584076" cy="179947"/>
              <a:chOff x="2194364" y="5374836"/>
              <a:chExt cx="324623" cy="417952"/>
            </a:xfrm>
          </p:grpSpPr>
          <p:sp>
            <p:nvSpPr>
              <p:cNvPr id="216" name="Freeform 49"/>
              <p:cNvSpPr>
                <a:spLocks noEditPoints="1"/>
              </p:cNvSpPr>
              <p:nvPr/>
            </p:nvSpPr>
            <p:spPr bwMode="auto">
              <a:xfrm>
                <a:off x="2194364" y="5557436"/>
                <a:ext cx="324623" cy="235352"/>
              </a:xfrm>
              <a:custGeom>
                <a:avLst/>
                <a:gdLst/>
                <a:ahLst/>
                <a:cxnLst>
                  <a:cxn ang="0">
                    <a:pos x="22" y="0"/>
                  </a:cxn>
                  <a:cxn ang="0">
                    <a:pos x="14" y="2"/>
                  </a:cxn>
                  <a:cxn ang="0">
                    <a:pos x="2" y="14"/>
                  </a:cxn>
                  <a:cxn ang="0">
                    <a:pos x="0" y="94"/>
                  </a:cxn>
                  <a:cxn ang="0">
                    <a:pos x="2" y="102"/>
                  </a:cxn>
                  <a:cxn ang="0">
                    <a:pos x="14" y="114"/>
                  </a:cxn>
                  <a:cxn ang="0">
                    <a:pos x="136" y="116"/>
                  </a:cxn>
                  <a:cxn ang="0">
                    <a:pos x="146" y="114"/>
                  </a:cxn>
                  <a:cxn ang="0">
                    <a:pos x="158" y="102"/>
                  </a:cxn>
                  <a:cxn ang="0">
                    <a:pos x="160" y="22"/>
                  </a:cxn>
                  <a:cxn ang="0">
                    <a:pos x="158" y="14"/>
                  </a:cxn>
                  <a:cxn ang="0">
                    <a:pos x="146" y="2"/>
                  </a:cxn>
                  <a:cxn ang="0">
                    <a:pos x="136" y="0"/>
                  </a:cxn>
                  <a:cxn ang="0">
                    <a:pos x="28" y="26"/>
                  </a:cxn>
                  <a:cxn ang="0">
                    <a:pos x="26" y="92"/>
                  </a:cxn>
                  <a:cxn ang="0">
                    <a:pos x="24" y="96"/>
                  </a:cxn>
                  <a:cxn ang="0">
                    <a:pos x="20" y="96"/>
                  </a:cxn>
                  <a:cxn ang="0">
                    <a:pos x="14" y="92"/>
                  </a:cxn>
                  <a:cxn ang="0">
                    <a:pos x="14" y="28"/>
                  </a:cxn>
                  <a:cxn ang="0">
                    <a:pos x="18" y="18"/>
                  </a:cxn>
                  <a:cxn ang="0">
                    <a:pos x="28" y="16"/>
                  </a:cxn>
                  <a:cxn ang="0">
                    <a:pos x="30" y="16"/>
                  </a:cxn>
                  <a:cxn ang="0">
                    <a:pos x="32" y="20"/>
                  </a:cxn>
                  <a:cxn ang="0">
                    <a:pos x="28" y="26"/>
                  </a:cxn>
                  <a:cxn ang="0">
                    <a:pos x="88" y="58"/>
                  </a:cxn>
                  <a:cxn ang="0">
                    <a:pos x="88" y="78"/>
                  </a:cxn>
                  <a:cxn ang="0">
                    <a:pos x="86" y="84"/>
                  </a:cxn>
                  <a:cxn ang="0">
                    <a:pos x="80" y="88"/>
                  </a:cxn>
                  <a:cxn ang="0">
                    <a:pos x="76" y="86"/>
                  </a:cxn>
                  <a:cxn ang="0">
                    <a:pos x="70" y="82"/>
                  </a:cxn>
                  <a:cxn ang="0">
                    <a:pos x="70" y="58"/>
                  </a:cxn>
                  <a:cxn ang="0">
                    <a:pos x="66" y="54"/>
                  </a:cxn>
                  <a:cxn ang="0">
                    <a:pos x="64" y="46"/>
                  </a:cxn>
                  <a:cxn ang="0">
                    <a:pos x="68" y="34"/>
                  </a:cxn>
                  <a:cxn ang="0">
                    <a:pos x="80" y="30"/>
                  </a:cxn>
                  <a:cxn ang="0">
                    <a:pos x="86" y="32"/>
                  </a:cxn>
                  <a:cxn ang="0">
                    <a:pos x="94" y="40"/>
                  </a:cxn>
                  <a:cxn ang="0">
                    <a:pos x="96" y="46"/>
                  </a:cxn>
                  <a:cxn ang="0">
                    <a:pos x="88" y="58"/>
                  </a:cxn>
                </a:cxnLst>
                <a:rect l="0" t="0" r="r" b="b"/>
                <a:pathLst>
                  <a:path w="160" h="116">
                    <a:moveTo>
                      <a:pt x="136" y="0"/>
                    </a:moveTo>
                    <a:lnTo>
                      <a:pt x="22" y="0"/>
                    </a:lnTo>
                    <a:lnTo>
                      <a:pt x="22" y="0"/>
                    </a:lnTo>
                    <a:lnTo>
                      <a:pt x="14" y="2"/>
                    </a:lnTo>
                    <a:lnTo>
                      <a:pt x="6" y="8"/>
                    </a:lnTo>
                    <a:lnTo>
                      <a:pt x="2" y="14"/>
                    </a:lnTo>
                    <a:lnTo>
                      <a:pt x="0" y="22"/>
                    </a:lnTo>
                    <a:lnTo>
                      <a:pt x="0" y="94"/>
                    </a:lnTo>
                    <a:lnTo>
                      <a:pt x="0" y="94"/>
                    </a:lnTo>
                    <a:lnTo>
                      <a:pt x="2" y="102"/>
                    </a:lnTo>
                    <a:lnTo>
                      <a:pt x="6" y="110"/>
                    </a:lnTo>
                    <a:lnTo>
                      <a:pt x="14" y="114"/>
                    </a:lnTo>
                    <a:lnTo>
                      <a:pt x="22" y="116"/>
                    </a:lnTo>
                    <a:lnTo>
                      <a:pt x="136" y="116"/>
                    </a:lnTo>
                    <a:lnTo>
                      <a:pt x="136" y="116"/>
                    </a:lnTo>
                    <a:lnTo>
                      <a:pt x="146" y="114"/>
                    </a:lnTo>
                    <a:lnTo>
                      <a:pt x="152" y="110"/>
                    </a:lnTo>
                    <a:lnTo>
                      <a:pt x="158" y="102"/>
                    </a:lnTo>
                    <a:lnTo>
                      <a:pt x="160" y="94"/>
                    </a:lnTo>
                    <a:lnTo>
                      <a:pt x="160" y="22"/>
                    </a:lnTo>
                    <a:lnTo>
                      <a:pt x="160" y="22"/>
                    </a:lnTo>
                    <a:lnTo>
                      <a:pt x="158" y="14"/>
                    </a:lnTo>
                    <a:lnTo>
                      <a:pt x="152" y="8"/>
                    </a:lnTo>
                    <a:lnTo>
                      <a:pt x="146" y="2"/>
                    </a:lnTo>
                    <a:lnTo>
                      <a:pt x="136" y="0"/>
                    </a:lnTo>
                    <a:lnTo>
                      <a:pt x="136" y="0"/>
                    </a:lnTo>
                    <a:close/>
                    <a:moveTo>
                      <a:pt x="28" y="26"/>
                    </a:moveTo>
                    <a:lnTo>
                      <a:pt x="28" y="26"/>
                    </a:lnTo>
                    <a:lnTo>
                      <a:pt x="26" y="28"/>
                    </a:lnTo>
                    <a:lnTo>
                      <a:pt x="26" y="92"/>
                    </a:lnTo>
                    <a:lnTo>
                      <a:pt x="26" y="92"/>
                    </a:lnTo>
                    <a:lnTo>
                      <a:pt x="24" y="96"/>
                    </a:lnTo>
                    <a:lnTo>
                      <a:pt x="20" y="96"/>
                    </a:lnTo>
                    <a:lnTo>
                      <a:pt x="20" y="96"/>
                    </a:lnTo>
                    <a:lnTo>
                      <a:pt x="16" y="96"/>
                    </a:lnTo>
                    <a:lnTo>
                      <a:pt x="14" y="92"/>
                    </a:lnTo>
                    <a:lnTo>
                      <a:pt x="14" y="28"/>
                    </a:lnTo>
                    <a:lnTo>
                      <a:pt x="14" y="28"/>
                    </a:lnTo>
                    <a:lnTo>
                      <a:pt x="16" y="22"/>
                    </a:lnTo>
                    <a:lnTo>
                      <a:pt x="18" y="18"/>
                    </a:lnTo>
                    <a:lnTo>
                      <a:pt x="22" y="16"/>
                    </a:lnTo>
                    <a:lnTo>
                      <a:pt x="28" y="16"/>
                    </a:lnTo>
                    <a:lnTo>
                      <a:pt x="28" y="16"/>
                    </a:lnTo>
                    <a:lnTo>
                      <a:pt x="30" y="16"/>
                    </a:lnTo>
                    <a:lnTo>
                      <a:pt x="32" y="20"/>
                    </a:lnTo>
                    <a:lnTo>
                      <a:pt x="32" y="20"/>
                    </a:lnTo>
                    <a:lnTo>
                      <a:pt x="30" y="24"/>
                    </a:lnTo>
                    <a:lnTo>
                      <a:pt x="28" y="26"/>
                    </a:lnTo>
                    <a:lnTo>
                      <a:pt x="28" y="26"/>
                    </a:lnTo>
                    <a:close/>
                    <a:moveTo>
                      <a:pt x="88" y="58"/>
                    </a:moveTo>
                    <a:lnTo>
                      <a:pt x="88" y="78"/>
                    </a:lnTo>
                    <a:lnTo>
                      <a:pt x="88" y="78"/>
                    </a:lnTo>
                    <a:lnTo>
                      <a:pt x="88" y="82"/>
                    </a:lnTo>
                    <a:lnTo>
                      <a:pt x="86" y="84"/>
                    </a:lnTo>
                    <a:lnTo>
                      <a:pt x="84" y="86"/>
                    </a:lnTo>
                    <a:lnTo>
                      <a:pt x="80" y="88"/>
                    </a:lnTo>
                    <a:lnTo>
                      <a:pt x="80" y="88"/>
                    </a:lnTo>
                    <a:lnTo>
                      <a:pt x="76" y="86"/>
                    </a:lnTo>
                    <a:lnTo>
                      <a:pt x="72" y="84"/>
                    </a:lnTo>
                    <a:lnTo>
                      <a:pt x="70" y="82"/>
                    </a:lnTo>
                    <a:lnTo>
                      <a:pt x="70" y="78"/>
                    </a:lnTo>
                    <a:lnTo>
                      <a:pt x="70" y="58"/>
                    </a:lnTo>
                    <a:lnTo>
                      <a:pt x="70" y="58"/>
                    </a:lnTo>
                    <a:lnTo>
                      <a:pt x="66" y="54"/>
                    </a:lnTo>
                    <a:lnTo>
                      <a:pt x="64" y="46"/>
                    </a:lnTo>
                    <a:lnTo>
                      <a:pt x="64" y="46"/>
                    </a:lnTo>
                    <a:lnTo>
                      <a:pt x="64" y="40"/>
                    </a:lnTo>
                    <a:lnTo>
                      <a:pt x="68" y="34"/>
                    </a:lnTo>
                    <a:lnTo>
                      <a:pt x="74" y="32"/>
                    </a:lnTo>
                    <a:lnTo>
                      <a:pt x="80" y="30"/>
                    </a:lnTo>
                    <a:lnTo>
                      <a:pt x="80" y="30"/>
                    </a:lnTo>
                    <a:lnTo>
                      <a:pt x="86" y="32"/>
                    </a:lnTo>
                    <a:lnTo>
                      <a:pt x="90" y="34"/>
                    </a:lnTo>
                    <a:lnTo>
                      <a:pt x="94" y="40"/>
                    </a:lnTo>
                    <a:lnTo>
                      <a:pt x="96" y="46"/>
                    </a:lnTo>
                    <a:lnTo>
                      <a:pt x="96" y="46"/>
                    </a:lnTo>
                    <a:lnTo>
                      <a:pt x="94" y="54"/>
                    </a:lnTo>
                    <a:lnTo>
                      <a:pt x="88" y="58"/>
                    </a:lnTo>
                    <a:lnTo>
                      <a:pt x="88" y="58"/>
                    </a:lnTo>
                    <a:close/>
                  </a:path>
                </a:pathLst>
              </a:custGeom>
              <a:solidFill>
                <a:srgbClr val="0099CC"/>
              </a:solidFill>
              <a:ln w="9525">
                <a:noFill/>
                <a:round/>
                <a:headEnd/>
                <a:tailEnd/>
              </a:ln>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sp>
            <p:nvSpPr>
              <p:cNvPr id="217" name="Freeform 50"/>
              <p:cNvSpPr>
                <a:spLocks/>
              </p:cNvSpPr>
              <p:nvPr/>
            </p:nvSpPr>
            <p:spPr bwMode="auto">
              <a:xfrm>
                <a:off x="2239000" y="5374836"/>
                <a:ext cx="231294" cy="166369"/>
              </a:xfrm>
              <a:custGeom>
                <a:avLst/>
                <a:gdLst/>
                <a:ahLst/>
                <a:cxnLst>
                  <a:cxn ang="0">
                    <a:pos x="26" y="56"/>
                  </a:cxn>
                  <a:cxn ang="0">
                    <a:pos x="26" y="56"/>
                  </a:cxn>
                  <a:cxn ang="0">
                    <a:pos x="26" y="50"/>
                  </a:cxn>
                  <a:cxn ang="0">
                    <a:pos x="28" y="44"/>
                  </a:cxn>
                  <a:cxn ang="0">
                    <a:pos x="36" y="34"/>
                  </a:cxn>
                  <a:cxn ang="0">
                    <a:pos x="46" y="28"/>
                  </a:cxn>
                  <a:cxn ang="0">
                    <a:pos x="52" y="26"/>
                  </a:cxn>
                  <a:cxn ang="0">
                    <a:pos x="58" y="26"/>
                  </a:cxn>
                  <a:cxn ang="0">
                    <a:pos x="58" y="26"/>
                  </a:cxn>
                  <a:cxn ang="0">
                    <a:pos x="64" y="26"/>
                  </a:cxn>
                  <a:cxn ang="0">
                    <a:pos x="70" y="28"/>
                  </a:cxn>
                  <a:cxn ang="0">
                    <a:pos x="80" y="34"/>
                  </a:cxn>
                  <a:cxn ang="0">
                    <a:pos x="86" y="44"/>
                  </a:cxn>
                  <a:cxn ang="0">
                    <a:pos x="88" y="50"/>
                  </a:cxn>
                  <a:cxn ang="0">
                    <a:pos x="88" y="56"/>
                  </a:cxn>
                  <a:cxn ang="0">
                    <a:pos x="88" y="82"/>
                  </a:cxn>
                  <a:cxn ang="0">
                    <a:pos x="114" y="82"/>
                  </a:cxn>
                  <a:cxn ang="0">
                    <a:pos x="114" y="56"/>
                  </a:cxn>
                  <a:cxn ang="0">
                    <a:pos x="114" y="56"/>
                  </a:cxn>
                  <a:cxn ang="0">
                    <a:pos x="112" y="46"/>
                  </a:cxn>
                  <a:cxn ang="0">
                    <a:pos x="110" y="34"/>
                  </a:cxn>
                  <a:cxn ang="0">
                    <a:pos x="104" y="26"/>
                  </a:cxn>
                  <a:cxn ang="0">
                    <a:pos x="98" y="16"/>
                  </a:cxn>
                  <a:cxn ang="0">
                    <a:pos x="90" y="10"/>
                  </a:cxn>
                  <a:cxn ang="0">
                    <a:pos x="80" y="4"/>
                  </a:cxn>
                  <a:cxn ang="0">
                    <a:pos x="68" y="2"/>
                  </a:cxn>
                  <a:cxn ang="0">
                    <a:pos x="58" y="0"/>
                  </a:cxn>
                  <a:cxn ang="0">
                    <a:pos x="58" y="0"/>
                  </a:cxn>
                  <a:cxn ang="0">
                    <a:pos x="46" y="2"/>
                  </a:cxn>
                  <a:cxn ang="0">
                    <a:pos x="36" y="4"/>
                  </a:cxn>
                  <a:cxn ang="0">
                    <a:pos x="26" y="10"/>
                  </a:cxn>
                  <a:cxn ang="0">
                    <a:pos x="18" y="16"/>
                  </a:cxn>
                  <a:cxn ang="0">
                    <a:pos x="10" y="26"/>
                  </a:cxn>
                  <a:cxn ang="0">
                    <a:pos x="6" y="34"/>
                  </a:cxn>
                  <a:cxn ang="0">
                    <a:pos x="2" y="46"/>
                  </a:cxn>
                  <a:cxn ang="0">
                    <a:pos x="0" y="56"/>
                  </a:cxn>
                  <a:cxn ang="0">
                    <a:pos x="0" y="82"/>
                  </a:cxn>
                  <a:cxn ang="0">
                    <a:pos x="26" y="82"/>
                  </a:cxn>
                  <a:cxn ang="0">
                    <a:pos x="26" y="56"/>
                  </a:cxn>
                </a:cxnLst>
                <a:rect l="0" t="0" r="r" b="b"/>
                <a:pathLst>
                  <a:path w="114" h="82">
                    <a:moveTo>
                      <a:pt x="26" y="56"/>
                    </a:moveTo>
                    <a:lnTo>
                      <a:pt x="26" y="56"/>
                    </a:lnTo>
                    <a:lnTo>
                      <a:pt x="26" y="50"/>
                    </a:lnTo>
                    <a:lnTo>
                      <a:pt x="28" y="44"/>
                    </a:lnTo>
                    <a:lnTo>
                      <a:pt x="36" y="34"/>
                    </a:lnTo>
                    <a:lnTo>
                      <a:pt x="46" y="28"/>
                    </a:lnTo>
                    <a:lnTo>
                      <a:pt x="52" y="26"/>
                    </a:lnTo>
                    <a:lnTo>
                      <a:pt x="58" y="26"/>
                    </a:lnTo>
                    <a:lnTo>
                      <a:pt x="58" y="26"/>
                    </a:lnTo>
                    <a:lnTo>
                      <a:pt x="64" y="26"/>
                    </a:lnTo>
                    <a:lnTo>
                      <a:pt x="70" y="28"/>
                    </a:lnTo>
                    <a:lnTo>
                      <a:pt x="80" y="34"/>
                    </a:lnTo>
                    <a:lnTo>
                      <a:pt x="86" y="44"/>
                    </a:lnTo>
                    <a:lnTo>
                      <a:pt x="88" y="50"/>
                    </a:lnTo>
                    <a:lnTo>
                      <a:pt x="88" y="56"/>
                    </a:lnTo>
                    <a:lnTo>
                      <a:pt x="88" y="82"/>
                    </a:lnTo>
                    <a:lnTo>
                      <a:pt x="114" y="82"/>
                    </a:lnTo>
                    <a:lnTo>
                      <a:pt x="114" y="56"/>
                    </a:lnTo>
                    <a:lnTo>
                      <a:pt x="114" y="56"/>
                    </a:lnTo>
                    <a:lnTo>
                      <a:pt x="112" y="46"/>
                    </a:lnTo>
                    <a:lnTo>
                      <a:pt x="110" y="34"/>
                    </a:lnTo>
                    <a:lnTo>
                      <a:pt x="104" y="26"/>
                    </a:lnTo>
                    <a:lnTo>
                      <a:pt x="98" y="16"/>
                    </a:lnTo>
                    <a:lnTo>
                      <a:pt x="90" y="10"/>
                    </a:lnTo>
                    <a:lnTo>
                      <a:pt x="80" y="4"/>
                    </a:lnTo>
                    <a:lnTo>
                      <a:pt x="68" y="2"/>
                    </a:lnTo>
                    <a:lnTo>
                      <a:pt x="58" y="0"/>
                    </a:lnTo>
                    <a:lnTo>
                      <a:pt x="58" y="0"/>
                    </a:lnTo>
                    <a:lnTo>
                      <a:pt x="46" y="2"/>
                    </a:lnTo>
                    <a:lnTo>
                      <a:pt x="36" y="4"/>
                    </a:lnTo>
                    <a:lnTo>
                      <a:pt x="26" y="10"/>
                    </a:lnTo>
                    <a:lnTo>
                      <a:pt x="18" y="16"/>
                    </a:lnTo>
                    <a:lnTo>
                      <a:pt x="10" y="26"/>
                    </a:lnTo>
                    <a:lnTo>
                      <a:pt x="6" y="34"/>
                    </a:lnTo>
                    <a:lnTo>
                      <a:pt x="2" y="46"/>
                    </a:lnTo>
                    <a:lnTo>
                      <a:pt x="0" y="56"/>
                    </a:lnTo>
                    <a:lnTo>
                      <a:pt x="0" y="82"/>
                    </a:lnTo>
                    <a:lnTo>
                      <a:pt x="26" y="82"/>
                    </a:lnTo>
                    <a:lnTo>
                      <a:pt x="26" y="56"/>
                    </a:lnTo>
                    <a:close/>
                  </a:path>
                </a:pathLst>
              </a:custGeom>
              <a:solidFill>
                <a:srgbClr val="0099CC"/>
              </a:solidFill>
              <a:ln w="9525">
                <a:noFill/>
                <a:round/>
                <a:headEnd/>
                <a:tailEnd/>
              </a:ln>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grpSp>
        <p:grpSp>
          <p:nvGrpSpPr>
            <p:cNvPr id="209" name="组合 573"/>
            <p:cNvGrpSpPr/>
            <p:nvPr/>
          </p:nvGrpSpPr>
          <p:grpSpPr>
            <a:xfrm>
              <a:off x="7411461" y="4453212"/>
              <a:ext cx="584076" cy="179947"/>
              <a:chOff x="2194364" y="5374836"/>
              <a:chExt cx="324623" cy="417952"/>
            </a:xfrm>
          </p:grpSpPr>
          <p:sp>
            <p:nvSpPr>
              <p:cNvPr id="214" name="Freeform 49"/>
              <p:cNvSpPr>
                <a:spLocks noEditPoints="1"/>
              </p:cNvSpPr>
              <p:nvPr/>
            </p:nvSpPr>
            <p:spPr bwMode="auto">
              <a:xfrm>
                <a:off x="2194364" y="5557436"/>
                <a:ext cx="324623" cy="235352"/>
              </a:xfrm>
              <a:custGeom>
                <a:avLst/>
                <a:gdLst/>
                <a:ahLst/>
                <a:cxnLst>
                  <a:cxn ang="0">
                    <a:pos x="22" y="0"/>
                  </a:cxn>
                  <a:cxn ang="0">
                    <a:pos x="14" y="2"/>
                  </a:cxn>
                  <a:cxn ang="0">
                    <a:pos x="2" y="14"/>
                  </a:cxn>
                  <a:cxn ang="0">
                    <a:pos x="0" y="94"/>
                  </a:cxn>
                  <a:cxn ang="0">
                    <a:pos x="2" y="102"/>
                  </a:cxn>
                  <a:cxn ang="0">
                    <a:pos x="14" y="114"/>
                  </a:cxn>
                  <a:cxn ang="0">
                    <a:pos x="136" y="116"/>
                  </a:cxn>
                  <a:cxn ang="0">
                    <a:pos x="146" y="114"/>
                  </a:cxn>
                  <a:cxn ang="0">
                    <a:pos x="158" y="102"/>
                  </a:cxn>
                  <a:cxn ang="0">
                    <a:pos x="160" y="22"/>
                  </a:cxn>
                  <a:cxn ang="0">
                    <a:pos x="158" y="14"/>
                  </a:cxn>
                  <a:cxn ang="0">
                    <a:pos x="146" y="2"/>
                  </a:cxn>
                  <a:cxn ang="0">
                    <a:pos x="136" y="0"/>
                  </a:cxn>
                  <a:cxn ang="0">
                    <a:pos x="28" y="26"/>
                  </a:cxn>
                  <a:cxn ang="0">
                    <a:pos x="26" y="92"/>
                  </a:cxn>
                  <a:cxn ang="0">
                    <a:pos x="24" y="96"/>
                  </a:cxn>
                  <a:cxn ang="0">
                    <a:pos x="20" y="96"/>
                  </a:cxn>
                  <a:cxn ang="0">
                    <a:pos x="14" y="92"/>
                  </a:cxn>
                  <a:cxn ang="0">
                    <a:pos x="14" y="28"/>
                  </a:cxn>
                  <a:cxn ang="0">
                    <a:pos x="18" y="18"/>
                  </a:cxn>
                  <a:cxn ang="0">
                    <a:pos x="28" y="16"/>
                  </a:cxn>
                  <a:cxn ang="0">
                    <a:pos x="30" y="16"/>
                  </a:cxn>
                  <a:cxn ang="0">
                    <a:pos x="32" y="20"/>
                  </a:cxn>
                  <a:cxn ang="0">
                    <a:pos x="28" y="26"/>
                  </a:cxn>
                  <a:cxn ang="0">
                    <a:pos x="88" y="58"/>
                  </a:cxn>
                  <a:cxn ang="0">
                    <a:pos x="88" y="78"/>
                  </a:cxn>
                  <a:cxn ang="0">
                    <a:pos x="86" y="84"/>
                  </a:cxn>
                  <a:cxn ang="0">
                    <a:pos x="80" y="88"/>
                  </a:cxn>
                  <a:cxn ang="0">
                    <a:pos x="76" y="86"/>
                  </a:cxn>
                  <a:cxn ang="0">
                    <a:pos x="70" y="82"/>
                  </a:cxn>
                  <a:cxn ang="0">
                    <a:pos x="70" y="58"/>
                  </a:cxn>
                  <a:cxn ang="0">
                    <a:pos x="66" y="54"/>
                  </a:cxn>
                  <a:cxn ang="0">
                    <a:pos x="64" y="46"/>
                  </a:cxn>
                  <a:cxn ang="0">
                    <a:pos x="68" y="34"/>
                  </a:cxn>
                  <a:cxn ang="0">
                    <a:pos x="80" y="30"/>
                  </a:cxn>
                  <a:cxn ang="0">
                    <a:pos x="86" y="32"/>
                  </a:cxn>
                  <a:cxn ang="0">
                    <a:pos x="94" y="40"/>
                  </a:cxn>
                  <a:cxn ang="0">
                    <a:pos x="96" y="46"/>
                  </a:cxn>
                  <a:cxn ang="0">
                    <a:pos x="88" y="58"/>
                  </a:cxn>
                </a:cxnLst>
                <a:rect l="0" t="0" r="r" b="b"/>
                <a:pathLst>
                  <a:path w="160" h="116">
                    <a:moveTo>
                      <a:pt x="136" y="0"/>
                    </a:moveTo>
                    <a:lnTo>
                      <a:pt x="22" y="0"/>
                    </a:lnTo>
                    <a:lnTo>
                      <a:pt x="22" y="0"/>
                    </a:lnTo>
                    <a:lnTo>
                      <a:pt x="14" y="2"/>
                    </a:lnTo>
                    <a:lnTo>
                      <a:pt x="6" y="8"/>
                    </a:lnTo>
                    <a:lnTo>
                      <a:pt x="2" y="14"/>
                    </a:lnTo>
                    <a:lnTo>
                      <a:pt x="0" y="22"/>
                    </a:lnTo>
                    <a:lnTo>
                      <a:pt x="0" y="94"/>
                    </a:lnTo>
                    <a:lnTo>
                      <a:pt x="0" y="94"/>
                    </a:lnTo>
                    <a:lnTo>
                      <a:pt x="2" y="102"/>
                    </a:lnTo>
                    <a:lnTo>
                      <a:pt x="6" y="110"/>
                    </a:lnTo>
                    <a:lnTo>
                      <a:pt x="14" y="114"/>
                    </a:lnTo>
                    <a:lnTo>
                      <a:pt x="22" y="116"/>
                    </a:lnTo>
                    <a:lnTo>
                      <a:pt x="136" y="116"/>
                    </a:lnTo>
                    <a:lnTo>
                      <a:pt x="136" y="116"/>
                    </a:lnTo>
                    <a:lnTo>
                      <a:pt x="146" y="114"/>
                    </a:lnTo>
                    <a:lnTo>
                      <a:pt x="152" y="110"/>
                    </a:lnTo>
                    <a:lnTo>
                      <a:pt x="158" y="102"/>
                    </a:lnTo>
                    <a:lnTo>
                      <a:pt x="160" y="94"/>
                    </a:lnTo>
                    <a:lnTo>
                      <a:pt x="160" y="22"/>
                    </a:lnTo>
                    <a:lnTo>
                      <a:pt x="160" y="22"/>
                    </a:lnTo>
                    <a:lnTo>
                      <a:pt x="158" y="14"/>
                    </a:lnTo>
                    <a:lnTo>
                      <a:pt x="152" y="8"/>
                    </a:lnTo>
                    <a:lnTo>
                      <a:pt x="146" y="2"/>
                    </a:lnTo>
                    <a:lnTo>
                      <a:pt x="136" y="0"/>
                    </a:lnTo>
                    <a:lnTo>
                      <a:pt x="136" y="0"/>
                    </a:lnTo>
                    <a:close/>
                    <a:moveTo>
                      <a:pt x="28" y="26"/>
                    </a:moveTo>
                    <a:lnTo>
                      <a:pt x="28" y="26"/>
                    </a:lnTo>
                    <a:lnTo>
                      <a:pt x="26" y="28"/>
                    </a:lnTo>
                    <a:lnTo>
                      <a:pt x="26" y="92"/>
                    </a:lnTo>
                    <a:lnTo>
                      <a:pt x="26" y="92"/>
                    </a:lnTo>
                    <a:lnTo>
                      <a:pt x="24" y="96"/>
                    </a:lnTo>
                    <a:lnTo>
                      <a:pt x="20" y="96"/>
                    </a:lnTo>
                    <a:lnTo>
                      <a:pt x="20" y="96"/>
                    </a:lnTo>
                    <a:lnTo>
                      <a:pt x="16" y="96"/>
                    </a:lnTo>
                    <a:lnTo>
                      <a:pt x="14" y="92"/>
                    </a:lnTo>
                    <a:lnTo>
                      <a:pt x="14" y="28"/>
                    </a:lnTo>
                    <a:lnTo>
                      <a:pt x="14" y="28"/>
                    </a:lnTo>
                    <a:lnTo>
                      <a:pt x="16" y="22"/>
                    </a:lnTo>
                    <a:lnTo>
                      <a:pt x="18" y="18"/>
                    </a:lnTo>
                    <a:lnTo>
                      <a:pt x="22" y="16"/>
                    </a:lnTo>
                    <a:lnTo>
                      <a:pt x="28" y="16"/>
                    </a:lnTo>
                    <a:lnTo>
                      <a:pt x="28" y="16"/>
                    </a:lnTo>
                    <a:lnTo>
                      <a:pt x="30" y="16"/>
                    </a:lnTo>
                    <a:lnTo>
                      <a:pt x="32" y="20"/>
                    </a:lnTo>
                    <a:lnTo>
                      <a:pt x="32" y="20"/>
                    </a:lnTo>
                    <a:lnTo>
                      <a:pt x="30" y="24"/>
                    </a:lnTo>
                    <a:lnTo>
                      <a:pt x="28" y="26"/>
                    </a:lnTo>
                    <a:lnTo>
                      <a:pt x="28" y="26"/>
                    </a:lnTo>
                    <a:close/>
                    <a:moveTo>
                      <a:pt x="88" y="58"/>
                    </a:moveTo>
                    <a:lnTo>
                      <a:pt x="88" y="78"/>
                    </a:lnTo>
                    <a:lnTo>
                      <a:pt x="88" y="78"/>
                    </a:lnTo>
                    <a:lnTo>
                      <a:pt x="88" y="82"/>
                    </a:lnTo>
                    <a:lnTo>
                      <a:pt x="86" y="84"/>
                    </a:lnTo>
                    <a:lnTo>
                      <a:pt x="84" y="86"/>
                    </a:lnTo>
                    <a:lnTo>
                      <a:pt x="80" y="88"/>
                    </a:lnTo>
                    <a:lnTo>
                      <a:pt x="80" y="88"/>
                    </a:lnTo>
                    <a:lnTo>
                      <a:pt x="76" y="86"/>
                    </a:lnTo>
                    <a:lnTo>
                      <a:pt x="72" y="84"/>
                    </a:lnTo>
                    <a:lnTo>
                      <a:pt x="70" y="82"/>
                    </a:lnTo>
                    <a:lnTo>
                      <a:pt x="70" y="78"/>
                    </a:lnTo>
                    <a:lnTo>
                      <a:pt x="70" y="58"/>
                    </a:lnTo>
                    <a:lnTo>
                      <a:pt x="70" y="58"/>
                    </a:lnTo>
                    <a:lnTo>
                      <a:pt x="66" y="54"/>
                    </a:lnTo>
                    <a:lnTo>
                      <a:pt x="64" y="46"/>
                    </a:lnTo>
                    <a:lnTo>
                      <a:pt x="64" y="46"/>
                    </a:lnTo>
                    <a:lnTo>
                      <a:pt x="64" y="40"/>
                    </a:lnTo>
                    <a:lnTo>
                      <a:pt x="68" y="34"/>
                    </a:lnTo>
                    <a:lnTo>
                      <a:pt x="74" y="32"/>
                    </a:lnTo>
                    <a:lnTo>
                      <a:pt x="80" y="30"/>
                    </a:lnTo>
                    <a:lnTo>
                      <a:pt x="80" y="30"/>
                    </a:lnTo>
                    <a:lnTo>
                      <a:pt x="86" y="32"/>
                    </a:lnTo>
                    <a:lnTo>
                      <a:pt x="90" y="34"/>
                    </a:lnTo>
                    <a:lnTo>
                      <a:pt x="94" y="40"/>
                    </a:lnTo>
                    <a:lnTo>
                      <a:pt x="96" y="46"/>
                    </a:lnTo>
                    <a:lnTo>
                      <a:pt x="96" y="46"/>
                    </a:lnTo>
                    <a:lnTo>
                      <a:pt x="94" y="54"/>
                    </a:lnTo>
                    <a:lnTo>
                      <a:pt x="88" y="58"/>
                    </a:lnTo>
                    <a:lnTo>
                      <a:pt x="88" y="58"/>
                    </a:lnTo>
                    <a:close/>
                  </a:path>
                </a:pathLst>
              </a:custGeom>
              <a:solidFill>
                <a:srgbClr val="0099CC"/>
              </a:solidFill>
              <a:ln w="9525">
                <a:noFill/>
                <a:round/>
                <a:headEnd/>
                <a:tailEnd/>
              </a:ln>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sp>
            <p:nvSpPr>
              <p:cNvPr id="215" name="Freeform 50"/>
              <p:cNvSpPr>
                <a:spLocks/>
              </p:cNvSpPr>
              <p:nvPr/>
            </p:nvSpPr>
            <p:spPr bwMode="auto">
              <a:xfrm>
                <a:off x="2239000" y="5374836"/>
                <a:ext cx="231294" cy="166369"/>
              </a:xfrm>
              <a:custGeom>
                <a:avLst/>
                <a:gdLst/>
                <a:ahLst/>
                <a:cxnLst>
                  <a:cxn ang="0">
                    <a:pos x="26" y="56"/>
                  </a:cxn>
                  <a:cxn ang="0">
                    <a:pos x="26" y="56"/>
                  </a:cxn>
                  <a:cxn ang="0">
                    <a:pos x="26" y="50"/>
                  </a:cxn>
                  <a:cxn ang="0">
                    <a:pos x="28" y="44"/>
                  </a:cxn>
                  <a:cxn ang="0">
                    <a:pos x="36" y="34"/>
                  </a:cxn>
                  <a:cxn ang="0">
                    <a:pos x="46" y="28"/>
                  </a:cxn>
                  <a:cxn ang="0">
                    <a:pos x="52" y="26"/>
                  </a:cxn>
                  <a:cxn ang="0">
                    <a:pos x="58" y="26"/>
                  </a:cxn>
                  <a:cxn ang="0">
                    <a:pos x="58" y="26"/>
                  </a:cxn>
                  <a:cxn ang="0">
                    <a:pos x="64" y="26"/>
                  </a:cxn>
                  <a:cxn ang="0">
                    <a:pos x="70" y="28"/>
                  </a:cxn>
                  <a:cxn ang="0">
                    <a:pos x="80" y="34"/>
                  </a:cxn>
                  <a:cxn ang="0">
                    <a:pos x="86" y="44"/>
                  </a:cxn>
                  <a:cxn ang="0">
                    <a:pos x="88" y="50"/>
                  </a:cxn>
                  <a:cxn ang="0">
                    <a:pos x="88" y="56"/>
                  </a:cxn>
                  <a:cxn ang="0">
                    <a:pos x="88" y="82"/>
                  </a:cxn>
                  <a:cxn ang="0">
                    <a:pos x="114" y="82"/>
                  </a:cxn>
                  <a:cxn ang="0">
                    <a:pos x="114" y="56"/>
                  </a:cxn>
                  <a:cxn ang="0">
                    <a:pos x="114" y="56"/>
                  </a:cxn>
                  <a:cxn ang="0">
                    <a:pos x="112" y="46"/>
                  </a:cxn>
                  <a:cxn ang="0">
                    <a:pos x="110" y="34"/>
                  </a:cxn>
                  <a:cxn ang="0">
                    <a:pos x="104" y="26"/>
                  </a:cxn>
                  <a:cxn ang="0">
                    <a:pos x="98" y="16"/>
                  </a:cxn>
                  <a:cxn ang="0">
                    <a:pos x="90" y="10"/>
                  </a:cxn>
                  <a:cxn ang="0">
                    <a:pos x="80" y="4"/>
                  </a:cxn>
                  <a:cxn ang="0">
                    <a:pos x="68" y="2"/>
                  </a:cxn>
                  <a:cxn ang="0">
                    <a:pos x="58" y="0"/>
                  </a:cxn>
                  <a:cxn ang="0">
                    <a:pos x="58" y="0"/>
                  </a:cxn>
                  <a:cxn ang="0">
                    <a:pos x="46" y="2"/>
                  </a:cxn>
                  <a:cxn ang="0">
                    <a:pos x="36" y="4"/>
                  </a:cxn>
                  <a:cxn ang="0">
                    <a:pos x="26" y="10"/>
                  </a:cxn>
                  <a:cxn ang="0">
                    <a:pos x="18" y="16"/>
                  </a:cxn>
                  <a:cxn ang="0">
                    <a:pos x="10" y="26"/>
                  </a:cxn>
                  <a:cxn ang="0">
                    <a:pos x="6" y="34"/>
                  </a:cxn>
                  <a:cxn ang="0">
                    <a:pos x="2" y="46"/>
                  </a:cxn>
                  <a:cxn ang="0">
                    <a:pos x="0" y="56"/>
                  </a:cxn>
                  <a:cxn ang="0">
                    <a:pos x="0" y="82"/>
                  </a:cxn>
                  <a:cxn ang="0">
                    <a:pos x="26" y="82"/>
                  </a:cxn>
                  <a:cxn ang="0">
                    <a:pos x="26" y="56"/>
                  </a:cxn>
                </a:cxnLst>
                <a:rect l="0" t="0" r="r" b="b"/>
                <a:pathLst>
                  <a:path w="114" h="82">
                    <a:moveTo>
                      <a:pt x="26" y="56"/>
                    </a:moveTo>
                    <a:lnTo>
                      <a:pt x="26" y="56"/>
                    </a:lnTo>
                    <a:lnTo>
                      <a:pt x="26" y="50"/>
                    </a:lnTo>
                    <a:lnTo>
                      <a:pt x="28" y="44"/>
                    </a:lnTo>
                    <a:lnTo>
                      <a:pt x="36" y="34"/>
                    </a:lnTo>
                    <a:lnTo>
                      <a:pt x="46" y="28"/>
                    </a:lnTo>
                    <a:lnTo>
                      <a:pt x="52" y="26"/>
                    </a:lnTo>
                    <a:lnTo>
                      <a:pt x="58" y="26"/>
                    </a:lnTo>
                    <a:lnTo>
                      <a:pt x="58" y="26"/>
                    </a:lnTo>
                    <a:lnTo>
                      <a:pt x="64" y="26"/>
                    </a:lnTo>
                    <a:lnTo>
                      <a:pt x="70" y="28"/>
                    </a:lnTo>
                    <a:lnTo>
                      <a:pt x="80" y="34"/>
                    </a:lnTo>
                    <a:lnTo>
                      <a:pt x="86" y="44"/>
                    </a:lnTo>
                    <a:lnTo>
                      <a:pt x="88" y="50"/>
                    </a:lnTo>
                    <a:lnTo>
                      <a:pt x="88" y="56"/>
                    </a:lnTo>
                    <a:lnTo>
                      <a:pt x="88" y="82"/>
                    </a:lnTo>
                    <a:lnTo>
                      <a:pt x="114" y="82"/>
                    </a:lnTo>
                    <a:lnTo>
                      <a:pt x="114" y="56"/>
                    </a:lnTo>
                    <a:lnTo>
                      <a:pt x="114" y="56"/>
                    </a:lnTo>
                    <a:lnTo>
                      <a:pt x="112" y="46"/>
                    </a:lnTo>
                    <a:lnTo>
                      <a:pt x="110" y="34"/>
                    </a:lnTo>
                    <a:lnTo>
                      <a:pt x="104" y="26"/>
                    </a:lnTo>
                    <a:lnTo>
                      <a:pt x="98" y="16"/>
                    </a:lnTo>
                    <a:lnTo>
                      <a:pt x="90" y="10"/>
                    </a:lnTo>
                    <a:lnTo>
                      <a:pt x="80" y="4"/>
                    </a:lnTo>
                    <a:lnTo>
                      <a:pt x="68" y="2"/>
                    </a:lnTo>
                    <a:lnTo>
                      <a:pt x="58" y="0"/>
                    </a:lnTo>
                    <a:lnTo>
                      <a:pt x="58" y="0"/>
                    </a:lnTo>
                    <a:lnTo>
                      <a:pt x="46" y="2"/>
                    </a:lnTo>
                    <a:lnTo>
                      <a:pt x="36" y="4"/>
                    </a:lnTo>
                    <a:lnTo>
                      <a:pt x="26" y="10"/>
                    </a:lnTo>
                    <a:lnTo>
                      <a:pt x="18" y="16"/>
                    </a:lnTo>
                    <a:lnTo>
                      <a:pt x="10" y="26"/>
                    </a:lnTo>
                    <a:lnTo>
                      <a:pt x="6" y="34"/>
                    </a:lnTo>
                    <a:lnTo>
                      <a:pt x="2" y="46"/>
                    </a:lnTo>
                    <a:lnTo>
                      <a:pt x="0" y="56"/>
                    </a:lnTo>
                    <a:lnTo>
                      <a:pt x="0" y="82"/>
                    </a:lnTo>
                    <a:lnTo>
                      <a:pt x="26" y="82"/>
                    </a:lnTo>
                    <a:lnTo>
                      <a:pt x="26" y="56"/>
                    </a:lnTo>
                    <a:close/>
                  </a:path>
                </a:pathLst>
              </a:custGeom>
              <a:solidFill>
                <a:srgbClr val="0099CC"/>
              </a:solidFill>
              <a:ln w="9525">
                <a:noFill/>
                <a:round/>
                <a:headEnd/>
                <a:tailEnd/>
              </a:ln>
            </p:spPr>
            <p:txBody>
              <a:bodyPr vert="horz" wrap="square" lIns="91440" tIns="45720" rIns="91440" bIns="45720" numCol="1" anchor="t" anchorCtr="0" compatLnSpc="1">
                <a:prstTxWarp prst="textNoShape">
                  <a:avLst/>
                </a:prstTxWarp>
              </a:body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grpSp>
        <p:sp>
          <p:nvSpPr>
            <p:cNvPr id="210" name="乘号 574"/>
            <p:cNvSpPr/>
            <p:nvPr/>
          </p:nvSpPr>
          <p:spPr>
            <a:xfrm>
              <a:off x="3041032" y="4485012"/>
              <a:ext cx="629202" cy="178889"/>
            </a:xfrm>
            <a:prstGeom prst="mathMultiply">
              <a:avLst/>
            </a:prstGeom>
            <a:solidFill>
              <a:srgbClr val="FF0000"/>
            </a:solidFill>
            <a:ln w="25400" cap="flat" cmpd="sng" algn="ctr">
              <a:solidFill>
                <a:srgbClr val="FF0000"/>
              </a:solidFill>
              <a:prstDash val="solid"/>
            </a:ln>
            <a:effectLst/>
          </p:spPr>
          <p:txBody>
            <a:bodyPr rtlCol="0" anchor="ctr"/>
            <a:lstStyle/>
            <a:p>
              <a:pPr algn="ctr" defTabSz="1219444">
                <a:defRPr/>
              </a:pPr>
              <a:endParaRPr lang="zh-CN" altLang="en-US" sz="2400" kern="0">
                <a:solidFill>
                  <a:prstClr val="white"/>
                </a:solidFill>
                <a:latin typeface="Arial" panose="020B0604020202020204" pitchFamily="34" charset="0"/>
                <a:ea typeface="微软雅黑"/>
                <a:cs typeface="Arial" panose="020B0604020202020204" pitchFamily="34" charset="0"/>
              </a:endParaRPr>
            </a:p>
          </p:txBody>
        </p:sp>
        <p:sp>
          <p:nvSpPr>
            <p:cNvPr id="211" name="乘号 575"/>
            <p:cNvSpPr/>
            <p:nvPr/>
          </p:nvSpPr>
          <p:spPr>
            <a:xfrm>
              <a:off x="5202202" y="4477558"/>
              <a:ext cx="629202" cy="178889"/>
            </a:xfrm>
            <a:prstGeom prst="mathMultiply">
              <a:avLst/>
            </a:prstGeom>
            <a:solidFill>
              <a:srgbClr val="FF0000"/>
            </a:solidFill>
            <a:ln w="25400" cap="flat" cmpd="sng" algn="ctr">
              <a:solidFill>
                <a:srgbClr val="FF0000"/>
              </a:solidFill>
              <a:prstDash val="solid"/>
            </a:ln>
            <a:effectLst/>
          </p:spPr>
          <p:txBody>
            <a:bodyPr rtlCol="0" anchor="ctr"/>
            <a:lstStyle/>
            <a:p>
              <a:pPr algn="ctr" defTabSz="1219444">
                <a:defRPr/>
              </a:pPr>
              <a:endParaRPr lang="zh-CN" altLang="en-US" sz="2400" kern="0">
                <a:solidFill>
                  <a:prstClr val="white"/>
                </a:solidFill>
                <a:latin typeface="Arial" panose="020B0604020202020204" pitchFamily="34" charset="0"/>
                <a:ea typeface="微软雅黑"/>
                <a:cs typeface="Arial" panose="020B0604020202020204" pitchFamily="34" charset="0"/>
              </a:endParaRPr>
            </a:p>
          </p:txBody>
        </p:sp>
        <p:sp>
          <p:nvSpPr>
            <p:cNvPr id="212" name="乘号 576"/>
            <p:cNvSpPr/>
            <p:nvPr/>
          </p:nvSpPr>
          <p:spPr>
            <a:xfrm>
              <a:off x="7406389" y="4482565"/>
              <a:ext cx="629202" cy="178889"/>
            </a:xfrm>
            <a:prstGeom prst="mathMultiply">
              <a:avLst/>
            </a:prstGeom>
            <a:solidFill>
              <a:srgbClr val="FF0000"/>
            </a:solidFill>
            <a:ln w="25400" cap="flat" cmpd="sng" algn="ctr">
              <a:solidFill>
                <a:srgbClr val="FF0000"/>
              </a:solidFill>
              <a:prstDash val="solid"/>
            </a:ln>
            <a:effectLst/>
          </p:spPr>
          <p:txBody>
            <a:bodyPr rtlCol="0" anchor="ctr"/>
            <a:lstStyle/>
            <a:p>
              <a:pPr algn="ctr" defTabSz="1219444">
                <a:defRPr/>
              </a:pPr>
              <a:endParaRPr lang="zh-CN" altLang="en-US" sz="2400" kern="0">
                <a:solidFill>
                  <a:prstClr val="white"/>
                </a:solidFill>
                <a:latin typeface="Arial" panose="020B0604020202020204" pitchFamily="34" charset="0"/>
                <a:ea typeface="微软雅黑"/>
                <a:cs typeface="Arial" panose="020B0604020202020204" pitchFamily="34" charset="0"/>
              </a:endParaRPr>
            </a:p>
          </p:txBody>
        </p:sp>
        <p:sp>
          <p:nvSpPr>
            <p:cNvPr id="213" name="矩形 595"/>
            <p:cNvSpPr/>
            <p:nvPr/>
          </p:nvSpPr>
          <p:spPr bwMode="auto">
            <a:xfrm>
              <a:off x="1031755" y="3799371"/>
              <a:ext cx="8970301" cy="1218670"/>
            </a:xfrm>
            <a:prstGeom prst="rect">
              <a:avLst/>
            </a:prstGeom>
            <a:noFill/>
            <a:ln w="19050"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135" algn="l" rtl="0" fontAlgn="base">
                <a:spcBef>
                  <a:spcPct val="0"/>
                </a:spcBef>
                <a:spcAft>
                  <a:spcPct val="0"/>
                </a:spcAft>
                <a:defRPr kern="1200">
                  <a:solidFill>
                    <a:schemeClr val="tx1"/>
                  </a:solidFill>
                  <a:latin typeface="Calibri" pitchFamily="34" charset="0"/>
                  <a:ea typeface="宋体" pitchFamily="2" charset="-122"/>
                  <a:cs typeface="+mn-cs"/>
                </a:defRPr>
              </a:lvl2pPr>
              <a:lvl3pPr marL="91427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40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541" algn="l" rtl="0" fontAlgn="base">
                <a:spcBef>
                  <a:spcPct val="0"/>
                </a:spcBef>
                <a:spcAft>
                  <a:spcPct val="0"/>
                </a:spcAft>
                <a:defRPr kern="1200">
                  <a:solidFill>
                    <a:schemeClr val="tx1"/>
                  </a:solidFill>
                  <a:latin typeface="Calibri" pitchFamily="34" charset="0"/>
                  <a:ea typeface="宋体" pitchFamily="2" charset="-122"/>
                  <a:cs typeface="+mn-cs"/>
                </a:defRPr>
              </a:lvl5pPr>
              <a:lvl6pPr marL="2285676" algn="l" defTabSz="914270" rtl="0" eaLnBrk="1" latinLnBrk="0" hangingPunct="1">
                <a:defRPr kern="1200">
                  <a:solidFill>
                    <a:schemeClr val="tx1"/>
                  </a:solidFill>
                  <a:latin typeface="Calibri" pitchFamily="34" charset="0"/>
                  <a:ea typeface="宋体" pitchFamily="2" charset="-122"/>
                  <a:cs typeface="+mn-cs"/>
                </a:defRPr>
              </a:lvl6pPr>
              <a:lvl7pPr marL="2742811" algn="l" defTabSz="914270" rtl="0" eaLnBrk="1" latinLnBrk="0" hangingPunct="1">
                <a:defRPr kern="1200">
                  <a:solidFill>
                    <a:schemeClr val="tx1"/>
                  </a:solidFill>
                  <a:latin typeface="Calibri" pitchFamily="34" charset="0"/>
                  <a:ea typeface="宋体" pitchFamily="2" charset="-122"/>
                  <a:cs typeface="+mn-cs"/>
                </a:defRPr>
              </a:lvl7pPr>
              <a:lvl8pPr marL="3199946" algn="l" defTabSz="914270" rtl="0" eaLnBrk="1" latinLnBrk="0" hangingPunct="1">
                <a:defRPr kern="1200">
                  <a:solidFill>
                    <a:schemeClr val="tx1"/>
                  </a:solidFill>
                  <a:latin typeface="Calibri" pitchFamily="34" charset="0"/>
                  <a:ea typeface="宋体" pitchFamily="2" charset="-122"/>
                  <a:cs typeface="+mn-cs"/>
                </a:defRPr>
              </a:lvl8pPr>
              <a:lvl9pPr marL="3657082" algn="l" defTabSz="914270" rtl="0" eaLnBrk="1" latinLnBrk="0" hangingPunct="1">
                <a:defRPr kern="1200">
                  <a:solidFill>
                    <a:schemeClr val="tx1"/>
                  </a:solidFill>
                  <a:latin typeface="Calibri" pitchFamily="34" charset="0"/>
                  <a:ea typeface="宋体" pitchFamily="2" charset="-122"/>
                  <a:cs typeface="+mn-cs"/>
                </a:defRPr>
              </a:lvl9pPr>
            </a:lstStyle>
            <a:p>
              <a:pPr algn="ctr" defTabSz="914400">
                <a:lnSpc>
                  <a:spcPts val="1000"/>
                </a:lnSpc>
                <a:buClr>
                  <a:srgbClr val="CC9900"/>
                </a:buClr>
              </a:pPr>
              <a:r>
                <a:rPr lang="en-US" altLang="zh-CN" sz="1200" b="1" dirty="0">
                  <a:solidFill>
                    <a:prstClr val="black"/>
                  </a:solidFill>
                  <a:latin typeface="微软雅黑" panose="020B0503020204020204" pitchFamily="34" charset="-122"/>
                  <a:ea typeface="微软雅黑" panose="020B0503020204020204" pitchFamily="34" charset="-122"/>
                </a:rPr>
                <a:t>Core-based Resource Isolation</a:t>
              </a:r>
              <a:endParaRPr lang="en-US" sz="1200" b="1" dirty="0">
                <a:solidFill>
                  <a:prstClr val="black"/>
                </a:solidFill>
                <a:latin typeface="微软雅黑" panose="020B0503020204020204" pitchFamily="34" charset="-122"/>
                <a:ea typeface="微软雅黑" panose="020B0503020204020204" pitchFamily="34" charset="-122"/>
              </a:endParaRPr>
            </a:p>
          </p:txBody>
        </p:sp>
      </p:grpSp>
      <p:sp>
        <p:nvSpPr>
          <p:cNvPr id="232" name="任意多边形 25"/>
          <p:cNvSpPr/>
          <p:nvPr/>
        </p:nvSpPr>
        <p:spPr bwMode="auto">
          <a:xfrm>
            <a:off x="3917115" y="1286370"/>
            <a:ext cx="4115711" cy="291279"/>
          </a:xfrm>
          <a:custGeom>
            <a:avLst/>
            <a:gdLst>
              <a:gd name="connsiteX0" fmla="*/ 0 w 3019425"/>
              <a:gd name="connsiteY0" fmla="*/ 266903 h 266903"/>
              <a:gd name="connsiteX1" fmla="*/ 1371600 w 3019425"/>
              <a:gd name="connsiteY1" fmla="*/ 203 h 266903"/>
              <a:gd name="connsiteX2" fmla="*/ 3019425 w 3019425"/>
              <a:gd name="connsiteY2" fmla="*/ 219278 h 266903"/>
              <a:gd name="connsiteX3" fmla="*/ 3019425 w 3019425"/>
              <a:gd name="connsiteY3" fmla="*/ 219278 h 266903"/>
            </a:gdLst>
            <a:ahLst/>
            <a:cxnLst>
              <a:cxn ang="0">
                <a:pos x="connsiteX0" y="connsiteY0"/>
              </a:cxn>
              <a:cxn ang="0">
                <a:pos x="connsiteX1" y="connsiteY1"/>
              </a:cxn>
              <a:cxn ang="0">
                <a:pos x="connsiteX2" y="connsiteY2"/>
              </a:cxn>
              <a:cxn ang="0">
                <a:pos x="connsiteX3" y="connsiteY3"/>
              </a:cxn>
            </a:cxnLst>
            <a:rect l="l" t="t" r="r" b="b"/>
            <a:pathLst>
              <a:path w="3019425" h="266903">
                <a:moveTo>
                  <a:pt x="0" y="266903"/>
                </a:moveTo>
                <a:cubicBezTo>
                  <a:pt x="434181" y="137521"/>
                  <a:pt x="868363" y="8140"/>
                  <a:pt x="1371600" y="203"/>
                </a:cubicBezTo>
                <a:cubicBezTo>
                  <a:pt x="1874837" y="-7734"/>
                  <a:pt x="3019425" y="219278"/>
                  <a:pt x="3019425" y="219278"/>
                </a:cubicBezTo>
                <a:lnTo>
                  <a:pt x="3019425" y="219278"/>
                </a:lnTo>
              </a:path>
            </a:pathLst>
          </a:custGeom>
          <a:noFill/>
          <a:ln w="38100">
            <a:solidFill>
              <a:srgbClr val="92D050"/>
            </a:solidFill>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a:solidFill>
                <a:prstClr val="black"/>
              </a:solidFill>
              <a:latin typeface="Arial" charset="0"/>
              <a:ea typeface="宋体" charset="-122"/>
            </a:endParaRPr>
          </a:p>
        </p:txBody>
      </p:sp>
      <p:sp>
        <p:nvSpPr>
          <p:cNvPr id="233" name="矩形 326"/>
          <p:cNvSpPr/>
          <p:nvPr/>
        </p:nvSpPr>
        <p:spPr bwMode="auto">
          <a:xfrm>
            <a:off x="4574051" y="952486"/>
            <a:ext cx="5404714" cy="1331384"/>
          </a:xfrm>
          <a:prstGeom prst="rect">
            <a:avLst/>
          </a:prstGeom>
          <a:noFill/>
          <a:ln w="19050"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135" algn="l" rtl="0" fontAlgn="base">
              <a:spcBef>
                <a:spcPct val="0"/>
              </a:spcBef>
              <a:spcAft>
                <a:spcPct val="0"/>
              </a:spcAft>
              <a:defRPr kern="1200">
                <a:solidFill>
                  <a:schemeClr val="tx1"/>
                </a:solidFill>
                <a:latin typeface="Calibri" pitchFamily="34" charset="0"/>
                <a:ea typeface="宋体" pitchFamily="2" charset="-122"/>
                <a:cs typeface="+mn-cs"/>
              </a:defRPr>
            </a:lvl2pPr>
            <a:lvl3pPr marL="91427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40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541" algn="l" rtl="0" fontAlgn="base">
              <a:spcBef>
                <a:spcPct val="0"/>
              </a:spcBef>
              <a:spcAft>
                <a:spcPct val="0"/>
              </a:spcAft>
              <a:defRPr kern="1200">
                <a:solidFill>
                  <a:schemeClr val="tx1"/>
                </a:solidFill>
                <a:latin typeface="Calibri" pitchFamily="34" charset="0"/>
                <a:ea typeface="宋体" pitchFamily="2" charset="-122"/>
                <a:cs typeface="+mn-cs"/>
              </a:defRPr>
            </a:lvl5pPr>
            <a:lvl6pPr marL="2285676" algn="l" defTabSz="914270" rtl="0" eaLnBrk="1" latinLnBrk="0" hangingPunct="1">
              <a:defRPr kern="1200">
                <a:solidFill>
                  <a:schemeClr val="tx1"/>
                </a:solidFill>
                <a:latin typeface="Calibri" pitchFamily="34" charset="0"/>
                <a:ea typeface="宋体" pitchFamily="2" charset="-122"/>
                <a:cs typeface="+mn-cs"/>
              </a:defRPr>
            </a:lvl6pPr>
            <a:lvl7pPr marL="2742811" algn="l" defTabSz="914270" rtl="0" eaLnBrk="1" latinLnBrk="0" hangingPunct="1">
              <a:defRPr kern="1200">
                <a:solidFill>
                  <a:schemeClr val="tx1"/>
                </a:solidFill>
                <a:latin typeface="Calibri" pitchFamily="34" charset="0"/>
                <a:ea typeface="宋体" pitchFamily="2" charset="-122"/>
                <a:cs typeface="+mn-cs"/>
              </a:defRPr>
            </a:lvl7pPr>
            <a:lvl8pPr marL="3199946" algn="l" defTabSz="914270" rtl="0" eaLnBrk="1" latinLnBrk="0" hangingPunct="1">
              <a:defRPr kern="1200">
                <a:solidFill>
                  <a:schemeClr val="tx1"/>
                </a:solidFill>
                <a:latin typeface="Calibri" pitchFamily="34" charset="0"/>
                <a:ea typeface="宋体" pitchFamily="2" charset="-122"/>
                <a:cs typeface="+mn-cs"/>
              </a:defRPr>
            </a:lvl8pPr>
            <a:lvl9pPr marL="3657082" algn="l" defTabSz="914270" rtl="0" eaLnBrk="1" latinLnBrk="0" hangingPunct="1">
              <a:defRPr kern="1200">
                <a:solidFill>
                  <a:schemeClr val="tx1"/>
                </a:solidFill>
                <a:latin typeface="Calibri" pitchFamily="34" charset="0"/>
                <a:ea typeface="宋体" pitchFamily="2" charset="-122"/>
                <a:cs typeface="+mn-cs"/>
              </a:defRPr>
            </a:lvl9pPr>
          </a:lstStyle>
          <a:p>
            <a:pPr algn="ctr" defTabSz="914400">
              <a:buClr>
                <a:srgbClr val="CC9900"/>
              </a:buClr>
            </a:pPr>
            <a:r>
              <a:rPr lang="en-US" altLang="zh-CN" sz="1200" b="1" dirty="0">
                <a:solidFill>
                  <a:prstClr val="black"/>
                </a:solidFill>
                <a:latin typeface="微软雅黑" panose="020B0503020204020204" pitchFamily="34" charset="-122"/>
                <a:ea typeface="微软雅黑" panose="020B0503020204020204" pitchFamily="34" charset="-122"/>
              </a:rPr>
              <a:t>CPU</a:t>
            </a:r>
            <a:r>
              <a:rPr lang="zh-CN" altLang="en-US" sz="1200" b="1" dirty="0">
                <a:solidFill>
                  <a:prstClr val="black"/>
                </a:solidFill>
                <a:latin typeface="微软雅黑" panose="020B0503020204020204" pitchFamily="34" charset="-122"/>
                <a:ea typeface="微软雅黑" panose="020B0503020204020204" pitchFamily="34" charset="-122"/>
              </a:rPr>
              <a:t> </a:t>
            </a:r>
            <a:r>
              <a:rPr lang="en-US" altLang="zh-CN" sz="1200" b="1" dirty="0">
                <a:solidFill>
                  <a:prstClr val="black"/>
                </a:solidFill>
                <a:latin typeface="微软雅黑" panose="020B0503020204020204" pitchFamily="34" charset="-122"/>
                <a:ea typeface="微软雅黑" panose="020B0503020204020204" pitchFamily="34" charset="-122"/>
              </a:rPr>
              <a:t>Sockets</a:t>
            </a:r>
            <a:r>
              <a:rPr lang="zh-CN" altLang="en-US" sz="1200" b="1" dirty="0">
                <a:solidFill>
                  <a:prstClr val="black"/>
                </a:solidFill>
                <a:latin typeface="微软雅黑" panose="020B0503020204020204" pitchFamily="34" charset="-122"/>
                <a:ea typeface="微软雅黑" panose="020B0503020204020204" pitchFamily="34" charset="-122"/>
              </a:rPr>
              <a:t> </a:t>
            </a:r>
            <a:r>
              <a:rPr lang="en-US" altLang="zh-CN" sz="1200" b="1" dirty="0">
                <a:solidFill>
                  <a:prstClr val="black"/>
                </a:solidFill>
                <a:latin typeface="微软雅黑" panose="020B0503020204020204" pitchFamily="34" charset="-122"/>
                <a:ea typeface="微软雅黑" panose="020B0503020204020204" pitchFamily="34" charset="-122"/>
              </a:rPr>
              <a:t>in</a:t>
            </a:r>
            <a:r>
              <a:rPr lang="zh-CN" altLang="en-US" sz="1200" b="1" dirty="0">
                <a:solidFill>
                  <a:prstClr val="black"/>
                </a:solidFill>
                <a:latin typeface="微软雅黑" panose="020B0503020204020204" pitchFamily="34" charset="-122"/>
                <a:ea typeface="微软雅黑" panose="020B0503020204020204" pitchFamily="34" charset="-122"/>
              </a:rPr>
              <a:t> </a:t>
            </a:r>
            <a:r>
              <a:rPr lang="en-US" altLang="zh-CN" sz="1200" b="1" dirty="0">
                <a:solidFill>
                  <a:prstClr val="black"/>
                </a:solidFill>
                <a:latin typeface="微软雅黑" panose="020B0503020204020204" pitchFamily="34" charset="-122"/>
                <a:ea typeface="微软雅黑" panose="020B0503020204020204" pitchFamily="34" charset="-122"/>
              </a:rPr>
              <a:t>Controllers</a:t>
            </a:r>
            <a:endParaRPr lang="en-US" sz="1200" b="1" dirty="0">
              <a:solidFill>
                <a:prstClr val="black"/>
              </a:solidFill>
              <a:latin typeface="微软雅黑" panose="020B0503020204020204" pitchFamily="34" charset="-122"/>
              <a:ea typeface="微软雅黑" panose="020B0503020204020204" pitchFamily="34" charset="-122"/>
            </a:endParaRPr>
          </a:p>
        </p:txBody>
      </p:sp>
      <p:cxnSp>
        <p:nvCxnSpPr>
          <p:cNvPr id="234" name="直接箭头连接符 328"/>
          <p:cNvCxnSpPr/>
          <p:nvPr/>
        </p:nvCxnSpPr>
        <p:spPr bwMode="auto">
          <a:xfrm>
            <a:off x="5638359" y="1538599"/>
            <a:ext cx="0" cy="372171"/>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35" name="Group 234"/>
          <p:cNvGrpSpPr/>
          <p:nvPr/>
        </p:nvGrpSpPr>
        <p:grpSpPr>
          <a:xfrm>
            <a:off x="2248590" y="2134317"/>
            <a:ext cx="7716453" cy="1606476"/>
            <a:chOff x="1029390" y="2047231"/>
            <a:chExt cx="8972666" cy="1606476"/>
          </a:xfrm>
        </p:grpSpPr>
        <p:sp>
          <p:nvSpPr>
            <p:cNvPr id="236" name="Triangle 235"/>
            <p:cNvSpPr/>
            <p:nvPr/>
          </p:nvSpPr>
          <p:spPr>
            <a:xfrm>
              <a:off x="1029390" y="2047231"/>
              <a:ext cx="8972665" cy="301805"/>
            </a:xfrm>
            <a:prstGeom prst="triangle">
              <a:avLst>
                <a:gd name="adj" fmla="val 74724"/>
              </a:avLst>
            </a:prstGeom>
            <a:solidFill>
              <a:schemeClr val="bg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sp>
          <p:nvSpPr>
            <p:cNvPr id="237" name="矩形 325"/>
            <p:cNvSpPr/>
            <p:nvPr/>
          </p:nvSpPr>
          <p:spPr bwMode="auto">
            <a:xfrm>
              <a:off x="1029391" y="2349036"/>
              <a:ext cx="8972665" cy="1304671"/>
            </a:xfrm>
            <a:prstGeom prst="rect">
              <a:avLst/>
            </a:prstGeom>
            <a:noFill/>
            <a:ln w="19050"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135" algn="l" rtl="0" fontAlgn="base">
                <a:spcBef>
                  <a:spcPct val="0"/>
                </a:spcBef>
                <a:spcAft>
                  <a:spcPct val="0"/>
                </a:spcAft>
                <a:defRPr kern="1200">
                  <a:solidFill>
                    <a:schemeClr val="tx1"/>
                  </a:solidFill>
                  <a:latin typeface="Calibri" pitchFamily="34" charset="0"/>
                  <a:ea typeface="宋体" pitchFamily="2" charset="-122"/>
                  <a:cs typeface="+mn-cs"/>
                </a:defRPr>
              </a:lvl2pPr>
              <a:lvl3pPr marL="91427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40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541" algn="l" rtl="0" fontAlgn="base">
                <a:spcBef>
                  <a:spcPct val="0"/>
                </a:spcBef>
                <a:spcAft>
                  <a:spcPct val="0"/>
                </a:spcAft>
                <a:defRPr kern="1200">
                  <a:solidFill>
                    <a:schemeClr val="tx1"/>
                  </a:solidFill>
                  <a:latin typeface="Calibri" pitchFamily="34" charset="0"/>
                  <a:ea typeface="宋体" pitchFamily="2" charset="-122"/>
                  <a:cs typeface="+mn-cs"/>
                </a:defRPr>
              </a:lvl5pPr>
              <a:lvl6pPr marL="2285676" algn="l" defTabSz="914270" rtl="0" eaLnBrk="1" latinLnBrk="0" hangingPunct="1">
                <a:defRPr kern="1200">
                  <a:solidFill>
                    <a:schemeClr val="tx1"/>
                  </a:solidFill>
                  <a:latin typeface="Calibri" pitchFamily="34" charset="0"/>
                  <a:ea typeface="宋体" pitchFamily="2" charset="-122"/>
                  <a:cs typeface="+mn-cs"/>
                </a:defRPr>
              </a:lvl6pPr>
              <a:lvl7pPr marL="2742811" algn="l" defTabSz="914270" rtl="0" eaLnBrk="1" latinLnBrk="0" hangingPunct="1">
                <a:defRPr kern="1200">
                  <a:solidFill>
                    <a:schemeClr val="tx1"/>
                  </a:solidFill>
                  <a:latin typeface="Calibri" pitchFamily="34" charset="0"/>
                  <a:ea typeface="宋体" pitchFamily="2" charset="-122"/>
                  <a:cs typeface="+mn-cs"/>
                </a:defRPr>
              </a:lvl7pPr>
              <a:lvl8pPr marL="3199946" algn="l" defTabSz="914270" rtl="0" eaLnBrk="1" latinLnBrk="0" hangingPunct="1">
                <a:defRPr kern="1200">
                  <a:solidFill>
                    <a:schemeClr val="tx1"/>
                  </a:solidFill>
                  <a:latin typeface="Calibri" pitchFamily="34" charset="0"/>
                  <a:ea typeface="宋体" pitchFamily="2" charset="-122"/>
                  <a:cs typeface="+mn-cs"/>
                </a:defRPr>
              </a:lvl8pPr>
              <a:lvl9pPr marL="3657082" algn="l" defTabSz="914270" rtl="0" eaLnBrk="1" latinLnBrk="0" hangingPunct="1">
                <a:defRPr kern="1200">
                  <a:solidFill>
                    <a:schemeClr val="tx1"/>
                  </a:solidFill>
                  <a:latin typeface="Calibri" pitchFamily="34" charset="0"/>
                  <a:ea typeface="宋体" pitchFamily="2" charset="-122"/>
                  <a:cs typeface="+mn-cs"/>
                </a:defRPr>
              </a:lvl9pPr>
            </a:lstStyle>
            <a:p>
              <a:pPr algn="ctr" defTabSz="914400">
                <a:lnSpc>
                  <a:spcPts val="1000"/>
                </a:lnSpc>
                <a:buClr>
                  <a:srgbClr val="CC9900"/>
                </a:buClr>
              </a:pPr>
              <a:r>
                <a:rPr lang="en-US" altLang="zh-CN" sz="1200" b="1" dirty="0">
                  <a:solidFill>
                    <a:prstClr val="black"/>
                  </a:solidFill>
                  <a:latin typeface="微软雅黑" panose="020B0503020204020204" pitchFamily="34" charset="-122"/>
                  <a:ea typeface="微软雅黑" panose="020B0503020204020204" pitchFamily="34" charset="-122"/>
                </a:rPr>
                <a:t>Core</a:t>
              </a:r>
              <a:r>
                <a:rPr lang="zh-CN" altLang="en-US" sz="1200" b="1" dirty="0">
                  <a:solidFill>
                    <a:prstClr val="black"/>
                  </a:solidFill>
                  <a:latin typeface="微软雅黑" panose="020B0503020204020204" pitchFamily="34" charset="-122"/>
                  <a:ea typeface="微软雅黑" panose="020B0503020204020204" pitchFamily="34" charset="-122"/>
                </a:rPr>
                <a:t> </a:t>
              </a:r>
              <a:r>
                <a:rPr lang="en-US" altLang="zh-CN" sz="1200" b="1" dirty="0">
                  <a:solidFill>
                    <a:prstClr val="black"/>
                  </a:solidFill>
                  <a:latin typeface="微软雅黑" panose="020B0503020204020204" pitchFamily="34" charset="-122"/>
                  <a:ea typeface="微软雅黑" panose="020B0503020204020204" pitchFamily="34" charset="-122"/>
                </a:rPr>
                <a:t>Grouping in CPU</a:t>
              </a:r>
              <a:endParaRPr lang="en-US" sz="1200" b="1" dirty="0">
                <a:solidFill>
                  <a:prstClr val="black"/>
                </a:solidFill>
                <a:latin typeface="微软雅黑" panose="020B0503020204020204" pitchFamily="34" charset="-122"/>
                <a:ea typeface="微软雅黑" panose="020B0503020204020204" pitchFamily="34" charset="-122"/>
              </a:endParaRPr>
            </a:p>
          </p:txBody>
        </p:sp>
        <p:sp>
          <p:nvSpPr>
            <p:cNvPr id="238" name="Rectangle 87"/>
            <p:cNvSpPr/>
            <p:nvPr/>
          </p:nvSpPr>
          <p:spPr>
            <a:xfrm>
              <a:off x="1182367" y="2904672"/>
              <a:ext cx="8587305" cy="543033"/>
            </a:xfrm>
            <a:prstGeom prst="rect">
              <a:avLst/>
            </a:prstGeom>
            <a:solidFill>
              <a:sysClr val="window" lastClr="FFFFFF">
                <a:lumMod val="95000"/>
              </a:sysClr>
            </a:solidFill>
            <a:ln w="12700" cap="flat" cmpd="sng" algn="ctr">
              <a:noFill/>
              <a:prstDash val="solid"/>
            </a:ln>
            <a:effectLst/>
          </p:spPr>
          <p:txBody>
            <a:bodyPr rtlCol="0" anchor="ct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914311">
                <a:defRPr/>
              </a:pPr>
              <a:endParaRPr lang="en-US" dirty="0">
                <a:solidFill>
                  <a:prstClr val="white"/>
                </a:solidFill>
                <a:latin typeface="Arial" panose="020B0604020202020204" pitchFamily="34" charset="0"/>
                <a:ea typeface="微软雅黑"/>
                <a:cs typeface="Arial" panose="020B0604020202020204" pitchFamily="34" charset="0"/>
              </a:endParaRPr>
            </a:p>
          </p:txBody>
        </p:sp>
        <p:cxnSp>
          <p:nvCxnSpPr>
            <p:cNvPr id="239" name="Straight Connector 84"/>
            <p:cNvCxnSpPr/>
            <p:nvPr/>
          </p:nvCxnSpPr>
          <p:spPr>
            <a:xfrm>
              <a:off x="5763714" y="2919483"/>
              <a:ext cx="0" cy="493085"/>
            </a:xfrm>
            <a:prstGeom prst="line">
              <a:avLst/>
            </a:prstGeom>
            <a:noFill/>
            <a:ln w="9525" cap="flat" cmpd="sng" algn="ctr">
              <a:solidFill>
                <a:srgbClr val="00B0F0"/>
              </a:solidFill>
              <a:prstDash val="dash"/>
            </a:ln>
            <a:effectLst/>
          </p:spPr>
        </p:cxnSp>
        <p:sp>
          <p:nvSpPr>
            <p:cNvPr id="240" name="TextBox 72"/>
            <p:cNvSpPr txBox="1"/>
            <p:nvPr/>
          </p:nvSpPr>
          <p:spPr>
            <a:xfrm>
              <a:off x="6809342" y="3482967"/>
              <a:ext cx="1105222" cy="143089"/>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914311" fontAlgn="ctr"/>
              <a:r>
                <a:rPr lang="en-US" altLang="zh-CN" sz="1000" b="1" dirty="0">
                  <a:solidFill>
                    <a:prstClr val="white">
                      <a:lumMod val="50000"/>
                    </a:prstClr>
                  </a:solidFill>
                  <a:latin typeface="Arial" panose="020B0604020202020204" pitchFamily="34" charset="0"/>
                  <a:ea typeface="微软雅黑"/>
                </a:rPr>
                <a:t>Shared</a:t>
              </a:r>
              <a:endParaRPr lang="en-US" sz="1000" b="1" dirty="0">
                <a:solidFill>
                  <a:prstClr val="white">
                    <a:lumMod val="50000"/>
                  </a:prstClr>
                </a:solidFill>
                <a:latin typeface="Arial" panose="020B0604020202020204" pitchFamily="34" charset="0"/>
                <a:ea typeface="微软雅黑"/>
              </a:endParaRPr>
            </a:p>
          </p:txBody>
        </p:sp>
        <p:sp>
          <p:nvSpPr>
            <p:cNvPr id="241" name="TextBox 73"/>
            <p:cNvSpPr txBox="1"/>
            <p:nvPr/>
          </p:nvSpPr>
          <p:spPr>
            <a:xfrm>
              <a:off x="1981163" y="3436077"/>
              <a:ext cx="1105222" cy="143089"/>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914311" fontAlgn="ctr"/>
              <a:r>
                <a:rPr lang="en-US" altLang="zh-CN" sz="1000" b="1" dirty="0">
                  <a:solidFill>
                    <a:prstClr val="white">
                      <a:lumMod val="50000"/>
                    </a:prstClr>
                  </a:solidFill>
                  <a:latin typeface="Arial" panose="020B0604020202020204" pitchFamily="34" charset="0"/>
                  <a:ea typeface="微软雅黑"/>
                </a:rPr>
                <a:t>Dedicated</a:t>
              </a:r>
              <a:endParaRPr lang="en-US" sz="1000" b="1" dirty="0">
                <a:solidFill>
                  <a:prstClr val="white">
                    <a:lumMod val="50000"/>
                  </a:prstClr>
                </a:solidFill>
                <a:latin typeface="Arial" panose="020B0604020202020204" pitchFamily="34" charset="0"/>
                <a:ea typeface="微软雅黑"/>
              </a:endParaRPr>
            </a:p>
          </p:txBody>
        </p:sp>
        <p:sp>
          <p:nvSpPr>
            <p:cNvPr id="242" name="TextBox 81"/>
            <p:cNvSpPr txBox="1"/>
            <p:nvPr/>
          </p:nvSpPr>
          <p:spPr>
            <a:xfrm>
              <a:off x="5926177" y="2552883"/>
              <a:ext cx="1805741" cy="143089"/>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914311" fontAlgn="ctr"/>
              <a:r>
                <a:rPr lang="en-US" altLang="zh-CN" sz="1000" b="1" dirty="0">
                  <a:solidFill>
                    <a:prstClr val="white">
                      <a:lumMod val="50000"/>
                    </a:prstClr>
                  </a:solidFill>
                  <a:latin typeface="Arial" panose="020B0604020202020204" pitchFamily="34" charset="0"/>
                  <a:ea typeface="微软雅黑"/>
                </a:rPr>
                <a:t>Protocol parsing</a:t>
              </a:r>
              <a:endParaRPr lang="en-US" sz="1000" b="1" dirty="0">
                <a:solidFill>
                  <a:prstClr val="white">
                    <a:lumMod val="50000"/>
                  </a:prstClr>
                </a:solidFill>
                <a:latin typeface="Arial" panose="020B0604020202020204" pitchFamily="34" charset="0"/>
                <a:ea typeface="微软雅黑"/>
              </a:endParaRPr>
            </a:p>
          </p:txBody>
        </p:sp>
        <p:sp>
          <p:nvSpPr>
            <p:cNvPr id="243" name="TextBox 82"/>
            <p:cNvSpPr txBox="1"/>
            <p:nvPr/>
          </p:nvSpPr>
          <p:spPr>
            <a:xfrm>
              <a:off x="1965744" y="2544465"/>
              <a:ext cx="1253284" cy="143089"/>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914311" fontAlgn="ctr"/>
              <a:r>
                <a:rPr lang="en-US" altLang="zh-CN" sz="1000" b="1" dirty="0">
                  <a:solidFill>
                    <a:prstClr val="white">
                      <a:lumMod val="50000"/>
                    </a:prstClr>
                  </a:solidFill>
                  <a:latin typeface="Arial" panose="020B0604020202020204" pitchFamily="34" charset="0"/>
                  <a:ea typeface="微软雅黑"/>
                </a:rPr>
                <a:t>I/O read/write</a:t>
              </a:r>
              <a:endParaRPr lang="en-US" sz="1000" b="1" dirty="0">
                <a:solidFill>
                  <a:prstClr val="white">
                    <a:lumMod val="50000"/>
                  </a:prstClr>
                </a:solidFill>
                <a:latin typeface="Arial" panose="020B0604020202020204" pitchFamily="34" charset="0"/>
                <a:ea typeface="微软雅黑"/>
              </a:endParaRPr>
            </a:p>
          </p:txBody>
        </p:sp>
        <p:sp>
          <p:nvSpPr>
            <p:cNvPr id="244" name="TextBox 83"/>
            <p:cNvSpPr txBox="1"/>
            <p:nvPr/>
          </p:nvSpPr>
          <p:spPr>
            <a:xfrm>
              <a:off x="7755281" y="2539080"/>
              <a:ext cx="1759761" cy="143089"/>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914311" fontAlgn="ctr"/>
              <a:r>
                <a:rPr lang="en-US" altLang="zh-CN" sz="1000" b="1" dirty="0">
                  <a:solidFill>
                    <a:prstClr val="white">
                      <a:lumMod val="50000"/>
                    </a:prstClr>
                  </a:solidFill>
                  <a:latin typeface="Arial" panose="020B0604020202020204" pitchFamily="34" charset="0"/>
                  <a:ea typeface="微软雅黑"/>
                </a:rPr>
                <a:t>Data flushing</a:t>
              </a:r>
              <a:endParaRPr lang="en-US" sz="1000" b="1" dirty="0">
                <a:solidFill>
                  <a:prstClr val="white">
                    <a:lumMod val="50000"/>
                  </a:prstClr>
                </a:solidFill>
                <a:latin typeface="Arial" panose="020B0604020202020204" pitchFamily="34" charset="0"/>
                <a:ea typeface="微软雅黑"/>
              </a:endParaRPr>
            </a:p>
          </p:txBody>
        </p:sp>
        <p:grpSp>
          <p:nvGrpSpPr>
            <p:cNvPr id="245" name="组合 496"/>
            <p:cNvGrpSpPr/>
            <p:nvPr/>
          </p:nvGrpSpPr>
          <p:grpSpPr>
            <a:xfrm rot="10800000">
              <a:off x="8210020" y="2724519"/>
              <a:ext cx="786198" cy="158601"/>
              <a:chOff x="7798220" y="-215238"/>
              <a:chExt cx="785813" cy="501650"/>
            </a:xfrm>
            <a:solidFill>
              <a:sysClr val="window" lastClr="FFFFFF">
                <a:lumMod val="50000"/>
              </a:sysClr>
            </a:solidFill>
          </p:grpSpPr>
          <p:sp>
            <p:nvSpPr>
              <p:cNvPr id="287" name="Freeform 300"/>
              <p:cNvSpPr>
                <a:spLocks noEditPoints="1"/>
              </p:cNvSpPr>
              <p:nvPr/>
            </p:nvSpPr>
            <p:spPr bwMode="auto">
              <a:xfrm>
                <a:off x="7798220" y="-132688"/>
                <a:ext cx="236538" cy="419100"/>
              </a:xfrm>
              <a:custGeom>
                <a:avLst/>
                <a:gdLst>
                  <a:gd name="T0" fmla="*/ 123 w 149"/>
                  <a:gd name="T1" fmla="*/ 73 h 264"/>
                  <a:gd name="T2" fmla="*/ 149 w 149"/>
                  <a:gd name="T3" fmla="*/ 73 h 264"/>
                  <a:gd name="T4" fmla="*/ 100 w 149"/>
                  <a:gd name="T5" fmla="*/ 0 h 264"/>
                  <a:gd name="T6" fmla="*/ 52 w 149"/>
                  <a:gd name="T7" fmla="*/ 73 h 264"/>
                  <a:gd name="T8" fmla="*/ 76 w 149"/>
                  <a:gd name="T9" fmla="*/ 73 h 264"/>
                  <a:gd name="T10" fmla="*/ 76 w 149"/>
                  <a:gd name="T11" fmla="*/ 206 h 264"/>
                  <a:gd name="T12" fmla="*/ 0 w 149"/>
                  <a:gd name="T13" fmla="*/ 264 h 264"/>
                  <a:gd name="T14" fmla="*/ 46 w 149"/>
                  <a:gd name="T15" fmla="*/ 264 h 264"/>
                  <a:gd name="T16" fmla="*/ 68 w 149"/>
                  <a:gd name="T17" fmla="*/ 264 h 264"/>
                  <a:gd name="T18" fmla="*/ 123 w 149"/>
                  <a:gd name="T19" fmla="*/ 211 h 264"/>
                  <a:gd name="T20" fmla="*/ 123 w 149"/>
                  <a:gd name="T21" fmla="*/ 73 h 264"/>
                  <a:gd name="T22" fmla="*/ 116 w 149"/>
                  <a:gd name="T23" fmla="*/ 206 h 264"/>
                  <a:gd name="T24" fmla="*/ 66 w 149"/>
                  <a:gd name="T25" fmla="*/ 258 h 264"/>
                  <a:gd name="T26" fmla="*/ 46 w 149"/>
                  <a:gd name="T27" fmla="*/ 258 h 264"/>
                  <a:gd name="T28" fmla="*/ 22 w 149"/>
                  <a:gd name="T29" fmla="*/ 258 h 264"/>
                  <a:gd name="T30" fmla="*/ 82 w 149"/>
                  <a:gd name="T31" fmla="*/ 211 h 264"/>
                  <a:gd name="T32" fmla="*/ 82 w 149"/>
                  <a:gd name="T33" fmla="*/ 64 h 264"/>
                  <a:gd name="T34" fmla="*/ 66 w 149"/>
                  <a:gd name="T35" fmla="*/ 64 h 264"/>
                  <a:gd name="T36" fmla="*/ 100 w 149"/>
                  <a:gd name="T37" fmla="*/ 14 h 264"/>
                  <a:gd name="T38" fmla="*/ 135 w 149"/>
                  <a:gd name="T39" fmla="*/ 64 h 264"/>
                  <a:gd name="T40" fmla="*/ 116 w 149"/>
                  <a:gd name="T41" fmla="*/ 64 h 264"/>
                  <a:gd name="T42" fmla="*/ 116 w 149"/>
                  <a:gd name="T43" fmla="*/ 20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9" h="264">
                    <a:moveTo>
                      <a:pt x="123" y="73"/>
                    </a:moveTo>
                    <a:lnTo>
                      <a:pt x="149" y="73"/>
                    </a:lnTo>
                    <a:lnTo>
                      <a:pt x="100" y="0"/>
                    </a:lnTo>
                    <a:lnTo>
                      <a:pt x="52" y="73"/>
                    </a:lnTo>
                    <a:lnTo>
                      <a:pt x="76" y="73"/>
                    </a:lnTo>
                    <a:lnTo>
                      <a:pt x="76" y="206"/>
                    </a:lnTo>
                    <a:lnTo>
                      <a:pt x="0" y="264"/>
                    </a:lnTo>
                    <a:lnTo>
                      <a:pt x="46" y="264"/>
                    </a:lnTo>
                    <a:lnTo>
                      <a:pt x="68" y="264"/>
                    </a:lnTo>
                    <a:lnTo>
                      <a:pt x="123" y="211"/>
                    </a:lnTo>
                    <a:lnTo>
                      <a:pt x="123" y="73"/>
                    </a:lnTo>
                    <a:close/>
                    <a:moveTo>
                      <a:pt x="116" y="206"/>
                    </a:moveTo>
                    <a:lnTo>
                      <a:pt x="66" y="258"/>
                    </a:lnTo>
                    <a:lnTo>
                      <a:pt x="46" y="258"/>
                    </a:lnTo>
                    <a:lnTo>
                      <a:pt x="22" y="258"/>
                    </a:lnTo>
                    <a:lnTo>
                      <a:pt x="82" y="211"/>
                    </a:lnTo>
                    <a:lnTo>
                      <a:pt x="82" y="64"/>
                    </a:lnTo>
                    <a:lnTo>
                      <a:pt x="66" y="64"/>
                    </a:lnTo>
                    <a:lnTo>
                      <a:pt x="100" y="14"/>
                    </a:lnTo>
                    <a:lnTo>
                      <a:pt x="135" y="64"/>
                    </a:lnTo>
                    <a:lnTo>
                      <a:pt x="116" y="64"/>
                    </a:lnTo>
                    <a:lnTo>
                      <a:pt x="116"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9444">
                  <a:defRPr/>
                </a:pPr>
                <a:endParaRPr lang="zh-CN" altLang="en-US" sz="2400" kern="0">
                  <a:solidFill>
                    <a:prstClr val="black"/>
                  </a:solidFill>
                  <a:latin typeface="Arial" panose="020B0604020202020204" pitchFamily="34" charset="0"/>
                  <a:ea typeface="微软雅黑"/>
                  <a:cs typeface="Arial" panose="020B0604020202020204" pitchFamily="34" charset="0"/>
                </a:endParaRPr>
              </a:p>
            </p:txBody>
          </p:sp>
          <p:sp>
            <p:nvSpPr>
              <p:cNvPr id="288" name="Freeform 301"/>
              <p:cNvSpPr>
                <a:spLocks noEditPoints="1"/>
              </p:cNvSpPr>
              <p:nvPr/>
            </p:nvSpPr>
            <p:spPr bwMode="auto">
              <a:xfrm>
                <a:off x="8158582" y="-215238"/>
                <a:ext cx="246063" cy="501650"/>
              </a:xfrm>
              <a:custGeom>
                <a:avLst/>
                <a:gdLst>
                  <a:gd name="T0" fmla="*/ 100 w 155"/>
                  <a:gd name="T1" fmla="*/ 258 h 316"/>
                  <a:gd name="T2" fmla="*/ 100 w 155"/>
                  <a:gd name="T3" fmla="*/ 72 h 316"/>
                  <a:gd name="T4" fmla="*/ 125 w 155"/>
                  <a:gd name="T5" fmla="*/ 72 h 316"/>
                  <a:gd name="T6" fmla="*/ 76 w 155"/>
                  <a:gd name="T7" fmla="*/ 0 h 316"/>
                  <a:gd name="T8" fmla="*/ 30 w 155"/>
                  <a:gd name="T9" fmla="*/ 72 h 316"/>
                  <a:gd name="T10" fmla="*/ 52 w 155"/>
                  <a:gd name="T11" fmla="*/ 72 h 316"/>
                  <a:gd name="T12" fmla="*/ 52 w 155"/>
                  <a:gd name="T13" fmla="*/ 258 h 316"/>
                  <a:gd name="T14" fmla="*/ 0 w 155"/>
                  <a:gd name="T15" fmla="*/ 316 h 316"/>
                  <a:gd name="T16" fmla="*/ 79 w 155"/>
                  <a:gd name="T17" fmla="*/ 316 h 316"/>
                  <a:gd name="T18" fmla="*/ 155 w 155"/>
                  <a:gd name="T19" fmla="*/ 316 h 316"/>
                  <a:gd name="T20" fmla="*/ 103 w 155"/>
                  <a:gd name="T21" fmla="*/ 258 h 316"/>
                  <a:gd name="T22" fmla="*/ 100 w 155"/>
                  <a:gd name="T23" fmla="*/ 258 h 316"/>
                  <a:gd name="T24" fmla="*/ 79 w 155"/>
                  <a:gd name="T25" fmla="*/ 310 h 316"/>
                  <a:gd name="T26" fmla="*/ 16 w 155"/>
                  <a:gd name="T27" fmla="*/ 310 h 316"/>
                  <a:gd name="T28" fmla="*/ 60 w 155"/>
                  <a:gd name="T29" fmla="*/ 263 h 316"/>
                  <a:gd name="T30" fmla="*/ 60 w 155"/>
                  <a:gd name="T31" fmla="*/ 66 h 316"/>
                  <a:gd name="T32" fmla="*/ 42 w 155"/>
                  <a:gd name="T33" fmla="*/ 66 h 316"/>
                  <a:gd name="T34" fmla="*/ 76 w 155"/>
                  <a:gd name="T35" fmla="*/ 12 h 316"/>
                  <a:gd name="T36" fmla="*/ 112 w 155"/>
                  <a:gd name="T37" fmla="*/ 66 h 316"/>
                  <a:gd name="T38" fmla="*/ 95 w 155"/>
                  <a:gd name="T39" fmla="*/ 66 h 316"/>
                  <a:gd name="T40" fmla="*/ 95 w 155"/>
                  <a:gd name="T41" fmla="*/ 264 h 316"/>
                  <a:gd name="T42" fmla="*/ 139 w 155"/>
                  <a:gd name="T43" fmla="*/ 310 h 316"/>
                  <a:gd name="T44" fmla="*/ 79 w 155"/>
                  <a:gd name="T45" fmla="*/ 31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5" h="316">
                    <a:moveTo>
                      <a:pt x="100" y="258"/>
                    </a:moveTo>
                    <a:lnTo>
                      <a:pt x="100" y="72"/>
                    </a:lnTo>
                    <a:lnTo>
                      <a:pt x="125" y="72"/>
                    </a:lnTo>
                    <a:lnTo>
                      <a:pt x="76" y="0"/>
                    </a:lnTo>
                    <a:lnTo>
                      <a:pt x="30" y="72"/>
                    </a:lnTo>
                    <a:lnTo>
                      <a:pt x="52" y="72"/>
                    </a:lnTo>
                    <a:lnTo>
                      <a:pt x="52" y="258"/>
                    </a:lnTo>
                    <a:lnTo>
                      <a:pt x="0" y="316"/>
                    </a:lnTo>
                    <a:lnTo>
                      <a:pt x="79" y="316"/>
                    </a:lnTo>
                    <a:lnTo>
                      <a:pt x="155" y="316"/>
                    </a:lnTo>
                    <a:lnTo>
                      <a:pt x="103" y="258"/>
                    </a:lnTo>
                    <a:lnTo>
                      <a:pt x="100" y="258"/>
                    </a:lnTo>
                    <a:close/>
                    <a:moveTo>
                      <a:pt x="79" y="310"/>
                    </a:moveTo>
                    <a:lnTo>
                      <a:pt x="16" y="310"/>
                    </a:lnTo>
                    <a:lnTo>
                      <a:pt x="60" y="263"/>
                    </a:lnTo>
                    <a:lnTo>
                      <a:pt x="60" y="66"/>
                    </a:lnTo>
                    <a:lnTo>
                      <a:pt x="42" y="66"/>
                    </a:lnTo>
                    <a:lnTo>
                      <a:pt x="76" y="12"/>
                    </a:lnTo>
                    <a:lnTo>
                      <a:pt x="112" y="66"/>
                    </a:lnTo>
                    <a:lnTo>
                      <a:pt x="95" y="66"/>
                    </a:lnTo>
                    <a:lnTo>
                      <a:pt x="95" y="264"/>
                    </a:lnTo>
                    <a:lnTo>
                      <a:pt x="139" y="310"/>
                    </a:lnTo>
                    <a:lnTo>
                      <a:pt x="79" y="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9444">
                  <a:defRPr/>
                </a:pPr>
                <a:endParaRPr lang="zh-CN" altLang="en-US" sz="2400" kern="0">
                  <a:solidFill>
                    <a:prstClr val="black"/>
                  </a:solidFill>
                  <a:latin typeface="Arial" panose="020B0604020202020204" pitchFamily="34" charset="0"/>
                  <a:ea typeface="微软雅黑"/>
                  <a:cs typeface="Arial" panose="020B0604020202020204" pitchFamily="34" charset="0"/>
                </a:endParaRPr>
              </a:p>
            </p:txBody>
          </p:sp>
          <p:sp>
            <p:nvSpPr>
              <p:cNvPr id="289" name="Freeform 302"/>
              <p:cNvSpPr>
                <a:spLocks noEditPoints="1"/>
              </p:cNvSpPr>
              <p:nvPr/>
            </p:nvSpPr>
            <p:spPr bwMode="auto">
              <a:xfrm>
                <a:off x="8347495" y="-132688"/>
                <a:ext cx="236538" cy="419100"/>
              </a:xfrm>
              <a:custGeom>
                <a:avLst/>
                <a:gdLst>
                  <a:gd name="T0" fmla="*/ 73 w 149"/>
                  <a:gd name="T1" fmla="*/ 206 h 264"/>
                  <a:gd name="T2" fmla="*/ 73 w 149"/>
                  <a:gd name="T3" fmla="*/ 73 h 264"/>
                  <a:gd name="T4" fmla="*/ 97 w 149"/>
                  <a:gd name="T5" fmla="*/ 73 h 264"/>
                  <a:gd name="T6" fmla="*/ 49 w 149"/>
                  <a:gd name="T7" fmla="*/ 0 h 264"/>
                  <a:gd name="T8" fmla="*/ 0 w 149"/>
                  <a:gd name="T9" fmla="*/ 73 h 264"/>
                  <a:gd name="T10" fmla="*/ 24 w 149"/>
                  <a:gd name="T11" fmla="*/ 73 h 264"/>
                  <a:gd name="T12" fmla="*/ 24 w 149"/>
                  <a:gd name="T13" fmla="*/ 211 h 264"/>
                  <a:gd name="T14" fmla="*/ 81 w 149"/>
                  <a:gd name="T15" fmla="*/ 264 h 264"/>
                  <a:gd name="T16" fmla="*/ 101 w 149"/>
                  <a:gd name="T17" fmla="*/ 264 h 264"/>
                  <a:gd name="T18" fmla="*/ 149 w 149"/>
                  <a:gd name="T19" fmla="*/ 264 h 264"/>
                  <a:gd name="T20" fmla="*/ 73 w 149"/>
                  <a:gd name="T21" fmla="*/ 206 h 264"/>
                  <a:gd name="T22" fmla="*/ 84 w 149"/>
                  <a:gd name="T23" fmla="*/ 258 h 264"/>
                  <a:gd name="T24" fmla="*/ 33 w 149"/>
                  <a:gd name="T25" fmla="*/ 206 h 264"/>
                  <a:gd name="T26" fmla="*/ 33 w 149"/>
                  <a:gd name="T27" fmla="*/ 64 h 264"/>
                  <a:gd name="T28" fmla="*/ 14 w 149"/>
                  <a:gd name="T29" fmla="*/ 64 h 264"/>
                  <a:gd name="T30" fmla="*/ 49 w 149"/>
                  <a:gd name="T31" fmla="*/ 14 h 264"/>
                  <a:gd name="T32" fmla="*/ 84 w 149"/>
                  <a:gd name="T33" fmla="*/ 64 h 264"/>
                  <a:gd name="T34" fmla="*/ 67 w 149"/>
                  <a:gd name="T35" fmla="*/ 64 h 264"/>
                  <a:gd name="T36" fmla="*/ 67 w 149"/>
                  <a:gd name="T37" fmla="*/ 211 h 264"/>
                  <a:gd name="T38" fmla="*/ 127 w 149"/>
                  <a:gd name="T39" fmla="*/ 258 h 264"/>
                  <a:gd name="T40" fmla="*/ 101 w 149"/>
                  <a:gd name="T41" fmla="*/ 258 h 264"/>
                  <a:gd name="T42" fmla="*/ 84 w 149"/>
                  <a:gd name="T43" fmla="*/ 258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9" h="264">
                    <a:moveTo>
                      <a:pt x="73" y="206"/>
                    </a:moveTo>
                    <a:lnTo>
                      <a:pt x="73" y="73"/>
                    </a:lnTo>
                    <a:lnTo>
                      <a:pt x="97" y="73"/>
                    </a:lnTo>
                    <a:lnTo>
                      <a:pt x="49" y="0"/>
                    </a:lnTo>
                    <a:lnTo>
                      <a:pt x="0" y="73"/>
                    </a:lnTo>
                    <a:lnTo>
                      <a:pt x="24" y="73"/>
                    </a:lnTo>
                    <a:lnTo>
                      <a:pt x="24" y="211"/>
                    </a:lnTo>
                    <a:lnTo>
                      <a:pt x="81" y="264"/>
                    </a:lnTo>
                    <a:lnTo>
                      <a:pt x="101" y="264"/>
                    </a:lnTo>
                    <a:lnTo>
                      <a:pt x="149" y="264"/>
                    </a:lnTo>
                    <a:lnTo>
                      <a:pt x="73" y="206"/>
                    </a:lnTo>
                    <a:close/>
                    <a:moveTo>
                      <a:pt x="84" y="258"/>
                    </a:moveTo>
                    <a:lnTo>
                      <a:pt x="33" y="206"/>
                    </a:lnTo>
                    <a:lnTo>
                      <a:pt x="33" y="64"/>
                    </a:lnTo>
                    <a:lnTo>
                      <a:pt x="14" y="64"/>
                    </a:lnTo>
                    <a:lnTo>
                      <a:pt x="49" y="14"/>
                    </a:lnTo>
                    <a:lnTo>
                      <a:pt x="84" y="64"/>
                    </a:lnTo>
                    <a:lnTo>
                      <a:pt x="67" y="64"/>
                    </a:lnTo>
                    <a:lnTo>
                      <a:pt x="67" y="211"/>
                    </a:lnTo>
                    <a:lnTo>
                      <a:pt x="127" y="258"/>
                    </a:lnTo>
                    <a:lnTo>
                      <a:pt x="101" y="258"/>
                    </a:lnTo>
                    <a:lnTo>
                      <a:pt x="84"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9444">
                  <a:defRPr/>
                </a:pPr>
                <a:endParaRPr lang="zh-CN" altLang="en-US" sz="2400" kern="0">
                  <a:solidFill>
                    <a:prstClr val="black"/>
                  </a:solidFill>
                  <a:latin typeface="Arial" panose="020B0604020202020204" pitchFamily="34" charset="0"/>
                  <a:ea typeface="微软雅黑"/>
                  <a:cs typeface="Arial" panose="020B0604020202020204" pitchFamily="34" charset="0"/>
                </a:endParaRPr>
              </a:p>
            </p:txBody>
          </p:sp>
          <p:sp>
            <p:nvSpPr>
              <p:cNvPr id="290" name="Freeform 303"/>
              <p:cNvSpPr>
                <a:spLocks/>
              </p:cNvSpPr>
              <p:nvPr/>
            </p:nvSpPr>
            <p:spPr bwMode="auto">
              <a:xfrm>
                <a:off x="7982370" y="-215238"/>
                <a:ext cx="201613" cy="501650"/>
              </a:xfrm>
              <a:custGeom>
                <a:avLst/>
                <a:gdLst>
                  <a:gd name="T0" fmla="*/ 16 w 127"/>
                  <a:gd name="T1" fmla="*/ 310 h 316"/>
                  <a:gd name="T2" fmla="*/ 59 w 127"/>
                  <a:gd name="T3" fmla="*/ 263 h 316"/>
                  <a:gd name="T4" fmla="*/ 59 w 127"/>
                  <a:gd name="T5" fmla="*/ 66 h 316"/>
                  <a:gd name="T6" fmla="*/ 40 w 127"/>
                  <a:gd name="T7" fmla="*/ 66 h 316"/>
                  <a:gd name="T8" fmla="*/ 74 w 127"/>
                  <a:gd name="T9" fmla="*/ 12 h 316"/>
                  <a:gd name="T10" fmla="*/ 110 w 127"/>
                  <a:gd name="T11" fmla="*/ 66 h 316"/>
                  <a:gd name="T12" fmla="*/ 94 w 127"/>
                  <a:gd name="T13" fmla="*/ 66 h 316"/>
                  <a:gd name="T14" fmla="*/ 94 w 127"/>
                  <a:gd name="T15" fmla="*/ 264 h 316"/>
                  <a:gd name="T16" fmla="*/ 121 w 127"/>
                  <a:gd name="T17" fmla="*/ 294 h 316"/>
                  <a:gd name="T18" fmla="*/ 127 w 127"/>
                  <a:gd name="T19" fmla="*/ 287 h 316"/>
                  <a:gd name="T20" fmla="*/ 103 w 127"/>
                  <a:gd name="T21" fmla="*/ 258 h 316"/>
                  <a:gd name="T22" fmla="*/ 99 w 127"/>
                  <a:gd name="T23" fmla="*/ 258 h 316"/>
                  <a:gd name="T24" fmla="*/ 99 w 127"/>
                  <a:gd name="T25" fmla="*/ 72 h 316"/>
                  <a:gd name="T26" fmla="*/ 124 w 127"/>
                  <a:gd name="T27" fmla="*/ 72 h 316"/>
                  <a:gd name="T28" fmla="*/ 74 w 127"/>
                  <a:gd name="T29" fmla="*/ 0 h 316"/>
                  <a:gd name="T30" fmla="*/ 29 w 127"/>
                  <a:gd name="T31" fmla="*/ 72 h 316"/>
                  <a:gd name="T32" fmla="*/ 52 w 127"/>
                  <a:gd name="T33" fmla="*/ 72 h 316"/>
                  <a:gd name="T34" fmla="*/ 52 w 127"/>
                  <a:gd name="T35" fmla="*/ 258 h 316"/>
                  <a:gd name="T36" fmla="*/ 0 w 127"/>
                  <a:gd name="T37" fmla="*/ 316 h 316"/>
                  <a:gd name="T38" fmla="*/ 79 w 127"/>
                  <a:gd name="T39" fmla="*/ 316 h 316"/>
                  <a:gd name="T40" fmla="*/ 103 w 127"/>
                  <a:gd name="T41" fmla="*/ 316 h 316"/>
                  <a:gd name="T42" fmla="*/ 107 w 127"/>
                  <a:gd name="T43" fmla="*/ 310 h 316"/>
                  <a:gd name="T44" fmla="*/ 79 w 127"/>
                  <a:gd name="T45" fmla="*/ 310 h 316"/>
                  <a:gd name="T46" fmla="*/ 16 w 127"/>
                  <a:gd name="T47" fmla="*/ 31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7" h="316">
                    <a:moveTo>
                      <a:pt x="16" y="310"/>
                    </a:moveTo>
                    <a:lnTo>
                      <a:pt x="59" y="263"/>
                    </a:lnTo>
                    <a:lnTo>
                      <a:pt x="59" y="66"/>
                    </a:lnTo>
                    <a:lnTo>
                      <a:pt x="40" y="66"/>
                    </a:lnTo>
                    <a:lnTo>
                      <a:pt x="74" y="12"/>
                    </a:lnTo>
                    <a:lnTo>
                      <a:pt x="110" y="66"/>
                    </a:lnTo>
                    <a:lnTo>
                      <a:pt x="94" y="66"/>
                    </a:lnTo>
                    <a:lnTo>
                      <a:pt x="94" y="264"/>
                    </a:lnTo>
                    <a:lnTo>
                      <a:pt x="121" y="294"/>
                    </a:lnTo>
                    <a:lnTo>
                      <a:pt x="127" y="287"/>
                    </a:lnTo>
                    <a:lnTo>
                      <a:pt x="103" y="258"/>
                    </a:lnTo>
                    <a:lnTo>
                      <a:pt x="99" y="258"/>
                    </a:lnTo>
                    <a:lnTo>
                      <a:pt x="99" y="72"/>
                    </a:lnTo>
                    <a:lnTo>
                      <a:pt x="124" y="72"/>
                    </a:lnTo>
                    <a:lnTo>
                      <a:pt x="74" y="0"/>
                    </a:lnTo>
                    <a:lnTo>
                      <a:pt x="29" y="72"/>
                    </a:lnTo>
                    <a:lnTo>
                      <a:pt x="52" y="72"/>
                    </a:lnTo>
                    <a:lnTo>
                      <a:pt x="52" y="258"/>
                    </a:lnTo>
                    <a:lnTo>
                      <a:pt x="0" y="316"/>
                    </a:lnTo>
                    <a:lnTo>
                      <a:pt x="79" y="316"/>
                    </a:lnTo>
                    <a:lnTo>
                      <a:pt x="103" y="316"/>
                    </a:lnTo>
                    <a:lnTo>
                      <a:pt x="107" y="310"/>
                    </a:lnTo>
                    <a:lnTo>
                      <a:pt x="79" y="310"/>
                    </a:lnTo>
                    <a:lnTo>
                      <a:pt x="16" y="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9444">
                  <a:defRPr/>
                </a:pPr>
                <a:endParaRPr lang="zh-CN" altLang="en-US" sz="2400" kern="0">
                  <a:solidFill>
                    <a:prstClr val="black"/>
                  </a:solidFill>
                  <a:latin typeface="Arial" panose="020B0604020202020204" pitchFamily="34" charset="0"/>
                  <a:ea typeface="微软雅黑"/>
                  <a:cs typeface="Arial" panose="020B0604020202020204" pitchFamily="34" charset="0"/>
                </a:endParaRPr>
              </a:p>
            </p:txBody>
          </p:sp>
        </p:grpSp>
        <p:sp>
          <p:nvSpPr>
            <p:cNvPr id="246" name="Freeform 354"/>
            <p:cNvSpPr>
              <a:spLocks noEditPoints="1"/>
            </p:cNvSpPr>
            <p:nvPr/>
          </p:nvSpPr>
          <p:spPr bwMode="auto">
            <a:xfrm>
              <a:off x="6478661" y="2686019"/>
              <a:ext cx="661362" cy="189445"/>
            </a:xfrm>
            <a:custGeom>
              <a:avLst/>
              <a:gdLst>
                <a:gd name="T0" fmla="*/ 104 w 118"/>
                <a:gd name="T1" fmla="*/ 77 h 107"/>
                <a:gd name="T2" fmla="*/ 60 w 118"/>
                <a:gd name="T3" fmla="*/ 52 h 107"/>
                <a:gd name="T4" fmla="*/ 70 w 118"/>
                <a:gd name="T5" fmla="*/ 26 h 107"/>
                <a:gd name="T6" fmla="*/ 70 w 118"/>
                <a:gd name="T7" fmla="*/ 5 h 107"/>
                <a:gd name="T8" fmla="*/ 48 w 118"/>
                <a:gd name="T9" fmla="*/ 5 h 107"/>
                <a:gd name="T10" fmla="*/ 48 w 118"/>
                <a:gd name="T11" fmla="*/ 26 h 107"/>
                <a:gd name="T12" fmla="*/ 58 w 118"/>
                <a:gd name="T13" fmla="*/ 52 h 107"/>
                <a:gd name="T14" fmla="*/ 14 w 118"/>
                <a:gd name="T15" fmla="*/ 77 h 107"/>
                <a:gd name="T16" fmla="*/ 0 w 118"/>
                <a:gd name="T17" fmla="*/ 92 h 107"/>
                <a:gd name="T18" fmla="*/ 15 w 118"/>
                <a:gd name="T19" fmla="*/ 107 h 107"/>
                <a:gd name="T20" fmla="*/ 31 w 118"/>
                <a:gd name="T21" fmla="*/ 92 h 107"/>
                <a:gd name="T22" fmla="*/ 16 w 118"/>
                <a:gd name="T23" fmla="*/ 77 h 107"/>
                <a:gd name="T24" fmla="*/ 58 w 118"/>
                <a:gd name="T25" fmla="*/ 54 h 107"/>
                <a:gd name="T26" fmla="*/ 48 w 118"/>
                <a:gd name="T27" fmla="*/ 81 h 107"/>
                <a:gd name="T28" fmla="*/ 48 w 118"/>
                <a:gd name="T29" fmla="*/ 103 h 107"/>
                <a:gd name="T30" fmla="*/ 70 w 118"/>
                <a:gd name="T31" fmla="*/ 103 h 107"/>
                <a:gd name="T32" fmla="*/ 70 w 118"/>
                <a:gd name="T33" fmla="*/ 81 h 107"/>
                <a:gd name="T34" fmla="*/ 60 w 118"/>
                <a:gd name="T35" fmla="*/ 54 h 107"/>
                <a:gd name="T36" fmla="*/ 101 w 118"/>
                <a:gd name="T37" fmla="*/ 77 h 107"/>
                <a:gd name="T38" fmla="*/ 87 w 118"/>
                <a:gd name="T39" fmla="*/ 92 h 107"/>
                <a:gd name="T40" fmla="*/ 102 w 118"/>
                <a:gd name="T41" fmla="*/ 107 h 107"/>
                <a:gd name="T42" fmla="*/ 118 w 118"/>
                <a:gd name="T43" fmla="*/ 92 h 107"/>
                <a:gd name="T44" fmla="*/ 24 w 118"/>
                <a:gd name="T45" fmla="*/ 83 h 107"/>
                <a:gd name="T46" fmla="*/ 24 w 118"/>
                <a:gd name="T47" fmla="*/ 101 h 107"/>
                <a:gd name="T48" fmla="*/ 6 w 118"/>
                <a:gd name="T49" fmla="*/ 101 h 107"/>
                <a:gd name="T50" fmla="*/ 6 w 118"/>
                <a:gd name="T51" fmla="*/ 83 h 107"/>
                <a:gd name="T52" fmla="*/ 24 w 118"/>
                <a:gd name="T53" fmla="*/ 83 h 107"/>
                <a:gd name="T54" fmla="*/ 72 w 118"/>
                <a:gd name="T55" fmla="*/ 92 h 107"/>
                <a:gd name="T56" fmla="*/ 59 w 118"/>
                <a:gd name="T57" fmla="*/ 105 h 107"/>
                <a:gd name="T58" fmla="*/ 46 w 118"/>
                <a:gd name="T59" fmla="*/ 92 h 107"/>
                <a:gd name="T60" fmla="*/ 59 w 118"/>
                <a:gd name="T61" fmla="*/ 79 h 107"/>
                <a:gd name="T62" fmla="*/ 59 w 118"/>
                <a:gd name="T63" fmla="*/ 28 h 107"/>
                <a:gd name="T64" fmla="*/ 46 w 118"/>
                <a:gd name="T65" fmla="*/ 16 h 107"/>
                <a:gd name="T66" fmla="*/ 59 w 118"/>
                <a:gd name="T67" fmla="*/ 3 h 107"/>
                <a:gd name="T68" fmla="*/ 72 w 118"/>
                <a:gd name="T69" fmla="*/ 16 h 107"/>
                <a:gd name="T70" fmla="*/ 59 w 118"/>
                <a:gd name="T71" fmla="*/ 28 h 107"/>
                <a:gd name="T72" fmla="*/ 102 w 118"/>
                <a:gd name="T73" fmla="*/ 105 h 107"/>
                <a:gd name="T74" fmla="*/ 90 w 118"/>
                <a:gd name="T75" fmla="*/ 92 h 107"/>
                <a:gd name="T76" fmla="*/ 102 w 118"/>
                <a:gd name="T77" fmla="*/ 79 h 107"/>
                <a:gd name="T78" fmla="*/ 115 w 118"/>
                <a:gd name="T79"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8" h="107">
                  <a:moveTo>
                    <a:pt x="113" y="81"/>
                  </a:moveTo>
                  <a:cubicBezTo>
                    <a:pt x="111" y="78"/>
                    <a:pt x="107" y="77"/>
                    <a:pt x="104" y="77"/>
                  </a:cubicBezTo>
                  <a:cubicBezTo>
                    <a:pt x="104" y="52"/>
                    <a:pt x="104" y="52"/>
                    <a:pt x="104" y="52"/>
                  </a:cubicBezTo>
                  <a:cubicBezTo>
                    <a:pt x="60" y="52"/>
                    <a:pt x="60" y="52"/>
                    <a:pt x="60" y="52"/>
                  </a:cubicBezTo>
                  <a:cubicBezTo>
                    <a:pt x="60" y="31"/>
                    <a:pt x="60" y="31"/>
                    <a:pt x="60" y="31"/>
                  </a:cubicBezTo>
                  <a:cubicBezTo>
                    <a:pt x="64" y="31"/>
                    <a:pt x="67" y="29"/>
                    <a:pt x="70" y="26"/>
                  </a:cubicBezTo>
                  <a:cubicBezTo>
                    <a:pt x="73" y="24"/>
                    <a:pt x="74" y="20"/>
                    <a:pt x="74" y="16"/>
                  </a:cubicBezTo>
                  <a:cubicBezTo>
                    <a:pt x="74" y="12"/>
                    <a:pt x="73" y="8"/>
                    <a:pt x="70" y="5"/>
                  </a:cubicBezTo>
                  <a:cubicBezTo>
                    <a:pt x="67" y="2"/>
                    <a:pt x="63" y="0"/>
                    <a:pt x="59" y="0"/>
                  </a:cubicBezTo>
                  <a:cubicBezTo>
                    <a:pt x="55" y="0"/>
                    <a:pt x="51" y="2"/>
                    <a:pt x="48" y="5"/>
                  </a:cubicBezTo>
                  <a:cubicBezTo>
                    <a:pt x="45" y="8"/>
                    <a:pt x="44" y="12"/>
                    <a:pt x="44" y="16"/>
                  </a:cubicBezTo>
                  <a:cubicBezTo>
                    <a:pt x="44" y="20"/>
                    <a:pt x="45" y="24"/>
                    <a:pt x="48" y="26"/>
                  </a:cubicBezTo>
                  <a:cubicBezTo>
                    <a:pt x="51" y="29"/>
                    <a:pt x="54" y="31"/>
                    <a:pt x="58" y="31"/>
                  </a:cubicBezTo>
                  <a:cubicBezTo>
                    <a:pt x="58" y="52"/>
                    <a:pt x="58" y="52"/>
                    <a:pt x="58" y="52"/>
                  </a:cubicBezTo>
                  <a:cubicBezTo>
                    <a:pt x="14" y="52"/>
                    <a:pt x="14" y="52"/>
                    <a:pt x="14" y="52"/>
                  </a:cubicBezTo>
                  <a:cubicBezTo>
                    <a:pt x="14" y="77"/>
                    <a:pt x="14" y="77"/>
                    <a:pt x="14" y="77"/>
                  </a:cubicBezTo>
                  <a:cubicBezTo>
                    <a:pt x="10" y="77"/>
                    <a:pt x="7" y="78"/>
                    <a:pt x="4" y="81"/>
                  </a:cubicBezTo>
                  <a:cubicBezTo>
                    <a:pt x="2" y="84"/>
                    <a:pt x="0" y="88"/>
                    <a:pt x="0" y="92"/>
                  </a:cubicBezTo>
                  <a:cubicBezTo>
                    <a:pt x="0" y="96"/>
                    <a:pt x="2" y="100"/>
                    <a:pt x="4" y="103"/>
                  </a:cubicBezTo>
                  <a:cubicBezTo>
                    <a:pt x="7" y="106"/>
                    <a:pt x="11" y="107"/>
                    <a:pt x="15" y="107"/>
                  </a:cubicBezTo>
                  <a:cubicBezTo>
                    <a:pt x="19" y="107"/>
                    <a:pt x="23" y="106"/>
                    <a:pt x="26" y="103"/>
                  </a:cubicBezTo>
                  <a:cubicBezTo>
                    <a:pt x="29" y="100"/>
                    <a:pt x="31" y="96"/>
                    <a:pt x="31" y="92"/>
                  </a:cubicBezTo>
                  <a:cubicBezTo>
                    <a:pt x="31" y="88"/>
                    <a:pt x="29" y="84"/>
                    <a:pt x="26" y="81"/>
                  </a:cubicBezTo>
                  <a:cubicBezTo>
                    <a:pt x="24" y="78"/>
                    <a:pt x="20" y="77"/>
                    <a:pt x="16" y="77"/>
                  </a:cubicBezTo>
                  <a:cubicBezTo>
                    <a:pt x="16" y="54"/>
                    <a:pt x="16" y="54"/>
                    <a:pt x="16" y="54"/>
                  </a:cubicBezTo>
                  <a:cubicBezTo>
                    <a:pt x="58" y="54"/>
                    <a:pt x="58" y="54"/>
                    <a:pt x="58" y="54"/>
                  </a:cubicBezTo>
                  <a:cubicBezTo>
                    <a:pt x="58" y="77"/>
                    <a:pt x="58" y="77"/>
                    <a:pt x="58" y="77"/>
                  </a:cubicBezTo>
                  <a:cubicBezTo>
                    <a:pt x="54" y="77"/>
                    <a:pt x="51" y="78"/>
                    <a:pt x="48" y="81"/>
                  </a:cubicBezTo>
                  <a:cubicBezTo>
                    <a:pt x="45" y="84"/>
                    <a:pt x="43" y="88"/>
                    <a:pt x="43" y="92"/>
                  </a:cubicBezTo>
                  <a:cubicBezTo>
                    <a:pt x="43" y="96"/>
                    <a:pt x="45" y="100"/>
                    <a:pt x="48" y="103"/>
                  </a:cubicBezTo>
                  <a:cubicBezTo>
                    <a:pt x="51" y="106"/>
                    <a:pt x="55" y="107"/>
                    <a:pt x="59" y="107"/>
                  </a:cubicBezTo>
                  <a:cubicBezTo>
                    <a:pt x="63" y="107"/>
                    <a:pt x="67" y="106"/>
                    <a:pt x="70" y="103"/>
                  </a:cubicBezTo>
                  <a:cubicBezTo>
                    <a:pt x="73" y="100"/>
                    <a:pt x="74" y="96"/>
                    <a:pt x="74" y="92"/>
                  </a:cubicBezTo>
                  <a:cubicBezTo>
                    <a:pt x="74" y="88"/>
                    <a:pt x="73" y="84"/>
                    <a:pt x="70" y="81"/>
                  </a:cubicBezTo>
                  <a:cubicBezTo>
                    <a:pt x="67" y="79"/>
                    <a:pt x="64" y="77"/>
                    <a:pt x="60" y="77"/>
                  </a:cubicBezTo>
                  <a:cubicBezTo>
                    <a:pt x="60" y="54"/>
                    <a:pt x="60" y="54"/>
                    <a:pt x="60" y="54"/>
                  </a:cubicBezTo>
                  <a:cubicBezTo>
                    <a:pt x="101" y="54"/>
                    <a:pt x="101" y="54"/>
                    <a:pt x="101" y="54"/>
                  </a:cubicBezTo>
                  <a:cubicBezTo>
                    <a:pt x="101" y="77"/>
                    <a:pt x="101" y="77"/>
                    <a:pt x="101" y="77"/>
                  </a:cubicBezTo>
                  <a:cubicBezTo>
                    <a:pt x="98" y="77"/>
                    <a:pt x="94" y="78"/>
                    <a:pt x="92" y="81"/>
                  </a:cubicBezTo>
                  <a:cubicBezTo>
                    <a:pt x="89" y="84"/>
                    <a:pt x="87" y="88"/>
                    <a:pt x="87" y="92"/>
                  </a:cubicBezTo>
                  <a:cubicBezTo>
                    <a:pt x="87" y="96"/>
                    <a:pt x="89" y="100"/>
                    <a:pt x="92" y="103"/>
                  </a:cubicBezTo>
                  <a:cubicBezTo>
                    <a:pt x="94" y="106"/>
                    <a:pt x="98" y="107"/>
                    <a:pt x="102" y="107"/>
                  </a:cubicBezTo>
                  <a:cubicBezTo>
                    <a:pt x="106" y="107"/>
                    <a:pt x="110" y="106"/>
                    <a:pt x="113" y="103"/>
                  </a:cubicBezTo>
                  <a:cubicBezTo>
                    <a:pt x="116" y="100"/>
                    <a:pt x="118" y="96"/>
                    <a:pt x="118" y="92"/>
                  </a:cubicBezTo>
                  <a:cubicBezTo>
                    <a:pt x="118" y="88"/>
                    <a:pt x="116" y="84"/>
                    <a:pt x="113" y="81"/>
                  </a:cubicBezTo>
                  <a:close/>
                  <a:moveTo>
                    <a:pt x="24" y="83"/>
                  </a:moveTo>
                  <a:cubicBezTo>
                    <a:pt x="27" y="85"/>
                    <a:pt x="28" y="89"/>
                    <a:pt x="28" y="92"/>
                  </a:cubicBezTo>
                  <a:cubicBezTo>
                    <a:pt x="28" y="95"/>
                    <a:pt x="27" y="99"/>
                    <a:pt x="24" y="101"/>
                  </a:cubicBezTo>
                  <a:cubicBezTo>
                    <a:pt x="22" y="103"/>
                    <a:pt x="19" y="105"/>
                    <a:pt x="15" y="105"/>
                  </a:cubicBezTo>
                  <a:cubicBezTo>
                    <a:pt x="12" y="105"/>
                    <a:pt x="9" y="103"/>
                    <a:pt x="6" y="101"/>
                  </a:cubicBezTo>
                  <a:cubicBezTo>
                    <a:pt x="4" y="99"/>
                    <a:pt x="2" y="95"/>
                    <a:pt x="2" y="92"/>
                  </a:cubicBezTo>
                  <a:cubicBezTo>
                    <a:pt x="2" y="89"/>
                    <a:pt x="4" y="85"/>
                    <a:pt x="6" y="83"/>
                  </a:cubicBezTo>
                  <a:cubicBezTo>
                    <a:pt x="9" y="80"/>
                    <a:pt x="12" y="79"/>
                    <a:pt x="15" y="79"/>
                  </a:cubicBezTo>
                  <a:cubicBezTo>
                    <a:pt x="19" y="79"/>
                    <a:pt x="22" y="80"/>
                    <a:pt x="24" y="83"/>
                  </a:cubicBezTo>
                  <a:close/>
                  <a:moveTo>
                    <a:pt x="68" y="83"/>
                  </a:moveTo>
                  <a:cubicBezTo>
                    <a:pt x="70" y="85"/>
                    <a:pt x="72" y="89"/>
                    <a:pt x="72" y="92"/>
                  </a:cubicBezTo>
                  <a:cubicBezTo>
                    <a:pt x="72" y="95"/>
                    <a:pt x="70" y="99"/>
                    <a:pt x="68" y="101"/>
                  </a:cubicBezTo>
                  <a:cubicBezTo>
                    <a:pt x="66" y="103"/>
                    <a:pt x="62" y="105"/>
                    <a:pt x="59" y="105"/>
                  </a:cubicBezTo>
                  <a:cubicBezTo>
                    <a:pt x="55" y="105"/>
                    <a:pt x="52" y="103"/>
                    <a:pt x="50" y="101"/>
                  </a:cubicBezTo>
                  <a:cubicBezTo>
                    <a:pt x="47" y="99"/>
                    <a:pt x="46" y="95"/>
                    <a:pt x="46" y="92"/>
                  </a:cubicBezTo>
                  <a:cubicBezTo>
                    <a:pt x="46" y="89"/>
                    <a:pt x="47" y="85"/>
                    <a:pt x="50" y="83"/>
                  </a:cubicBezTo>
                  <a:cubicBezTo>
                    <a:pt x="52" y="80"/>
                    <a:pt x="55" y="79"/>
                    <a:pt x="59" y="79"/>
                  </a:cubicBezTo>
                  <a:cubicBezTo>
                    <a:pt x="62" y="79"/>
                    <a:pt x="66" y="80"/>
                    <a:pt x="68" y="83"/>
                  </a:cubicBezTo>
                  <a:close/>
                  <a:moveTo>
                    <a:pt x="59" y="28"/>
                  </a:moveTo>
                  <a:cubicBezTo>
                    <a:pt x="56" y="28"/>
                    <a:pt x="52" y="27"/>
                    <a:pt x="50" y="25"/>
                  </a:cubicBezTo>
                  <a:cubicBezTo>
                    <a:pt x="47" y="22"/>
                    <a:pt x="46" y="19"/>
                    <a:pt x="46" y="16"/>
                  </a:cubicBezTo>
                  <a:cubicBezTo>
                    <a:pt x="46" y="12"/>
                    <a:pt x="47" y="9"/>
                    <a:pt x="50" y="7"/>
                  </a:cubicBezTo>
                  <a:cubicBezTo>
                    <a:pt x="52" y="4"/>
                    <a:pt x="56" y="3"/>
                    <a:pt x="59" y="3"/>
                  </a:cubicBezTo>
                  <a:cubicBezTo>
                    <a:pt x="62" y="3"/>
                    <a:pt x="66" y="4"/>
                    <a:pt x="68" y="7"/>
                  </a:cubicBezTo>
                  <a:cubicBezTo>
                    <a:pt x="70" y="9"/>
                    <a:pt x="72" y="12"/>
                    <a:pt x="72" y="16"/>
                  </a:cubicBezTo>
                  <a:cubicBezTo>
                    <a:pt x="72" y="19"/>
                    <a:pt x="70" y="22"/>
                    <a:pt x="68" y="25"/>
                  </a:cubicBezTo>
                  <a:cubicBezTo>
                    <a:pt x="66" y="27"/>
                    <a:pt x="62" y="28"/>
                    <a:pt x="59" y="28"/>
                  </a:cubicBezTo>
                  <a:close/>
                  <a:moveTo>
                    <a:pt x="111" y="101"/>
                  </a:moveTo>
                  <a:cubicBezTo>
                    <a:pt x="109" y="103"/>
                    <a:pt x="106" y="105"/>
                    <a:pt x="102" y="105"/>
                  </a:cubicBezTo>
                  <a:cubicBezTo>
                    <a:pt x="99" y="105"/>
                    <a:pt x="96" y="103"/>
                    <a:pt x="93" y="101"/>
                  </a:cubicBezTo>
                  <a:cubicBezTo>
                    <a:pt x="91" y="99"/>
                    <a:pt x="90" y="95"/>
                    <a:pt x="90" y="92"/>
                  </a:cubicBezTo>
                  <a:cubicBezTo>
                    <a:pt x="90" y="89"/>
                    <a:pt x="91" y="85"/>
                    <a:pt x="93" y="83"/>
                  </a:cubicBezTo>
                  <a:cubicBezTo>
                    <a:pt x="96" y="80"/>
                    <a:pt x="99" y="79"/>
                    <a:pt x="102" y="79"/>
                  </a:cubicBezTo>
                  <a:cubicBezTo>
                    <a:pt x="106" y="79"/>
                    <a:pt x="109" y="80"/>
                    <a:pt x="111" y="83"/>
                  </a:cubicBezTo>
                  <a:cubicBezTo>
                    <a:pt x="114" y="85"/>
                    <a:pt x="115" y="89"/>
                    <a:pt x="115" y="92"/>
                  </a:cubicBezTo>
                  <a:cubicBezTo>
                    <a:pt x="115" y="95"/>
                    <a:pt x="114" y="99"/>
                    <a:pt x="111" y="101"/>
                  </a:cubicBezTo>
                  <a:close/>
                </a:path>
              </a:pathLst>
            </a:custGeom>
            <a:solidFill>
              <a:sysClr val="window" lastClr="FFFFFF">
                <a:lumMod val="50000"/>
              </a:sys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9444">
                <a:defRPr/>
              </a:pPr>
              <a:endParaRPr lang="zh-CN" altLang="en-US" sz="2400" kern="0">
                <a:solidFill>
                  <a:prstClr val="black"/>
                </a:solidFill>
                <a:latin typeface="Arial" panose="020B0604020202020204" pitchFamily="34" charset="0"/>
                <a:ea typeface="微软雅黑"/>
                <a:cs typeface="Arial" panose="020B0604020202020204" pitchFamily="34" charset="0"/>
              </a:endParaRPr>
            </a:p>
          </p:txBody>
        </p:sp>
        <p:grpSp>
          <p:nvGrpSpPr>
            <p:cNvPr id="247" name="组合 498"/>
            <p:cNvGrpSpPr/>
            <p:nvPr/>
          </p:nvGrpSpPr>
          <p:grpSpPr>
            <a:xfrm>
              <a:off x="2344112" y="2722639"/>
              <a:ext cx="427290" cy="152825"/>
              <a:chOff x="17543463" y="482600"/>
              <a:chExt cx="493712" cy="558800"/>
            </a:xfrm>
          </p:grpSpPr>
          <p:sp>
            <p:nvSpPr>
              <p:cNvPr id="284" name="Freeform 308"/>
              <p:cNvSpPr>
                <a:spLocks/>
              </p:cNvSpPr>
              <p:nvPr/>
            </p:nvSpPr>
            <p:spPr bwMode="auto">
              <a:xfrm>
                <a:off x="17543463" y="482600"/>
                <a:ext cx="231775" cy="230188"/>
              </a:xfrm>
              <a:custGeom>
                <a:avLst/>
                <a:gdLst>
                  <a:gd name="T0" fmla="*/ 45 w 146"/>
                  <a:gd name="T1" fmla="*/ 0 h 145"/>
                  <a:gd name="T2" fmla="*/ 129 w 146"/>
                  <a:gd name="T3" fmla="*/ 83 h 145"/>
                  <a:gd name="T4" fmla="*/ 146 w 146"/>
                  <a:gd name="T5" fmla="*/ 145 h 145"/>
                  <a:gd name="T6" fmla="*/ 85 w 146"/>
                  <a:gd name="T7" fmla="*/ 128 h 145"/>
                  <a:gd name="T8" fmla="*/ 0 w 146"/>
                  <a:gd name="T9" fmla="*/ 44 h 145"/>
                  <a:gd name="T10" fmla="*/ 45 w 146"/>
                  <a:gd name="T11" fmla="*/ 0 h 145"/>
                  <a:gd name="T12" fmla="*/ 45 w 146"/>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46" h="145">
                    <a:moveTo>
                      <a:pt x="45" y="0"/>
                    </a:moveTo>
                    <a:lnTo>
                      <a:pt x="129" y="83"/>
                    </a:lnTo>
                    <a:lnTo>
                      <a:pt x="146" y="145"/>
                    </a:lnTo>
                    <a:lnTo>
                      <a:pt x="85" y="128"/>
                    </a:lnTo>
                    <a:lnTo>
                      <a:pt x="0" y="44"/>
                    </a:lnTo>
                    <a:lnTo>
                      <a:pt x="45" y="0"/>
                    </a:lnTo>
                    <a:lnTo>
                      <a:pt x="45" y="0"/>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sp>
            <p:nvSpPr>
              <p:cNvPr id="285" name="Freeform 309"/>
              <p:cNvSpPr>
                <a:spLocks/>
              </p:cNvSpPr>
              <p:nvPr/>
            </p:nvSpPr>
            <p:spPr bwMode="auto">
              <a:xfrm>
                <a:off x="17681575" y="617538"/>
                <a:ext cx="80962" cy="82550"/>
              </a:xfrm>
              <a:custGeom>
                <a:avLst/>
                <a:gdLst>
                  <a:gd name="T0" fmla="*/ 41 w 51"/>
                  <a:gd name="T1" fmla="*/ 0 h 52"/>
                  <a:gd name="T2" fmla="*/ 51 w 51"/>
                  <a:gd name="T3" fmla="*/ 35 h 52"/>
                  <a:gd name="T4" fmla="*/ 35 w 51"/>
                  <a:gd name="T5" fmla="*/ 52 h 52"/>
                  <a:gd name="T6" fmla="*/ 0 w 51"/>
                  <a:gd name="T7" fmla="*/ 42 h 52"/>
                  <a:gd name="T8" fmla="*/ 41 w 51"/>
                  <a:gd name="T9" fmla="*/ 0 h 52"/>
                  <a:gd name="T10" fmla="*/ 41 w 51"/>
                  <a:gd name="T11" fmla="*/ 0 h 52"/>
                  <a:gd name="T12" fmla="*/ 41 w 51"/>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1" h="52">
                    <a:moveTo>
                      <a:pt x="41" y="0"/>
                    </a:moveTo>
                    <a:lnTo>
                      <a:pt x="51" y="35"/>
                    </a:lnTo>
                    <a:lnTo>
                      <a:pt x="35" y="52"/>
                    </a:lnTo>
                    <a:lnTo>
                      <a:pt x="0" y="42"/>
                    </a:lnTo>
                    <a:lnTo>
                      <a:pt x="41" y="0"/>
                    </a:lnTo>
                    <a:lnTo>
                      <a:pt x="41" y="0"/>
                    </a:lnTo>
                    <a:lnTo>
                      <a:pt x="4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sp>
            <p:nvSpPr>
              <p:cNvPr id="286" name="Freeform 310"/>
              <p:cNvSpPr>
                <a:spLocks noEditPoints="1"/>
              </p:cNvSpPr>
              <p:nvPr/>
            </p:nvSpPr>
            <p:spPr bwMode="auto">
              <a:xfrm>
                <a:off x="17611725" y="517525"/>
                <a:ext cx="425450" cy="523875"/>
              </a:xfrm>
              <a:custGeom>
                <a:avLst/>
                <a:gdLst>
                  <a:gd name="T0" fmla="*/ 222 w 268"/>
                  <a:gd name="T1" fmla="*/ 106 h 330"/>
                  <a:gd name="T2" fmla="*/ 108 w 268"/>
                  <a:gd name="T3" fmla="*/ 91 h 330"/>
                  <a:gd name="T4" fmla="*/ 108 w 268"/>
                  <a:gd name="T5" fmla="*/ 106 h 330"/>
                  <a:gd name="T6" fmla="*/ 268 w 268"/>
                  <a:gd name="T7" fmla="*/ 31 h 330"/>
                  <a:gd name="T8" fmla="*/ 268 w 268"/>
                  <a:gd name="T9" fmla="*/ 25 h 330"/>
                  <a:gd name="T10" fmla="*/ 262 w 268"/>
                  <a:gd name="T11" fmla="*/ 14 h 330"/>
                  <a:gd name="T12" fmla="*/ 254 w 268"/>
                  <a:gd name="T13" fmla="*/ 6 h 330"/>
                  <a:gd name="T14" fmla="*/ 243 w 268"/>
                  <a:gd name="T15" fmla="*/ 2 h 330"/>
                  <a:gd name="T16" fmla="*/ 138 w 268"/>
                  <a:gd name="T17" fmla="*/ 0 h 330"/>
                  <a:gd name="T18" fmla="*/ 69 w 268"/>
                  <a:gd name="T19" fmla="*/ 0 h 330"/>
                  <a:gd name="T20" fmla="*/ 138 w 268"/>
                  <a:gd name="T21" fmla="*/ 24 h 330"/>
                  <a:gd name="T22" fmla="*/ 237 w 268"/>
                  <a:gd name="T23" fmla="*/ 24 h 330"/>
                  <a:gd name="T24" fmla="*/ 240 w 268"/>
                  <a:gd name="T25" fmla="*/ 24 h 330"/>
                  <a:gd name="T26" fmla="*/ 244 w 268"/>
                  <a:gd name="T27" fmla="*/ 28 h 330"/>
                  <a:gd name="T28" fmla="*/ 244 w 268"/>
                  <a:gd name="T29" fmla="*/ 176 h 330"/>
                  <a:gd name="T30" fmla="*/ 146 w 268"/>
                  <a:gd name="T31" fmla="*/ 176 h 330"/>
                  <a:gd name="T32" fmla="*/ 133 w 268"/>
                  <a:gd name="T33" fmla="*/ 179 h 330"/>
                  <a:gd name="T34" fmla="*/ 124 w 268"/>
                  <a:gd name="T35" fmla="*/ 186 h 330"/>
                  <a:gd name="T36" fmla="*/ 117 w 268"/>
                  <a:gd name="T37" fmla="*/ 196 h 330"/>
                  <a:gd name="T38" fmla="*/ 115 w 268"/>
                  <a:gd name="T39" fmla="*/ 207 h 330"/>
                  <a:gd name="T40" fmla="*/ 31 w 268"/>
                  <a:gd name="T41" fmla="*/ 308 h 330"/>
                  <a:gd name="T42" fmla="*/ 28 w 268"/>
                  <a:gd name="T43" fmla="*/ 307 h 330"/>
                  <a:gd name="T44" fmla="*/ 23 w 268"/>
                  <a:gd name="T45" fmla="*/ 302 h 330"/>
                  <a:gd name="T46" fmla="*/ 23 w 268"/>
                  <a:gd name="T47" fmla="*/ 204 h 330"/>
                  <a:gd name="T48" fmla="*/ 23 w 268"/>
                  <a:gd name="T49" fmla="*/ 122 h 330"/>
                  <a:gd name="T50" fmla="*/ 0 w 268"/>
                  <a:gd name="T51" fmla="*/ 204 h 330"/>
                  <a:gd name="T52" fmla="*/ 0 w 268"/>
                  <a:gd name="T53" fmla="*/ 299 h 330"/>
                  <a:gd name="T54" fmla="*/ 1 w 268"/>
                  <a:gd name="T55" fmla="*/ 305 h 330"/>
                  <a:gd name="T56" fmla="*/ 5 w 268"/>
                  <a:gd name="T57" fmla="*/ 316 h 330"/>
                  <a:gd name="T58" fmla="*/ 14 w 268"/>
                  <a:gd name="T59" fmla="*/ 325 h 330"/>
                  <a:gd name="T60" fmla="*/ 24 w 268"/>
                  <a:gd name="T61" fmla="*/ 330 h 330"/>
                  <a:gd name="T62" fmla="*/ 114 w 268"/>
                  <a:gd name="T63" fmla="*/ 330 h 330"/>
                  <a:gd name="T64" fmla="*/ 115 w 268"/>
                  <a:gd name="T65" fmla="*/ 330 h 330"/>
                  <a:gd name="T66" fmla="*/ 268 w 268"/>
                  <a:gd name="T67" fmla="*/ 177 h 330"/>
                  <a:gd name="T68" fmla="*/ 268 w 268"/>
                  <a:gd name="T69" fmla="*/ 176 h 330"/>
                  <a:gd name="T70" fmla="*/ 268 w 268"/>
                  <a:gd name="T71" fmla="*/ 176 h 330"/>
                  <a:gd name="T72" fmla="*/ 139 w 268"/>
                  <a:gd name="T73" fmla="*/ 289 h 330"/>
                  <a:gd name="T74" fmla="*/ 139 w 268"/>
                  <a:gd name="T75" fmla="*/ 207 h 330"/>
                  <a:gd name="T76" fmla="*/ 141 w 268"/>
                  <a:gd name="T77" fmla="*/ 202 h 330"/>
                  <a:gd name="T78" fmla="*/ 146 w 268"/>
                  <a:gd name="T79" fmla="*/ 200 h 330"/>
                  <a:gd name="T80" fmla="*/ 139 w 268"/>
                  <a:gd name="T81" fmla="*/ 289 h 330"/>
                  <a:gd name="T82" fmla="*/ 222 w 268"/>
                  <a:gd name="T83" fmla="*/ 52 h 330"/>
                  <a:gd name="T84" fmla="*/ 108 w 268"/>
                  <a:gd name="T85" fmla="*/ 67 h 330"/>
                  <a:gd name="T86" fmla="*/ 222 w 268"/>
                  <a:gd name="T87" fmla="*/ 52 h 330"/>
                  <a:gd name="T88" fmla="*/ 108 w 268"/>
                  <a:gd name="T89" fmla="*/ 146 h 330"/>
                  <a:gd name="T90" fmla="*/ 222 w 268"/>
                  <a:gd name="T91" fmla="*/ 131 h 330"/>
                  <a:gd name="T92" fmla="*/ 108 w 268"/>
                  <a:gd name="T93" fmla="*/ 14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8" h="330">
                    <a:moveTo>
                      <a:pt x="108" y="106"/>
                    </a:moveTo>
                    <a:lnTo>
                      <a:pt x="222" y="106"/>
                    </a:lnTo>
                    <a:lnTo>
                      <a:pt x="222" y="91"/>
                    </a:lnTo>
                    <a:lnTo>
                      <a:pt x="108" y="91"/>
                    </a:lnTo>
                    <a:lnTo>
                      <a:pt x="108" y="106"/>
                    </a:lnTo>
                    <a:lnTo>
                      <a:pt x="108" y="106"/>
                    </a:lnTo>
                    <a:close/>
                    <a:moveTo>
                      <a:pt x="268" y="176"/>
                    </a:moveTo>
                    <a:lnTo>
                      <a:pt x="268" y="31"/>
                    </a:lnTo>
                    <a:lnTo>
                      <a:pt x="268" y="31"/>
                    </a:lnTo>
                    <a:lnTo>
                      <a:pt x="268" y="25"/>
                    </a:lnTo>
                    <a:lnTo>
                      <a:pt x="265" y="20"/>
                    </a:lnTo>
                    <a:lnTo>
                      <a:pt x="262" y="14"/>
                    </a:lnTo>
                    <a:lnTo>
                      <a:pt x="259" y="10"/>
                    </a:lnTo>
                    <a:lnTo>
                      <a:pt x="254" y="6"/>
                    </a:lnTo>
                    <a:lnTo>
                      <a:pt x="248" y="3"/>
                    </a:lnTo>
                    <a:lnTo>
                      <a:pt x="243" y="2"/>
                    </a:lnTo>
                    <a:lnTo>
                      <a:pt x="237" y="0"/>
                    </a:lnTo>
                    <a:lnTo>
                      <a:pt x="138" y="0"/>
                    </a:lnTo>
                    <a:lnTo>
                      <a:pt x="138" y="0"/>
                    </a:lnTo>
                    <a:lnTo>
                      <a:pt x="69" y="0"/>
                    </a:lnTo>
                    <a:lnTo>
                      <a:pt x="69" y="24"/>
                    </a:lnTo>
                    <a:lnTo>
                      <a:pt x="138" y="24"/>
                    </a:lnTo>
                    <a:lnTo>
                      <a:pt x="138" y="24"/>
                    </a:lnTo>
                    <a:lnTo>
                      <a:pt x="237" y="24"/>
                    </a:lnTo>
                    <a:lnTo>
                      <a:pt x="237" y="24"/>
                    </a:lnTo>
                    <a:lnTo>
                      <a:pt x="240" y="24"/>
                    </a:lnTo>
                    <a:lnTo>
                      <a:pt x="242" y="26"/>
                    </a:lnTo>
                    <a:lnTo>
                      <a:pt x="244" y="28"/>
                    </a:lnTo>
                    <a:lnTo>
                      <a:pt x="244" y="31"/>
                    </a:lnTo>
                    <a:lnTo>
                      <a:pt x="244" y="176"/>
                    </a:lnTo>
                    <a:lnTo>
                      <a:pt x="146" y="176"/>
                    </a:lnTo>
                    <a:lnTo>
                      <a:pt x="146" y="176"/>
                    </a:lnTo>
                    <a:lnTo>
                      <a:pt x="140" y="177"/>
                    </a:lnTo>
                    <a:lnTo>
                      <a:pt x="133" y="179"/>
                    </a:lnTo>
                    <a:lnTo>
                      <a:pt x="129" y="182"/>
                    </a:lnTo>
                    <a:lnTo>
                      <a:pt x="124" y="186"/>
                    </a:lnTo>
                    <a:lnTo>
                      <a:pt x="120" y="190"/>
                    </a:lnTo>
                    <a:lnTo>
                      <a:pt x="117" y="196"/>
                    </a:lnTo>
                    <a:lnTo>
                      <a:pt x="115" y="201"/>
                    </a:lnTo>
                    <a:lnTo>
                      <a:pt x="115" y="207"/>
                    </a:lnTo>
                    <a:lnTo>
                      <a:pt x="115" y="308"/>
                    </a:lnTo>
                    <a:lnTo>
                      <a:pt x="31" y="308"/>
                    </a:lnTo>
                    <a:lnTo>
                      <a:pt x="31" y="308"/>
                    </a:lnTo>
                    <a:lnTo>
                      <a:pt x="28" y="307"/>
                    </a:lnTo>
                    <a:lnTo>
                      <a:pt x="26" y="304"/>
                    </a:lnTo>
                    <a:lnTo>
                      <a:pt x="23" y="302"/>
                    </a:lnTo>
                    <a:lnTo>
                      <a:pt x="23" y="299"/>
                    </a:lnTo>
                    <a:lnTo>
                      <a:pt x="23" y="204"/>
                    </a:lnTo>
                    <a:lnTo>
                      <a:pt x="23" y="204"/>
                    </a:lnTo>
                    <a:lnTo>
                      <a:pt x="23" y="122"/>
                    </a:lnTo>
                    <a:lnTo>
                      <a:pt x="0" y="122"/>
                    </a:lnTo>
                    <a:lnTo>
                      <a:pt x="0" y="204"/>
                    </a:lnTo>
                    <a:lnTo>
                      <a:pt x="0" y="204"/>
                    </a:lnTo>
                    <a:lnTo>
                      <a:pt x="0" y="299"/>
                    </a:lnTo>
                    <a:lnTo>
                      <a:pt x="0" y="299"/>
                    </a:lnTo>
                    <a:lnTo>
                      <a:pt x="1" y="305"/>
                    </a:lnTo>
                    <a:lnTo>
                      <a:pt x="2" y="312"/>
                    </a:lnTo>
                    <a:lnTo>
                      <a:pt x="5" y="316"/>
                    </a:lnTo>
                    <a:lnTo>
                      <a:pt x="10" y="321"/>
                    </a:lnTo>
                    <a:lnTo>
                      <a:pt x="14" y="325"/>
                    </a:lnTo>
                    <a:lnTo>
                      <a:pt x="19" y="328"/>
                    </a:lnTo>
                    <a:lnTo>
                      <a:pt x="24" y="330"/>
                    </a:lnTo>
                    <a:lnTo>
                      <a:pt x="31" y="330"/>
                    </a:lnTo>
                    <a:lnTo>
                      <a:pt x="114" y="330"/>
                    </a:lnTo>
                    <a:lnTo>
                      <a:pt x="115" y="330"/>
                    </a:lnTo>
                    <a:lnTo>
                      <a:pt x="115" y="330"/>
                    </a:lnTo>
                    <a:lnTo>
                      <a:pt x="268" y="177"/>
                    </a:lnTo>
                    <a:lnTo>
                      <a:pt x="268" y="177"/>
                    </a:lnTo>
                    <a:lnTo>
                      <a:pt x="268" y="177"/>
                    </a:lnTo>
                    <a:lnTo>
                      <a:pt x="268" y="176"/>
                    </a:lnTo>
                    <a:lnTo>
                      <a:pt x="268" y="176"/>
                    </a:lnTo>
                    <a:lnTo>
                      <a:pt x="268" y="176"/>
                    </a:lnTo>
                    <a:lnTo>
                      <a:pt x="268" y="176"/>
                    </a:lnTo>
                    <a:close/>
                    <a:moveTo>
                      <a:pt x="139" y="289"/>
                    </a:moveTo>
                    <a:lnTo>
                      <a:pt x="139" y="207"/>
                    </a:lnTo>
                    <a:lnTo>
                      <a:pt x="139" y="207"/>
                    </a:lnTo>
                    <a:lnTo>
                      <a:pt x="139" y="204"/>
                    </a:lnTo>
                    <a:lnTo>
                      <a:pt x="141" y="202"/>
                    </a:lnTo>
                    <a:lnTo>
                      <a:pt x="143" y="200"/>
                    </a:lnTo>
                    <a:lnTo>
                      <a:pt x="146" y="200"/>
                    </a:lnTo>
                    <a:lnTo>
                      <a:pt x="227" y="200"/>
                    </a:lnTo>
                    <a:lnTo>
                      <a:pt x="139" y="289"/>
                    </a:lnTo>
                    <a:lnTo>
                      <a:pt x="139" y="289"/>
                    </a:lnTo>
                    <a:close/>
                    <a:moveTo>
                      <a:pt x="222" y="52"/>
                    </a:moveTo>
                    <a:lnTo>
                      <a:pt x="108" y="52"/>
                    </a:lnTo>
                    <a:lnTo>
                      <a:pt x="108" y="67"/>
                    </a:lnTo>
                    <a:lnTo>
                      <a:pt x="222" y="67"/>
                    </a:lnTo>
                    <a:lnTo>
                      <a:pt x="222" y="52"/>
                    </a:lnTo>
                    <a:lnTo>
                      <a:pt x="222" y="52"/>
                    </a:lnTo>
                    <a:close/>
                    <a:moveTo>
                      <a:pt x="108" y="146"/>
                    </a:moveTo>
                    <a:lnTo>
                      <a:pt x="222" y="146"/>
                    </a:lnTo>
                    <a:lnTo>
                      <a:pt x="222" y="131"/>
                    </a:lnTo>
                    <a:lnTo>
                      <a:pt x="108" y="131"/>
                    </a:lnTo>
                    <a:lnTo>
                      <a:pt x="108" y="146"/>
                    </a:lnTo>
                    <a:lnTo>
                      <a:pt x="108" y="146"/>
                    </a:lnTo>
                    <a:close/>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9444"/>
                <a:endParaRPr lang="zh-CN" altLang="en-US" sz="2400">
                  <a:solidFill>
                    <a:prstClr val="black"/>
                  </a:solidFill>
                  <a:latin typeface="Arial" panose="020B0604020202020204" pitchFamily="34" charset="0"/>
                  <a:ea typeface="微软雅黑"/>
                  <a:cs typeface="Arial" panose="020B0604020202020204" pitchFamily="34" charset="0"/>
                </a:endParaRPr>
              </a:p>
            </p:txBody>
          </p:sp>
        </p:grpSp>
        <p:cxnSp>
          <p:nvCxnSpPr>
            <p:cNvPr id="248" name="Straight Connector 84"/>
            <p:cNvCxnSpPr/>
            <p:nvPr/>
          </p:nvCxnSpPr>
          <p:spPr>
            <a:xfrm>
              <a:off x="3544998" y="2919483"/>
              <a:ext cx="0" cy="493085"/>
            </a:xfrm>
            <a:prstGeom prst="line">
              <a:avLst/>
            </a:prstGeom>
            <a:noFill/>
            <a:ln w="9525" cap="flat" cmpd="sng" algn="ctr">
              <a:solidFill>
                <a:srgbClr val="00B0F0"/>
              </a:solidFill>
              <a:prstDash val="dash"/>
            </a:ln>
            <a:effectLst/>
          </p:spPr>
        </p:cxnSp>
        <p:sp>
          <p:nvSpPr>
            <p:cNvPr id="249" name="TextBox 100"/>
            <p:cNvSpPr txBox="1"/>
            <p:nvPr/>
          </p:nvSpPr>
          <p:spPr>
            <a:xfrm>
              <a:off x="4048945" y="3436077"/>
              <a:ext cx="1105222" cy="143089"/>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914311" fontAlgn="ctr"/>
              <a:r>
                <a:rPr lang="en-US" altLang="zh-CN" sz="1000" b="1" dirty="0">
                  <a:solidFill>
                    <a:prstClr val="white">
                      <a:lumMod val="50000"/>
                    </a:prstClr>
                  </a:solidFill>
                  <a:latin typeface="Arial" panose="020B0604020202020204" pitchFamily="34" charset="0"/>
                  <a:ea typeface="微软雅黑"/>
                </a:rPr>
                <a:t>Dedicated</a:t>
              </a:r>
              <a:endParaRPr lang="en-US" sz="1000" b="1" dirty="0">
                <a:solidFill>
                  <a:prstClr val="white">
                    <a:lumMod val="50000"/>
                  </a:prstClr>
                </a:solidFill>
                <a:latin typeface="Arial" panose="020B0604020202020204" pitchFamily="34" charset="0"/>
                <a:ea typeface="微软雅黑"/>
              </a:endParaRPr>
            </a:p>
          </p:txBody>
        </p:sp>
        <p:sp>
          <p:nvSpPr>
            <p:cNvPr id="250" name="Freeform 86"/>
            <p:cNvSpPr>
              <a:spLocks noEditPoints="1"/>
            </p:cNvSpPr>
            <p:nvPr/>
          </p:nvSpPr>
          <p:spPr bwMode="auto">
            <a:xfrm>
              <a:off x="1633167" y="2928356"/>
              <a:ext cx="740384"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251" name="TextBox 80"/>
            <p:cNvSpPr txBox="1"/>
            <p:nvPr/>
          </p:nvSpPr>
          <p:spPr>
            <a:xfrm>
              <a:off x="1633167" y="3012199"/>
              <a:ext cx="708158"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252" name="Freeform 86"/>
            <p:cNvSpPr>
              <a:spLocks noEditPoints="1"/>
            </p:cNvSpPr>
            <p:nvPr/>
          </p:nvSpPr>
          <p:spPr bwMode="auto">
            <a:xfrm>
              <a:off x="2487656" y="2928356"/>
              <a:ext cx="740384"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253" name="TextBox 102"/>
            <p:cNvSpPr txBox="1"/>
            <p:nvPr/>
          </p:nvSpPr>
          <p:spPr>
            <a:xfrm>
              <a:off x="2487656" y="3017619"/>
              <a:ext cx="708158"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254" name="TextBox 103"/>
            <p:cNvSpPr txBox="1"/>
            <p:nvPr/>
          </p:nvSpPr>
          <p:spPr>
            <a:xfrm>
              <a:off x="3563574" y="2544465"/>
              <a:ext cx="2348223" cy="143089"/>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914311"/>
              <a:r>
                <a:rPr lang="en-US" altLang="zh-CN" sz="1000" b="1" dirty="0">
                  <a:solidFill>
                    <a:prstClr val="white">
                      <a:lumMod val="50000"/>
                    </a:prstClr>
                  </a:solidFill>
                  <a:latin typeface="Arial" panose="020B0604020202020204" pitchFamily="34" charset="0"/>
                  <a:ea typeface="微软雅黑"/>
                </a:rPr>
                <a:t>Data switching channel</a:t>
              </a:r>
              <a:endParaRPr lang="en-US" sz="1000" b="1" dirty="0">
                <a:solidFill>
                  <a:prstClr val="white">
                    <a:lumMod val="50000"/>
                  </a:prstClr>
                </a:solidFill>
                <a:latin typeface="Arial" panose="020B0604020202020204" pitchFamily="34" charset="0"/>
                <a:ea typeface="微软雅黑"/>
              </a:endParaRPr>
            </a:p>
          </p:txBody>
        </p:sp>
        <p:sp>
          <p:nvSpPr>
            <p:cNvPr id="255" name="Freeform 20"/>
            <p:cNvSpPr>
              <a:spLocks/>
            </p:cNvSpPr>
            <p:nvPr/>
          </p:nvSpPr>
          <p:spPr bwMode="auto">
            <a:xfrm>
              <a:off x="4382464" y="2743423"/>
              <a:ext cx="475386" cy="132041"/>
            </a:xfrm>
            <a:custGeom>
              <a:avLst/>
              <a:gdLst>
                <a:gd name="T0" fmla="*/ 389325650 w 55"/>
                <a:gd name="T1" fmla="*/ 318536545 h 55"/>
                <a:gd name="T2" fmla="*/ 542695527 w 55"/>
                <a:gd name="T3" fmla="*/ 471905611 h 55"/>
                <a:gd name="T4" fmla="*/ 601684470 w 55"/>
                <a:gd name="T5" fmla="*/ 412916980 h 55"/>
                <a:gd name="T6" fmla="*/ 625277987 w 55"/>
                <a:gd name="T7" fmla="*/ 401118567 h 55"/>
                <a:gd name="T8" fmla="*/ 648874938 w 55"/>
                <a:gd name="T9" fmla="*/ 424711958 h 55"/>
                <a:gd name="T10" fmla="*/ 648874938 w 55"/>
                <a:gd name="T11" fmla="*/ 613476264 h 55"/>
                <a:gd name="T12" fmla="*/ 613482946 w 55"/>
                <a:gd name="T13" fmla="*/ 648868068 h 55"/>
                <a:gd name="T14" fmla="*/ 424717641 w 55"/>
                <a:gd name="T15" fmla="*/ 648868068 h 55"/>
                <a:gd name="T16" fmla="*/ 401124125 w 55"/>
                <a:gd name="T17" fmla="*/ 625271242 h 55"/>
                <a:gd name="T18" fmla="*/ 412919166 w 55"/>
                <a:gd name="T19" fmla="*/ 601677850 h 55"/>
                <a:gd name="T20" fmla="*/ 471908109 w 55"/>
                <a:gd name="T21" fmla="*/ 542689220 h 55"/>
                <a:gd name="T22" fmla="*/ 318538231 w 55"/>
                <a:gd name="T23" fmla="*/ 389320154 h 55"/>
                <a:gd name="T24" fmla="*/ 176966829 w 55"/>
                <a:gd name="T25" fmla="*/ 542689220 h 55"/>
                <a:gd name="T26" fmla="*/ 235955772 w 55"/>
                <a:gd name="T27" fmla="*/ 601677850 h 55"/>
                <a:gd name="T28" fmla="*/ 235955772 w 55"/>
                <a:gd name="T29" fmla="*/ 625271242 h 55"/>
                <a:gd name="T30" fmla="*/ 212358821 w 55"/>
                <a:gd name="T31" fmla="*/ 648868068 h 55"/>
                <a:gd name="T32" fmla="*/ 23596951 w 55"/>
                <a:gd name="T33" fmla="*/ 648868068 h 55"/>
                <a:gd name="T34" fmla="*/ 0 w 55"/>
                <a:gd name="T35" fmla="*/ 613476264 h 55"/>
                <a:gd name="T36" fmla="*/ 0 w 55"/>
                <a:gd name="T37" fmla="*/ 424711958 h 55"/>
                <a:gd name="T38" fmla="*/ 11798476 w 55"/>
                <a:gd name="T39" fmla="*/ 401118567 h 55"/>
                <a:gd name="T40" fmla="*/ 47190467 w 55"/>
                <a:gd name="T41" fmla="*/ 412916980 h 55"/>
                <a:gd name="T42" fmla="*/ 106179410 w 55"/>
                <a:gd name="T43" fmla="*/ 471905611 h 55"/>
                <a:gd name="T44" fmla="*/ 247750813 w 55"/>
                <a:gd name="T45" fmla="*/ 318536545 h 55"/>
                <a:gd name="T46" fmla="*/ 106179410 w 55"/>
                <a:gd name="T47" fmla="*/ 165167479 h 55"/>
                <a:gd name="T48" fmla="*/ 47190467 w 55"/>
                <a:gd name="T49" fmla="*/ 235951088 h 55"/>
                <a:gd name="T50" fmla="*/ 23596951 w 55"/>
                <a:gd name="T51" fmla="*/ 235951088 h 55"/>
                <a:gd name="T52" fmla="*/ 11798476 w 55"/>
                <a:gd name="T53" fmla="*/ 235951088 h 55"/>
                <a:gd name="T54" fmla="*/ 0 w 55"/>
                <a:gd name="T55" fmla="*/ 212357697 h 55"/>
                <a:gd name="T56" fmla="*/ 0 w 55"/>
                <a:gd name="T57" fmla="*/ 23596826 h 55"/>
                <a:gd name="T58" fmla="*/ 23596951 w 55"/>
                <a:gd name="T59" fmla="*/ 0 h 55"/>
                <a:gd name="T60" fmla="*/ 212358821 w 55"/>
                <a:gd name="T61" fmla="*/ 0 h 55"/>
                <a:gd name="T62" fmla="*/ 235955772 w 55"/>
                <a:gd name="T63" fmla="*/ 11798413 h 55"/>
                <a:gd name="T64" fmla="*/ 235955772 w 55"/>
                <a:gd name="T65" fmla="*/ 47190218 h 55"/>
                <a:gd name="T66" fmla="*/ 176966829 w 55"/>
                <a:gd name="T67" fmla="*/ 106178848 h 55"/>
                <a:gd name="T68" fmla="*/ 318538231 w 55"/>
                <a:gd name="T69" fmla="*/ 247749501 h 55"/>
                <a:gd name="T70" fmla="*/ 471908109 w 55"/>
                <a:gd name="T71" fmla="*/ 106178848 h 55"/>
                <a:gd name="T72" fmla="*/ 412919166 w 55"/>
                <a:gd name="T73" fmla="*/ 47190218 h 55"/>
                <a:gd name="T74" fmla="*/ 401124125 w 55"/>
                <a:gd name="T75" fmla="*/ 11798413 h 55"/>
                <a:gd name="T76" fmla="*/ 424717641 w 55"/>
                <a:gd name="T77" fmla="*/ 0 h 55"/>
                <a:gd name="T78" fmla="*/ 613482946 w 55"/>
                <a:gd name="T79" fmla="*/ 0 h 55"/>
                <a:gd name="T80" fmla="*/ 648874938 w 55"/>
                <a:gd name="T81" fmla="*/ 23596826 h 55"/>
                <a:gd name="T82" fmla="*/ 648874938 w 55"/>
                <a:gd name="T83" fmla="*/ 212357697 h 55"/>
                <a:gd name="T84" fmla="*/ 625277987 w 55"/>
                <a:gd name="T85" fmla="*/ 235951088 h 55"/>
                <a:gd name="T86" fmla="*/ 613482946 w 55"/>
                <a:gd name="T87" fmla="*/ 235951088 h 55"/>
                <a:gd name="T88" fmla="*/ 601684470 w 55"/>
                <a:gd name="T89" fmla="*/ 235951088 h 55"/>
                <a:gd name="T90" fmla="*/ 542695527 w 55"/>
                <a:gd name="T91" fmla="*/ 165167479 h 55"/>
                <a:gd name="T92" fmla="*/ 389325650 w 55"/>
                <a:gd name="T93" fmla="*/ 318536545 h 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5" h="55">
                  <a:moveTo>
                    <a:pt x="33" y="27"/>
                  </a:moveTo>
                  <a:cubicBezTo>
                    <a:pt x="46" y="40"/>
                    <a:pt x="46" y="40"/>
                    <a:pt x="46" y="40"/>
                  </a:cubicBezTo>
                  <a:cubicBezTo>
                    <a:pt x="51" y="35"/>
                    <a:pt x="51" y="35"/>
                    <a:pt x="51" y="35"/>
                  </a:cubicBezTo>
                  <a:cubicBezTo>
                    <a:pt x="51" y="34"/>
                    <a:pt x="52" y="34"/>
                    <a:pt x="53" y="34"/>
                  </a:cubicBezTo>
                  <a:cubicBezTo>
                    <a:pt x="54" y="35"/>
                    <a:pt x="55" y="35"/>
                    <a:pt x="55" y="36"/>
                  </a:cubicBezTo>
                  <a:cubicBezTo>
                    <a:pt x="55" y="52"/>
                    <a:pt x="55" y="52"/>
                    <a:pt x="55" y="52"/>
                  </a:cubicBezTo>
                  <a:cubicBezTo>
                    <a:pt x="55" y="54"/>
                    <a:pt x="54" y="55"/>
                    <a:pt x="52" y="55"/>
                  </a:cubicBezTo>
                  <a:cubicBezTo>
                    <a:pt x="36" y="55"/>
                    <a:pt x="36" y="55"/>
                    <a:pt x="36" y="55"/>
                  </a:cubicBezTo>
                  <a:cubicBezTo>
                    <a:pt x="35" y="55"/>
                    <a:pt x="35" y="54"/>
                    <a:pt x="34" y="53"/>
                  </a:cubicBezTo>
                  <a:cubicBezTo>
                    <a:pt x="34" y="52"/>
                    <a:pt x="34" y="51"/>
                    <a:pt x="35" y="51"/>
                  </a:cubicBezTo>
                  <a:cubicBezTo>
                    <a:pt x="40" y="46"/>
                    <a:pt x="40" y="46"/>
                    <a:pt x="40" y="46"/>
                  </a:cubicBezTo>
                  <a:cubicBezTo>
                    <a:pt x="27" y="33"/>
                    <a:pt x="27" y="33"/>
                    <a:pt x="27" y="33"/>
                  </a:cubicBezTo>
                  <a:cubicBezTo>
                    <a:pt x="15" y="46"/>
                    <a:pt x="15" y="46"/>
                    <a:pt x="15" y="46"/>
                  </a:cubicBezTo>
                  <a:cubicBezTo>
                    <a:pt x="20" y="51"/>
                    <a:pt x="20" y="51"/>
                    <a:pt x="20" y="51"/>
                  </a:cubicBezTo>
                  <a:cubicBezTo>
                    <a:pt x="20" y="51"/>
                    <a:pt x="21" y="52"/>
                    <a:pt x="20" y="53"/>
                  </a:cubicBezTo>
                  <a:cubicBezTo>
                    <a:pt x="20" y="54"/>
                    <a:pt x="19" y="55"/>
                    <a:pt x="18" y="55"/>
                  </a:cubicBezTo>
                  <a:cubicBezTo>
                    <a:pt x="2" y="55"/>
                    <a:pt x="2" y="55"/>
                    <a:pt x="2" y="55"/>
                  </a:cubicBezTo>
                  <a:cubicBezTo>
                    <a:pt x="1" y="55"/>
                    <a:pt x="0" y="54"/>
                    <a:pt x="0" y="52"/>
                  </a:cubicBezTo>
                  <a:cubicBezTo>
                    <a:pt x="0" y="36"/>
                    <a:pt x="0" y="36"/>
                    <a:pt x="0" y="36"/>
                  </a:cubicBezTo>
                  <a:cubicBezTo>
                    <a:pt x="0" y="35"/>
                    <a:pt x="0" y="35"/>
                    <a:pt x="1" y="34"/>
                  </a:cubicBezTo>
                  <a:cubicBezTo>
                    <a:pt x="2" y="34"/>
                    <a:pt x="3" y="34"/>
                    <a:pt x="4" y="35"/>
                  </a:cubicBezTo>
                  <a:cubicBezTo>
                    <a:pt x="9" y="40"/>
                    <a:pt x="9" y="40"/>
                    <a:pt x="9" y="40"/>
                  </a:cubicBezTo>
                  <a:cubicBezTo>
                    <a:pt x="21" y="27"/>
                    <a:pt x="21" y="27"/>
                    <a:pt x="21" y="27"/>
                  </a:cubicBezTo>
                  <a:cubicBezTo>
                    <a:pt x="9" y="14"/>
                    <a:pt x="9" y="14"/>
                    <a:pt x="9" y="14"/>
                  </a:cubicBezTo>
                  <a:cubicBezTo>
                    <a:pt x="4" y="20"/>
                    <a:pt x="4" y="20"/>
                    <a:pt x="4" y="20"/>
                  </a:cubicBezTo>
                  <a:cubicBezTo>
                    <a:pt x="3" y="20"/>
                    <a:pt x="3" y="20"/>
                    <a:pt x="2" y="20"/>
                  </a:cubicBezTo>
                  <a:cubicBezTo>
                    <a:pt x="2" y="20"/>
                    <a:pt x="1" y="20"/>
                    <a:pt x="1" y="20"/>
                  </a:cubicBezTo>
                  <a:cubicBezTo>
                    <a:pt x="0" y="20"/>
                    <a:pt x="0" y="19"/>
                    <a:pt x="0" y="18"/>
                  </a:cubicBezTo>
                  <a:cubicBezTo>
                    <a:pt x="0" y="2"/>
                    <a:pt x="0" y="2"/>
                    <a:pt x="0" y="2"/>
                  </a:cubicBezTo>
                  <a:cubicBezTo>
                    <a:pt x="0" y="1"/>
                    <a:pt x="1" y="0"/>
                    <a:pt x="2" y="0"/>
                  </a:cubicBezTo>
                  <a:cubicBezTo>
                    <a:pt x="18" y="0"/>
                    <a:pt x="18" y="0"/>
                    <a:pt x="18" y="0"/>
                  </a:cubicBezTo>
                  <a:cubicBezTo>
                    <a:pt x="19" y="0"/>
                    <a:pt x="20" y="0"/>
                    <a:pt x="20" y="1"/>
                  </a:cubicBezTo>
                  <a:cubicBezTo>
                    <a:pt x="21" y="2"/>
                    <a:pt x="20" y="3"/>
                    <a:pt x="20" y="4"/>
                  </a:cubicBezTo>
                  <a:cubicBezTo>
                    <a:pt x="15" y="9"/>
                    <a:pt x="15" y="9"/>
                    <a:pt x="15" y="9"/>
                  </a:cubicBezTo>
                  <a:cubicBezTo>
                    <a:pt x="27" y="21"/>
                    <a:pt x="27" y="21"/>
                    <a:pt x="27" y="21"/>
                  </a:cubicBezTo>
                  <a:cubicBezTo>
                    <a:pt x="40" y="9"/>
                    <a:pt x="40" y="9"/>
                    <a:pt x="40" y="9"/>
                  </a:cubicBezTo>
                  <a:cubicBezTo>
                    <a:pt x="35" y="4"/>
                    <a:pt x="35" y="4"/>
                    <a:pt x="35" y="4"/>
                  </a:cubicBezTo>
                  <a:cubicBezTo>
                    <a:pt x="34" y="3"/>
                    <a:pt x="34" y="2"/>
                    <a:pt x="34" y="1"/>
                  </a:cubicBezTo>
                  <a:cubicBezTo>
                    <a:pt x="35" y="0"/>
                    <a:pt x="35" y="0"/>
                    <a:pt x="36" y="0"/>
                  </a:cubicBezTo>
                  <a:cubicBezTo>
                    <a:pt x="52" y="0"/>
                    <a:pt x="52" y="0"/>
                    <a:pt x="52" y="0"/>
                  </a:cubicBezTo>
                  <a:cubicBezTo>
                    <a:pt x="54" y="0"/>
                    <a:pt x="55" y="1"/>
                    <a:pt x="55" y="2"/>
                  </a:cubicBezTo>
                  <a:cubicBezTo>
                    <a:pt x="55" y="18"/>
                    <a:pt x="55" y="18"/>
                    <a:pt x="55" y="18"/>
                  </a:cubicBezTo>
                  <a:cubicBezTo>
                    <a:pt x="55" y="19"/>
                    <a:pt x="54" y="20"/>
                    <a:pt x="53" y="20"/>
                  </a:cubicBezTo>
                  <a:cubicBezTo>
                    <a:pt x="53" y="20"/>
                    <a:pt x="53" y="20"/>
                    <a:pt x="52" y="20"/>
                  </a:cubicBezTo>
                  <a:cubicBezTo>
                    <a:pt x="52" y="20"/>
                    <a:pt x="51" y="20"/>
                    <a:pt x="51" y="20"/>
                  </a:cubicBezTo>
                  <a:cubicBezTo>
                    <a:pt x="46" y="14"/>
                    <a:pt x="46" y="14"/>
                    <a:pt x="46" y="14"/>
                  </a:cubicBezTo>
                  <a:lnTo>
                    <a:pt x="33" y="27"/>
                  </a:lnTo>
                  <a:close/>
                </a:path>
              </a:pathLst>
            </a:custGeom>
            <a:solidFill>
              <a:srgbClr val="FFFFFF"/>
            </a:solidFill>
            <a:ln w="9525">
              <a:solidFill>
                <a:sysClr val="window" lastClr="FFFFFF">
                  <a:lumMod val="50000"/>
                </a:sysClr>
              </a:solidFill>
              <a:round/>
              <a:headEnd/>
              <a:tailEnd/>
            </a:ln>
          </p:spPr>
          <p:txBody>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9444">
                <a:defRPr/>
              </a:pPr>
              <a:endParaRPr lang="zh-CN" altLang="en-US" sz="2400" kern="0">
                <a:solidFill>
                  <a:prstClr val="black"/>
                </a:solidFill>
                <a:latin typeface="Arial" panose="020B0604020202020204" pitchFamily="34" charset="0"/>
                <a:ea typeface="微软雅黑"/>
                <a:cs typeface="Arial" panose="020B0604020202020204" pitchFamily="34" charset="0"/>
              </a:endParaRPr>
            </a:p>
          </p:txBody>
        </p:sp>
        <p:sp>
          <p:nvSpPr>
            <p:cNvPr id="256" name="Freeform 86"/>
            <p:cNvSpPr>
              <a:spLocks noEditPoints="1"/>
            </p:cNvSpPr>
            <p:nvPr/>
          </p:nvSpPr>
          <p:spPr bwMode="auto">
            <a:xfrm>
              <a:off x="1633167" y="3182554"/>
              <a:ext cx="740384"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257" name="TextBox 80"/>
            <p:cNvSpPr txBox="1"/>
            <p:nvPr/>
          </p:nvSpPr>
          <p:spPr>
            <a:xfrm>
              <a:off x="1633167" y="3266398"/>
              <a:ext cx="708158"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258" name="Freeform 86"/>
            <p:cNvSpPr>
              <a:spLocks noEditPoints="1"/>
            </p:cNvSpPr>
            <p:nvPr/>
          </p:nvSpPr>
          <p:spPr bwMode="auto">
            <a:xfrm>
              <a:off x="2487656" y="3182554"/>
              <a:ext cx="740384"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259" name="TextBox 102"/>
            <p:cNvSpPr txBox="1"/>
            <p:nvPr/>
          </p:nvSpPr>
          <p:spPr>
            <a:xfrm>
              <a:off x="2487656" y="3271818"/>
              <a:ext cx="708158"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260" name="Freeform 86"/>
            <p:cNvSpPr>
              <a:spLocks noEditPoints="1"/>
            </p:cNvSpPr>
            <p:nvPr/>
          </p:nvSpPr>
          <p:spPr bwMode="auto">
            <a:xfrm>
              <a:off x="3851882" y="2928356"/>
              <a:ext cx="740384"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261" name="TextBox 80"/>
            <p:cNvSpPr txBox="1"/>
            <p:nvPr/>
          </p:nvSpPr>
          <p:spPr>
            <a:xfrm>
              <a:off x="3851882" y="2998844"/>
              <a:ext cx="708158"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262" name="Freeform 261"/>
            <p:cNvSpPr>
              <a:spLocks noEditPoints="1"/>
            </p:cNvSpPr>
            <p:nvPr/>
          </p:nvSpPr>
          <p:spPr bwMode="auto">
            <a:xfrm>
              <a:off x="4706372" y="2928356"/>
              <a:ext cx="740384"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263" name="TextBox 102"/>
            <p:cNvSpPr txBox="1"/>
            <p:nvPr/>
          </p:nvSpPr>
          <p:spPr>
            <a:xfrm>
              <a:off x="4706372" y="3004264"/>
              <a:ext cx="708158"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264" name="Freeform 86"/>
            <p:cNvSpPr>
              <a:spLocks noEditPoints="1"/>
            </p:cNvSpPr>
            <p:nvPr/>
          </p:nvSpPr>
          <p:spPr bwMode="auto">
            <a:xfrm>
              <a:off x="3851882" y="3182554"/>
              <a:ext cx="740384"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265" name="TextBox 80"/>
            <p:cNvSpPr txBox="1"/>
            <p:nvPr/>
          </p:nvSpPr>
          <p:spPr>
            <a:xfrm>
              <a:off x="3851882" y="3253042"/>
              <a:ext cx="708158"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266" name="Freeform 86"/>
            <p:cNvSpPr>
              <a:spLocks noEditPoints="1"/>
            </p:cNvSpPr>
            <p:nvPr/>
          </p:nvSpPr>
          <p:spPr bwMode="auto">
            <a:xfrm>
              <a:off x="4706372" y="3182554"/>
              <a:ext cx="740384"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267" name="TextBox 102"/>
            <p:cNvSpPr txBox="1"/>
            <p:nvPr/>
          </p:nvSpPr>
          <p:spPr>
            <a:xfrm>
              <a:off x="4706372" y="3258462"/>
              <a:ext cx="708158"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268" name="Freeform 86"/>
            <p:cNvSpPr>
              <a:spLocks noEditPoints="1"/>
            </p:cNvSpPr>
            <p:nvPr/>
          </p:nvSpPr>
          <p:spPr bwMode="auto">
            <a:xfrm>
              <a:off x="6070597" y="2919483"/>
              <a:ext cx="740384"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269" name="TextBox 80"/>
            <p:cNvSpPr txBox="1"/>
            <p:nvPr/>
          </p:nvSpPr>
          <p:spPr>
            <a:xfrm>
              <a:off x="6070597" y="3003327"/>
              <a:ext cx="708158"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270" name="Freeform 86"/>
            <p:cNvSpPr>
              <a:spLocks noEditPoints="1"/>
            </p:cNvSpPr>
            <p:nvPr/>
          </p:nvSpPr>
          <p:spPr bwMode="auto">
            <a:xfrm>
              <a:off x="6925086" y="2919483"/>
              <a:ext cx="740384"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271" name="TextBox 102"/>
            <p:cNvSpPr txBox="1"/>
            <p:nvPr/>
          </p:nvSpPr>
          <p:spPr>
            <a:xfrm>
              <a:off x="6925086" y="3008746"/>
              <a:ext cx="708158"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272" name="Freeform 86"/>
            <p:cNvSpPr>
              <a:spLocks noEditPoints="1"/>
            </p:cNvSpPr>
            <p:nvPr/>
          </p:nvSpPr>
          <p:spPr bwMode="auto">
            <a:xfrm>
              <a:off x="6070597" y="3173681"/>
              <a:ext cx="740384"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273" name="TextBox 80"/>
            <p:cNvSpPr txBox="1"/>
            <p:nvPr/>
          </p:nvSpPr>
          <p:spPr>
            <a:xfrm>
              <a:off x="6070597" y="3257524"/>
              <a:ext cx="708158"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274" name="Freeform 86"/>
            <p:cNvSpPr>
              <a:spLocks noEditPoints="1"/>
            </p:cNvSpPr>
            <p:nvPr/>
          </p:nvSpPr>
          <p:spPr bwMode="auto">
            <a:xfrm>
              <a:off x="6925086" y="3173681"/>
              <a:ext cx="740384"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275" name="TextBox 102"/>
            <p:cNvSpPr txBox="1"/>
            <p:nvPr/>
          </p:nvSpPr>
          <p:spPr>
            <a:xfrm>
              <a:off x="6925086" y="3262944"/>
              <a:ext cx="708158"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276" name="Freeform 86"/>
            <p:cNvSpPr>
              <a:spLocks noEditPoints="1"/>
            </p:cNvSpPr>
            <p:nvPr/>
          </p:nvSpPr>
          <p:spPr bwMode="auto">
            <a:xfrm>
              <a:off x="7813873" y="2919483"/>
              <a:ext cx="740384"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277" name="TextBox 80"/>
            <p:cNvSpPr txBox="1"/>
            <p:nvPr/>
          </p:nvSpPr>
          <p:spPr>
            <a:xfrm>
              <a:off x="7813873" y="2989972"/>
              <a:ext cx="708158"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278" name="Freeform 86"/>
            <p:cNvSpPr>
              <a:spLocks noEditPoints="1"/>
            </p:cNvSpPr>
            <p:nvPr/>
          </p:nvSpPr>
          <p:spPr bwMode="auto">
            <a:xfrm>
              <a:off x="8668361" y="2919483"/>
              <a:ext cx="740384"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279" name="TextBox 102"/>
            <p:cNvSpPr txBox="1"/>
            <p:nvPr/>
          </p:nvSpPr>
          <p:spPr>
            <a:xfrm>
              <a:off x="8668361" y="2995391"/>
              <a:ext cx="708158"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280" name="Freeform 86"/>
            <p:cNvSpPr>
              <a:spLocks noEditPoints="1"/>
            </p:cNvSpPr>
            <p:nvPr/>
          </p:nvSpPr>
          <p:spPr bwMode="auto">
            <a:xfrm>
              <a:off x="7813873" y="3173681"/>
              <a:ext cx="740384"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281" name="TextBox 80"/>
            <p:cNvSpPr txBox="1"/>
            <p:nvPr/>
          </p:nvSpPr>
          <p:spPr>
            <a:xfrm>
              <a:off x="7813873" y="3244169"/>
              <a:ext cx="708158"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sp>
          <p:nvSpPr>
            <p:cNvPr id="282" name="Freeform 86"/>
            <p:cNvSpPr>
              <a:spLocks noEditPoints="1"/>
            </p:cNvSpPr>
            <p:nvPr/>
          </p:nvSpPr>
          <p:spPr bwMode="auto">
            <a:xfrm>
              <a:off x="8668361" y="3173681"/>
              <a:ext cx="740384" cy="221133"/>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800">
                <a:solidFill>
                  <a:prstClr val="black"/>
                </a:solidFill>
                <a:latin typeface="Arial" panose="020B0604020202020204" pitchFamily="34" charset="0"/>
                <a:ea typeface="微软雅黑"/>
                <a:cs typeface="Arial" panose="020B0604020202020204" pitchFamily="34" charset="0"/>
              </a:endParaRPr>
            </a:p>
          </p:txBody>
        </p:sp>
        <p:sp>
          <p:nvSpPr>
            <p:cNvPr id="283" name="TextBox 102"/>
            <p:cNvSpPr txBox="1"/>
            <p:nvPr/>
          </p:nvSpPr>
          <p:spPr>
            <a:xfrm>
              <a:off x="8668361" y="3249589"/>
              <a:ext cx="708158" cy="75258"/>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9444"/>
              <a:r>
                <a:rPr lang="en-US" sz="800" b="1" dirty="0">
                  <a:solidFill>
                    <a:srgbClr val="2298F0"/>
                  </a:solidFill>
                  <a:latin typeface="Arial" panose="020B0604020202020204" pitchFamily="34" charset="0"/>
                  <a:ea typeface="微软雅黑"/>
                  <a:cs typeface="Arial" panose="020B0604020202020204" pitchFamily="34" charset="0"/>
                </a:rPr>
                <a:t>C</a:t>
              </a:r>
              <a:r>
                <a:rPr lang="en-US" altLang="zh-CN" sz="800" b="1" dirty="0">
                  <a:solidFill>
                    <a:srgbClr val="2298F0"/>
                  </a:solidFill>
                  <a:latin typeface="Arial" panose="020B0604020202020204" pitchFamily="34" charset="0"/>
                  <a:ea typeface="微软雅黑"/>
                  <a:cs typeface="Arial" panose="020B0604020202020204" pitchFamily="34" charset="0"/>
                </a:rPr>
                <a:t>ORE</a:t>
              </a:r>
              <a:endParaRPr lang="en-US" sz="800" b="1" dirty="0">
                <a:solidFill>
                  <a:srgbClr val="2298F0"/>
                </a:solidFill>
                <a:latin typeface="Arial" panose="020B0604020202020204" pitchFamily="34" charset="0"/>
                <a:ea typeface="微软雅黑"/>
                <a:cs typeface="Arial" panose="020B0604020202020204" pitchFamily="34" charset="0"/>
              </a:endParaRPr>
            </a:p>
          </p:txBody>
        </p:sp>
      </p:grpSp>
      <p:sp>
        <p:nvSpPr>
          <p:cNvPr id="291" name="矩形 650"/>
          <p:cNvSpPr/>
          <p:nvPr/>
        </p:nvSpPr>
        <p:spPr>
          <a:xfrm>
            <a:off x="2248590" y="1070098"/>
            <a:ext cx="2198650" cy="178768"/>
          </a:xfrm>
          <a:prstGeom prst="rect">
            <a:avLst/>
          </a:prstGeom>
          <a:solidFill>
            <a:srgbClr val="00B0F0"/>
          </a:solidFill>
          <a:ln w="12700" cap="flat" cmpd="sng" algn="ctr">
            <a:solidFill>
              <a:srgbClr val="ACCBF9">
                <a:lumMod val="75000"/>
              </a:srgbClr>
            </a:solidFill>
            <a:prstDash val="solid"/>
            <a:miter lim="800000"/>
          </a:ln>
          <a:effectLst/>
        </p:spPr>
        <p:txBody>
          <a:bodyPr rtlCol="0" anchor="ctr"/>
          <a:lstStyle/>
          <a:p>
            <a:pPr algn="ctr" defTabSz="914400">
              <a:defRPr/>
            </a:pPr>
            <a:r>
              <a:rPr lang="en-US" altLang="zh-CN" sz="1200" kern="0" dirty="0">
                <a:solidFill>
                  <a:prstClr val="white"/>
                </a:solidFill>
                <a:latin typeface="Calibri"/>
                <a:ea typeface="宋体" panose="02010600030101010101" pitchFamily="2" charset="-122"/>
              </a:rPr>
              <a:t>(LUN, LBA), Data</a:t>
            </a:r>
            <a:endParaRPr lang="en-US" sz="1200" kern="0" dirty="0">
              <a:solidFill>
                <a:prstClr val="white"/>
              </a:solidFill>
              <a:latin typeface="Calibri"/>
            </a:endParaRPr>
          </a:p>
        </p:txBody>
      </p:sp>
      <p:grpSp>
        <p:nvGrpSpPr>
          <p:cNvPr id="292" name="组合 11"/>
          <p:cNvGrpSpPr/>
          <p:nvPr/>
        </p:nvGrpSpPr>
        <p:grpSpPr>
          <a:xfrm>
            <a:off x="2787919" y="1316161"/>
            <a:ext cx="1342011" cy="1020569"/>
            <a:chOff x="1993689" y="2326624"/>
            <a:chExt cx="1742972" cy="1509186"/>
          </a:xfrm>
        </p:grpSpPr>
        <p:grpSp>
          <p:nvGrpSpPr>
            <p:cNvPr id="293" name="组合 78"/>
            <p:cNvGrpSpPr/>
            <p:nvPr/>
          </p:nvGrpSpPr>
          <p:grpSpPr>
            <a:xfrm>
              <a:off x="2078903" y="2368327"/>
              <a:ext cx="1527198" cy="1423412"/>
              <a:chOff x="7142590" y="2758370"/>
              <a:chExt cx="3377179" cy="3105473"/>
            </a:xfrm>
          </p:grpSpPr>
          <p:sp>
            <p:nvSpPr>
              <p:cNvPr id="303" name="椭圆 665"/>
              <p:cNvSpPr/>
              <p:nvPr/>
            </p:nvSpPr>
            <p:spPr>
              <a:xfrm>
                <a:off x="7142590" y="2758370"/>
                <a:ext cx="3377179" cy="3105473"/>
              </a:xfrm>
              <a:prstGeom prst="ellipse">
                <a:avLst/>
              </a:prstGeom>
              <a:gradFill rotWithShape="1">
                <a:gsLst>
                  <a:gs pos="0">
                    <a:srgbClr val="629DD1">
                      <a:satMod val="103000"/>
                      <a:lumMod val="102000"/>
                      <a:tint val="94000"/>
                    </a:srgbClr>
                  </a:gs>
                  <a:gs pos="50000">
                    <a:srgbClr val="629DD1">
                      <a:satMod val="110000"/>
                      <a:lumMod val="100000"/>
                      <a:shade val="100000"/>
                    </a:srgbClr>
                  </a:gs>
                  <a:gs pos="100000">
                    <a:srgbClr val="629DD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914400">
                  <a:defRPr/>
                </a:pPr>
                <a:endParaRPr lang="en-US" sz="800" kern="0" dirty="0">
                  <a:solidFill>
                    <a:prstClr val="black"/>
                  </a:solidFill>
                  <a:latin typeface="Calibri"/>
                </a:endParaRPr>
              </a:p>
            </p:txBody>
          </p:sp>
          <p:cxnSp>
            <p:nvCxnSpPr>
              <p:cNvPr id="304" name="直接连接符 666"/>
              <p:cNvCxnSpPr/>
              <p:nvPr/>
            </p:nvCxnSpPr>
            <p:spPr>
              <a:xfrm>
                <a:off x="8831179" y="2758370"/>
                <a:ext cx="0" cy="3105473"/>
              </a:xfrm>
              <a:prstGeom prst="line">
                <a:avLst/>
              </a:prstGeom>
              <a:noFill/>
              <a:ln w="19050" cap="flat" cmpd="sng" algn="ctr">
                <a:solidFill>
                  <a:sysClr val="windowText" lastClr="000000"/>
                </a:solidFill>
                <a:prstDash val="solid"/>
                <a:miter lim="800000"/>
              </a:ln>
              <a:effectLst/>
            </p:spPr>
          </p:cxnSp>
          <p:cxnSp>
            <p:nvCxnSpPr>
              <p:cNvPr id="305" name="直接连接符 667"/>
              <p:cNvCxnSpPr/>
              <p:nvPr/>
            </p:nvCxnSpPr>
            <p:spPr>
              <a:xfrm flipH="1">
                <a:off x="7142590" y="4311107"/>
                <a:ext cx="3377179" cy="0"/>
              </a:xfrm>
              <a:prstGeom prst="line">
                <a:avLst/>
              </a:prstGeom>
              <a:noFill/>
              <a:ln w="19050" cap="flat" cmpd="sng" algn="ctr">
                <a:solidFill>
                  <a:sysClr val="windowText" lastClr="000000"/>
                </a:solidFill>
                <a:prstDash val="solid"/>
                <a:miter lim="800000"/>
              </a:ln>
              <a:effectLst/>
            </p:spPr>
          </p:cxnSp>
          <p:cxnSp>
            <p:nvCxnSpPr>
              <p:cNvPr id="306" name="直接连接符 668"/>
              <p:cNvCxnSpPr/>
              <p:nvPr/>
            </p:nvCxnSpPr>
            <p:spPr>
              <a:xfrm>
                <a:off x="7637166" y="3213156"/>
                <a:ext cx="2388026" cy="2195900"/>
              </a:xfrm>
              <a:prstGeom prst="line">
                <a:avLst/>
              </a:prstGeom>
              <a:noFill/>
              <a:ln w="19050" cap="flat" cmpd="sng" algn="ctr">
                <a:solidFill>
                  <a:sysClr val="windowText" lastClr="000000"/>
                </a:solidFill>
                <a:prstDash val="solid"/>
                <a:miter lim="800000"/>
              </a:ln>
              <a:effectLst/>
            </p:spPr>
          </p:cxnSp>
          <p:cxnSp>
            <p:nvCxnSpPr>
              <p:cNvPr id="307" name="直接连接符 669"/>
              <p:cNvCxnSpPr/>
              <p:nvPr/>
            </p:nvCxnSpPr>
            <p:spPr>
              <a:xfrm flipV="1">
                <a:off x="7637166" y="3213156"/>
                <a:ext cx="2388026" cy="2195900"/>
              </a:xfrm>
              <a:prstGeom prst="line">
                <a:avLst/>
              </a:prstGeom>
              <a:noFill/>
              <a:ln w="19050" cap="flat" cmpd="sng" algn="ctr">
                <a:solidFill>
                  <a:sysClr val="windowText" lastClr="000000"/>
                </a:solidFill>
                <a:prstDash val="solid"/>
                <a:miter lim="800000"/>
              </a:ln>
              <a:effectLst/>
            </p:spPr>
          </p:cxnSp>
          <p:sp>
            <p:nvSpPr>
              <p:cNvPr id="308" name="椭圆 670"/>
              <p:cNvSpPr/>
              <p:nvPr/>
            </p:nvSpPr>
            <p:spPr>
              <a:xfrm>
                <a:off x="7595024" y="3131844"/>
                <a:ext cx="2422088" cy="2324191"/>
              </a:xfrm>
              <a:prstGeom prst="ellipse">
                <a:avLst/>
              </a:prstGeom>
              <a:solidFill>
                <a:sysClr val="window" lastClr="FFFFFF"/>
              </a:solidFill>
              <a:ln w="12700" cap="flat" cmpd="sng" algn="ctr">
                <a:solidFill>
                  <a:srgbClr val="4A66AC">
                    <a:shade val="50000"/>
                  </a:srgbClr>
                </a:solidFill>
                <a:prstDash val="solid"/>
                <a:miter lim="800000"/>
              </a:ln>
              <a:effectLst/>
            </p:spPr>
            <p:txBody>
              <a:bodyPr rtlCol="0" anchor="ctr"/>
              <a:lstStyle/>
              <a:p>
                <a:pPr algn="ctr" defTabSz="914400">
                  <a:defRPr/>
                </a:pPr>
                <a:endParaRPr lang="en-US" sz="800" kern="0" dirty="0">
                  <a:solidFill>
                    <a:prstClr val="black"/>
                  </a:solidFill>
                  <a:latin typeface="Calibri"/>
                </a:endParaRPr>
              </a:p>
            </p:txBody>
          </p:sp>
        </p:grpSp>
        <p:sp>
          <p:nvSpPr>
            <p:cNvPr id="294" name="文本框 656"/>
            <p:cNvSpPr txBox="1"/>
            <p:nvPr/>
          </p:nvSpPr>
          <p:spPr bwMode="white">
            <a:xfrm>
              <a:off x="2861013" y="2372395"/>
              <a:ext cx="495060" cy="301170"/>
            </a:xfrm>
            <a:prstGeom prst="rect">
              <a:avLst/>
            </a:prstGeom>
            <a:noFill/>
            <a:ln w="9525">
              <a:noFill/>
              <a:miter lim="800000"/>
              <a:headEnd/>
              <a:tailEnd/>
            </a:ln>
          </p:spPr>
          <p:txBody>
            <a:bodyPr wrap="none" lIns="112837" tIns="56419" rIns="112837" bIns="56419" rtlCol="0">
              <a:spAutoFit/>
            </a:bodyPr>
            <a:lstStyle/>
            <a:p>
              <a:pPr defTabSz="846112">
                <a:lnSpc>
                  <a:spcPct val="80000"/>
                </a:lnSpc>
                <a:defRPr/>
              </a:pPr>
              <a:r>
                <a:rPr lang="en-US" sz="800" kern="0" dirty="0">
                  <a:solidFill>
                    <a:prstClr val="black"/>
                  </a:solidFill>
                  <a:latin typeface="微软雅黑" pitchFamily="34" charset="-122"/>
                  <a:ea typeface="微软雅黑" pitchFamily="34" charset="-122"/>
                </a:rPr>
                <a:t>N1</a:t>
              </a:r>
            </a:p>
          </p:txBody>
        </p:sp>
        <p:sp>
          <p:nvSpPr>
            <p:cNvPr id="295" name="文本框 657"/>
            <p:cNvSpPr txBox="1"/>
            <p:nvPr/>
          </p:nvSpPr>
          <p:spPr bwMode="white">
            <a:xfrm>
              <a:off x="3241601" y="2765245"/>
              <a:ext cx="495060" cy="301170"/>
            </a:xfrm>
            <a:prstGeom prst="rect">
              <a:avLst/>
            </a:prstGeom>
            <a:noFill/>
            <a:ln w="9525">
              <a:noFill/>
              <a:miter lim="800000"/>
              <a:headEnd/>
              <a:tailEnd/>
            </a:ln>
          </p:spPr>
          <p:txBody>
            <a:bodyPr wrap="none" lIns="112837" tIns="56419" rIns="112837" bIns="56419" rtlCol="0">
              <a:spAutoFit/>
            </a:bodyPr>
            <a:lstStyle/>
            <a:p>
              <a:pPr defTabSz="846112">
                <a:lnSpc>
                  <a:spcPct val="80000"/>
                </a:lnSpc>
                <a:defRPr/>
              </a:pPr>
              <a:r>
                <a:rPr lang="en-US" sz="800" kern="0" dirty="0">
                  <a:solidFill>
                    <a:prstClr val="black"/>
                  </a:solidFill>
                  <a:latin typeface="微软雅黑" pitchFamily="34" charset="-122"/>
                  <a:ea typeface="微软雅黑" pitchFamily="34" charset="-122"/>
                </a:rPr>
                <a:t>N2</a:t>
              </a:r>
            </a:p>
          </p:txBody>
        </p:sp>
        <p:sp>
          <p:nvSpPr>
            <p:cNvPr id="296" name="文本框 658"/>
            <p:cNvSpPr txBox="1"/>
            <p:nvPr/>
          </p:nvSpPr>
          <p:spPr bwMode="white">
            <a:xfrm>
              <a:off x="3214130" y="3178577"/>
              <a:ext cx="495060" cy="301170"/>
            </a:xfrm>
            <a:prstGeom prst="rect">
              <a:avLst/>
            </a:prstGeom>
            <a:noFill/>
            <a:ln w="9525">
              <a:noFill/>
              <a:miter lim="800000"/>
              <a:headEnd/>
              <a:tailEnd/>
            </a:ln>
          </p:spPr>
          <p:txBody>
            <a:bodyPr wrap="none" lIns="112837" tIns="56419" rIns="112837" bIns="56419" rtlCol="0">
              <a:spAutoFit/>
            </a:bodyPr>
            <a:lstStyle/>
            <a:p>
              <a:pPr defTabSz="846112">
                <a:lnSpc>
                  <a:spcPct val="80000"/>
                </a:lnSpc>
                <a:defRPr/>
              </a:pPr>
              <a:r>
                <a:rPr lang="en-US" sz="800" kern="0" dirty="0">
                  <a:solidFill>
                    <a:prstClr val="black"/>
                  </a:solidFill>
                  <a:latin typeface="微软雅黑" pitchFamily="34" charset="-122"/>
                  <a:ea typeface="微软雅黑" pitchFamily="34" charset="-122"/>
                </a:rPr>
                <a:t>N3</a:t>
              </a:r>
            </a:p>
          </p:txBody>
        </p:sp>
        <p:sp>
          <p:nvSpPr>
            <p:cNvPr id="297" name="文本框 659"/>
            <p:cNvSpPr txBox="1"/>
            <p:nvPr/>
          </p:nvSpPr>
          <p:spPr bwMode="white">
            <a:xfrm>
              <a:off x="2876320" y="3514302"/>
              <a:ext cx="495060" cy="301170"/>
            </a:xfrm>
            <a:prstGeom prst="rect">
              <a:avLst/>
            </a:prstGeom>
            <a:noFill/>
            <a:ln w="9525">
              <a:noFill/>
              <a:miter lim="800000"/>
              <a:headEnd/>
              <a:tailEnd/>
            </a:ln>
          </p:spPr>
          <p:txBody>
            <a:bodyPr wrap="none" lIns="112837" tIns="56419" rIns="112837" bIns="56419" rtlCol="0">
              <a:spAutoFit/>
            </a:bodyPr>
            <a:lstStyle/>
            <a:p>
              <a:pPr defTabSz="846112">
                <a:lnSpc>
                  <a:spcPct val="80000"/>
                </a:lnSpc>
                <a:defRPr/>
              </a:pPr>
              <a:r>
                <a:rPr lang="en-US" sz="800" kern="0" dirty="0">
                  <a:solidFill>
                    <a:prstClr val="black"/>
                  </a:solidFill>
                  <a:latin typeface="微软雅黑" pitchFamily="34" charset="-122"/>
                  <a:ea typeface="微软雅黑" pitchFamily="34" charset="-122"/>
                </a:rPr>
                <a:t>N4</a:t>
              </a:r>
            </a:p>
          </p:txBody>
        </p:sp>
        <p:sp>
          <p:nvSpPr>
            <p:cNvPr id="298" name="文本框 660"/>
            <p:cNvSpPr txBox="1"/>
            <p:nvPr/>
          </p:nvSpPr>
          <p:spPr bwMode="white">
            <a:xfrm>
              <a:off x="2385073" y="3534640"/>
              <a:ext cx="495060" cy="301170"/>
            </a:xfrm>
            <a:prstGeom prst="rect">
              <a:avLst/>
            </a:prstGeom>
            <a:noFill/>
            <a:ln w="9525">
              <a:noFill/>
              <a:miter lim="800000"/>
              <a:headEnd/>
              <a:tailEnd/>
            </a:ln>
          </p:spPr>
          <p:txBody>
            <a:bodyPr wrap="none" lIns="112837" tIns="56419" rIns="112837" bIns="56419" rtlCol="0">
              <a:spAutoFit/>
            </a:bodyPr>
            <a:lstStyle/>
            <a:p>
              <a:pPr defTabSz="846112">
                <a:lnSpc>
                  <a:spcPct val="80000"/>
                </a:lnSpc>
                <a:defRPr/>
              </a:pPr>
              <a:r>
                <a:rPr lang="en-US" sz="800" kern="0" dirty="0">
                  <a:solidFill>
                    <a:prstClr val="black"/>
                  </a:solidFill>
                  <a:latin typeface="微软雅黑" pitchFamily="34" charset="-122"/>
                  <a:ea typeface="微软雅黑" pitchFamily="34" charset="-122"/>
                </a:rPr>
                <a:t>N5</a:t>
              </a:r>
            </a:p>
          </p:txBody>
        </p:sp>
        <p:sp>
          <p:nvSpPr>
            <p:cNvPr id="299" name="文本框 661"/>
            <p:cNvSpPr txBox="1"/>
            <p:nvPr/>
          </p:nvSpPr>
          <p:spPr bwMode="white">
            <a:xfrm>
              <a:off x="2000339" y="3197211"/>
              <a:ext cx="495060" cy="301170"/>
            </a:xfrm>
            <a:prstGeom prst="rect">
              <a:avLst/>
            </a:prstGeom>
            <a:noFill/>
            <a:ln w="9525">
              <a:noFill/>
              <a:miter lim="800000"/>
              <a:headEnd/>
              <a:tailEnd/>
            </a:ln>
          </p:spPr>
          <p:txBody>
            <a:bodyPr wrap="none" lIns="112837" tIns="56419" rIns="112837" bIns="56419" rtlCol="0">
              <a:spAutoFit/>
            </a:bodyPr>
            <a:lstStyle/>
            <a:p>
              <a:pPr defTabSz="846112">
                <a:lnSpc>
                  <a:spcPct val="80000"/>
                </a:lnSpc>
                <a:defRPr/>
              </a:pPr>
              <a:r>
                <a:rPr lang="en-US" sz="800" kern="0" dirty="0">
                  <a:solidFill>
                    <a:prstClr val="black"/>
                  </a:solidFill>
                  <a:latin typeface="微软雅黑" pitchFamily="34" charset="-122"/>
                  <a:ea typeface="微软雅黑" pitchFamily="34" charset="-122"/>
                </a:rPr>
                <a:t>N6</a:t>
              </a:r>
            </a:p>
          </p:txBody>
        </p:sp>
        <p:sp>
          <p:nvSpPr>
            <p:cNvPr id="300" name="文本框 662"/>
            <p:cNvSpPr txBox="1"/>
            <p:nvPr/>
          </p:nvSpPr>
          <p:spPr bwMode="white">
            <a:xfrm>
              <a:off x="1993689" y="2756745"/>
              <a:ext cx="495060" cy="301170"/>
            </a:xfrm>
            <a:prstGeom prst="rect">
              <a:avLst/>
            </a:prstGeom>
            <a:noFill/>
            <a:ln w="9525">
              <a:noFill/>
              <a:miter lim="800000"/>
              <a:headEnd/>
              <a:tailEnd/>
            </a:ln>
          </p:spPr>
          <p:txBody>
            <a:bodyPr wrap="none" lIns="112837" tIns="56419" rIns="112837" bIns="56419" rtlCol="0">
              <a:spAutoFit/>
            </a:bodyPr>
            <a:lstStyle/>
            <a:p>
              <a:pPr defTabSz="846112">
                <a:lnSpc>
                  <a:spcPct val="80000"/>
                </a:lnSpc>
                <a:defRPr/>
              </a:pPr>
              <a:r>
                <a:rPr lang="en-US" sz="800" kern="0" dirty="0">
                  <a:solidFill>
                    <a:prstClr val="black"/>
                  </a:solidFill>
                  <a:latin typeface="微软雅黑" pitchFamily="34" charset="-122"/>
                  <a:ea typeface="微软雅黑" pitchFamily="34" charset="-122"/>
                </a:rPr>
                <a:t>N7</a:t>
              </a:r>
            </a:p>
          </p:txBody>
        </p:sp>
        <p:sp>
          <p:nvSpPr>
            <p:cNvPr id="301" name="文本框 663"/>
            <p:cNvSpPr txBox="1"/>
            <p:nvPr/>
          </p:nvSpPr>
          <p:spPr bwMode="white">
            <a:xfrm>
              <a:off x="2314510" y="2326624"/>
              <a:ext cx="482265" cy="336079"/>
            </a:xfrm>
            <a:prstGeom prst="rect">
              <a:avLst/>
            </a:prstGeom>
            <a:noFill/>
            <a:ln w="9525">
              <a:noFill/>
              <a:miter lim="800000"/>
              <a:headEnd/>
              <a:tailEnd/>
            </a:ln>
          </p:spPr>
          <p:txBody>
            <a:bodyPr wrap="none" lIns="112837" tIns="56419" rIns="112837" bIns="56419" rtlCol="0">
              <a:spAutoFit/>
            </a:bodyPr>
            <a:lstStyle/>
            <a:p>
              <a:pPr defTabSz="846112">
                <a:lnSpc>
                  <a:spcPct val="80000"/>
                </a:lnSpc>
                <a:defRPr/>
              </a:pPr>
              <a:r>
                <a:rPr lang="en-US" sz="1000" kern="0" dirty="0">
                  <a:solidFill>
                    <a:prstClr val="black"/>
                  </a:solidFill>
                  <a:latin typeface="微软雅黑" pitchFamily="34" charset="-122"/>
                  <a:ea typeface="微软雅黑" pitchFamily="34" charset="-122"/>
                </a:rPr>
                <a:t>….</a:t>
              </a:r>
            </a:p>
          </p:txBody>
        </p:sp>
        <p:sp>
          <p:nvSpPr>
            <p:cNvPr id="302" name="文本框 664"/>
            <p:cNvSpPr txBox="1"/>
            <p:nvPr/>
          </p:nvSpPr>
          <p:spPr bwMode="white">
            <a:xfrm>
              <a:off x="2493116" y="2885422"/>
              <a:ext cx="771881" cy="593275"/>
            </a:xfrm>
            <a:prstGeom prst="rect">
              <a:avLst/>
            </a:prstGeom>
            <a:noFill/>
            <a:ln w="9525">
              <a:noFill/>
              <a:miter lim="800000"/>
              <a:headEnd/>
              <a:tailEnd/>
            </a:ln>
          </p:spPr>
          <p:txBody>
            <a:bodyPr wrap="square" lIns="112837" tIns="56419" rIns="112837" bIns="56419" rtlCol="0">
              <a:spAutoFit/>
            </a:bodyPr>
            <a:lstStyle/>
            <a:p>
              <a:pPr defTabSz="846112">
                <a:lnSpc>
                  <a:spcPct val="80000"/>
                </a:lnSpc>
              </a:pPr>
              <a:r>
                <a:rPr lang="en-US" sz="1200" dirty="0">
                  <a:solidFill>
                    <a:srgbClr val="00458B"/>
                  </a:solidFill>
                  <a:latin typeface="微软雅黑" pitchFamily="34" charset="-122"/>
                  <a:ea typeface="微软雅黑" pitchFamily="34" charset="-122"/>
                </a:rPr>
                <a:t>DHT</a:t>
              </a:r>
              <a:r>
                <a:rPr lang="zh-CN" altLang="en-US" sz="1200" dirty="0">
                  <a:solidFill>
                    <a:srgbClr val="00458B"/>
                  </a:solidFill>
                  <a:latin typeface="微软雅黑" pitchFamily="34" charset="-122"/>
                  <a:ea typeface="微软雅黑" pitchFamily="34" charset="-122"/>
                </a:rPr>
                <a:t> </a:t>
              </a:r>
              <a:r>
                <a:rPr lang="en-US" altLang="zh-CN" sz="1200" dirty="0">
                  <a:solidFill>
                    <a:srgbClr val="00458B"/>
                  </a:solidFill>
                  <a:latin typeface="微软雅黑" pitchFamily="34" charset="-122"/>
                  <a:ea typeface="微软雅黑" pitchFamily="34" charset="-122"/>
                </a:rPr>
                <a:t>ring</a:t>
              </a:r>
              <a:endParaRPr lang="en-US" sz="1200" dirty="0">
                <a:solidFill>
                  <a:srgbClr val="00458B"/>
                </a:solidFill>
                <a:latin typeface="微软雅黑" pitchFamily="34" charset="-122"/>
                <a:ea typeface="微软雅黑" pitchFamily="34" charset="-122"/>
              </a:endParaRPr>
            </a:p>
          </p:txBody>
        </p:sp>
      </p:grpSp>
      <p:sp>
        <p:nvSpPr>
          <p:cNvPr id="309" name="文本框 672"/>
          <p:cNvSpPr txBox="1"/>
          <p:nvPr/>
        </p:nvSpPr>
        <p:spPr bwMode="white">
          <a:xfrm>
            <a:off x="3763905" y="814963"/>
            <a:ext cx="1218434" cy="305240"/>
          </a:xfrm>
          <a:prstGeom prst="rect">
            <a:avLst/>
          </a:prstGeom>
          <a:noFill/>
          <a:ln w="9525">
            <a:noFill/>
            <a:miter lim="800000"/>
            <a:headEnd/>
            <a:tailEnd/>
          </a:ln>
        </p:spPr>
        <p:txBody>
          <a:bodyPr wrap="square" lIns="112837" tIns="56419" rIns="112837" bIns="56419" rtlCol="0">
            <a:spAutoFit/>
          </a:bodyPr>
          <a:lstStyle/>
          <a:p>
            <a:pPr defTabSz="846112">
              <a:lnSpc>
                <a:spcPct val="80000"/>
              </a:lnSpc>
            </a:pPr>
            <a:r>
              <a:rPr lang="en-US" altLang="zh-CN" dirty="0">
                <a:solidFill>
                  <a:srgbClr val="00458B"/>
                </a:solidFill>
                <a:latin typeface="微软雅黑" pitchFamily="34" charset="-122"/>
                <a:ea typeface="微软雅黑" pitchFamily="34" charset="-122"/>
              </a:rPr>
              <a:t>64M</a:t>
            </a:r>
            <a:endParaRPr lang="zh-CN" altLang="en-US" dirty="0">
              <a:solidFill>
                <a:srgbClr val="00458B"/>
              </a:solidFill>
              <a:latin typeface="微软雅黑" pitchFamily="34" charset="-122"/>
              <a:ea typeface="微软雅黑" pitchFamily="34" charset="-122"/>
            </a:endParaRPr>
          </a:p>
        </p:txBody>
      </p:sp>
      <p:sp>
        <p:nvSpPr>
          <p:cNvPr id="310" name="波形 675"/>
          <p:cNvSpPr/>
          <p:nvPr/>
        </p:nvSpPr>
        <p:spPr bwMode="auto">
          <a:xfrm>
            <a:off x="6944817" y="1745096"/>
            <a:ext cx="700622" cy="157389"/>
          </a:xfrm>
          <a:prstGeom prst="wave">
            <a:avLst/>
          </a:prstGeom>
          <a:solidFill>
            <a:srgbClr val="66CCFF"/>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79" tIns="45691" rIns="91379" bIns="45691" numCol="1" rtlCol="0" anchor="t" anchorCtr="0" compatLnSpc="1">
            <a:prstTxWarp prst="textNoShape">
              <a:avLst/>
            </a:prstTxWarp>
          </a:bodyPr>
          <a:lstStyle/>
          <a:p>
            <a:pPr defTabSz="912687">
              <a:buClr>
                <a:srgbClr val="CC9900"/>
              </a:buClr>
              <a:buFont typeface="Wingdings" pitchFamily="2" charset="2"/>
              <a:buChar char="n"/>
            </a:pPr>
            <a:endParaRPr lang="zh-CN" altLang="en-US" b="1" dirty="0">
              <a:solidFill>
                <a:prstClr val="black"/>
              </a:solidFill>
              <a:latin typeface="Calibri" pitchFamily="34" charset="0"/>
              <a:ea typeface="微软雅黑" pitchFamily="34" charset="-122"/>
            </a:endParaRPr>
          </a:p>
        </p:txBody>
      </p:sp>
      <p:sp>
        <p:nvSpPr>
          <p:cNvPr id="311" name="文本框 59"/>
          <p:cNvSpPr txBox="1"/>
          <p:nvPr/>
        </p:nvSpPr>
        <p:spPr bwMode="white">
          <a:xfrm>
            <a:off x="7833675" y="1883702"/>
            <a:ext cx="972589" cy="289100"/>
          </a:xfrm>
          <a:prstGeom prst="rect">
            <a:avLst/>
          </a:prstGeom>
          <a:noFill/>
          <a:ln w="9525">
            <a:noFill/>
            <a:miter lim="800000"/>
            <a:headEnd/>
            <a:tailEnd/>
          </a:ln>
        </p:spPr>
        <p:txBody>
          <a:bodyPr wrap="none" lIns="112837" tIns="56419" rIns="112837" bIns="56419"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46112">
              <a:lnSpc>
                <a:spcPct val="80000"/>
              </a:lnSpc>
            </a:pPr>
            <a:r>
              <a:rPr lang="en-US" altLang="zh-CN" sz="1600" dirty="0">
                <a:solidFill>
                  <a:prstClr val="white"/>
                </a:solidFill>
                <a:latin typeface="微软雅黑" pitchFamily="34" charset="-122"/>
                <a:ea typeface="微软雅黑" pitchFamily="34" charset="-122"/>
              </a:rPr>
              <a:t>CPU</a:t>
            </a:r>
            <a:endParaRPr lang="zh-CN" altLang="en-US" sz="1600" dirty="0">
              <a:solidFill>
                <a:prstClr val="white"/>
              </a:solidFill>
              <a:latin typeface="微软雅黑" pitchFamily="34" charset="-122"/>
              <a:ea typeface="微软雅黑" pitchFamily="34" charset="-122"/>
            </a:endParaRPr>
          </a:p>
        </p:txBody>
      </p:sp>
      <p:sp>
        <p:nvSpPr>
          <p:cNvPr id="312" name="矩形 703"/>
          <p:cNvSpPr/>
          <p:nvPr/>
        </p:nvSpPr>
        <p:spPr bwMode="auto">
          <a:xfrm>
            <a:off x="4790289" y="1446848"/>
            <a:ext cx="4983167" cy="765561"/>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135" algn="l" rtl="0" fontAlgn="base">
              <a:spcBef>
                <a:spcPct val="0"/>
              </a:spcBef>
              <a:spcAft>
                <a:spcPct val="0"/>
              </a:spcAft>
              <a:defRPr kern="1200">
                <a:solidFill>
                  <a:schemeClr val="tx1"/>
                </a:solidFill>
                <a:latin typeface="Calibri" pitchFamily="34" charset="0"/>
                <a:ea typeface="宋体" pitchFamily="2" charset="-122"/>
                <a:cs typeface="+mn-cs"/>
              </a:defRPr>
            </a:lvl2pPr>
            <a:lvl3pPr marL="91427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406"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541" algn="l" rtl="0" fontAlgn="base">
              <a:spcBef>
                <a:spcPct val="0"/>
              </a:spcBef>
              <a:spcAft>
                <a:spcPct val="0"/>
              </a:spcAft>
              <a:defRPr kern="1200">
                <a:solidFill>
                  <a:schemeClr val="tx1"/>
                </a:solidFill>
                <a:latin typeface="Calibri" pitchFamily="34" charset="0"/>
                <a:ea typeface="宋体" pitchFamily="2" charset="-122"/>
                <a:cs typeface="+mn-cs"/>
              </a:defRPr>
            </a:lvl5pPr>
            <a:lvl6pPr marL="2285676" algn="l" defTabSz="914270" rtl="0" eaLnBrk="1" latinLnBrk="0" hangingPunct="1">
              <a:defRPr kern="1200">
                <a:solidFill>
                  <a:schemeClr val="tx1"/>
                </a:solidFill>
                <a:latin typeface="Calibri" pitchFamily="34" charset="0"/>
                <a:ea typeface="宋体" pitchFamily="2" charset="-122"/>
                <a:cs typeface="+mn-cs"/>
              </a:defRPr>
            </a:lvl6pPr>
            <a:lvl7pPr marL="2742811" algn="l" defTabSz="914270" rtl="0" eaLnBrk="1" latinLnBrk="0" hangingPunct="1">
              <a:defRPr kern="1200">
                <a:solidFill>
                  <a:schemeClr val="tx1"/>
                </a:solidFill>
                <a:latin typeface="Calibri" pitchFamily="34" charset="0"/>
                <a:ea typeface="宋体" pitchFamily="2" charset="-122"/>
                <a:cs typeface="+mn-cs"/>
              </a:defRPr>
            </a:lvl7pPr>
            <a:lvl8pPr marL="3199946" algn="l" defTabSz="914270" rtl="0" eaLnBrk="1" latinLnBrk="0" hangingPunct="1">
              <a:defRPr kern="1200">
                <a:solidFill>
                  <a:schemeClr val="tx1"/>
                </a:solidFill>
                <a:latin typeface="Calibri" pitchFamily="34" charset="0"/>
                <a:ea typeface="宋体" pitchFamily="2" charset="-122"/>
                <a:cs typeface="+mn-cs"/>
              </a:defRPr>
            </a:lvl8pPr>
            <a:lvl9pPr marL="3657082" algn="l" defTabSz="914270" rtl="0" eaLnBrk="1" latinLnBrk="0" hangingPunct="1">
              <a:defRPr kern="1200">
                <a:solidFill>
                  <a:schemeClr val="tx1"/>
                </a:solidFill>
                <a:latin typeface="Calibri" pitchFamily="34" charset="0"/>
                <a:ea typeface="宋体" pitchFamily="2" charset="-122"/>
                <a:cs typeface="+mn-cs"/>
              </a:defRPr>
            </a:lvl9pPr>
          </a:lstStyle>
          <a:p>
            <a:pPr algn="ctr" defTabSz="914400">
              <a:buClr>
                <a:srgbClr val="CC9900"/>
              </a:buClr>
            </a:pPr>
            <a:endParaRPr lang="en-US" sz="1200" b="1" dirty="0">
              <a:solidFill>
                <a:prstClr val="black"/>
              </a:solidFill>
              <a:latin typeface="微软雅黑" panose="020B0503020204020204" pitchFamily="34" charset="-122"/>
              <a:ea typeface="微软雅黑" panose="020B0503020204020204" pitchFamily="34" charset="-122"/>
            </a:endParaRPr>
          </a:p>
        </p:txBody>
      </p:sp>
      <p:cxnSp>
        <p:nvCxnSpPr>
          <p:cNvPr id="313" name="直接箭头连接符 652"/>
          <p:cNvCxnSpPr>
            <a:endCxn id="342" idx="0"/>
          </p:cNvCxnSpPr>
          <p:nvPr/>
        </p:nvCxnSpPr>
        <p:spPr>
          <a:xfrm>
            <a:off x="3459836" y="1263823"/>
            <a:ext cx="457279" cy="313826"/>
          </a:xfrm>
          <a:prstGeom prst="straightConnector1">
            <a:avLst/>
          </a:prstGeom>
          <a:noFill/>
          <a:ln w="38100" cap="flat" cmpd="sng" algn="ctr">
            <a:solidFill>
              <a:srgbClr val="92D050"/>
            </a:solidFill>
            <a:prstDash val="solid"/>
            <a:miter lim="800000"/>
            <a:tailEnd type="triangle"/>
          </a:ln>
          <a:effectLst/>
        </p:spPr>
      </p:cxnSp>
      <p:grpSp>
        <p:nvGrpSpPr>
          <p:cNvPr id="314" name="Group 313"/>
          <p:cNvGrpSpPr/>
          <p:nvPr/>
        </p:nvGrpSpPr>
        <p:grpSpPr>
          <a:xfrm>
            <a:off x="1742690" y="5194437"/>
            <a:ext cx="8988156" cy="1129820"/>
            <a:chOff x="523489" y="5107351"/>
            <a:chExt cx="9842919" cy="1129820"/>
          </a:xfrm>
        </p:grpSpPr>
        <p:pic>
          <p:nvPicPr>
            <p:cNvPr id="315" name="Picture 3" descr="U:\华为\2017\8月\D-201708169-存储PPT优化-赵娜-薛迪\文件\胶片美化\陈勇-ROBO解决方案\Link\未标题-7.png"/>
            <p:cNvPicPr>
              <a:picLocks noChangeAspect="1" noChangeArrowheads="1"/>
            </p:cNvPicPr>
            <p:nvPr/>
          </p:nvPicPr>
          <p:blipFill>
            <a:blip r:embed="rId3" cstate="print"/>
            <a:srcRect/>
            <a:stretch>
              <a:fillRect/>
            </a:stretch>
          </p:blipFill>
          <p:spPr bwMode="auto">
            <a:xfrm>
              <a:off x="523489" y="5329613"/>
              <a:ext cx="9842919" cy="907558"/>
            </a:xfrm>
            <a:prstGeom prst="rect">
              <a:avLst/>
            </a:prstGeom>
            <a:noFill/>
          </p:spPr>
        </p:pic>
        <p:sp>
          <p:nvSpPr>
            <p:cNvPr id="316" name="下箭头 636"/>
            <p:cNvSpPr/>
            <p:nvPr/>
          </p:nvSpPr>
          <p:spPr bwMode="auto">
            <a:xfrm>
              <a:off x="7209298" y="5186386"/>
              <a:ext cx="629952" cy="324453"/>
            </a:xfrm>
            <a:prstGeom prst="downArrow">
              <a:avLst/>
            </a:prstGeom>
            <a:solidFill>
              <a:schemeClr val="bg1"/>
            </a:solidFill>
            <a:ln>
              <a:solidFill>
                <a:schemeClr val="tx1"/>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a:solidFill>
                  <a:prstClr val="black"/>
                </a:solidFill>
                <a:latin typeface="微软雅黑" panose="020B0503020204020204" pitchFamily="34" charset="-122"/>
                <a:ea typeface="微软雅黑" panose="020B0503020204020204" pitchFamily="34" charset="-122"/>
              </a:endParaRPr>
            </a:p>
          </p:txBody>
        </p:sp>
        <p:pic>
          <p:nvPicPr>
            <p:cNvPr id="317" name="图片 6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4731" y="5107351"/>
              <a:ext cx="2542120" cy="347873"/>
            </a:xfrm>
            <a:prstGeom prst="rect">
              <a:avLst/>
            </a:prstGeom>
          </p:spPr>
        </p:pic>
        <p:sp>
          <p:nvSpPr>
            <p:cNvPr id="318" name="下箭头 644"/>
            <p:cNvSpPr/>
            <p:nvPr/>
          </p:nvSpPr>
          <p:spPr bwMode="auto">
            <a:xfrm>
              <a:off x="2461494" y="5187849"/>
              <a:ext cx="629952" cy="324453"/>
            </a:xfrm>
            <a:prstGeom prst="downArrow">
              <a:avLst/>
            </a:prstGeom>
            <a:solidFill>
              <a:schemeClr val="bg1"/>
            </a:solidFill>
            <a:ln>
              <a:solidFill>
                <a:schemeClr val="tx1"/>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a:solidFill>
                  <a:prstClr val="black"/>
                </a:solidFill>
                <a:latin typeface="微软雅黑" panose="020B0503020204020204" pitchFamily="34" charset="-122"/>
                <a:ea typeface="微软雅黑" panose="020B0503020204020204" pitchFamily="34" charset="-122"/>
              </a:endParaRPr>
            </a:p>
          </p:txBody>
        </p:sp>
      </p:grpSp>
      <p:grpSp>
        <p:nvGrpSpPr>
          <p:cNvPr id="331" name="组合 136"/>
          <p:cNvGrpSpPr/>
          <p:nvPr/>
        </p:nvGrpSpPr>
        <p:grpSpPr>
          <a:xfrm>
            <a:off x="6211551" y="1507106"/>
            <a:ext cx="566292" cy="641278"/>
            <a:chOff x="8812470" y="2294997"/>
            <a:chExt cx="698480" cy="744603"/>
          </a:xfrm>
        </p:grpSpPr>
        <p:pic>
          <p:nvPicPr>
            <p:cNvPr id="332" name="Picture 331" descr="C:\Users\w00204092.CHINA\Desktop\PNG\芯片图标-01.png"/>
            <p:cNvPicPr>
              <a:picLocks noChangeAspect="1" noChangeArrowheads="1"/>
            </p:cNvPicPr>
            <p:nvPr/>
          </p:nvPicPr>
          <p:blipFill>
            <a:blip r:embed="rId5" cstate="email">
              <a:lum bright="-20000"/>
              <a:extLst>
                <a:ext uri="{28A0092B-C50C-407E-A947-70E740481C1C}">
                  <a14:useLocalDpi xmlns:a14="http://schemas.microsoft.com/office/drawing/2010/main"/>
                </a:ext>
              </a:extLst>
            </a:blip>
            <a:srcRect/>
            <a:stretch>
              <a:fillRect/>
            </a:stretch>
          </p:blipFill>
          <p:spPr bwMode="auto">
            <a:xfrm>
              <a:off x="8812470" y="2294997"/>
              <a:ext cx="698480" cy="744603"/>
            </a:xfrm>
            <a:prstGeom prst="rect">
              <a:avLst/>
            </a:prstGeom>
            <a:noFill/>
            <a:ln>
              <a:noFill/>
            </a:ln>
          </p:spPr>
        </p:pic>
        <p:sp>
          <p:nvSpPr>
            <p:cNvPr id="333" name="矩形 1143"/>
            <p:cNvSpPr/>
            <p:nvPr/>
          </p:nvSpPr>
          <p:spPr bwMode="auto">
            <a:xfrm>
              <a:off x="9029549" y="2534015"/>
              <a:ext cx="274002" cy="276038"/>
            </a:xfrm>
            <a:prstGeom prst="rect">
              <a:avLst/>
            </a:prstGeom>
            <a:solidFill>
              <a:srgbClr val="00A8CB"/>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1200" b="0" i="0" u="none" strike="noStrike" cap="none" normalizeH="0" baseline="0">
                <a:ln>
                  <a:noFill/>
                </a:ln>
                <a:solidFill>
                  <a:schemeClr val="tx1"/>
                </a:solidFill>
                <a:effectLst/>
                <a:ea typeface="宋体" charset="-122"/>
              </a:endParaRPr>
            </a:p>
          </p:txBody>
        </p:sp>
      </p:grpSp>
      <p:grpSp>
        <p:nvGrpSpPr>
          <p:cNvPr id="334" name="组合 136"/>
          <p:cNvGrpSpPr/>
          <p:nvPr/>
        </p:nvGrpSpPr>
        <p:grpSpPr>
          <a:xfrm>
            <a:off x="5194845" y="1499073"/>
            <a:ext cx="566292" cy="641278"/>
            <a:chOff x="8812470" y="2294997"/>
            <a:chExt cx="698480" cy="744603"/>
          </a:xfrm>
        </p:grpSpPr>
        <p:pic>
          <p:nvPicPr>
            <p:cNvPr id="335" name="Picture 334" descr="C:\Users\w00204092.CHINA\Desktop\PNG\芯片图标-01.png"/>
            <p:cNvPicPr>
              <a:picLocks noChangeAspect="1" noChangeArrowheads="1"/>
            </p:cNvPicPr>
            <p:nvPr/>
          </p:nvPicPr>
          <p:blipFill>
            <a:blip r:embed="rId5" cstate="email">
              <a:lum bright="-20000"/>
              <a:extLst>
                <a:ext uri="{28A0092B-C50C-407E-A947-70E740481C1C}">
                  <a14:useLocalDpi xmlns:a14="http://schemas.microsoft.com/office/drawing/2010/main"/>
                </a:ext>
              </a:extLst>
            </a:blip>
            <a:srcRect/>
            <a:stretch>
              <a:fillRect/>
            </a:stretch>
          </p:blipFill>
          <p:spPr bwMode="auto">
            <a:xfrm>
              <a:off x="8812470" y="2294997"/>
              <a:ext cx="698480" cy="744603"/>
            </a:xfrm>
            <a:prstGeom prst="rect">
              <a:avLst/>
            </a:prstGeom>
            <a:noFill/>
            <a:ln>
              <a:noFill/>
            </a:ln>
          </p:spPr>
        </p:pic>
        <p:sp>
          <p:nvSpPr>
            <p:cNvPr id="336" name="矩形 1143"/>
            <p:cNvSpPr/>
            <p:nvPr/>
          </p:nvSpPr>
          <p:spPr bwMode="auto">
            <a:xfrm>
              <a:off x="9029549" y="2534015"/>
              <a:ext cx="274002" cy="276038"/>
            </a:xfrm>
            <a:prstGeom prst="rect">
              <a:avLst/>
            </a:prstGeom>
            <a:solidFill>
              <a:srgbClr val="00A8CB"/>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1200" b="0" i="0" u="none" strike="noStrike" cap="none" normalizeH="0" baseline="0">
                <a:ln>
                  <a:noFill/>
                </a:ln>
                <a:solidFill>
                  <a:schemeClr val="tx1"/>
                </a:solidFill>
                <a:effectLst/>
                <a:ea typeface="宋体" charset="-122"/>
              </a:endParaRPr>
            </a:p>
          </p:txBody>
        </p:sp>
      </p:grpSp>
      <p:grpSp>
        <p:nvGrpSpPr>
          <p:cNvPr id="337" name="组合 136"/>
          <p:cNvGrpSpPr/>
          <p:nvPr/>
        </p:nvGrpSpPr>
        <p:grpSpPr>
          <a:xfrm>
            <a:off x="8827919" y="1479687"/>
            <a:ext cx="566292" cy="641278"/>
            <a:chOff x="8812470" y="2294997"/>
            <a:chExt cx="698480" cy="744603"/>
          </a:xfrm>
        </p:grpSpPr>
        <p:pic>
          <p:nvPicPr>
            <p:cNvPr id="338" name="Picture 337" descr="C:\Users\w00204092.CHINA\Desktop\PNG\芯片图标-01.png"/>
            <p:cNvPicPr>
              <a:picLocks noChangeAspect="1" noChangeArrowheads="1"/>
            </p:cNvPicPr>
            <p:nvPr/>
          </p:nvPicPr>
          <p:blipFill>
            <a:blip r:embed="rId5" cstate="email">
              <a:lum bright="-20000"/>
              <a:extLst>
                <a:ext uri="{28A0092B-C50C-407E-A947-70E740481C1C}">
                  <a14:useLocalDpi xmlns:a14="http://schemas.microsoft.com/office/drawing/2010/main"/>
                </a:ext>
              </a:extLst>
            </a:blip>
            <a:srcRect/>
            <a:stretch>
              <a:fillRect/>
            </a:stretch>
          </p:blipFill>
          <p:spPr bwMode="auto">
            <a:xfrm>
              <a:off x="8812470" y="2294997"/>
              <a:ext cx="698480" cy="744603"/>
            </a:xfrm>
            <a:prstGeom prst="rect">
              <a:avLst/>
            </a:prstGeom>
            <a:noFill/>
            <a:ln>
              <a:noFill/>
            </a:ln>
          </p:spPr>
        </p:pic>
        <p:sp>
          <p:nvSpPr>
            <p:cNvPr id="339" name="矩形 1143"/>
            <p:cNvSpPr/>
            <p:nvPr/>
          </p:nvSpPr>
          <p:spPr bwMode="auto">
            <a:xfrm>
              <a:off x="9029549" y="2534015"/>
              <a:ext cx="274002" cy="276038"/>
            </a:xfrm>
            <a:prstGeom prst="rect">
              <a:avLst/>
            </a:prstGeom>
            <a:solidFill>
              <a:srgbClr val="00A8CB"/>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1200" b="0" i="0" u="none" strike="noStrike" cap="none" normalizeH="0" baseline="0">
                <a:ln>
                  <a:noFill/>
                </a:ln>
                <a:solidFill>
                  <a:schemeClr val="tx1"/>
                </a:solidFill>
                <a:effectLst/>
                <a:ea typeface="宋体" charset="-122"/>
              </a:endParaRPr>
            </a:p>
          </p:txBody>
        </p:sp>
      </p:grpSp>
      <p:grpSp>
        <p:nvGrpSpPr>
          <p:cNvPr id="340" name="组合 136"/>
          <p:cNvGrpSpPr/>
          <p:nvPr/>
        </p:nvGrpSpPr>
        <p:grpSpPr>
          <a:xfrm>
            <a:off x="7737558" y="1499073"/>
            <a:ext cx="566292" cy="641278"/>
            <a:chOff x="8812470" y="2294997"/>
            <a:chExt cx="698480" cy="744603"/>
          </a:xfrm>
        </p:grpSpPr>
        <p:pic>
          <p:nvPicPr>
            <p:cNvPr id="341" name="Picture 340" descr="C:\Users\w00204092.CHINA\Desktop\PNG\芯片图标-01.png"/>
            <p:cNvPicPr>
              <a:picLocks noChangeAspect="1" noChangeArrowheads="1"/>
            </p:cNvPicPr>
            <p:nvPr/>
          </p:nvPicPr>
          <p:blipFill>
            <a:blip r:embed="rId5" cstate="email">
              <a:lum bright="-20000"/>
              <a:extLst>
                <a:ext uri="{28A0092B-C50C-407E-A947-70E740481C1C}">
                  <a14:useLocalDpi xmlns:a14="http://schemas.microsoft.com/office/drawing/2010/main"/>
                </a:ext>
              </a:extLst>
            </a:blip>
            <a:srcRect/>
            <a:stretch>
              <a:fillRect/>
            </a:stretch>
          </p:blipFill>
          <p:spPr bwMode="auto">
            <a:xfrm>
              <a:off x="8812470" y="2294997"/>
              <a:ext cx="698480" cy="744603"/>
            </a:xfrm>
            <a:prstGeom prst="rect">
              <a:avLst/>
            </a:prstGeom>
            <a:noFill/>
            <a:ln>
              <a:noFill/>
            </a:ln>
          </p:spPr>
        </p:pic>
        <p:sp>
          <p:nvSpPr>
            <p:cNvPr id="342" name="矩形 1143"/>
            <p:cNvSpPr/>
            <p:nvPr/>
          </p:nvSpPr>
          <p:spPr bwMode="auto">
            <a:xfrm>
              <a:off x="9029549" y="2534015"/>
              <a:ext cx="274002" cy="276038"/>
            </a:xfrm>
            <a:prstGeom prst="rect">
              <a:avLst/>
            </a:prstGeom>
            <a:solidFill>
              <a:srgbClr val="00A8CB"/>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1200" b="0" i="0" u="none" strike="noStrike" cap="none" normalizeH="0" baseline="0">
                <a:ln>
                  <a:noFill/>
                </a:ln>
                <a:solidFill>
                  <a:schemeClr val="tx1"/>
                </a:solidFill>
                <a:effectLst/>
                <a:ea typeface="宋体" charset="-122"/>
              </a:endParaRPr>
            </a:p>
          </p:txBody>
        </p:sp>
      </p:grpSp>
      <p:grpSp>
        <p:nvGrpSpPr>
          <p:cNvPr id="2" name="Group 1"/>
          <p:cNvGrpSpPr/>
          <p:nvPr/>
        </p:nvGrpSpPr>
        <p:grpSpPr>
          <a:xfrm>
            <a:off x="2938883" y="5609668"/>
            <a:ext cx="6885033" cy="480512"/>
            <a:chOff x="2938883" y="5609668"/>
            <a:chExt cx="6885033" cy="480512"/>
          </a:xfrm>
        </p:grpSpPr>
        <p:pic>
          <p:nvPicPr>
            <p:cNvPr id="169" name="图片 10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38883" y="5609668"/>
              <a:ext cx="528448" cy="480512"/>
            </a:xfrm>
            <a:prstGeom prst="rect">
              <a:avLst/>
            </a:prstGeom>
          </p:spPr>
        </p:pic>
        <p:pic>
          <p:nvPicPr>
            <p:cNvPr id="170" name="图片 10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516754" y="5609668"/>
              <a:ext cx="528448" cy="480512"/>
            </a:xfrm>
            <a:prstGeom prst="rect">
              <a:avLst/>
            </a:prstGeom>
          </p:spPr>
        </p:pic>
        <p:pic>
          <p:nvPicPr>
            <p:cNvPr id="171" name="图片 10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094625" y="5609668"/>
              <a:ext cx="528448" cy="480512"/>
            </a:xfrm>
            <a:prstGeom prst="rect">
              <a:avLst/>
            </a:prstGeom>
          </p:spPr>
        </p:pic>
        <p:pic>
          <p:nvPicPr>
            <p:cNvPr id="172" name="图片 10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72496" y="5609668"/>
              <a:ext cx="528448" cy="480512"/>
            </a:xfrm>
            <a:prstGeom prst="rect">
              <a:avLst/>
            </a:prstGeom>
          </p:spPr>
        </p:pic>
        <p:pic>
          <p:nvPicPr>
            <p:cNvPr id="324" name="图片 10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28238" y="5609668"/>
              <a:ext cx="528448" cy="480512"/>
            </a:xfrm>
            <a:prstGeom prst="rect">
              <a:avLst/>
            </a:prstGeom>
          </p:spPr>
        </p:pic>
        <p:pic>
          <p:nvPicPr>
            <p:cNvPr id="326" name="图片 10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983980" y="5609668"/>
              <a:ext cx="528448" cy="480512"/>
            </a:xfrm>
            <a:prstGeom prst="rect">
              <a:avLst/>
            </a:prstGeom>
          </p:spPr>
        </p:pic>
        <p:pic>
          <p:nvPicPr>
            <p:cNvPr id="327" name="图片 10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139722" y="5609668"/>
              <a:ext cx="528448" cy="480512"/>
            </a:xfrm>
            <a:prstGeom prst="rect">
              <a:avLst/>
            </a:prstGeom>
          </p:spPr>
        </p:pic>
        <p:pic>
          <p:nvPicPr>
            <p:cNvPr id="329" name="图片 10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295468" y="5609668"/>
              <a:ext cx="528448" cy="480512"/>
            </a:xfrm>
            <a:prstGeom prst="rect">
              <a:avLst/>
            </a:prstGeom>
          </p:spPr>
        </p:pic>
        <p:pic>
          <p:nvPicPr>
            <p:cNvPr id="343" name="图片 10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50367" y="5609668"/>
              <a:ext cx="528448" cy="480512"/>
            </a:xfrm>
            <a:prstGeom prst="rect">
              <a:avLst/>
            </a:prstGeom>
          </p:spPr>
        </p:pic>
        <p:pic>
          <p:nvPicPr>
            <p:cNvPr id="344" name="图片 10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06109" y="5609668"/>
              <a:ext cx="528448" cy="480512"/>
            </a:xfrm>
            <a:prstGeom prst="rect">
              <a:avLst/>
            </a:prstGeom>
          </p:spPr>
        </p:pic>
        <p:pic>
          <p:nvPicPr>
            <p:cNvPr id="345" name="图片 10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561851" y="5609668"/>
              <a:ext cx="528448" cy="480512"/>
            </a:xfrm>
            <a:prstGeom prst="rect">
              <a:avLst/>
            </a:prstGeom>
          </p:spPr>
        </p:pic>
        <p:pic>
          <p:nvPicPr>
            <p:cNvPr id="346" name="图片 10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17593" y="5609668"/>
              <a:ext cx="528448" cy="480512"/>
            </a:xfrm>
            <a:prstGeom prst="rect">
              <a:avLst/>
            </a:prstGeom>
          </p:spPr>
        </p:pic>
      </p:grpSp>
    </p:spTree>
    <p:extLst>
      <p:ext uri="{BB962C8B-B14F-4D97-AF65-F5344CB8AC3E}">
        <p14:creationId xmlns:p14="http://schemas.microsoft.com/office/powerpoint/2010/main" val="158497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animEffect transition="in" filter="wipe(up)">
                                      <p:cBhvr>
                                        <p:cTn id="7" dur="500"/>
                                        <p:tgtEl>
                                          <p:spTgt spid="3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2"/>
                                        </p:tgtEl>
                                        <p:attrNameLst>
                                          <p:attrName>style.visibility</p:attrName>
                                        </p:attrNameLst>
                                      </p:cBhvr>
                                      <p:to>
                                        <p:strVal val="visible"/>
                                      </p:to>
                                    </p:set>
                                    <p:animEffect transition="in" filter="wipe(left)">
                                      <p:cBhvr>
                                        <p:cTn id="12" dur="500"/>
                                        <p:tgtEl>
                                          <p:spTgt spid="2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35"/>
                                        </p:tgtEl>
                                        <p:attrNameLst>
                                          <p:attrName>style.visibility</p:attrName>
                                        </p:attrNameLst>
                                      </p:cBhvr>
                                      <p:to>
                                        <p:strVal val="visible"/>
                                      </p:to>
                                    </p:set>
                                    <p:animEffect transition="in" filter="wipe(up)">
                                      <p:cBhvr>
                                        <p:cTn id="17" dur="500"/>
                                        <p:tgtEl>
                                          <p:spTgt spid="2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73"/>
                                        </p:tgtEl>
                                        <p:attrNameLst>
                                          <p:attrName>style.visibility</p:attrName>
                                        </p:attrNameLst>
                                      </p:cBhvr>
                                      <p:to>
                                        <p:strVal val="visible"/>
                                      </p:to>
                                    </p:set>
                                    <p:animEffect transition="in" filter="wipe(up)">
                                      <p:cBhvr>
                                        <p:cTn id="22" dur="500"/>
                                        <p:tgtEl>
                                          <p:spTgt spid="17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14"/>
                                        </p:tgtEl>
                                        <p:attrNameLst>
                                          <p:attrName>style.visibility</p:attrName>
                                        </p:attrNameLst>
                                      </p:cBhvr>
                                      <p:to>
                                        <p:strVal val="visible"/>
                                      </p:to>
                                    </p:set>
                                    <p:animEffect transition="in" filter="wipe(up)">
                                      <p:cBhvr>
                                        <p:cTn id="27" dur="500"/>
                                        <p:tgtEl>
                                          <p:spTgt spid="314"/>
                                        </p:tgtEl>
                                      </p:cBhvr>
                                    </p:animEffect>
                                  </p:childTnLst>
                                </p:cTn>
                              </p:par>
                              <p:par>
                                <p:cTn id="28" presetID="1"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圆角矩形 161"/>
          <p:cNvSpPr/>
          <p:nvPr/>
        </p:nvSpPr>
        <p:spPr>
          <a:xfrm>
            <a:off x="4530890" y="2531495"/>
            <a:ext cx="1176714" cy="923115"/>
          </a:xfrm>
          <a:prstGeom prst="roundRect">
            <a:avLst/>
          </a:prstGeom>
          <a:solidFill>
            <a:schemeClr val="bg1">
              <a:lumMod val="65000"/>
              <a:alpha val="57000"/>
            </a:scheme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107" name="圆角矩形 162"/>
          <p:cNvSpPr/>
          <p:nvPr/>
        </p:nvSpPr>
        <p:spPr>
          <a:xfrm>
            <a:off x="5733914" y="2528483"/>
            <a:ext cx="1176714" cy="923115"/>
          </a:xfrm>
          <a:prstGeom prst="roundRect">
            <a:avLst/>
          </a:prstGeom>
          <a:solidFill>
            <a:schemeClr val="bg1">
              <a:lumMod val="65000"/>
              <a:alpha val="57000"/>
            </a:scheme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110" name="标题 1"/>
          <p:cNvSpPr txBox="1">
            <a:spLocks/>
          </p:cNvSpPr>
          <p:nvPr/>
        </p:nvSpPr>
        <p:spPr>
          <a:xfrm>
            <a:off x="633690" y="214016"/>
            <a:ext cx="10515600" cy="822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rgbClr val="000000"/>
                </a:solidFill>
                <a:latin typeface="微软雅黑" panose="020B0503020204020204" pitchFamily="34" charset="-122"/>
                <a:ea typeface="微软雅黑" panose="020B0503020204020204" pitchFamily="34" charset="-122"/>
              </a:rPr>
              <a:t>CPU multi-core load balancing optimization: </a:t>
            </a:r>
          </a:p>
          <a:p>
            <a:r>
              <a:rPr lang="en-US" altLang="zh-CN" sz="2000" dirty="0">
                <a:solidFill>
                  <a:srgbClr val="000000"/>
                </a:solidFill>
                <a:latin typeface="微软雅黑" panose="020B0503020204020204" pitchFamily="34" charset="-122"/>
                <a:ea typeface="微软雅黑" panose="020B0503020204020204" pitchFamily="34" charset="-122"/>
              </a:rPr>
              <a:t>No grouping</a:t>
            </a: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-&gt;</a:t>
            </a: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Grouping</a:t>
            </a: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-&gt;</a:t>
            </a: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Grouping + Intelligent scheduling</a:t>
            </a:r>
            <a:endParaRPr lang="en-US" altLang="zh-CN" sz="2400" dirty="0">
              <a:solidFill>
                <a:srgbClr val="000000"/>
              </a:solidFill>
              <a:latin typeface="微软雅黑" panose="020B0503020204020204" pitchFamily="34" charset="-122"/>
              <a:ea typeface="微软雅黑" panose="020B0503020204020204" pitchFamily="34" charset="-122"/>
            </a:endParaRPr>
          </a:p>
        </p:txBody>
      </p:sp>
      <p:sp>
        <p:nvSpPr>
          <p:cNvPr id="111" name="矩形 60"/>
          <p:cNvSpPr/>
          <p:nvPr/>
        </p:nvSpPr>
        <p:spPr>
          <a:xfrm>
            <a:off x="4655298" y="4457008"/>
            <a:ext cx="2886123" cy="1723549"/>
          </a:xfrm>
          <a:prstGeom prst="rect">
            <a:avLst/>
          </a:prstGeom>
        </p:spPr>
        <p:txBody>
          <a:bodyPr wrap="square">
            <a:spAutoFit/>
          </a:bodyPr>
          <a:lstStyle/>
          <a:p>
            <a:pPr defTabSz="914400"/>
            <a:r>
              <a:rPr lang="en-US" altLang="zh-CN" b="1" dirty="0">
                <a:solidFill>
                  <a:prstClr val="black"/>
                </a:solidFill>
                <a:latin typeface="Times New Roman" charset="0"/>
                <a:ea typeface="Times New Roman" charset="0"/>
                <a:cs typeface="Times New Roman" charset="0"/>
              </a:rPr>
              <a:t>Advantage:</a:t>
            </a:r>
          </a:p>
          <a:p>
            <a:pPr defTabSz="914400"/>
            <a:r>
              <a:rPr lang="en-US" altLang="zh-CN" sz="1200" dirty="0">
                <a:solidFill>
                  <a:prstClr val="black"/>
                </a:solidFill>
                <a:latin typeface="Times New Roman" charset="0"/>
                <a:ea typeface="Times New Roman" charset="0"/>
                <a:cs typeface="Times New Roman" charset="0"/>
              </a:rPr>
              <a:t>Avoid interference and frequent resource switching</a:t>
            </a:r>
          </a:p>
          <a:p>
            <a:pPr defTabSz="914400"/>
            <a:endParaRPr lang="en-US" altLang="zh-CN" dirty="0">
              <a:solidFill>
                <a:prstClr val="black"/>
              </a:solidFill>
              <a:latin typeface="Times New Roman" charset="0"/>
              <a:ea typeface="Times New Roman" charset="0"/>
              <a:cs typeface="Times New Roman" charset="0"/>
            </a:endParaRPr>
          </a:p>
          <a:p>
            <a:pPr defTabSz="914400"/>
            <a:r>
              <a:rPr lang="en-US" altLang="zh-CN" b="1" dirty="0">
                <a:solidFill>
                  <a:prstClr val="black"/>
                </a:solidFill>
                <a:latin typeface="Times New Roman" charset="0"/>
                <a:ea typeface="Times New Roman" charset="0"/>
                <a:cs typeface="Times New Roman" charset="0"/>
              </a:rPr>
              <a:t>Challenge:</a:t>
            </a:r>
          </a:p>
          <a:p>
            <a:pPr defTabSz="914400"/>
            <a:r>
              <a:rPr lang="en-US" altLang="zh-CN" sz="1200" dirty="0">
                <a:solidFill>
                  <a:prstClr val="black"/>
                </a:solidFill>
                <a:latin typeface="Times New Roman" charset="0"/>
                <a:ea typeface="Times New Roman" charset="0"/>
                <a:cs typeface="Times New Roman" charset="0"/>
              </a:rPr>
              <a:t>Different services, partial nuclear overload, high latency</a:t>
            </a:r>
            <a:endParaRPr lang="zh-CN" altLang="en-US" sz="1200" dirty="0">
              <a:solidFill>
                <a:prstClr val="black"/>
              </a:solidFill>
              <a:latin typeface="Times New Roman" charset="0"/>
              <a:ea typeface="Times New Roman" charset="0"/>
              <a:cs typeface="Times New Roman" charset="0"/>
            </a:endParaRPr>
          </a:p>
        </p:txBody>
      </p:sp>
      <p:sp>
        <p:nvSpPr>
          <p:cNvPr id="112" name="文本框 61"/>
          <p:cNvSpPr txBox="1"/>
          <p:nvPr/>
        </p:nvSpPr>
        <p:spPr>
          <a:xfrm>
            <a:off x="7896314" y="1420922"/>
            <a:ext cx="3693466" cy="584775"/>
          </a:xfrm>
          <a:prstGeom prst="rect">
            <a:avLst/>
          </a:prstGeom>
        </p:spPr>
        <p:txBody>
          <a:bodyPr wrap="square">
            <a:spAutoFit/>
          </a:bodyPr>
          <a:lstStyle>
            <a:defPPr>
              <a:defRPr lang="zh-CN"/>
            </a:defPPr>
            <a:lvl1pPr>
              <a:defRPr>
                <a:latin typeface="微软雅黑" panose="020B0503020204020204" pitchFamily="34" charset="-122"/>
                <a:ea typeface="微软雅黑" panose="020B0503020204020204" pitchFamily="34" charset="-122"/>
              </a:defRPr>
            </a:lvl1pPr>
          </a:lstStyle>
          <a:p>
            <a:pPr algn="ctr" defTabSz="914400"/>
            <a:r>
              <a:rPr lang="en-US" altLang="zh-CN" dirty="0">
                <a:solidFill>
                  <a:prstClr val="black"/>
                </a:solidFill>
                <a:cs typeface=""/>
              </a:rPr>
              <a:t>Dorado</a:t>
            </a:r>
            <a:r>
              <a:rPr lang="zh-CN" altLang="en-US" dirty="0">
                <a:solidFill>
                  <a:prstClr val="black"/>
                </a:solidFill>
                <a:cs typeface=""/>
              </a:rPr>
              <a:t> </a:t>
            </a:r>
            <a:r>
              <a:rPr lang="en-US" altLang="zh-CN" dirty="0">
                <a:solidFill>
                  <a:prstClr val="black"/>
                </a:solidFill>
                <a:cs typeface=""/>
              </a:rPr>
              <a:t>V6</a:t>
            </a:r>
          </a:p>
          <a:p>
            <a:pPr algn="ctr" defTabSz="914400"/>
            <a:r>
              <a:rPr lang="en-US" altLang="zh-CN" sz="1400" dirty="0">
                <a:solidFill>
                  <a:srgbClr val="000000"/>
                </a:solidFill>
              </a:rPr>
              <a:t>Grouping + intelligent scheduling</a:t>
            </a:r>
            <a:endParaRPr lang="en-US" altLang="zh-CN" sz="1400" dirty="0">
              <a:solidFill>
                <a:prstClr val="black"/>
              </a:solidFill>
              <a:cs typeface=""/>
            </a:endParaRPr>
          </a:p>
        </p:txBody>
      </p:sp>
      <p:sp>
        <p:nvSpPr>
          <p:cNvPr id="113" name="文本框 62"/>
          <p:cNvSpPr txBox="1"/>
          <p:nvPr/>
        </p:nvSpPr>
        <p:spPr>
          <a:xfrm>
            <a:off x="8363551" y="4457008"/>
            <a:ext cx="2847826" cy="923330"/>
          </a:xfrm>
          <a:prstGeom prst="rect">
            <a:avLst/>
          </a:prstGeom>
        </p:spPr>
        <p:txBody>
          <a:bodyPr wrap="square">
            <a:spAutoFit/>
          </a:bodyPr>
          <a:lstStyle>
            <a:defPPr>
              <a:defRPr lang="en-US"/>
            </a:defPPr>
            <a:lvl1pPr defTabSz="914400">
              <a:defRPr b="1">
                <a:solidFill>
                  <a:prstClr val="black"/>
                </a:solidFill>
                <a:latin typeface="Times New Roman" charset="0"/>
                <a:ea typeface="Times New Roman" charset="0"/>
                <a:cs typeface="Times New Roman" charset="0"/>
              </a:defRPr>
            </a:lvl1pPr>
          </a:lstStyle>
          <a:p>
            <a:r>
              <a:rPr lang="en-US" altLang="zh-CN" dirty="0"/>
              <a:t>Advantage:</a:t>
            </a:r>
          </a:p>
          <a:p>
            <a:r>
              <a:rPr lang="en-US" altLang="zh-CN" sz="1200" b="0" dirty="0"/>
              <a:t>According to the load status, the intelligent</a:t>
            </a:r>
            <a:r>
              <a:rPr lang="zh-CN" altLang="en-US" sz="1200" b="0" dirty="0"/>
              <a:t> </a:t>
            </a:r>
            <a:r>
              <a:rPr lang="en-US" altLang="zh-CN" sz="1200" b="0" dirty="0"/>
              <a:t>scheduler dispatches tasks to other cores to achieve load balancing.</a:t>
            </a:r>
          </a:p>
        </p:txBody>
      </p:sp>
      <p:sp>
        <p:nvSpPr>
          <p:cNvPr id="114" name="右箭头 63"/>
          <p:cNvSpPr/>
          <p:nvPr/>
        </p:nvSpPr>
        <p:spPr>
          <a:xfrm>
            <a:off x="7662218" y="2870689"/>
            <a:ext cx="455382" cy="500522"/>
          </a:xfrm>
          <a:prstGeom prst="rightArrow">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116" name="文本框 15"/>
          <p:cNvSpPr txBox="1"/>
          <p:nvPr/>
        </p:nvSpPr>
        <p:spPr>
          <a:xfrm>
            <a:off x="4810485" y="3554785"/>
            <a:ext cx="853444" cy="307777"/>
          </a:xfrm>
          <a:prstGeom prst="rect">
            <a:avLst/>
          </a:prstGeom>
          <a:noFill/>
        </p:spPr>
        <p:txBody>
          <a:bodyPr wrap="square" rtlCol="0">
            <a:spAutoFit/>
          </a:bodyPr>
          <a:lstStyle/>
          <a:p>
            <a:pPr algn="ctr" defTabSz="914400"/>
            <a:r>
              <a:rPr lang="en-US" altLang="zh-CN" sz="1400">
                <a:solidFill>
                  <a:srgbClr val="FF0000"/>
                </a:solidFill>
                <a:latin typeface="Calibri" panose="020F0502020204030204"/>
                <a:ea typeface="宋体" charset="-122"/>
                <a:cs typeface=""/>
              </a:rPr>
              <a:t>I/O</a:t>
            </a:r>
            <a:endParaRPr lang="zh-CN" altLang="en-US" sz="1400" dirty="0">
              <a:solidFill>
                <a:srgbClr val="FF0000"/>
              </a:solidFill>
              <a:latin typeface="Calibri" panose="020F0502020204030204"/>
              <a:ea typeface="宋体" charset="-122"/>
              <a:cs typeface=""/>
            </a:endParaRPr>
          </a:p>
        </p:txBody>
      </p:sp>
      <p:sp>
        <p:nvSpPr>
          <p:cNvPr id="117" name="文本框 18"/>
          <p:cNvSpPr txBox="1"/>
          <p:nvPr/>
        </p:nvSpPr>
        <p:spPr>
          <a:xfrm>
            <a:off x="6005830" y="3551773"/>
            <a:ext cx="659677" cy="307777"/>
          </a:xfrm>
          <a:prstGeom prst="rect">
            <a:avLst/>
          </a:prstGeom>
          <a:noFill/>
        </p:spPr>
        <p:txBody>
          <a:bodyPr wrap="square" rtlCol="0">
            <a:spAutoFit/>
          </a:bodyPr>
          <a:lstStyle/>
          <a:p>
            <a:pPr defTabSz="914400"/>
            <a:r>
              <a:rPr lang="en-US" altLang="zh-CN" sz="1400" dirty="0">
                <a:solidFill>
                  <a:srgbClr val="FF0000"/>
                </a:solidFill>
                <a:latin typeface="Calibri" panose="020F0502020204030204"/>
                <a:ea typeface="宋体" charset="-122"/>
                <a:cs typeface=""/>
              </a:rPr>
              <a:t>Mirror</a:t>
            </a:r>
            <a:endParaRPr lang="zh-CN" altLang="en-US" sz="1400" dirty="0">
              <a:solidFill>
                <a:srgbClr val="FF0000"/>
              </a:solidFill>
              <a:latin typeface="Calibri" panose="020F0502020204030204"/>
              <a:ea typeface="宋体" charset="-122"/>
              <a:cs typeface=""/>
            </a:endParaRPr>
          </a:p>
        </p:txBody>
      </p:sp>
      <p:sp>
        <p:nvSpPr>
          <p:cNvPr id="118" name="矩形 38"/>
          <p:cNvSpPr/>
          <p:nvPr/>
        </p:nvSpPr>
        <p:spPr>
          <a:xfrm>
            <a:off x="4652361" y="2880690"/>
            <a:ext cx="529428" cy="464410"/>
          </a:xfrm>
          <a:prstGeom prst="rect">
            <a:avLst/>
          </a:prstGeom>
          <a:solidFill>
            <a:srgbClr val="FF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119" name="矩形 40"/>
          <p:cNvSpPr/>
          <p:nvPr/>
        </p:nvSpPr>
        <p:spPr>
          <a:xfrm>
            <a:off x="5181789" y="2880690"/>
            <a:ext cx="529428" cy="464410"/>
          </a:xfrm>
          <a:prstGeom prst="rect">
            <a:avLst/>
          </a:prstGeom>
          <a:solidFill>
            <a:srgbClr val="FF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120" name="矩形 41"/>
          <p:cNvSpPr/>
          <p:nvPr/>
        </p:nvSpPr>
        <p:spPr>
          <a:xfrm>
            <a:off x="5711217" y="2880690"/>
            <a:ext cx="529428" cy="46441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121" name="矩形 42"/>
          <p:cNvSpPr/>
          <p:nvPr/>
        </p:nvSpPr>
        <p:spPr>
          <a:xfrm>
            <a:off x="6240645" y="2880690"/>
            <a:ext cx="529428" cy="46441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122" name="矩形 43"/>
          <p:cNvSpPr/>
          <p:nvPr/>
        </p:nvSpPr>
        <p:spPr>
          <a:xfrm>
            <a:off x="6770073" y="2880689"/>
            <a:ext cx="529428" cy="46441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123" name="文本框 44"/>
          <p:cNvSpPr txBox="1"/>
          <p:nvPr/>
        </p:nvSpPr>
        <p:spPr>
          <a:xfrm>
            <a:off x="6905219" y="3074943"/>
            <a:ext cx="270569" cy="307777"/>
          </a:xfrm>
          <a:prstGeom prst="rect">
            <a:avLst/>
          </a:prstGeom>
          <a:noFill/>
        </p:spPr>
        <p:txBody>
          <a:bodyPr wrap="square" rtlCol="0">
            <a:spAutoFit/>
          </a:bodyPr>
          <a:lstStyle/>
          <a:p>
            <a:pPr defTabSz="914400"/>
            <a:r>
              <a:rPr lang="en-US" altLang="zh-CN" sz="1400" dirty="0">
                <a:solidFill>
                  <a:prstClr val="black"/>
                </a:solidFill>
                <a:latin typeface="Calibri" panose="020F0502020204030204"/>
                <a:ea typeface="宋体" charset="-122"/>
                <a:cs typeface=""/>
              </a:rPr>
              <a:t>…</a:t>
            </a:r>
            <a:endParaRPr lang="zh-CN" altLang="en-US" sz="1400" dirty="0">
              <a:solidFill>
                <a:prstClr val="black"/>
              </a:solidFill>
              <a:latin typeface="Calibri" panose="020F0502020204030204"/>
              <a:ea typeface="宋体" charset="-122"/>
              <a:cs typeface=""/>
            </a:endParaRPr>
          </a:p>
        </p:txBody>
      </p:sp>
      <p:sp>
        <p:nvSpPr>
          <p:cNvPr id="124" name="文本框 45"/>
          <p:cNvSpPr txBox="1"/>
          <p:nvPr/>
        </p:nvSpPr>
        <p:spPr>
          <a:xfrm>
            <a:off x="4800451" y="2967062"/>
            <a:ext cx="270569" cy="307777"/>
          </a:xfrm>
          <a:prstGeom prst="rect">
            <a:avLst/>
          </a:prstGeom>
          <a:noFill/>
        </p:spPr>
        <p:txBody>
          <a:bodyPr wrap="square" rtlCol="0">
            <a:spAutoFit/>
          </a:bodyPr>
          <a:lstStyle/>
          <a:p>
            <a:pPr defTabSz="914400"/>
            <a:r>
              <a:rPr lang="en-US" altLang="zh-CN" sz="1400" dirty="0">
                <a:solidFill>
                  <a:prstClr val="black"/>
                </a:solidFill>
                <a:latin typeface="Calibri" panose="020F0502020204030204"/>
                <a:ea typeface="宋体" charset="-122"/>
                <a:cs typeface=""/>
              </a:rPr>
              <a:t>0</a:t>
            </a:r>
            <a:endParaRPr lang="zh-CN" altLang="en-US" sz="1400" dirty="0">
              <a:solidFill>
                <a:prstClr val="black"/>
              </a:solidFill>
              <a:latin typeface="Calibri" panose="020F0502020204030204"/>
              <a:ea typeface="宋体" charset="-122"/>
              <a:cs typeface=""/>
            </a:endParaRPr>
          </a:p>
        </p:txBody>
      </p:sp>
      <p:sp>
        <p:nvSpPr>
          <p:cNvPr id="125" name="文本框 46"/>
          <p:cNvSpPr txBox="1"/>
          <p:nvPr/>
        </p:nvSpPr>
        <p:spPr>
          <a:xfrm>
            <a:off x="5337199" y="2967062"/>
            <a:ext cx="270569" cy="307777"/>
          </a:xfrm>
          <a:prstGeom prst="rect">
            <a:avLst/>
          </a:prstGeom>
          <a:noFill/>
        </p:spPr>
        <p:txBody>
          <a:bodyPr wrap="square" rtlCol="0">
            <a:spAutoFit/>
          </a:bodyPr>
          <a:lstStyle/>
          <a:p>
            <a:pPr defTabSz="914400"/>
            <a:r>
              <a:rPr lang="en-US" altLang="zh-CN" sz="1400" dirty="0">
                <a:solidFill>
                  <a:prstClr val="black"/>
                </a:solidFill>
                <a:latin typeface="Calibri" panose="020F0502020204030204"/>
                <a:ea typeface="宋体" charset="-122"/>
                <a:cs typeface=""/>
              </a:rPr>
              <a:t>1</a:t>
            </a:r>
            <a:endParaRPr lang="zh-CN" altLang="en-US" sz="1400" dirty="0">
              <a:solidFill>
                <a:prstClr val="black"/>
              </a:solidFill>
              <a:latin typeface="Calibri" panose="020F0502020204030204"/>
              <a:ea typeface="宋体" charset="-122"/>
              <a:cs typeface=""/>
            </a:endParaRPr>
          </a:p>
        </p:txBody>
      </p:sp>
      <p:sp>
        <p:nvSpPr>
          <p:cNvPr id="126" name="文本框 47"/>
          <p:cNvSpPr txBox="1"/>
          <p:nvPr/>
        </p:nvSpPr>
        <p:spPr>
          <a:xfrm>
            <a:off x="5902503" y="2964669"/>
            <a:ext cx="270569" cy="307777"/>
          </a:xfrm>
          <a:prstGeom prst="rect">
            <a:avLst/>
          </a:prstGeom>
          <a:noFill/>
        </p:spPr>
        <p:txBody>
          <a:bodyPr wrap="square" rtlCol="0">
            <a:spAutoFit/>
          </a:bodyPr>
          <a:lstStyle/>
          <a:p>
            <a:pPr defTabSz="914400"/>
            <a:r>
              <a:rPr lang="en-US" altLang="zh-CN" sz="1400" dirty="0">
                <a:solidFill>
                  <a:prstClr val="black"/>
                </a:solidFill>
                <a:latin typeface="Calibri" panose="020F0502020204030204"/>
                <a:ea typeface="宋体" charset="-122"/>
                <a:cs typeface=""/>
              </a:rPr>
              <a:t>2</a:t>
            </a:r>
            <a:endParaRPr lang="zh-CN" altLang="en-US" sz="1400" dirty="0">
              <a:solidFill>
                <a:prstClr val="black"/>
              </a:solidFill>
              <a:latin typeface="Calibri" panose="020F0502020204030204"/>
              <a:ea typeface="宋体" charset="-122"/>
              <a:cs typeface=""/>
            </a:endParaRPr>
          </a:p>
        </p:txBody>
      </p:sp>
      <p:sp>
        <p:nvSpPr>
          <p:cNvPr id="127" name="文本框 48"/>
          <p:cNvSpPr txBox="1"/>
          <p:nvPr/>
        </p:nvSpPr>
        <p:spPr>
          <a:xfrm>
            <a:off x="6375791" y="2964669"/>
            <a:ext cx="270569" cy="307777"/>
          </a:xfrm>
          <a:prstGeom prst="rect">
            <a:avLst/>
          </a:prstGeom>
          <a:noFill/>
        </p:spPr>
        <p:txBody>
          <a:bodyPr wrap="square" rtlCol="0">
            <a:spAutoFit/>
          </a:bodyPr>
          <a:lstStyle/>
          <a:p>
            <a:pPr defTabSz="914400"/>
            <a:r>
              <a:rPr lang="en-US" altLang="zh-CN" sz="1400" dirty="0">
                <a:solidFill>
                  <a:prstClr val="black"/>
                </a:solidFill>
                <a:latin typeface="Calibri" panose="020F0502020204030204"/>
                <a:ea typeface="宋体" charset="-122"/>
                <a:cs typeface=""/>
              </a:rPr>
              <a:t>3</a:t>
            </a:r>
            <a:endParaRPr lang="zh-CN" altLang="en-US" sz="1400" dirty="0">
              <a:solidFill>
                <a:prstClr val="black"/>
              </a:solidFill>
              <a:latin typeface="Calibri" panose="020F0502020204030204"/>
              <a:ea typeface="宋体" charset="-122"/>
              <a:cs typeface=""/>
            </a:endParaRPr>
          </a:p>
        </p:txBody>
      </p:sp>
      <p:grpSp>
        <p:nvGrpSpPr>
          <p:cNvPr id="128" name="组合 79"/>
          <p:cNvGrpSpPr/>
          <p:nvPr/>
        </p:nvGrpSpPr>
        <p:grpSpPr>
          <a:xfrm>
            <a:off x="6328229" y="2577198"/>
            <a:ext cx="399768" cy="203317"/>
            <a:chOff x="2549606" y="2560881"/>
            <a:chExt cx="769440" cy="321242"/>
          </a:xfrm>
        </p:grpSpPr>
        <p:sp>
          <p:nvSpPr>
            <p:cNvPr id="129" name="Freeform 86"/>
            <p:cNvSpPr>
              <a:spLocks noEditPoints="1"/>
            </p:cNvSpPr>
            <p:nvPr/>
          </p:nvSpPr>
          <p:spPr bwMode="auto">
            <a:xfrm>
              <a:off x="2549606" y="2560881"/>
              <a:ext cx="769440" cy="321242"/>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311" rtl="0" eaLnBrk="1" latinLnBrk="0" hangingPunct="1">
                <a:defRPr sz="1800" kern="1200">
                  <a:solidFill>
                    <a:schemeClr val="tx1"/>
                  </a:solidFill>
                  <a:latin typeface="+mn-lt"/>
                  <a:ea typeface="+mn-ea"/>
                  <a:cs typeface="+mn-cs"/>
                </a:defRPr>
              </a:lvl1pPr>
              <a:lvl2pPr marL="457156" algn="l" defTabSz="914311" rtl="0" eaLnBrk="1" latinLnBrk="0" hangingPunct="1">
                <a:defRPr sz="1800" kern="1200">
                  <a:solidFill>
                    <a:schemeClr val="tx1"/>
                  </a:solidFill>
                  <a:latin typeface="+mn-lt"/>
                  <a:ea typeface="+mn-ea"/>
                  <a:cs typeface="+mn-cs"/>
                </a:defRPr>
              </a:lvl2pPr>
              <a:lvl3pPr marL="914311" algn="l" defTabSz="914311" rtl="0" eaLnBrk="1" latinLnBrk="0" hangingPunct="1">
                <a:defRPr sz="1800" kern="1200">
                  <a:solidFill>
                    <a:schemeClr val="tx1"/>
                  </a:solidFill>
                  <a:latin typeface="+mn-lt"/>
                  <a:ea typeface="+mn-ea"/>
                  <a:cs typeface="+mn-cs"/>
                </a:defRPr>
              </a:lvl3pPr>
              <a:lvl4pPr marL="1371468" algn="l" defTabSz="914311" rtl="0" eaLnBrk="1" latinLnBrk="0" hangingPunct="1">
                <a:defRPr sz="1800" kern="1200">
                  <a:solidFill>
                    <a:schemeClr val="tx1"/>
                  </a:solidFill>
                  <a:latin typeface="+mn-lt"/>
                  <a:ea typeface="+mn-ea"/>
                  <a:cs typeface="+mn-cs"/>
                </a:defRPr>
              </a:lvl4pPr>
              <a:lvl5pPr marL="1828623" algn="l" defTabSz="914311" rtl="0" eaLnBrk="1" latinLnBrk="0" hangingPunct="1">
                <a:defRPr sz="1800" kern="1200">
                  <a:solidFill>
                    <a:schemeClr val="tx1"/>
                  </a:solidFill>
                  <a:latin typeface="+mn-lt"/>
                  <a:ea typeface="+mn-ea"/>
                  <a:cs typeface="+mn-cs"/>
                </a:defRPr>
              </a:lvl5pPr>
              <a:lvl6pPr marL="2285779" algn="l" defTabSz="914311" rtl="0" eaLnBrk="1" latinLnBrk="0" hangingPunct="1">
                <a:defRPr sz="1800" kern="1200">
                  <a:solidFill>
                    <a:schemeClr val="tx1"/>
                  </a:solidFill>
                  <a:latin typeface="+mn-lt"/>
                  <a:ea typeface="+mn-ea"/>
                  <a:cs typeface="+mn-cs"/>
                </a:defRPr>
              </a:lvl6pPr>
              <a:lvl7pPr marL="2742934" algn="l" defTabSz="914311" rtl="0" eaLnBrk="1" latinLnBrk="0" hangingPunct="1">
                <a:defRPr sz="1800" kern="1200">
                  <a:solidFill>
                    <a:schemeClr val="tx1"/>
                  </a:solidFill>
                  <a:latin typeface="+mn-lt"/>
                  <a:ea typeface="+mn-ea"/>
                  <a:cs typeface="+mn-cs"/>
                </a:defRPr>
              </a:lvl7pPr>
              <a:lvl8pPr marL="3200090" algn="l" defTabSz="914311" rtl="0" eaLnBrk="1" latinLnBrk="0" hangingPunct="1">
                <a:defRPr sz="1800" kern="1200">
                  <a:solidFill>
                    <a:schemeClr val="tx1"/>
                  </a:solidFill>
                  <a:latin typeface="+mn-lt"/>
                  <a:ea typeface="+mn-ea"/>
                  <a:cs typeface="+mn-cs"/>
                </a:defRPr>
              </a:lvl8pPr>
              <a:lvl9pPr marL="3657246" algn="l" defTabSz="914311" rtl="0" eaLnBrk="1" latinLnBrk="0" hangingPunct="1">
                <a:defRPr sz="1800" kern="1200">
                  <a:solidFill>
                    <a:schemeClr val="tx1"/>
                  </a:solidFill>
                  <a:latin typeface="+mn-lt"/>
                  <a:ea typeface="+mn-ea"/>
                  <a:cs typeface="+mn-cs"/>
                </a:defRPr>
              </a:lvl9pPr>
            </a:lstStyle>
            <a:p>
              <a:endParaRPr lang="zh-CN" altLang="en-US" sz="1100">
                <a:solidFill>
                  <a:prstClr val="black"/>
                </a:solidFill>
                <a:latin typeface="Arial" panose="020B0604020202020204" pitchFamily="34" charset="0"/>
                <a:ea typeface="微软雅黑"/>
                <a:cs typeface="Arial" panose="020B0604020202020204" pitchFamily="34" charset="0"/>
              </a:endParaRPr>
            </a:p>
          </p:txBody>
        </p:sp>
        <p:sp>
          <p:nvSpPr>
            <p:cNvPr id="130" name="TextBox 80"/>
            <p:cNvSpPr txBox="1"/>
            <p:nvPr/>
          </p:nvSpPr>
          <p:spPr>
            <a:xfrm>
              <a:off x="2566351" y="2663281"/>
              <a:ext cx="735952" cy="170201"/>
            </a:xfrm>
            <a:prstGeom prst="rect">
              <a:avLst/>
            </a:prstGeom>
            <a:noFill/>
          </p:spPr>
          <p:txBody>
            <a:bodyPr wrap="square" lIns="0" tIns="0" rIns="0" bIns="0" rtlCol="0">
              <a:spAutoFit/>
            </a:bodyPr>
            <a:lstStyle/>
            <a:p>
              <a:pPr algn="ctr" defTabSz="1219444"/>
              <a:r>
                <a:rPr lang="en-US" sz="700" b="1" dirty="0">
                  <a:solidFill>
                    <a:srgbClr val="2298F0"/>
                  </a:solidFill>
                  <a:latin typeface="Arial" panose="020B0604020202020204" pitchFamily="34" charset="0"/>
                  <a:ea typeface="微软雅黑"/>
                  <a:cs typeface="Arial" panose="020B0604020202020204" pitchFamily="34" charset="0"/>
                </a:rPr>
                <a:t>C</a:t>
              </a:r>
              <a:r>
                <a:rPr lang="en-US" altLang="zh-CN" sz="700" b="1" dirty="0">
                  <a:solidFill>
                    <a:srgbClr val="2298F0"/>
                  </a:solidFill>
                  <a:latin typeface="Arial" panose="020B0604020202020204" pitchFamily="34" charset="0"/>
                  <a:ea typeface="微软雅黑"/>
                  <a:cs typeface="Arial" panose="020B0604020202020204" pitchFamily="34" charset="0"/>
                </a:rPr>
                <a:t>ORE</a:t>
              </a:r>
              <a:endParaRPr lang="en-US" sz="700" b="1" dirty="0">
                <a:solidFill>
                  <a:srgbClr val="2298F0"/>
                </a:solidFill>
                <a:latin typeface="Arial" panose="020B0604020202020204" pitchFamily="34" charset="0"/>
                <a:ea typeface="微软雅黑"/>
                <a:cs typeface="Arial" panose="020B0604020202020204" pitchFamily="34" charset="0"/>
              </a:endParaRPr>
            </a:p>
          </p:txBody>
        </p:sp>
      </p:grpSp>
      <p:grpSp>
        <p:nvGrpSpPr>
          <p:cNvPr id="131" name="组合 80"/>
          <p:cNvGrpSpPr/>
          <p:nvPr/>
        </p:nvGrpSpPr>
        <p:grpSpPr>
          <a:xfrm>
            <a:off x="5264161" y="2577198"/>
            <a:ext cx="399768" cy="203317"/>
            <a:chOff x="2549606" y="2560881"/>
            <a:chExt cx="769440" cy="321242"/>
          </a:xfrm>
        </p:grpSpPr>
        <p:sp>
          <p:nvSpPr>
            <p:cNvPr id="132" name="Freeform 86"/>
            <p:cNvSpPr>
              <a:spLocks noEditPoints="1"/>
            </p:cNvSpPr>
            <p:nvPr/>
          </p:nvSpPr>
          <p:spPr bwMode="auto">
            <a:xfrm>
              <a:off x="2549606" y="2560881"/>
              <a:ext cx="769440" cy="321242"/>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311" rtl="0" eaLnBrk="1" latinLnBrk="0" hangingPunct="1">
                <a:defRPr sz="1800" kern="1200">
                  <a:solidFill>
                    <a:schemeClr val="tx1"/>
                  </a:solidFill>
                  <a:latin typeface="+mn-lt"/>
                  <a:ea typeface="+mn-ea"/>
                  <a:cs typeface="+mn-cs"/>
                </a:defRPr>
              </a:lvl1pPr>
              <a:lvl2pPr marL="457156" algn="l" defTabSz="914311" rtl="0" eaLnBrk="1" latinLnBrk="0" hangingPunct="1">
                <a:defRPr sz="1800" kern="1200">
                  <a:solidFill>
                    <a:schemeClr val="tx1"/>
                  </a:solidFill>
                  <a:latin typeface="+mn-lt"/>
                  <a:ea typeface="+mn-ea"/>
                  <a:cs typeface="+mn-cs"/>
                </a:defRPr>
              </a:lvl2pPr>
              <a:lvl3pPr marL="914311" algn="l" defTabSz="914311" rtl="0" eaLnBrk="1" latinLnBrk="0" hangingPunct="1">
                <a:defRPr sz="1800" kern="1200">
                  <a:solidFill>
                    <a:schemeClr val="tx1"/>
                  </a:solidFill>
                  <a:latin typeface="+mn-lt"/>
                  <a:ea typeface="+mn-ea"/>
                  <a:cs typeface="+mn-cs"/>
                </a:defRPr>
              </a:lvl3pPr>
              <a:lvl4pPr marL="1371468" algn="l" defTabSz="914311" rtl="0" eaLnBrk="1" latinLnBrk="0" hangingPunct="1">
                <a:defRPr sz="1800" kern="1200">
                  <a:solidFill>
                    <a:schemeClr val="tx1"/>
                  </a:solidFill>
                  <a:latin typeface="+mn-lt"/>
                  <a:ea typeface="+mn-ea"/>
                  <a:cs typeface="+mn-cs"/>
                </a:defRPr>
              </a:lvl4pPr>
              <a:lvl5pPr marL="1828623" algn="l" defTabSz="914311" rtl="0" eaLnBrk="1" latinLnBrk="0" hangingPunct="1">
                <a:defRPr sz="1800" kern="1200">
                  <a:solidFill>
                    <a:schemeClr val="tx1"/>
                  </a:solidFill>
                  <a:latin typeface="+mn-lt"/>
                  <a:ea typeface="+mn-ea"/>
                  <a:cs typeface="+mn-cs"/>
                </a:defRPr>
              </a:lvl5pPr>
              <a:lvl6pPr marL="2285779" algn="l" defTabSz="914311" rtl="0" eaLnBrk="1" latinLnBrk="0" hangingPunct="1">
                <a:defRPr sz="1800" kern="1200">
                  <a:solidFill>
                    <a:schemeClr val="tx1"/>
                  </a:solidFill>
                  <a:latin typeface="+mn-lt"/>
                  <a:ea typeface="+mn-ea"/>
                  <a:cs typeface="+mn-cs"/>
                </a:defRPr>
              </a:lvl6pPr>
              <a:lvl7pPr marL="2742934" algn="l" defTabSz="914311" rtl="0" eaLnBrk="1" latinLnBrk="0" hangingPunct="1">
                <a:defRPr sz="1800" kern="1200">
                  <a:solidFill>
                    <a:schemeClr val="tx1"/>
                  </a:solidFill>
                  <a:latin typeface="+mn-lt"/>
                  <a:ea typeface="+mn-ea"/>
                  <a:cs typeface="+mn-cs"/>
                </a:defRPr>
              </a:lvl7pPr>
              <a:lvl8pPr marL="3200090" algn="l" defTabSz="914311" rtl="0" eaLnBrk="1" latinLnBrk="0" hangingPunct="1">
                <a:defRPr sz="1800" kern="1200">
                  <a:solidFill>
                    <a:schemeClr val="tx1"/>
                  </a:solidFill>
                  <a:latin typeface="+mn-lt"/>
                  <a:ea typeface="+mn-ea"/>
                  <a:cs typeface="+mn-cs"/>
                </a:defRPr>
              </a:lvl8pPr>
              <a:lvl9pPr marL="3657246" algn="l" defTabSz="914311" rtl="0" eaLnBrk="1" latinLnBrk="0" hangingPunct="1">
                <a:defRPr sz="1800" kern="1200">
                  <a:solidFill>
                    <a:schemeClr val="tx1"/>
                  </a:solidFill>
                  <a:latin typeface="+mn-lt"/>
                  <a:ea typeface="+mn-ea"/>
                  <a:cs typeface="+mn-cs"/>
                </a:defRPr>
              </a:lvl9pPr>
            </a:lstStyle>
            <a:p>
              <a:endParaRPr lang="zh-CN" altLang="en-US" sz="1100">
                <a:solidFill>
                  <a:prstClr val="black"/>
                </a:solidFill>
                <a:latin typeface="Arial" panose="020B0604020202020204" pitchFamily="34" charset="0"/>
                <a:ea typeface="微软雅黑"/>
                <a:cs typeface="Arial" panose="020B0604020202020204" pitchFamily="34" charset="0"/>
              </a:endParaRPr>
            </a:p>
          </p:txBody>
        </p:sp>
        <p:sp>
          <p:nvSpPr>
            <p:cNvPr id="133" name="TextBox 80"/>
            <p:cNvSpPr txBox="1"/>
            <p:nvPr/>
          </p:nvSpPr>
          <p:spPr>
            <a:xfrm>
              <a:off x="2566351" y="2663281"/>
              <a:ext cx="735952" cy="170201"/>
            </a:xfrm>
            <a:prstGeom prst="rect">
              <a:avLst/>
            </a:prstGeom>
            <a:noFill/>
          </p:spPr>
          <p:txBody>
            <a:bodyPr wrap="square" lIns="0" tIns="0" rIns="0" bIns="0" rtlCol="0">
              <a:spAutoFit/>
            </a:bodyPr>
            <a:lstStyle/>
            <a:p>
              <a:pPr algn="ctr" defTabSz="1219444"/>
              <a:r>
                <a:rPr lang="en-US" sz="700" b="1" dirty="0">
                  <a:solidFill>
                    <a:srgbClr val="2298F0"/>
                  </a:solidFill>
                  <a:latin typeface="Arial" panose="020B0604020202020204" pitchFamily="34" charset="0"/>
                  <a:ea typeface="微软雅黑"/>
                  <a:cs typeface="Arial" panose="020B0604020202020204" pitchFamily="34" charset="0"/>
                </a:rPr>
                <a:t>C</a:t>
              </a:r>
              <a:r>
                <a:rPr lang="en-US" altLang="zh-CN" sz="700" b="1" dirty="0">
                  <a:solidFill>
                    <a:srgbClr val="2298F0"/>
                  </a:solidFill>
                  <a:latin typeface="Arial" panose="020B0604020202020204" pitchFamily="34" charset="0"/>
                  <a:ea typeface="微软雅黑"/>
                  <a:cs typeface="Arial" panose="020B0604020202020204" pitchFamily="34" charset="0"/>
                </a:rPr>
                <a:t>ORE</a:t>
              </a:r>
              <a:endParaRPr lang="en-US" sz="700" b="1" dirty="0">
                <a:solidFill>
                  <a:srgbClr val="2298F0"/>
                </a:solidFill>
                <a:latin typeface="Arial" panose="020B0604020202020204" pitchFamily="34" charset="0"/>
                <a:ea typeface="微软雅黑"/>
                <a:cs typeface="Arial" panose="020B0604020202020204" pitchFamily="34" charset="0"/>
              </a:endParaRPr>
            </a:p>
          </p:txBody>
        </p:sp>
      </p:grpSp>
      <p:grpSp>
        <p:nvGrpSpPr>
          <p:cNvPr id="134" name="组合 83"/>
          <p:cNvGrpSpPr/>
          <p:nvPr/>
        </p:nvGrpSpPr>
        <p:grpSpPr>
          <a:xfrm>
            <a:off x="5796195" y="2577198"/>
            <a:ext cx="399768" cy="203317"/>
            <a:chOff x="2549606" y="2560881"/>
            <a:chExt cx="769440" cy="321242"/>
          </a:xfrm>
        </p:grpSpPr>
        <p:sp>
          <p:nvSpPr>
            <p:cNvPr id="135" name="Freeform 86"/>
            <p:cNvSpPr>
              <a:spLocks noEditPoints="1"/>
            </p:cNvSpPr>
            <p:nvPr/>
          </p:nvSpPr>
          <p:spPr bwMode="auto">
            <a:xfrm>
              <a:off x="2549606" y="2560881"/>
              <a:ext cx="769440" cy="321242"/>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311" rtl="0" eaLnBrk="1" latinLnBrk="0" hangingPunct="1">
                <a:defRPr sz="1800" kern="1200">
                  <a:solidFill>
                    <a:schemeClr val="tx1"/>
                  </a:solidFill>
                  <a:latin typeface="+mn-lt"/>
                  <a:ea typeface="+mn-ea"/>
                  <a:cs typeface="+mn-cs"/>
                </a:defRPr>
              </a:lvl1pPr>
              <a:lvl2pPr marL="457156" algn="l" defTabSz="914311" rtl="0" eaLnBrk="1" latinLnBrk="0" hangingPunct="1">
                <a:defRPr sz="1800" kern="1200">
                  <a:solidFill>
                    <a:schemeClr val="tx1"/>
                  </a:solidFill>
                  <a:latin typeface="+mn-lt"/>
                  <a:ea typeface="+mn-ea"/>
                  <a:cs typeface="+mn-cs"/>
                </a:defRPr>
              </a:lvl2pPr>
              <a:lvl3pPr marL="914311" algn="l" defTabSz="914311" rtl="0" eaLnBrk="1" latinLnBrk="0" hangingPunct="1">
                <a:defRPr sz="1800" kern="1200">
                  <a:solidFill>
                    <a:schemeClr val="tx1"/>
                  </a:solidFill>
                  <a:latin typeface="+mn-lt"/>
                  <a:ea typeface="+mn-ea"/>
                  <a:cs typeface="+mn-cs"/>
                </a:defRPr>
              </a:lvl3pPr>
              <a:lvl4pPr marL="1371468" algn="l" defTabSz="914311" rtl="0" eaLnBrk="1" latinLnBrk="0" hangingPunct="1">
                <a:defRPr sz="1800" kern="1200">
                  <a:solidFill>
                    <a:schemeClr val="tx1"/>
                  </a:solidFill>
                  <a:latin typeface="+mn-lt"/>
                  <a:ea typeface="+mn-ea"/>
                  <a:cs typeface="+mn-cs"/>
                </a:defRPr>
              </a:lvl4pPr>
              <a:lvl5pPr marL="1828623" algn="l" defTabSz="914311" rtl="0" eaLnBrk="1" latinLnBrk="0" hangingPunct="1">
                <a:defRPr sz="1800" kern="1200">
                  <a:solidFill>
                    <a:schemeClr val="tx1"/>
                  </a:solidFill>
                  <a:latin typeface="+mn-lt"/>
                  <a:ea typeface="+mn-ea"/>
                  <a:cs typeface="+mn-cs"/>
                </a:defRPr>
              </a:lvl5pPr>
              <a:lvl6pPr marL="2285779" algn="l" defTabSz="914311" rtl="0" eaLnBrk="1" latinLnBrk="0" hangingPunct="1">
                <a:defRPr sz="1800" kern="1200">
                  <a:solidFill>
                    <a:schemeClr val="tx1"/>
                  </a:solidFill>
                  <a:latin typeface="+mn-lt"/>
                  <a:ea typeface="+mn-ea"/>
                  <a:cs typeface="+mn-cs"/>
                </a:defRPr>
              </a:lvl6pPr>
              <a:lvl7pPr marL="2742934" algn="l" defTabSz="914311" rtl="0" eaLnBrk="1" latinLnBrk="0" hangingPunct="1">
                <a:defRPr sz="1800" kern="1200">
                  <a:solidFill>
                    <a:schemeClr val="tx1"/>
                  </a:solidFill>
                  <a:latin typeface="+mn-lt"/>
                  <a:ea typeface="+mn-ea"/>
                  <a:cs typeface="+mn-cs"/>
                </a:defRPr>
              </a:lvl7pPr>
              <a:lvl8pPr marL="3200090" algn="l" defTabSz="914311" rtl="0" eaLnBrk="1" latinLnBrk="0" hangingPunct="1">
                <a:defRPr sz="1800" kern="1200">
                  <a:solidFill>
                    <a:schemeClr val="tx1"/>
                  </a:solidFill>
                  <a:latin typeface="+mn-lt"/>
                  <a:ea typeface="+mn-ea"/>
                  <a:cs typeface="+mn-cs"/>
                </a:defRPr>
              </a:lvl8pPr>
              <a:lvl9pPr marL="3657246" algn="l" defTabSz="914311" rtl="0" eaLnBrk="1" latinLnBrk="0" hangingPunct="1">
                <a:defRPr sz="1800" kern="1200">
                  <a:solidFill>
                    <a:schemeClr val="tx1"/>
                  </a:solidFill>
                  <a:latin typeface="+mn-lt"/>
                  <a:ea typeface="+mn-ea"/>
                  <a:cs typeface="+mn-cs"/>
                </a:defRPr>
              </a:lvl9pPr>
            </a:lstStyle>
            <a:p>
              <a:endParaRPr lang="zh-CN" altLang="en-US" sz="1100">
                <a:solidFill>
                  <a:prstClr val="black"/>
                </a:solidFill>
                <a:latin typeface="Arial" panose="020B0604020202020204" pitchFamily="34" charset="0"/>
                <a:ea typeface="微软雅黑"/>
                <a:cs typeface="Arial" panose="020B0604020202020204" pitchFamily="34" charset="0"/>
              </a:endParaRPr>
            </a:p>
          </p:txBody>
        </p:sp>
        <p:sp>
          <p:nvSpPr>
            <p:cNvPr id="136" name="TextBox 80"/>
            <p:cNvSpPr txBox="1"/>
            <p:nvPr/>
          </p:nvSpPr>
          <p:spPr>
            <a:xfrm>
              <a:off x="2566351" y="2663281"/>
              <a:ext cx="735952" cy="170201"/>
            </a:xfrm>
            <a:prstGeom prst="rect">
              <a:avLst/>
            </a:prstGeom>
            <a:noFill/>
          </p:spPr>
          <p:txBody>
            <a:bodyPr wrap="square" lIns="0" tIns="0" rIns="0" bIns="0" rtlCol="0">
              <a:spAutoFit/>
            </a:bodyPr>
            <a:lstStyle/>
            <a:p>
              <a:pPr algn="ctr" defTabSz="1219444"/>
              <a:r>
                <a:rPr lang="en-US" sz="700" b="1" dirty="0">
                  <a:solidFill>
                    <a:srgbClr val="2298F0"/>
                  </a:solidFill>
                  <a:latin typeface="Arial" panose="020B0604020202020204" pitchFamily="34" charset="0"/>
                  <a:ea typeface="微软雅黑"/>
                  <a:cs typeface="Arial" panose="020B0604020202020204" pitchFamily="34" charset="0"/>
                </a:rPr>
                <a:t>C</a:t>
              </a:r>
              <a:r>
                <a:rPr lang="en-US" altLang="zh-CN" sz="700" b="1" dirty="0">
                  <a:solidFill>
                    <a:srgbClr val="2298F0"/>
                  </a:solidFill>
                  <a:latin typeface="Arial" panose="020B0604020202020204" pitchFamily="34" charset="0"/>
                  <a:ea typeface="微软雅黑"/>
                  <a:cs typeface="Arial" panose="020B0604020202020204" pitchFamily="34" charset="0"/>
                </a:rPr>
                <a:t>ORE</a:t>
              </a:r>
              <a:endParaRPr lang="en-US" sz="700" b="1" dirty="0">
                <a:solidFill>
                  <a:srgbClr val="2298F0"/>
                </a:solidFill>
                <a:latin typeface="Arial" panose="020B0604020202020204" pitchFamily="34" charset="0"/>
                <a:ea typeface="微软雅黑"/>
                <a:cs typeface="Arial" panose="020B0604020202020204" pitchFamily="34" charset="0"/>
              </a:endParaRPr>
            </a:p>
          </p:txBody>
        </p:sp>
      </p:grpSp>
      <p:grpSp>
        <p:nvGrpSpPr>
          <p:cNvPr id="137" name="组合 86"/>
          <p:cNvGrpSpPr/>
          <p:nvPr/>
        </p:nvGrpSpPr>
        <p:grpSpPr>
          <a:xfrm>
            <a:off x="4732127" y="2577198"/>
            <a:ext cx="399768" cy="203317"/>
            <a:chOff x="2549606" y="2560881"/>
            <a:chExt cx="769440" cy="321242"/>
          </a:xfrm>
        </p:grpSpPr>
        <p:sp>
          <p:nvSpPr>
            <p:cNvPr id="138" name="Freeform 86"/>
            <p:cNvSpPr>
              <a:spLocks noEditPoints="1"/>
            </p:cNvSpPr>
            <p:nvPr/>
          </p:nvSpPr>
          <p:spPr bwMode="auto">
            <a:xfrm>
              <a:off x="2549606" y="2560881"/>
              <a:ext cx="769440" cy="321242"/>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311" rtl="0" eaLnBrk="1" latinLnBrk="0" hangingPunct="1">
                <a:defRPr sz="1800" kern="1200">
                  <a:solidFill>
                    <a:schemeClr val="tx1"/>
                  </a:solidFill>
                  <a:latin typeface="+mn-lt"/>
                  <a:ea typeface="+mn-ea"/>
                  <a:cs typeface="+mn-cs"/>
                </a:defRPr>
              </a:lvl1pPr>
              <a:lvl2pPr marL="457156" algn="l" defTabSz="914311" rtl="0" eaLnBrk="1" latinLnBrk="0" hangingPunct="1">
                <a:defRPr sz="1800" kern="1200">
                  <a:solidFill>
                    <a:schemeClr val="tx1"/>
                  </a:solidFill>
                  <a:latin typeface="+mn-lt"/>
                  <a:ea typeface="+mn-ea"/>
                  <a:cs typeface="+mn-cs"/>
                </a:defRPr>
              </a:lvl2pPr>
              <a:lvl3pPr marL="914311" algn="l" defTabSz="914311" rtl="0" eaLnBrk="1" latinLnBrk="0" hangingPunct="1">
                <a:defRPr sz="1800" kern="1200">
                  <a:solidFill>
                    <a:schemeClr val="tx1"/>
                  </a:solidFill>
                  <a:latin typeface="+mn-lt"/>
                  <a:ea typeface="+mn-ea"/>
                  <a:cs typeface="+mn-cs"/>
                </a:defRPr>
              </a:lvl3pPr>
              <a:lvl4pPr marL="1371468" algn="l" defTabSz="914311" rtl="0" eaLnBrk="1" latinLnBrk="0" hangingPunct="1">
                <a:defRPr sz="1800" kern="1200">
                  <a:solidFill>
                    <a:schemeClr val="tx1"/>
                  </a:solidFill>
                  <a:latin typeface="+mn-lt"/>
                  <a:ea typeface="+mn-ea"/>
                  <a:cs typeface="+mn-cs"/>
                </a:defRPr>
              </a:lvl4pPr>
              <a:lvl5pPr marL="1828623" algn="l" defTabSz="914311" rtl="0" eaLnBrk="1" latinLnBrk="0" hangingPunct="1">
                <a:defRPr sz="1800" kern="1200">
                  <a:solidFill>
                    <a:schemeClr val="tx1"/>
                  </a:solidFill>
                  <a:latin typeface="+mn-lt"/>
                  <a:ea typeface="+mn-ea"/>
                  <a:cs typeface="+mn-cs"/>
                </a:defRPr>
              </a:lvl5pPr>
              <a:lvl6pPr marL="2285779" algn="l" defTabSz="914311" rtl="0" eaLnBrk="1" latinLnBrk="0" hangingPunct="1">
                <a:defRPr sz="1800" kern="1200">
                  <a:solidFill>
                    <a:schemeClr val="tx1"/>
                  </a:solidFill>
                  <a:latin typeface="+mn-lt"/>
                  <a:ea typeface="+mn-ea"/>
                  <a:cs typeface="+mn-cs"/>
                </a:defRPr>
              </a:lvl6pPr>
              <a:lvl7pPr marL="2742934" algn="l" defTabSz="914311" rtl="0" eaLnBrk="1" latinLnBrk="0" hangingPunct="1">
                <a:defRPr sz="1800" kern="1200">
                  <a:solidFill>
                    <a:schemeClr val="tx1"/>
                  </a:solidFill>
                  <a:latin typeface="+mn-lt"/>
                  <a:ea typeface="+mn-ea"/>
                  <a:cs typeface="+mn-cs"/>
                </a:defRPr>
              </a:lvl7pPr>
              <a:lvl8pPr marL="3200090" algn="l" defTabSz="914311" rtl="0" eaLnBrk="1" latinLnBrk="0" hangingPunct="1">
                <a:defRPr sz="1800" kern="1200">
                  <a:solidFill>
                    <a:schemeClr val="tx1"/>
                  </a:solidFill>
                  <a:latin typeface="+mn-lt"/>
                  <a:ea typeface="+mn-ea"/>
                  <a:cs typeface="+mn-cs"/>
                </a:defRPr>
              </a:lvl8pPr>
              <a:lvl9pPr marL="3657246" algn="l" defTabSz="914311" rtl="0" eaLnBrk="1" latinLnBrk="0" hangingPunct="1">
                <a:defRPr sz="1800" kern="1200">
                  <a:solidFill>
                    <a:schemeClr val="tx1"/>
                  </a:solidFill>
                  <a:latin typeface="+mn-lt"/>
                  <a:ea typeface="+mn-ea"/>
                  <a:cs typeface="+mn-cs"/>
                </a:defRPr>
              </a:lvl9pPr>
            </a:lstStyle>
            <a:p>
              <a:endParaRPr lang="zh-CN" altLang="en-US" sz="1100">
                <a:solidFill>
                  <a:prstClr val="black"/>
                </a:solidFill>
                <a:latin typeface="Arial" panose="020B0604020202020204" pitchFamily="34" charset="0"/>
                <a:ea typeface="微软雅黑"/>
                <a:cs typeface="Arial" panose="020B0604020202020204" pitchFamily="34" charset="0"/>
              </a:endParaRPr>
            </a:p>
          </p:txBody>
        </p:sp>
        <p:sp>
          <p:nvSpPr>
            <p:cNvPr id="139" name="TextBox 80"/>
            <p:cNvSpPr txBox="1"/>
            <p:nvPr/>
          </p:nvSpPr>
          <p:spPr>
            <a:xfrm>
              <a:off x="2566351" y="2663281"/>
              <a:ext cx="735952" cy="170201"/>
            </a:xfrm>
            <a:prstGeom prst="rect">
              <a:avLst/>
            </a:prstGeom>
            <a:noFill/>
          </p:spPr>
          <p:txBody>
            <a:bodyPr wrap="square" lIns="0" tIns="0" rIns="0" bIns="0" rtlCol="0">
              <a:spAutoFit/>
            </a:bodyPr>
            <a:lstStyle/>
            <a:p>
              <a:pPr algn="ctr" defTabSz="1219444"/>
              <a:r>
                <a:rPr lang="en-US" sz="700" b="1" dirty="0">
                  <a:solidFill>
                    <a:srgbClr val="2298F0"/>
                  </a:solidFill>
                  <a:latin typeface="Arial" panose="020B0604020202020204" pitchFamily="34" charset="0"/>
                  <a:ea typeface="微软雅黑"/>
                  <a:cs typeface="Arial" panose="020B0604020202020204" pitchFamily="34" charset="0"/>
                </a:rPr>
                <a:t>C</a:t>
              </a:r>
              <a:r>
                <a:rPr lang="en-US" altLang="zh-CN" sz="700" b="1" dirty="0">
                  <a:solidFill>
                    <a:srgbClr val="2298F0"/>
                  </a:solidFill>
                  <a:latin typeface="Arial" panose="020B0604020202020204" pitchFamily="34" charset="0"/>
                  <a:ea typeface="微软雅黑"/>
                  <a:cs typeface="Arial" panose="020B0604020202020204" pitchFamily="34" charset="0"/>
                </a:rPr>
                <a:t>ORE</a:t>
              </a:r>
              <a:endParaRPr lang="en-US" sz="700" b="1" dirty="0">
                <a:solidFill>
                  <a:srgbClr val="2298F0"/>
                </a:solidFill>
                <a:latin typeface="Arial" panose="020B0604020202020204" pitchFamily="34" charset="0"/>
                <a:ea typeface="微软雅黑"/>
                <a:cs typeface="Arial" panose="020B0604020202020204" pitchFamily="34" charset="0"/>
              </a:endParaRPr>
            </a:p>
          </p:txBody>
        </p:sp>
      </p:grpSp>
      <p:sp>
        <p:nvSpPr>
          <p:cNvPr id="167" name="右箭头 104"/>
          <p:cNvSpPr/>
          <p:nvPr/>
        </p:nvSpPr>
        <p:spPr>
          <a:xfrm>
            <a:off x="3821015" y="2906939"/>
            <a:ext cx="455382" cy="500522"/>
          </a:xfrm>
          <a:prstGeom prst="rightArrow">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grpSp>
        <p:nvGrpSpPr>
          <p:cNvPr id="168" name="组合 105"/>
          <p:cNvGrpSpPr/>
          <p:nvPr/>
        </p:nvGrpSpPr>
        <p:grpSpPr>
          <a:xfrm>
            <a:off x="871017" y="2577197"/>
            <a:ext cx="2647140" cy="1393348"/>
            <a:chOff x="1833917" y="2600289"/>
            <a:chExt cx="3578445" cy="1927839"/>
          </a:xfrm>
        </p:grpSpPr>
        <p:sp>
          <p:nvSpPr>
            <p:cNvPr id="170" name="文本框 107"/>
            <p:cNvSpPr txBox="1"/>
            <p:nvPr/>
          </p:nvSpPr>
          <p:spPr>
            <a:xfrm>
              <a:off x="2047671" y="4102287"/>
              <a:ext cx="1217624" cy="4258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0000"/>
                  </a:solidFill>
                  <a:effectLst/>
                  <a:uLnTx/>
                  <a:uFillTx/>
                  <a:latin typeface="Calibri" panose="020F0502020204030204"/>
                  <a:ea typeface="宋体" charset="-122"/>
                  <a:cs typeface=""/>
                </a:rPr>
                <a:t>I</a:t>
              </a:r>
              <a:r>
                <a:rPr lang="en-US" altLang="zh-CN" sz="1400" kern="0" dirty="0">
                  <a:solidFill>
                    <a:srgbClr val="FF0000"/>
                  </a:solidFill>
                  <a:latin typeface="Calibri" panose="020F0502020204030204"/>
                  <a:ea typeface="宋体" charset="-122"/>
                  <a:cs typeface=""/>
                </a:rPr>
                <a:t>/</a:t>
              </a:r>
              <a:r>
                <a:rPr kumimoji="0" lang="en-US" altLang="zh-CN" sz="1400" b="0" i="0" u="none" strike="noStrike" kern="0" cap="none" spc="0" normalizeH="0" baseline="0" noProof="0" dirty="0">
                  <a:ln>
                    <a:noFill/>
                  </a:ln>
                  <a:solidFill>
                    <a:srgbClr val="FF0000"/>
                  </a:solidFill>
                  <a:effectLst/>
                  <a:uLnTx/>
                  <a:uFillTx/>
                  <a:latin typeface="Calibri" panose="020F0502020204030204"/>
                  <a:ea typeface="宋体" charset="-122"/>
                  <a:cs typeface=""/>
                </a:rPr>
                <a:t>O</a:t>
              </a:r>
              <a:endParaRPr kumimoji="0" lang="zh-CN" altLang="en-US" sz="1400" b="0" i="0" u="none" strike="noStrike" kern="0" cap="none" spc="0" normalizeH="0" baseline="0" noProof="0" dirty="0">
                <a:ln>
                  <a:noFill/>
                </a:ln>
                <a:solidFill>
                  <a:srgbClr val="FF0000"/>
                </a:solidFill>
                <a:effectLst/>
                <a:uLnTx/>
                <a:uFillTx/>
                <a:latin typeface="Calibri" panose="020F0502020204030204"/>
                <a:ea typeface="宋体" charset="-122"/>
                <a:cs typeface=""/>
              </a:endParaRPr>
            </a:p>
          </p:txBody>
        </p:sp>
        <p:sp>
          <p:nvSpPr>
            <p:cNvPr id="171" name="文本框 109"/>
            <p:cNvSpPr txBox="1"/>
            <p:nvPr/>
          </p:nvSpPr>
          <p:spPr>
            <a:xfrm>
              <a:off x="3376805" y="4102287"/>
              <a:ext cx="891762" cy="4258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0000"/>
                  </a:solidFill>
                  <a:effectLst/>
                  <a:uLnTx/>
                  <a:uFillTx/>
                  <a:latin typeface="Calibri" panose="020F0502020204030204"/>
                  <a:ea typeface="宋体" charset="-122"/>
                  <a:cs typeface=""/>
                </a:rPr>
                <a:t>Mirror</a:t>
              </a:r>
              <a:endParaRPr kumimoji="0" lang="zh-CN" altLang="en-US" sz="1400" b="0" i="0" u="none" strike="noStrike" kern="0" cap="none" spc="0" normalizeH="0" baseline="0" noProof="0" dirty="0">
                <a:ln>
                  <a:noFill/>
                </a:ln>
                <a:solidFill>
                  <a:srgbClr val="FF0000"/>
                </a:solidFill>
                <a:effectLst/>
                <a:uLnTx/>
                <a:uFillTx/>
                <a:latin typeface="Calibri" panose="020F0502020204030204"/>
                <a:ea typeface="宋体" charset="-122"/>
                <a:cs typeface=""/>
              </a:endParaRPr>
            </a:p>
          </p:txBody>
        </p:sp>
        <p:sp>
          <p:nvSpPr>
            <p:cNvPr id="172" name="矩形 111"/>
            <p:cNvSpPr/>
            <p:nvPr/>
          </p:nvSpPr>
          <p:spPr>
            <a:xfrm>
              <a:off x="1833917" y="3020201"/>
              <a:ext cx="715689" cy="642559"/>
            </a:xfrm>
            <a:prstGeom prst="rect">
              <a:avLst/>
            </a:prstGeom>
            <a:solidFill>
              <a:srgbClr val="FF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173" name="矩形 112"/>
            <p:cNvSpPr/>
            <p:nvPr/>
          </p:nvSpPr>
          <p:spPr>
            <a:xfrm>
              <a:off x="2549606" y="3020201"/>
              <a:ext cx="715689" cy="642559"/>
            </a:xfrm>
            <a:prstGeom prst="rect">
              <a:avLst/>
            </a:prstGeom>
            <a:solidFill>
              <a:srgbClr val="FF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174" name="矩形 113"/>
            <p:cNvSpPr/>
            <p:nvPr/>
          </p:nvSpPr>
          <p:spPr>
            <a:xfrm>
              <a:off x="3265295" y="3020201"/>
              <a:ext cx="715689" cy="642559"/>
            </a:xfrm>
            <a:prstGeom prst="rect">
              <a:avLst/>
            </a:prstGeom>
            <a:solidFill>
              <a:srgbClr val="FF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175" name="矩形 114"/>
            <p:cNvSpPr/>
            <p:nvPr/>
          </p:nvSpPr>
          <p:spPr>
            <a:xfrm>
              <a:off x="3980984" y="3020201"/>
              <a:ext cx="715689" cy="642559"/>
            </a:xfrm>
            <a:prstGeom prst="rect">
              <a:avLst/>
            </a:prstGeom>
            <a:solidFill>
              <a:srgbClr val="FF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176" name="矩形 115"/>
            <p:cNvSpPr/>
            <p:nvPr/>
          </p:nvSpPr>
          <p:spPr>
            <a:xfrm>
              <a:off x="4696673" y="3020200"/>
              <a:ext cx="715689" cy="64255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177" name="文本框 116"/>
            <p:cNvSpPr txBox="1"/>
            <p:nvPr/>
          </p:nvSpPr>
          <p:spPr>
            <a:xfrm>
              <a:off x="4879365" y="3288970"/>
              <a:ext cx="365759" cy="4258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Calibri" panose="020F0502020204030204"/>
                  <a:ea typeface="宋体" charset="-122"/>
                  <a:cs typeface=""/>
                </a:rPr>
                <a:t>…</a:t>
              </a:r>
              <a:endParaRPr kumimoji="0" lang="zh-CN" altLang="en-US" sz="14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78" name="文本框 117"/>
            <p:cNvSpPr txBox="1"/>
            <p:nvPr/>
          </p:nvSpPr>
          <p:spPr>
            <a:xfrm>
              <a:off x="2107687" y="3139706"/>
              <a:ext cx="365759" cy="4258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Calibri" panose="020F0502020204030204"/>
                  <a:ea typeface="宋体" charset="-122"/>
                  <a:cs typeface=""/>
                </a:rPr>
                <a:t>0</a:t>
              </a:r>
              <a:endParaRPr kumimoji="0" lang="zh-CN" altLang="en-US" sz="14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79" name="文本框 118"/>
            <p:cNvSpPr txBox="1"/>
            <p:nvPr/>
          </p:nvSpPr>
          <p:spPr>
            <a:xfrm>
              <a:off x="2759692" y="3139706"/>
              <a:ext cx="365759" cy="4258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Calibri" panose="020F0502020204030204"/>
                  <a:ea typeface="宋体" charset="-122"/>
                  <a:cs typeface=""/>
                </a:rPr>
                <a:t>1</a:t>
              </a:r>
              <a:endParaRPr kumimoji="0" lang="zh-CN" altLang="en-US" sz="14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80" name="文本框 119"/>
            <p:cNvSpPr txBox="1"/>
            <p:nvPr/>
          </p:nvSpPr>
          <p:spPr>
            <a:xfrm>
              <a:off x="3523878" y="3136395"/>
              <a:ext cx="365759" cy="4258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Calibri" panose="020F0502020204030204"/>
                  <a:ea typeface="宋体" charset="-122"/>
                  <a:cs typeface=""/>
                </a:rPr>
                <a:t>2</a:t>
              </a:r>
              <a:endParaRPr kumimoji="0" lang="zh-CN" altLang="en-US" sz="14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sp>
          <p:nvSpPr>
            <p:cNvPr id="181" name="文本框 120"/>
            <p:cNvSpPr txBox="1"/>
            <p:nvPr/>
          </p:nvSpPr>
          <p:spPr>
            <a:xfrm>
              <a:off x="4163676" y="3136395"/>
              <a:ext cx="365759" cy="4258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Calibri" panose="020F0502020204030204"/>
                  <a:ea typeface="宋体" charset="-122"/>
                  <a:cs typeface=""/>
                </a:rPr>
                <a:t>3</a:t>
              </a:r>
              <a:endParaRPr kumimoji="0" lang="zh-CN" altLang="en-US" sz="1400" b="0" i="0" u="none" strike="noStrike" kern="0" cap="none" spc="0" normalizeH="0" baseline="0" noProof="0" dirty="0">
                <a:ln>
                  <a:noFill/>
                </a:ln>
                <a:solidFill>
                  <a:prstClr val="black"/>
                </a:solidFill>
                <a:effectLst/>
                <a:uLnTx/>
                <a:uFillTx/>
                <a:latin typeface="Calibri" panose="020F0502020204030204"/>
                <a:ea typeface="宋体" charset="-122"/>
                <a:cs typeface=""/>
              </a:endParaRPr>
            </a:p>
          </p:txBody>
        </p:sp>
        <p:grpSp>
          <p:nvGrpSpPr>
            <p:cNvPr id="182" name="组合 121"/>
            <p:cNvGrpSpPr/>
            <p:nvPr/>
          </p:nvGrpSpPr>
          <p:grpSpPr>
            <a:xfrm>
              <a:off x="4099381" y="2600289"/>
              <a:ext cx="540413" cy="281310"/>
              <a:chOff x="2549606" y="2560881"/>
              <a:chExt cx="769440" cy="321242"/>
            </a:xfrm>
          </p:grpSpPr>
          <p:sp>
            <p:nvSpPr>
              <p:cNvPr id="192" name="Freeform 86"/>
              <p:cNvSpPr>
                <a:spLocks noEditPoints="1"/>
              </p:cNvSpPr>
              <p:nvPr/>
            </p:nvSpPr>
            <p:spPr bwMode="auto">
              <a:xfrm>
                <a:off x="2549606" y="2560881"/>
                <a:ext cx="769440" cy="321242"/>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311" rtl="0" eaLnBrk="1" latinLnBrk="0" hangingPunct="1">
                  <a:defRPr sz="1800" kern="1200">
                    <a:solidFill>
                      <a:schemeClr val="tx1"/>
                    </a:solidFill>
                    <a:latin typeface="+mn-lt"/>
                    <a:ea typeface="+mn-ea"/>
                    <a:cs typeface="+mn-cs"/>
                  </a:defRPr>
                </a:lvl1pPr>
                <a:lvl2pPr marL="457156" algn="l" defTabSz="914311" rtl="0" eaLnBrk="1" latinLnBrk="0" hangingPunct="1">
                  <a:defRPr sz="1800" kern="1200">
                    <a:solidFill>
                      <a:schemeClr val="tx1"/>
                    </a:solidFill>
                    <a:latin typeface="+mn-lt"/>
                    <a:ea typeface="+mn-ea"/>
                    <a:cs typeface="+mn-cs"/>
                  </a:defRPr>
                </a:lvl2pPr>
                <a:lvl3pPr marL="914311" algn="l" defTabSz="914311" rtl="0" eaLnBrk="1" latinLnBrk="0" hangingPunct="1">
                  <a:defRPr sz="1800" kern="1200">
                    <a:solidFill>
                      <a:schemeClr val="tx1"/>
                    </a:solidFill>
                    <a:latin typeface="+mn-lt"/>
                    <a:ea typeface="+mn-ea"/>
                    <a:cs typeface="+mn-cs"/>
                  </a:defRPr>
                </a:lvl3pPr>
                <a:lvl4pPr marL="1371468" algn="l" defTabSz="914311" rtl="0" eaLnBrk="1" latinLnBrk="0" hangingPunct="1">
                  <a:defRPr sz="1800" kern="1200">
                    <a:solidFill>
                      <a:schemeClr val="tx1"/>
                    </a:solidFill>
                    <a:latin typeface="+mn-lt"/>
                    <a:ea typeface="+mn-ea"/>
                    <a:cs typeface="+mn-cs"/>
                  </a:defRPr>
                </a:lvl4pPr>
                <a:lvl5pPr marL="1828623" algn="l" defTabSz="914311" rtl="0" eaLnBrk="1" latinLnBrk="0" hangingPunct="1">
                  <a:defRPr sz="1800" kern="1200">
                    <a:solidFill>
                      <a:schemeClr val="tx1"/>
                    </a:solidFill>
                    <a:latin typeface="+mn-lt"/>
                    <a:ea typeface="+mn-ea"/>
                    <a:cs typeface="+mn-cs"/>
                  </a:defRPr>
                </a:lvl5pPr>
                <a:lvl6pPr marL="2285779" algn="l" defTabSz="914311" rtl="0" eaLnBrk="1" latinLnBrk="0" hangingPunct="1">
                  <a:defRPr sz="1800" kern="1200">
                    <a:solidFill>
                      <a:schemeClr val="tx1"/>
                    </a:solidFill>
                    <a:latin typeface="+mn-lt"/>
                    <a:ea typeface="+mn-ea"/>
                    <a:cs typeface="+mn-cs"/>
                  </a:defRPr>
                </a:lvl6pPr>
                <a:lvl7pPr marL="2742934" algn="l" defTabSz="914311" rtl="0" eaLnBrk="1" latinLnBrk="0" hangingPunct="1">
                  <a:defRPr sz="1800" kern="1200">
                    <a:solidFill>
                      <a:schemeClr val="tx1"/>
                    </a:solidFill>
                    <a:latin typeface="+mn-lt"/>
                    <a:ea typeface="+mn-ea"/>
                    <a:cs typeface="+mn-cs"/>
                  </a:defRPr>
                </a:lvl7pPr>
                <a:lvl8pPr marL="3200090" algn="l" defTabSz="914311" rtl="0" eaLnBrk="1" latinLnBrk="0" hangingPunct="1">
                  <a:defRPr sz="1800" kern="1200">
                    <a:solidFill>
                      <a:schemeClr val="tx1"/>
                    </a:solidFill>
                    <a:latin typeface="+mn-lt"/>
                    <a:ea typeface="+mn-ea"/>
                    <a:cs typeface="+mn-cs"/>
                  </a:defRPr>
                </a:lvl8pPr>
                <a:lvl9pPr marL="3657246" algn="l" defTabSz="914311" rtl="0" eaLnBrk="1" latinLnBrk="0" hangingPunct="1">
                  <a:defRPr sz="1800" kern="1200">
                    <a:solidFill>
                      <a:schemeClr val="tx1"/>
                    </a:solidFill>
                    <a:latin typeface="+mn-lt"/>
                    <a:ea typeface="+mn-ea"/>
                    <a:cs typeface="+mn-cs"/>
                  </a:defRPr>
                </a:lvl9pPr>
              </a:lstStyle>
              <a:p>
                <a:pPr marL="0" marR="0" lvl="0" indent="0" algn="l" defTabSz="914311"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prstClr val="black"/>
                  </a:solidFill>
                  <a:effectLst/>
                  <a:uLnTx/>
                  <a:uFillTx/>
                  <a:latin typeface="Arial" panose="020B0604020202020204" pitchFamily="34" charset="0"/>
                  <a:ea typeface="微软雅黑"/>
                  <a:cs typeface="Arial" panose="020B0604020202020204" pitchFamily="34" charset="0"/>
                </a:endParaRPr>
              </a:p>
            </p:txBody>
          </p:sp>
          <p:sp>
            <p:nvSpPr>
              <p:cNvPr id="193" name="TextBox 80"/>
              <p:cNvSpPr txBox="1"/>
              <p:nvPr/>
            </p:nvSpPr>
            <p:spPr>
              <a:xfrm>
                <a:off x="2566351" y="2663281"/>
                <a:ext cx="735952" cy="170201"/>
              </a:xfrm>
              <a:prstGeom prst="rect">
                <a:avLst/>
              </a:prstGeom>
              <a:noFill/>
            </p:spPr>
            <p:txBody>
              <a:bodyPr wrap="square" lIns="0" tIns="0" rIns="0" bIns="0" rtlCol="0">
                <a:spAutoFit/>
              </a:body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2298F0"/>
                    </a:solidFill>
                    <a:effectLst/>
                    <a:uLnTx/>
                    <a:uFillTx/>
                    <a:latin typeface="Arial" panose="020B0604020202020204" pitchFamily="34" charset="0"/>
                    <a:ea typeface="微软雅黑"/>
                    <a:cs typeface="Arial" panose="020B0604020202020204" pitchFamily="34" charset="0"/>
                  </a:rPr>
                  <a:t>C</a:t>
                </a:r>
                <a:r>
                  <a:rPr kumimoji="0" lang="en-US" altLang="zh-CN" sz="700" b="1" i="0" u="none" strike="noStrike" kern="0" cap="none" spc="0" normalizeH="0" baseline="0" noProof="0" dirty="0">
                    <a:ln>
                      <a:noFill/>
                    </a:ln>
                    <a:solidFill>
                      <a:srgbClr val="2298F0"/>
                    </a:solidFill>
                    <a:effectLst/>
                    <a:uLnTx/>
                    <a:uFillTx/>
                    <a:latin typeface="Arial" panose="020B0604020202020204" pitchFamily="34" charset="0"/>
                    <a:ea typeface="微软雅黑"/>
                    <a:cs typeface="Arial" panose="020B0604020202020204" pitchFamily="34" charset="0"/>
                  </a:rPr>
                  <a:t>ORE</a:t>
                </a:r>
                <a:endParaRPr kumimoji="0" lang="en-US" sz="700" b="1" i="0" u="none" strike="noStrike" kern="0" cap="none" spc="0" normalizeH="0" baseline="0" noProof="0" dirty="0">
                  <a:ln>
                    <a:noFill/>
                  </a:ln>
                  <a:solidFill>
                    <a:srgbClr val="2298F0"/>
                  </a:solidFill>
                  <a:effectLst/>
                  <a:uLnTx/>
                  <a:uFillTx/>
                  <a:latin typeface="Arial" panose="020B0604020202020204" pitchFamily="34" charset="0"/>
                  <a:ea typeface="微软雅黑"/>
                  <a:cs typeface="Arial" panose="020B0604020202020204" pitchFamily="34" charset="0"/>
                </a:endParaRPr>
              </a:p>
            </p:txBody>
          </p:sp>
        </p:grpSp>
        <p:grpSp>
          <p:nvGrpSpPr>
            <p:cNvPr id="183" name="组合 122"/>
            <p:cNvGrpSpPr/>
            <p:nvPr/>
          </p:nvGrpSpPr>
          <p:grpSpPr>
            <a:xfrm>
              <a:off x="2660958" y="2600289"/>
              <a:ext cx="540413" cy="281310"/>
              <a:chOff x="2549606" y="2560881"/>
              <a:chExt cx="769440" cy="321242"/>
            </a:xfrm>
          </p:grpSpPr>
          <p:sp>
            <p:nvSpPr>
              <p:cNvPr id="190" name="Freeform 86"/>
              <p:cNvSpPr>
                <a:spLocks noEditPoints="1"/>
              </p:cNvSpPr>
              <p:nvPr/>
            </p:nvSpPr>
            <p:spPr bwMode="auto">
              <a:xfrm>
                <a:off x="2549606" y="2560881"/>
                <a:ext cx="769440" cy="321242"/>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311" rtl="0" eaLnBrk="1" latinLnBrk="0" hangingPunct="1">
                  <a:defRPr sz="1800" kern="1200">
                    <a:solidFill>
                      <a:schemeClr val="tx1"/>
                    </a:solidFill>
                    <a:latin typeface="+mn-lt"/>
                    <a:ea typeface="+mn-ea"/>
                    <a:cs typeface="+mn-cs"/>
                  </a:defRPr>
                </a:lvl1pPr>
                <a:lvl2pPr marL="457156" algn="l" defTabSz="914311" rtl="0" eaLnBrk="1" latinLnBrk="0" hangingPunct="1">
                  <a:defRPr sz="1800" kern="1200">
                    <a:solidFill>
                      <a:schemeClr val="tx1"/>
                    </a:solidFill>
                    <a:latin typeface="+mn-lt"/>
                    <a:ea typeface="+mn-ea"/>
                    <a:cs typeface="+mn-cs"/>
                  </a:defRPr>
                </a:lvl2pPr>
                <a:lvl3pPr marL="914311" algn="l" defTabSz="914311" rtl="0" eaLnBrk="1" latinLnBrk="0" hangingPunct="1">
                  <a:defRPr sz="1800" kern="1200">
                    <a:solidFill>
                      <a:schemeClr val="tx1"/>
                    </a:solidFill>
                    <a:latin typeface="+mn-lt"/>
                    <a:ea typeface="+mn-ea"/>
                    <a:cs typeface="+mn-cs"/>
                  </a:defRPr>
                </a:lvl3pPr>
                <a:lvl4pPr marL="1371468" algn="l" defTabSz="914311" rtl="0" eaLnBrk="1" latinLnBrk="0" hangingPunct="1">
                  <a:defRPr sz="1800" kern="1200">
                    <a:solidFill>
                      <a:schemeClr val="tx1"/>
                    </a:solidFill>
                    <a:latin typeface="+mn-lt"/>
                    <a:ea typeface="+mn-ea"/>
                    <a:cs typeface="+mn-cs"/>
                  </a:defRPr>
                </a:lvl4pPr>
                <a:lvl5pPr marL="1828623" algn="l" defTabSz="914311" rtl="0" eaLnBrk="1" latinLnBrk="0" hangingPunct="1">
                  <a:defRPr sz="1800" kern="1200">
                    <a:solidFill>
                      <a:schemeClr val="tx1"/>
                    </a:solidFill>
                    <a:latin typeface="+mn-lt"/>
                    <a:ea typeface="+mn-ea"/>
                    <a:cs typeface="+mn-cs"/>
                  </a:defRPr>
                </a:lvl5pPr>
                <a:lvl6pPr marL="2285779" algn="l" defTabSz="914311" rtl="0" eaLnBrk="1" latinLnBrk="0" hangingPunct="1">
                  <a:defRPr sz="1800" kern="1200">
                    <a:solidFill>
                      <a:schemeClr val="tx1"/>
                    </a:solidFill>
                    <a:latin typeface="+mn-lt"/>
                    <a:ea typeface="+mn-ea"/>
                    <a:cs typeface="+mn-cs"/>
                  </a:defRPr>
                </a:lvl6pPr>
                <a:lvl7pPr marL="2742934" algn="l" defTabSz="914311" rtl="0" eaLnBrk="1" latinLnBrk="0" hangingPunct="1">
                  <a:defRPr sz="1800" kern="1200">
                    <a:solidFill>
                      <a:schemeClr val="tx1"/>
                    </a:solidFill>
                    <a:latin typeface="+mn-lt"/>
                    <a:ea typeface="+mn-ea"/>
                    <a:cs typeface="+mn-cs"/>
                  </a:defRPr>
                </a:lvl7pPr>
                <a:lvl8pPr marL="3200090" algn="l" defTabSz="914311" rtl="0" eaLnBrk="1" latinLnBrk="0" hangingPunct="1">
                  <a:defRPr sz="1800" kern="1200">
                    <a:solidFill>
                      <a:schemeClr val="tx1"/>
                    </a:solidFill>
                    <a:latin typeface="+mn-lt"/>
                    <a:ea typeface="+mn-ea"/>
                    <a:cs typeface="+mn-cs"/>
                  </a:defRPr>
                </a:lvl8pPr>
                <a:lvl9pPr marL="3657246" algn="l" defTabSz="914311" rtl="0" eaLnBrk="1" latinLnBrk="0" hangingPunct="1">
                  <a:defRPr sz="1800" kern="1200">
                    <a:solidFill>
                      <a:schemeClr val="tx1"/>
                    </a:solidFill>
                    <a:latin typeface="+mn-lt"/>
                    <a:ea typeface="+mn-ea"/>
                    <a:cs typeface="+mn-cs"/>
                  </a:defRPr>
                </a:lvl9pPr>
              </a:lstStyle>
              <a:p>
                <a:pPr marL="0" marR="0" lvl="0" indent="0" algn="l" defTabSz="914311"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prstClr val="black"/>
                  </a:solidFill>
                  <a:effectLst/>
                  <a:uLnTx/>
                  <a:uFillTx/>
                  <a:latin typeface="Arial" panose="020B0604020202020204" pitchFamily="34" charset="0"/>
                  <a:ea typeface="微软雅黑"/>
                  <a:cs typeface="Arial" panose="020B0604020202020204" pitchFamily="34" charset="0"/>
                </a:endParaRPr>
              </a:p>
            </p:txBody>
          </p:sp>
          <p:sp>
            <p:nvSpPr>
              <p:cNvPr id="191" name="TextBox 80"/>
              <p:cNvSpPr txBox="1"/>
              <p:nvPr/>
            </p:nvSpPr>
            <p:spPr>
              <a:xfrm>
                <a:off x="2566351" y="2663281"/>
                <a:ext cx="735952" cy="170201"/>
              </a:xfrm>
              <a:prstGeom prst="rect">
                <a:avLst/>
              </a:prstGeom>
              <a:noFill/>
            </p:spPr>
            <p:txBody>
              <a:bodyPr wrap="square" lIns="0" tIns="0" rIns="0" bIns="0" rtlCol="0">
                <a:spAutoFit/>
              </a:body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2298F0"/>
                    </a:solidFill>
                    <a:effectLst/>
                    <a:uLnTx/>
                    <a:uFillTx/>
                    <a:latin typeface="Arial" panose="020B0604020202020204" pitchFamily="34" charset="0"/>
                    <a:ea typeface="微软雅黑"/>
                    <a:cs typeface="Arial" panose="020B0604020202020204" pitchFamily="34" charset="0"/>
                  </a:rPr>
                  <a:t>C</a:t>
                </a:r>
                <a:r>
                  <a:rPr kumimoji="0" lang="en-US" altLang="zh-CN" sz="700" b="1" i="0" u="none" strike="noStrike" kern="0" cap="none" spc="0" normalizeH="0" baseline="0" noProof="0" dirty="0">
                    <a:ln>
                      <a:noFill/>
                    </a:ln>
                    <a:solidFill>
                      <a:srgbClr val="2298F0"/>
                    </a:solidFill>
                    <a:effectLst/>
                    <a:uLnTx/>
                    <a:uFillTx/>
                    <a:latin typeface="Arial" panose="020B0604020202020204" pitchFamily="34" charset="0"/>
                    <a:ea typeface="微软雅黑"/>
                    <a:cs typeface="Arial" panose="020B0604020202020204" pitchFamily="34" charset="0"/>
                  </a:rPr>
                  <a:t>ORE</a:t>
                </a:r>
                <a:endParaRPr kumimoji="0" lang="en-US" sz="700" b="1" i="0" u="none" strike="noStrike" kern="0" cap="none" spc="0" normalizeH="0" baseline="0" noProof="0" dirty="0">
                  <a:ln>
                    <a:noFill/>
                  </a:ln>
                  <a:solidFill>
                    <a:srgbClr val="2298F0"/>
                  </a:solidFill>
                  <a:effectLst/>
                  <a:uLnTx/>
                  <a:uFillTx/>
                  <a:latin typeface="Arial" panose="020B0604020202020204" pitchFamily="34" charset="0"/>
                  <a:ea typeface="微软雅黑"/>
                  <a:cs typeface="Arial" panose="020B0604020202020204" pitchFamily="34" charset="0"/>
                </a:endParaRPr>
              </a:p>
            </p:txBody>
          </p:sp>
        </p:grpSp>
        <p:grpSp>
          <p:nvGrpSpPr>
            <p:cNvPr id="184" name="组合 123"/>
            <p:cNvGrpSpPr/>
            <p:nvPr/>
          </p:nvGrpSpPr>
          <p:grpSpPr>
            <a:xfrm>
              <a:off x="3380170" y="2600289"/>
              <a:ext cx="540413" cy="281310"/>
              <a:chOff x="2549606" y="2560881"/>
              <a:chExt cx="769440" cy="321242"/>
            </a:xfrm>
          </p:grpSpPr>
          <p:sp>
            <p:nvSpPr>
              <p:cNvPr id="188" name="Freeform 86"/>
              <p:cNvSpPr>
                <a:spLocks noEditPoints="1"/>
              </p:cNvSpPr>
              <p:nvPr/>
            </p:nvSpPr>
            <p:spPr bwMode="auto">
              <a:xfrm>
                <a:off x="2549606" y="2560881"/>
                <a:ext cx="769440" cy="321242"/>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311" rtl="0" eaLnBrk="1" latinLnBrk="0" hangingPunct="1">
                  <a:defRPr sz="1800" kern="1200">
                    <a:solidFill>
                      <a:schemeClr val="tx1"/>
                    </a:solidFill>
                    <a:latin typeface="+mn-lt"/>
                    <a:ea typeface="+mn-ea"/>
                    <a:cs typeface="+mn-cs"/>
                  </a:defRPr>
                </a:lvl1pPr>
                <a:lvl2pPr marL="457156" algn="l" defTabSz="914311" rtl="0" eaLnBrk="1" latinLnBrk="0" hangingPunct="1">
                  <a:defRPr sz="1800" kern="1200">
                    <a:solidFill>
                      <a:schemeClr val="tx1"/>
                    </a:solidFill>
                    <a:latin typeface="+mn-lt"/>
                    <a:ea typeface="+mn-ea"/>
                    <a:cs typeface="+mn-cs"/>
                  </a:defRPr>
                </a:lvl2pPr>
                <a:lvl3pPr marL="914311" algn="l" defTabSz="914311" rtl="0" eaLnBrk="1" latinLnBrk="0" hangingPunct="1">
                  <a:defRPr sz="1800" kern="1200">
                    <a:solidFill>
                      <a:schemeClr val="tx1"/>
                    </a:solidFill>
                    <a:latin typeface="+mn-lt"/>
                    <a:ea typeface="+mn-ea"/>
                    <a:cs typeface="+mn-cs"/>
                  </a:defRPr>
                </a:lvl3pPr>
                <a:lvl4pPr marL="1371468" algn="l" defTabSz="914311" rtl="0" eaLnBrk="1" latinLnBrk="0" hangingPunct="1">
                  <a:defRPr sz="1800" kern="1200">
                    <a:solidFill>
                      <a:schemeClr val="tx1"/>
                    </a:solidFill>
                    <a:latin typeface="+mn-lt"/>
                    <a:ea typeface="+mn-ea"/>
                    <a:cs typeface="+mn-cs"/>
                  </a:defRPr>
                </a:lvl4pPr>
                <a:lvl5pPr marL="1828623" algn="l" defTabSz="914311" rtl="0" eaLnBrk="1" latinLnBrk="0" hangingPunct="1">
                  <a:defRPr sz="1800" kern="1200">
                    <a:solidFill>
                      <a:schemeClr val="tx1"/>
                    </a:solidFill>
                    <a:latin typeface="+mn-lt"/>
                    <a:ea typeface="+mn-ea"/>
                    <a:cs typeface="+mn-cs"/>
                  </a:defRPr>
                </a:lvl5pPr>
                <a:lvl6pPr marL="2285779" algn="l" defTabSz="914311" rtl="0" eaLnBrk="1" latinLnBrk="0" hangingPunct="1">
                  <a:defRPr sz="1800" kern="1200">
                    <a:solidFill>
                      <a:schemeClr val="tx1"/>
                    </a:solidFill>
                    <a:latin typeface="+mn-lt"/>
                    <a:ea typeface="+mn-ea"/>
                    <a:cs typeface="+mn-cs"/>
                  </a:defRPr>
                </a:lvl6pPr>
                <a:lvl7pPr marL="2742934" algn="l" defTabSz="914311" rtl="0" eaLnBrk="1" latinLnBrk="0" hangingPunct="1">
                  <a:defRPr sz="1800" kern="1200">
                    <a:solidFill>
                      <a:schemeClr val="tx1"/>
                    </a:solidFill>
                    <a:latin typeface="+mn-lt"/>
                    <a:ea typeface="+mn-ea"/>
                    <a:cs typeface="+mn-cs"/>
                  </a:defRPr>
                </a:lvl7pPr>
                <a:lvl8pPr marL="3200090" algn="l" defTabSz="914311" rtl="0" eaLnBrk="1" latinLnBrk="0" hangingPunct="1">
                  <a:defRPr sz="1800" kern="1200">
                    <a:solidFill>
                      <a:schemeClr val="tx1"/>
                    </a:solidFill>
                    <a:latin typeface="+mn-lt"/>
                    <a:ea typeface="+mn-ea"/>
                    <a:cs typeface="+mn-cs"/>
                  </a:defRPr>
                </a:lvl8pPr>
                <a:lvl9pPr marL="3657246" algn="l" defTabSz="914311" rtl="0" eaLnBrk="1" latinLnBrk="0" hangingPunct="1">
                  <a:defRPr sz="1800" kern="1200">
                    <a:solidFill>
                      <a:schemeClr val="tx1"/>
                    </a:solidFill>
                    <a:latin typeface="+mn-lt"/>
                    <a:ea typeface="+mn-ea"/>
                    <a:cs typeface="+mn-cs"/>
                  </a:defRPr>
                </a:lvl9pPr>
              </a:lstStyle>
              <a:p>
                <a:pPr marL="0" marR="0" lvl="0" indent="0" algn="l" defTabSz="914311"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prstClr val="black"/>
                  </a:solidFill>
                  <a:effectLst/>
                  <a:uLnTx/>
                  <a:uFillTx/>
                  <a:latin typeface="Arial" panose="020B0604020202020204" pitchFamily="34" charset="0"/>
                  <a:ea typeface="微软雅黑"/>
                  <a:cs typeface="Arial" panose="020B0604020202020204" pitchFamily="34" charset="0"/>
                </a:endParaRPr>
              </a:p>
            </p:txBody>
          </p:sp>
          <p:sp>
            <p:nvSpPr>
              <p:cNvPr id="189" name="TextBox 80"/>
              <p:cNvSpPr txBox="1"/>
              <p:nvPr/>
            </p:nvSpPr>
            <p:spPr>
              <a:xfrm>
                <a:off x="2566351" y="2663281"/>
                <a:ext cx="735952" cy="170201"/>
              </a:xfrm>
              <a:prstGeom prst="rect">
                <a:avLst/>
              </a:prstGeom>
              <a:noFill/>
            </p:spPr>
            <p:txBody>
              <a:bodyPr wrap="square" lIns="0" tIns="0" rIns="0" bIns="0" rtlCol="0">
                <a:spAutoFit/>
              </a:body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2298F0"/>
                    </a:solidFill>
                    <a:effectLst/>
                    <a:uLnTx/>
                    <a:uFillTx/>
                    <a:latin typeface="Arial" panose="020B0604020202020204" pitchFamily="34" charset="0"/>
                    <a:ea typeface="微软雅黑"/>
                    <a:cs typeface="Arial" panose="020B0604020202020204" pitchFamily="34" charset="0"/>
                  </a:rPr>
                  <a:t>C</a:t>
                </a:r>
                <a:r>
                  <a:rPr kumimoji="0" lang="en-US" altLang="zh-CN" sz="700" b="1" i="0" u="none" strike="noStrike" kern="0" cap="none" spc="0" normalizeH="0" baseline="0" noProof="0" dirty="0">
                    <a:ln>
                      <a:noFill/>
                    </a:ln>
                    <a:solidFill>
                      <a:srgbClr val="2298F0"/>
                    </a:solidFill>
                    <a:effectLst/>
                    <a:uLnTx/>
                    <a:uFillTx/>
                    <a:latin typeface="Arial" panose="020B0604020202020204" pitchFamily="34" charset="0"/>
                    <a:ea typeface="微软雅黑"/>
                    <a:cs typeface="Arial" panose="020B0604020202020204" pitchFamily="34" charset="0"/>
                  </a:rPr>
                  <a:t>ORE</a:t>
                </a:r>
                <a:endParaRPr kumimoji="0" lang="en-US" sz="700" b="1" i="0" u="none" strike="noStrike" kern="0" cap="none" spc="0" normalizeH="0" baseline="0" noProof="0" dirty="0">
                  <a:ln>
                    <a:noFill/>
                  </a:ln>
                  <a:solidFill>
                    <a:srgbClr val="2298F0"/>
                  </a:solidFill>
                  <a:effectLst/>
                  <a:uLnTx/>
                  <a:uFillTx/>
                  <a:latin typeface="Arial" panose="020B0604020202020204" pitchFamily="34" charset="0"/>
                  <a:ea typeface="微软雅黑"/>
                  <a:cs typeface="Arial" panose="020B0604020202020204" pitchFamily="34" charset="0"/>
                </a:endParaRPr>
              </a:p>
            </p:txBody>
          </p:sp>
        </p:grpSp>
        <p:grpSp>
          <p:nvGrpSpPr>
            <p:cNvPr id="185" name="组合 124"/>
            <p:cNvGrpSpPr/>
            <p:nvPr/>
          </p:nvGrpSpPr>
          <p:grpSpPr>
            <a:xfrm>
              <a:off x="1941746" y="2600289"/>
              <a:ext cx="540413" cy="281310"/>
              <a:chOff x="2549606" y="2560881"/>
              <a:chExt cx="769440" cy="321242"/>
            </a:xfrm>
          </p:grpSpPr>
          <p:sp>
            <p:nvSpPr>
              <p:cNvPr id="186" name="Freeform 86"/>
              <p:cNvSpPr>
                <a:spLocks noEditPoints="1"/>
              </p:cNvSpPr>
              <p:nvPr/>
            </p:nvSpPr>
            <p:spPr bwMode="auto">
              <a:xfrm>
                <a:off x="2549606" y="2560881"/>
                <a:ext cx="769440" cy="321242"/>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311" rtl="0" eaLnBrk="1" latinLnBrk="0" hangingPunct="1">
                  <a:defRPr sz="1800" kern="1200">
                    <a:solidFill>
                      <a:schemeClr val="tx1"/>
                    </a:solidFill>
                    <a:latin typeface="+mn-lt"/>
                    <a:ea typeface="+mn-ea"/>
                    <a:cs typeface="+mn-cs"/>
                  </a:defRPr>
                </a:lvl1pPr>
                <a:lvl2pPr marL="457156" algn="l" defTabSz="914311" rtl="0" eaLnBrk="1" latinLnBrk="0" hangingPunct="1">
                  <a:defRPr sz="1800" kern="1200">
                    <a:solidFill>
                      <a:schemeClr val="tx1"/>
                    </a:solidFill>
                    <a:latin typeface="+mn-lt"/>
                    <a:ea typeface="+mn-ea"/>
                    <a:cs typeface="+mn-cs"/>
                  </a:defRPr>
                </a:lvl2pPr>
                <a:lvl3pPr marL="914311" algn="l" defTabSz="914311" rtl="0" eaLnBrk="1" latinLnBrk="0" hangingPunct="1">
                  <a:defRPr sz="1800" kern="1200">
                    <a:solidFill>
                      <a:schemeClr val="tx1"/>
                    </a:solidFill>
                    <a:latin typeface="+mn-lt"/>
                    <a:ea typeface="+mn-ea"/>
                    <a:cs typeface="+mn-cs"/>
                  </a:defRPr>
                </a:lvl3pPr>
                <a:lvl4pPr marL="1371468" algn="l" defTabSz="914311" rtl="0" eaLnBrk="1" latinLnBrk="0" hangingPunct="1">
                  <a:defRPr sz="1800" kern="1200">
                    <a:solidFill>
                      <a:schemeClr val="tx1"/>
                    </a:solidFill>
                    <a:latin typeface="+mn-lt"/>
                    <a:ea typeface="+mn-ea"/>
                    <a:cs typeface="+mn-cs"/>
                  </a:defRPr>
                </a:lvl4pPr>
                <a:lvl5pPr marL="1828623" algn="l" defTabSz="914311" rtl="0" eaLnBrk="1" latinLnBrk="0" hangingPunct="1">
                  <a:defRPr sz="1800" kern="1200">
                    <a:solidFill>
                      <a:schemeClr val="tx1"/>
                    </a:solidFill>
                    <a:latin typeface="+mn-lt"/>
                    <a:ea typeface="+mn-ea"/>
                    <a:cs typeface="+mn-cs"/>
                  </a:defRPr>
                </a:lvl5pPr>
                <a:lvl6pPr marL="2285779" algn="l" defTabSz="914311" rtl="0" eaLnBrk="1" latinLnBrk="0" hangingPunct="1">
                  <a:defRPr sz="1800" kern="1200">
                    <a:solidFill>
                      <a:schemeClr val="tx1"/>
                    </a:solidFill>
                    <a:latin typeface="+mn-lt"/>
                    <a:ea typeface="+mn-ea"/>
                    <a:cs typeface="+mn-cs"/>
                  </a:defRPr>
                </a:lvl6pPr>
                <a:lvl7pPr marL="2742934" algn="l" defTabSz="914311" rtl="0" eaLnBrk="1" latinLnBrk="0" hangingPunct="1">
                  <a:defRPr sz="1800" kern="1200">
                    <a:solidFill>
                      <a:schemeClr val="tx1"/>
                    </a:solidFill>
                    <a:latin typeface="+mn-lt"/>
                    <a:ea typeface="+mn-ea"/>
                    <a:cs typeface="+mn-cs"/>
                  </a:defRPr>
                </a:lvl7pPr>
                <a:lvl8pPr marL="3200090" algn="l" defTabSz="914311" rtl="0" eaLnBrk="1" latinLnBrk="0" hangingPunct="1">
                  <a:defRPr sz="1800" kern="1200">
                    <a:solidFill>
                      <a:schemeClr val="tx1"/>
                    </a:solidFill>
                    <a:latin typeface="+mn-lt"/>
                    <a:ea typeface="+mn-ea"/>
                    <a:cs typeface="+mn-cs"/>
                  </a:defRPr>
                </a:lvl8pPr>
                <a:lvl9pPr marL="3657246" algn="l" defTabSz="914311" rtl="0" eaLnBrk="1" latinLnBrk="0" hangingPunct="1">
                  <a:defRPr sz="1800" kern="1200">
                    <a:solidFill>
                      <a:schemeClr val="tx1"/>
                    </a:solidFill>
                    <a:latin typeface="+mn-lt"/>
                    <a:ea typeface="+mn-ea"/>
                    <a:cs typeface="+mn-cs"/>
                  </a:defRPr>
                </a:lvl9pPr>
              </a:lstStyle>
              <a:p>
                <a:pPr marL="0" marR="0" lvl="0" indent="0" algn="l" defTabSz="914311"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prstClr val="black"/>
                  </a:solidFill>
                  <a:effectLst/>
                  <a:uLnTx/>
                  <a:uFillTx/>
                  <a:latin typeface="Arial" panose="020B0604020202020204" pitchFamily="34" charset="0"/>
                  <a:ea typeface="微软雅黑"/>
                  <a:cs typeface="Arial" panose="020B0604020202020204" pitchFamily="34" charset="0"/>
                </a:endParaRPr>
              </a:p>
            </p:txBody>
          </p:sp>
          <p:sp>
            <p:nvSpPr>
              <p:cNvPr id="187" name="TextBox 80"/>
              <p:cNvSpPr txBox="1"/>
              <p:nvPr/>
            </p:nvSpPr>
            <p:spPr>
              <a:xfrm>
                <a:off x="2566351" y="2663281"/>
                <a:ext cx="735952" cy="170201"/>
              </a:xfrm>
              <a:prstGeom prst="rect">
                <a:avLst/>
              </a:prstGeom>
              <a:noFill/>
            </p:spPr>
            <p:txBody>
              <a:bodyPr wrap="square" lIns="0" tIns="0" rIns="0" bIns="0" rtlCol="0">
                <a:spAutoFit/>
              </a:body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2298F0"/>
                    </a:solidFill>
                    <a:effectLst/>
                    <a:uLnTx/>
                    <a:uFillTx/>
                    <a:latin typeface="Arial" panose="020B0604020202020204" pitchFamily="34" charset="0"/>
                    <a:ea typeface="微软雅黑"/>
                    <a:cs typeface="Arial" panose="020B0604020202020204" pitchFamily="34" charset="0"/>
                  </a:rPr>
                  <a:t>C</a:t>
                </a:r>
                <a:r>
                  <a:rPr kumimoji="0" lang="en-US" altLang="zh-CN" sz="700" b="1" i="0" u="none" strike="noStrike" kern="0" cap="none" spc="0" normalizeH="0" baseline="0" noProof="0" dirty="0">
                    <a:ln>
                      <a:noFill/>
                    </a:ln>
                    <a:solidFill>
                      <a:srgbClr val="2298F0"/>
                    </a:solidFill>
                    <a:effectLst/>
                    <a:uLnTx/>
                    <a:uFillTx/>
                    <a:latin typeface="Arial" panose="020B0604020202020204" pitchFamily="34" charset="0"/>
                    <a:ea typeface="微软雅黑"/>
                    <a:cs typeface="Arial" panose="020B0604020202020204" pitchFamily="34" charset="0"/>
                  </a:rPr>
                  <a:t>ORE</a:t>
                </a:r>
                <a:endParaRPr kumimoji="0" lang="en-US" sz="700" b="1" i="0" u="none" strike="noStrike" kern="0" cap="none" spc="0" normalizeH="0" baseline="0" noProof="0" dirty="0">
                  <a:ln>
                    <a:noFill/>
                  </a:ln>
                  <a:solidFill>
                    <a:srgbClr val="2298F0"/>
                  </a:solidFill>
                  <a:effectLst/>
                  <a:uLnTx/>
                  <a:uFillTx/>
                  <a:latin typeface="Arial" panose="020B0604020202020204" pitchFamily="34" charset="0"/>
                  <a:ea typeface="微软雅黑"/>
                  <a:cs typeface="Arial" panose="020B0604020202020204" pitchFamily="34" charset="0"/>
                </a:endParaRPr>
              </a:p>
            </p:txBody>
          </p:sp>
        </p:grpSp>
      </p:grpSp>
      <p:sp>
        <p:nvSpPr>
          <p:cNvPr id="194" name="文本框 133"/>
          <p:cNvSpPr txBox="1"/>
          <p:nvPr/>
        </p:nvSpPr>
        <p:spPr>
          <a:xfrm>
            <a:off x="4534503" y="1420922"/>
            <a:ext cx="3127715" cy="584775"/>
          </a:xfrm>
          <a:prstGeom prst="rect">
            <a:avLst/>
          </a:prstGeom>
        </p:spPr>
        <p:txBody>
          <a:bodyPr wrap="square">
            <a:spAutoFit/>
          </a:bodyPr>
          <a:lstStyle>
            <a:defPPr>
              <a:defRPr lang="zh-CN"/>
            </a:defPPr>
            <a:lvl1pPr>
              <a:defRPr>
                <a:latin typeface="微软雅黑" panose="020B0503020204020204" pitchFamily="34" charset="-122"/>
                <a:ea typeface="微软雅黑" panose="020B0503020204020204" pitchFamily="34" charset="-122"/>
              </a:defRPr>
            </a:lvl1pPr>
          </a:lstStyle>
          <a:p>
            <a:pPr algn="ctr" defTabSz="914400"/>
            <a:r>
              <a:rPr lang="en-US" altLang="zh-CN" dirty="0">
                <a:solidFill>
                  <a:prstClr val="black"/>
                </a:solidFill>
                <a:cs typeface=""/>
              </a:rPr>
              <a:t>Dorado</a:t>
            </a:r>
            <a:r>
              <a:rPr lang="zh-CN" altLang="en-US" dirty="0">
                <a:solidFill>
                  <a:prstClr val="black"/>
                </a:solidFill>
                <a:cs typeface=""/>
              </a:rPr>
              <a:t> </a:t>
            </a:r>
            <a:r>
              <a:rPr lang="en-US" altLang="zh-CN" dirty="0">
                <a:solidFill>
                  <a:prstClr val="black"/>
                </a:solidFill>
                <a:cs typeface=""/>
              </a:rPr>
              <a:t>V3</a:t>
            </a:r>
          </a:p>
          <a:p>
            <a:pPr algn="ctr" defTabSz="914400"/>
            <a:r>
              <a:rPr lang="en-US" altLang="zh-CN" sz="1400" dirty="0">
                <a:solidFill>
                  <a:prstClr val="black"/>
                </a:solidFill>
                <a:cs typeface=""/>
              </a:rPr>
              <a:t>Core</a:t>
            </a:r>
            <a:r>
              <a:rPr lang="zh-CN" altLang="en-US" sz="1400" dirty="0">
                <a:solidFill>
                  <a:prstClr val="black"/>
                </a:solidFill>
                <a:cs typeface=""/>
              </a:rPr>
              <a:t> </a:t>
            </a:r>
            <a:r>
              <a:rPr lang="en-US" altLang="zh-CN" sz="1400" dirty="0">
                <a:solidFill>
                  <a:prstClr val="black"/>
                </a:solidFill>
                <a:cs typeface=""/>
              </a:rPr>
              <a:t>grouping</a:t>
            </a:r>
          </a:p>
        </p:txBody>
      </p:sp>
      <p:sp>
        <p:nvSpPr>
          <p:cNvPr id="195" name="文本框 134"/>
          <p:cNvSpPr txBox="1"/>
          <p:nvPr/>
        </p:nvSpPr>
        <p:spPr>
          <a:xfrm>
            <a:off x="932794" y="1528643"/>
            <a:ext cx="3127715" cy="369332"/>
          </a:xfrm>
          <a:prstGeom prst="rect">
            <a:avLst/>
          </a:prstGeom>
        </p:spPr>
        <p:txBody>
          <a:bodyPr wrap="square">
            <a:spAutoFit/>
          </a:bodyPr>
          <a:lstStyle>
            <a:defPPr>
              <a:defRPr lang="zh-CN"/>
            </a:defPPr>
            <a:lvl1pPr>
              <a:defRPr>
                <a:latin typeface="微软雅黑" panose="020B0503020204020204" pitchFamily="34" charset="-122"/>
                <a:ea typeface="微软雅黑" panose="020B0503020204020204" pitchFamily="34" charset="-122"/>
              </a:defRPr>
            </a:lvl1pPr>
          </a:lstStyle>
          <a:p>
            <a:pPr algn="ctr" defTabSz="914400"/>
            <a:r>
              <a:rPr lang="en-US" altLang="zh-CN" dirty="0">
                <a:solidFill>
                  <a:prstClr val="black"/>
                </a:solidFill>
                <a:cs typeface=""/>
              </a:rPr>
              <a:t>Traditional</a:t>
            </a:r>
          </a:p>
        </p:txBody>
      </p:sp>
      <p:sp>
        <p:nvSpPr>
          <p:cNvPr id="196" name="矩形 135"/>
          <p:cNvSpPr/>
          <p:nvPr/>
        </p:nvSpPr>
        <p:spPr>
          <a:xfrm>
            <a:off x="853852" y="4457008"/>
            <a:ext cx="2647140" cy="1107996"/>
          </a:xfrm>
          <a:prstGeom prst="rect">
            <a:avLst/>
          </a:prstGeom>
        </p:spPr>
        <p:txBody>
          <a:bodyPr wrap="square">
            <a:spAutoFit/>
          </a:bodyPr>
          <a:lstStyle/>
          <a:p>
            <a:pPr defTabSz="914400"/>
            <a:r>
              <a:rPr lang="en-US" altLang="zh-CN" b="1" dirty="0">
                <a:solidFill>
                  <a:prstClr val="black"/>
                </a:solidFill>
                <a:latin typeface="Times New Roman" charset="0"/>
                <a:ea typeface="Times New Roman" charset="0"/>
                <a:cs typeface="Times New Roman" charset="0"/>
              </a:rPr>
              <a:t>Challenge:</a:t>
            </a:r>
          </a:p>
          <a:p>
            <a:pPr defTabSz="914400"/>
            <a:r>
              <a:rPr lang="en-US" altLang="zh-CN" sz="1200" dirty="0">
                <a:solidFill>
                  <a:prstClr val="black"/>
                </a:solidFill>
                <a:latin typeface="Times New Roman" charset="0"/>
                <a:ea typeface="Times New Roman" charset="0"/>
                <a:cs typeface="Times New Roman" charset="0"/>
              </a:rPr>
              <a:t>Different tasks compete for time slices of different cores of the CPU, resulting in frequent copying of data IO between different cores, resulting</a:t>
            </a:r>
            <a:r>
              <a:rPr lang="zh-CN" altLang="en-US" sz="1200" dirty="0">
                <a:solidFill>
                  <a:prstClr val="black"/>
                </a:solidFill>
                <a:latin typeface="Times New Roman" charset="0"/>
                <a:ea typeface="Times New Roman" charset="0"/>
                <a:cs typeface="Times New Roman" charset="0"/>
              </a:rPr>
              <a:t> </a:t>
            </a:r>
            <a:r>
              <a:rPr lang="en-US" altLang="zh-CN" sz="1200" dirty="0">
                <a:solidFill>
                  <a:prstClr val="black"/>
                </a:solidFill>
                <a:latin typeface="Times New Roman" charset="0"/>
                <a:ea typeface="Times New Roman" charset="0"/>
                <a:cs typeface="Times New Roman" charset="0"/>
              </a:rPr>
              <a:t>in high latency.</a:t>
            </a:r>
            <a:endParaRPr lang="zh-CN" altLang="en-US" sz="1200" dirty="0">
              <a:solidFill>
                <a:prstClr val="black"/>
              </a:solidFill>
              <a:latin typeface="Times New Roman" charset="0"/>
              <a:ea typeface="Times New Roman" charset="0"/>
              <a:cs typeface="Times New Roman" charset="0"/>
            </a:endParaRPr>
          </a:p>
        </p:txBody>
      </p:sp>
      <p:cxnSp>
        <p:nvCxnSpPr>
          <p:cNvPr id="197" name="直接连接符 137"/>
          <p:cNvCxnSpPr/>
          <p:nvPr/>
        </p:nvCxnSpPr>
        <p:spPr>
          <a:xfrm flipH="1" flipV="1">
            <a:off x="1135731" y="3345100"/>
            <a:ext cx="343776" cy="317669"/>
          </a:xfrm>
          <a:prstGeom prst="line">
            <a:avLst/>
          </a:prstGeom>
          <a:noFill/>
          <a:ln w="6350" cap="flat" cmpd="sng" algn="ctr">
            <a:solidFill>
              <a:srgbClr val="5B9BD5"/>
            </a:solidFill>
            <a:prstDash val="solid"/>
            <a:miter lim="800000"/>
          </a:ln>
          <a:effectLst/>
        </p:spPr>
      </p:cxnSp>
      <p:cxnSp>
        <p:nvCxnSpPr>
          <p:cNvPr id="198" name="直接连接符 139"/>
          <p:cNvCxnSpPr/>
          <p:nvPr/>
        </p:nvCxnSpPr>
        <p:spPr>
          <a:xfrm flipV="1">
            <a:off x="1479507" y="3345100"/>
            <a:ext cx="185652" cy="317669"/>
          </a:xfrm>
          <a:prstGeom prst="line">
            <a:avLst/>
          </a:prstGeom>
          <a:noFill/>
          <a:ln w="6350" cap="flat" cmpd="sng" algn="ctr">
            <a:solidFill>
              <a:srgbClr val="5B9BD5"/>
            </a:solidFill>
            <a:prstDash val="solid"/>
            <a:miter lim="800000"/>
          </a:ln>
          <a:effectLst/>
        </p:spPr>
      </p:cxnSp>
      <p:cxnSp>
        <p:nvCxnSpPr>
          <p:cNvPr id="199" name="直接连接符 142"/>
          <p:cNvCxnSpPr/>
          <p:nvPr/>
        </p:nvCxnSpPr>
        <p:spPr>
          <a:xfrm flipV="1">
            <a:off x="1479507" y="3345100"/>
            <a:ext cx="715080" cy="317669"/>
          </a:xfrm>
          <a:prstGeom prst="line">
            <a:avLst/>
          </a:prstGeom>
          <a:noFill/>
          <a:ln w="6350" cap="flat" cmpd="sng" algn="ctr">
            <a:solidFill>
              <a:srgbClr val="5B9BD5"/>
            </a:solidFill>
            <a:prstDash val="solid"/>
            <a:miter lim="800000"/>
          </a:ln>
          <a:effectLst/>
        </p:spPr>
      </p:cxnSp>
      <p:cxnSp>
        <p:nvCxnSpPr>
          <p:cNvPr id="200" name="直接连接符 145"/>
          <p:cNvCxnSpPr/>
          <p:nvPr/>
        </p:nvCxnSpPr>
        <p:spPr>
          <a:xfrm flipV="1">
            <a:off x="1479507" y="3345100"/>
            <a:ext cx="1244508" cy="317669"/>
          </a:xfrm>
          <a:prstGeom prst="line">
            <a:avLst/>
          </a:prstGeom>
          <a:noFill/>
          <a:ln w="6350" cap="flat" cmpd="sng" algn="ctr">
            <a:solidFill>
              <a:srgbClr val="5B9BD5"/>
            </a:solidFill>
            <a:prstDash val="solid"/>
            <a:miter lim="800000"/>
          </a:ln>
          <a:effectLst/>
        </p:spPr>
      </p:cxnSp>
      <p:cxnSp>
        <p:nvCxnSpPr>
          <p:cNvPr id="201" name="直接连接符 148"/>
          <p:cNvCxnSpPr/>
          <p:nvPr/>
        </p:nvCxnSpPr>
        <p:spPr>
          <a:xfrm flipH="1" flipV="1">
            <a:off x="1135731" y="3345100"/>
            <a:ext cx="1206470" cy="317669"/>
          </a:xfrm>
          <a:prstGeom prst="line">
            <a:avLst/>
          </a:prstGeom>
          <a:noFill/>
          <a:ln w="6350" cap="flat" cmpd="sng" algn="ctr">
            <a:solidFill>
              <a:srgbClr val="5B9BD5"/>
            </a:solidFill>
            <a:prstDash val="solid"/>
            <a:miter lim="800000"/>
          </a:ln>
          <a:effectLst/>
        </p:spPr>
      </p:cxnSp>
      <p:cxnSp>
        <p:nvCxnSpPr>
          <p:cNvPr id="202" name="直接连接符 151"/>
          <p:cNvCxnSpPr/>
          <p:nvPr/>
        </p:nvCxnSpPr>
        <p:spPr>
          <a:xfrm flipH="1" flipV="1">
            <a:off x="1665159" y="3345100"/>
            <a:ext cx="677042" cy="317669"/>
          </a:xfrm>
          <a:prstGeom prst="line">
            <a:avLst/>
          </a:prstGeom>
          <a:noFill/>
          <a:ln w="6350" cap="flat" cmpd="sng" algn="ctr">
            <a:solidFill>
              <a:srgbClr val="5B9BD5"/>
            </a:solidFill>
            <a:prstDash val="solid"/>
            <a:miter lim="800000"/>
          </a:ln>
          <a:effectLst/>
        </p:spPr>
      </p:cxnSp>
      <p:cxnSp>
        <p:nvCxnSpPr>
          <p:cNvPr id="203" name="直接连接符 154"/>
          <p:cNvCxnSpPr/>
          <p:nvPr/>
        </p:nvCxnSpPr>
        <p:spPr>
          <a:xfrm flipH="1" flipV="1">
            <a:off x="2194587" y="3345100"/>
            <a:ext cx="147614" cy="317669"/>
          </a:xfrm>
          <a:prstGeom prst="line">
            <a:avLst/>
          </a:prstGeom>
          <a:noFill/>
          <a:ln w="6350" cap="flat" cmpd="sng" algn="ctr">
            <a:solidFill>
              <a:srgbClr val="5B9BD5"/>
            </a:solidFill>
            <a:prstDash val="solid"/>
            <a:miter lim="800000"/>
          </a:ln>
          <a:effectLst/>
        </p:spPr>
      </p:cxnSp>
      <p:cxnSp>
        <p:nvCxnSpPr>
          <p:cNvPr id="204" name="直接连接符 157"/>
          <p:cNvCxnSpPr/>
          <p:nvPr/>
        </p:nvCxnSpPr>
        <p:spPr>
          <a:xfrm flipV="1">
            <a:off x="2342201" y="3345100"/>
            <a:ext cx="381814" cy="317669"/>
          </a:xfrm>
          <a:prstGeom prst="line">
            <a:avLst/>
          </a:prstGeom>
          <a:noFill/>
          <a:ln w="6350" cap="flat" cmpd="sng" algn="ctr">
            <a:solidFill>
              <a:srgbClr val="5B9BD5"/>
            </a:solidFill>
            <a:prstDash val="solid"/>
            <a:miter lim="800000"/>
          </a:ln>
          <a:effectLst/>
        </p:spPr>
      </p:cxnSp>
      <p:sp>
        <p:nvSpPr>
          <p:cNvPr id="207" name="矩形 102"/>
          <p:cNvSpPr/>
          <p:nvPr/>
        </p:nvSpPr>
        <p:spPr>
          <a:xfrm>
            <a:off x="8574858" y="3943406"/>
            <a:ext cx="801188" cy="263044"/>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white"/>
                </a:solidFill>
                <a:effectLst/>
                <a:uLnTx/>
                <a:uFillTx/>
                <a:latin typeface="Calibri" panose="020F0502020204030204"/>
                <a:ea typeface="宋体" charset="-122"/>
                <a:cs typeface=""/>
              </a:rPr>
              <a:t>Scheduler</a:t>
            </a:r>
            <a:endParaRPr kumimoji="0" lang="zh-CN" altLang="en-US" sz="1100" b="0" i="0" u="none" strike="noStrike" kern="0" cap="none" spc="0" normalizeH="0" baseline="0" noProof="0" dirty="0">
              <a:ln>
                <a:noFill/>
              </a:ln>
              <a:solidFill>
                <a:prstClr val="white"/>
              </a:solidFill>
              <a:effectLst/>
              <a:uLnTx/>
              <a:uFillTx/>
              <a:latin typeface="Calibri" panose="020F0502020204030204"/>
              <a:ea typeface="宋体" charset="-122"/>
              <a:cs typeface=""/>
            </a:endParaRPr>
          </a:p>
        </p:txBody>
      </p:sp>
      <p:grpSp>
        <p:nvGrpSpPr>
          <p:cNvPr id="104" name="Group 103"/>
          <p:cNvGrpSpPr/>
          <p:nvPr/>
        </p:nvGrpSpPr>
        <p:grpSpPr>
          <a:xfrm>
            <a:off x="8450407" y="5749"/>
            <a:ext cx="3749963" cy="208349"/>
            <a:chOff x="8450407" y="5749"/>
            <a:chExt cx="3749963" cy="208349"/>
          </a:xfrm>
        </p:grpSpPr>
        <p:sp>
          <p:nvSpPr>
            <p:cNvPr id="105" name="Process 104"/>
            <p:cNvSpPr/>
            <p:nvPr/>
          </p:nvSpPr>
          <p:spPr>
            <a:xfrm>
              <a:off x="9669607" y="5817"/>
              <a:ext cx="1311563" cy="208281"/>
            </a:xfrm>
            <a:prstGeom prst="flowChartProcess">
              <a:avLst/>
            </a:prstGeom>
            <a:solidFill>
              <a:srgbClr val="00B0F0"/>
            </a:solid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b="1" i="0" u="none" strike="noStrike" kern="0" cap="none" spc="0" normalizeH="0" baseline="0" noProof="0" dirty="0">
                  <a:ln>
                    <a:noFill/>
                  </a:ln>
                  <a:solidFill>
                    <a:srgbClr val="FFFFFF"/>
                  </a:solidFill>
                  <a:effectLst/>
                  <a:uLnTx/>
                  <a:uFillTx/>
                  <a:latin typeface="Calibri"/>
                  <a:ea typeface="等线" charset="-122"/>
                  <a:cs typeface=""/>
                </a:rPr>
                <a:t>Extreme Performance</a:t>
              </a:r>
              <a:endParaRPr kumimoji="1" lang="zh-CN" altLang="en-US" sz="900" b="1" i="0" u="none" strike="noStrike" kern="0" cap="none" spc="0" normalizeH="0" baseline="0" noProof="0" dirty="0">
                <a:ln>
                  <a:noFill/>
                </a:ln>
                <a:solidFill>
                  <a:srgbClr val="FFFFFF"/>
                </a:solidFill>
                <a:effectLst/>
                <a:uLnTx/>
                <a:uFillTx/>
                <a:latin typeface="Calibri"/>
                <a:ea typeface="等线" charset="-122"/>
                <a:cs typeface=""/>
              </a:endParaRPr>
            </a:p>
          </p:txBody>
        </p:sp>
        <p:sp>
          <p:nvSpPr>
            <p:cNvPr id="115" name="Process 114"/>
            <p:cNvSpPr/>
            <p:nvPr/>
          </p:nvSpPr>
          <p:spPr>
            <a:xfrm>
              <a:off x="8450407" y="9487"/>
              <a:ext cx="1219200" cy="204530"/>
            </a:xfrm>
            <a:prstGeom prst="flowChartProcess">
              <a:avLst/>
            </a:prstGeom>
            <a:no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i="0" u="none" strike="noStrike" kern="0" cap="none" spc="0" normalizeH="0" baseline="0" noProof="0" dirty="0">
                  <a:ln>
                    <a:noFill/>
                  </a:ln>
                  <a:effectLst/>
                  <a:uLnTx/>
                  <a:uFillTx/>
                  <a:latin typeface="Calibri"/>
                  <a:ea typeface="等线" charset="-122"/>
                  <a:cs typeface=""/>
                </a:rPr>
                <a:t>Extremely Reliable</a:t>
              </a:r>
              <a:endParaRPr kumimoji="1" lang="zh-CN" altLang="en-US" sz="900" i="0" u="none" strike="noStrike" kern="0" cap="none" spc="0" normalizeH="0" baseline="0" noProof="0" dirty="0">
                <a:ln>
                  <a:noFill/>
                </a:ln>
                <a:effectLst/>
                <a:uLnTx/>
                <a:uFillTx/>
                <a:latin typeface="Calibri"/>
                <a:ea typeface="等线" charset="-122"/>
                <a:cs typeface=""/>
              </a:endParaRPr>
            </a:p>
          </p:txBody>
        </p:sp>
        <p:sp>
          <p:nvSpPr>
            <p:cNvPr id="140" name="Process 139"/>
            <p:cNvSpPr/>
            <p:nvPr/>
          </p:nvSpPr>
          <p:spPr>
            <a:xfrm>
              <a:off x="10981170" y="5749"/>
              <a:ext cx="1219200" cy="208267"/>
            </a:xfrm>
            <a:prstGeom prst="flowChartProcess">
              <a:avLst/>
            </a:prstGeom>
            <a:noFill/>
            <a:ln w="12700" cap="flat" cmpd="sng" algn="ctr">
              <a:solidFill>
                <a:srgbClr val="66666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i="0" u="none" strike="noStrike" kern="0" cap="none" spc="0" normalizeH="0" baseline="0" noProof="0" dirty="0">
                  <a:ln>
                    <a:noFill/>
                  </a:ln>
                  <a:effectLst/>
                  <a:uLnTx/>
                  <a:uFillTx/>
                  <a:latin typeface="Calibri"/>
                  <a:ea typeface="等线" charset="-122"/>
                  <a:cs typeface=""/>
                </a:rPr>
                <a:t>Cost Effective</a:t>
              </a:r>
              <a:endParaRPr kumimoji="1" lang="zh-CN" altLang="en-US" sz="900" i="0" u="none" strike="noStrike" kern="0" cap="none" spc="0" normalizeH="0" baseline="0" noProof="0" dirty="0">
                <a:ln>
                  <a:noFill/>
                </a:ln>
                <a:effectLst/>
                <a:uLnTx/>
                <a:uFillTx/>
                <a:latin typeface="Calibri"/>
                <a:ea typeface="等线" charset="-122"/>
                <a:cs typeface=""/>
              </a:endParaRPr>
            </a:p>
          </p:txBody>
        </p:sp>
      </p:grpSp>
      <p:sp>
        <p:nvSpPr>
          <p:cNvPr id="244" name="圆角矩形 163"/>
          <p:cNvSpPr/>
          <p:nvPr/>
        </p:nvSpPr>
        <p:spPr>
          <a:xfrm>
            <a:off x="8429527" y="2546363"/>
            <a:ext cx="1709216" cy="845375"/>
          </a:xfrm>
          <a:prstGeom prst="roundRect">
            <a:avLst/>
          </a:prstGeom>
          <a:solidFill>
            <a:schemeClr val="bg1">
              <a:lumMod val="65000"/>
              <a:alpha val="57000"/>
            </a:scheme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245" name="圆角矩形 164"/>
          <p:cNvSpPr/>
          <p:nvPr/>
        </p:nvSpPr>
        <p:spPr>
          <a:xfrm>
            <a:off x="10169118" y="2543351"/>
            <a:ext cx="640147" cy="856209"/>
          </a:xfrm>
          <a:prstGeom prst="roundRect">
            <a:avLst/>
          </a:prstGeom>
          <a:solidFill>
            <a:schemeClr val="bg1">
              <a:lumMod val="65000"/>
              <a:alpha val="57000"/>
            </a:scheme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246" name="圆角矩形 163"/>
          <p:cNvSpPr/>
          <p:nvPr/>
        </p:nvSpPr>
        <p:spPr>
          <a:xfrm>
            <a:off x="8431796" y="2538390"/>
            <a:ext cx="1176714" cy="853348"/>
          </a:xfrm>
          <a:prstGeom prst="roundRect">
            <a:avLst/>
          </a:prstGeom>
          <a:solidFill>
            <a:schemeClr val="bg1">
              <a:lumMod val="65000"/>
              <a:alpha val="57000"/>
            </a:scheme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247" name="圆角矩形 164"/>
          <p:cNvSpPr/>
          <p:nvPr/>
        </p:nvSpPr>
        <p:spPr>
          <a:xfrm>
            <a:off x="9634820" y="2538390"/>
            <a:ext cx="1176714" cy="853348"/>
          </a:xfrm>
          <a:prstGeom prst="roundRect">
            <a:avLst>
              <a:gd name="adj" fmla="val 12053"/>
            </a:avLst>
          </a:prstGeom>
          <a:solidFill>
            <a:schemeClr val="bg1">
              <a:lumMod val="65000"/>
              <a:alpha val="57000"/>
            </a:scheme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248" name="矩形 50"/>
          <p:cNvSpPr/>
          <p:nvPr/>
        </p:nvSpPr>
        <p:spPr>
          <a:xfrm>
            <a:off x="8572107" y="2844046"/>
            <a:ext cx="534298" cy="470080"/>
          </a:xfrm>
          <a:prstGeom prst="rect">
            <a:avLst/>
          </a:prstGeom>
          <a:noFill/>
          <a:ln w="12700" cap="flat" cmpd="sng" algn="ctr">
            <a:solidFill>
              <a:srgbClr val="FFC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249" name="矩形 51"/>
          <p:cNvSpPr/>
          <p:nvPr/>
        </p:nvSpPr>
        <p:spPr>
          <a:xfrm>
            <a:off x="9106405" y="2844046"/>
            <a:ext cx="534298" cy="470080"/>
          </a:xfrm>
          <a:prstGeom prst="rect">
            <a:avLst/>
          </a:prstGeom>
          <a:noFill/>
          <a:ln w="12700" cap="flat" cmpd="sng" algn="ctr">
            <a:solidFill>
              <a:srgbClr val="FFC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250" name="矩形 52"/>
          <p:cNvSpPr/>
          <p:nvPr/>
        </p:nvSpPr>
        <p:spPr>
          <a:xfrm>
            <a:off x="9640702" y="2844046"/>
            <a:ext cx="534298" cy="470080"/>
          </a:xfrm>
          <a:prstGeom prst="rect">
            <a:avLst/>
          </a:prstGeom>
          <a:noFill/>
          <a:ln w="12700" cap="flat" cmpd="sng" algn="ctr">
            <a:solidFill>
              <a:srgbClr val="FFC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251" name="矩形 53"/>
          <p:cNvSpPr/>
          <p:nvPr/>
        </p:nvSpPr>
        <p:spPr>
          <a:xfrm>
            <a:off x="10175000" y="2844046"/>
            <a:ext cx="534298" cy="470080"/>
          </a:xfrm>
          <a:prstGeom prst="rect">
            <a:avLst/>
          </a:prstGeom>
          <a:noFill/>
          <a:ln w="12700" cap="flat" cmpd="sng" algn="ctr">
            <a:solidFill>
              <a:srgbClr val="FFC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charset="-122"/>
              <a:cs typeface=""/>
            </a:endParaRPr>
          </a:p>
        </p:txBody>
      </p:sp>
      <p:sp>
        <p:nvSpPr>
          <p:cNvPr id="252" name="矩形 54"/>
          <p:cNvSpPr/>
          <p:nvPr/>
        </p:nvSpPr>
        <p:spPr>
          <a:xfrm>
            <a:off x="10709297" y="2844304"/>
            <a:ext cx="534298" cy="47008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253" name="文本框 55"/>
          <p:cNvSpPr txBox="1"/>
          <p:nvPr/>
        </p:nvSpPr>
        <p:spPr>
          <a:xfrm>
            <a:off x="10845686" y="3046573"/>
            <a:ext cx="273058" cy="307777"/>
          </a:xfrm>
          <a:prstGeom prst="rect">
            <a:avLst/>
          </a:prstGeom>
          <a:noFill/>
        </p:spPr>
        <p:txBody>
          <a:bodyPr wrap="square" rtlCol="0">
            <a:spAutoFit/>
          </a:bodyPr>
          <a:lstStyle/>
          <a:p>
            <a:pPr defTabSz="914400"/>
            <a:r>
              <a:rPr lang="en-US" altLang="zh-CN" sz="1400" dirty="0">
                <a:solidFill>
                  <a:prstClr val="black"/>
                </a:solidFill>
                <a:latin typeface="Calibri" panose="020F0502020204030204"/>
                <a:ea typeface="宋体" charset="-122"/>
                <a:cs typeface=""/>
              </a:rPr>
              <a:t>…</a:t>
            </a:r>
            <a:endParaRPr lang="zh-CN" altLang="en-US" sz="1400" dirty="0">
              <a:solidFill>
                <a:prstClr val="black"/>
              </a:solidFill>
              <a:latin typeface="Calibri" panose="020F0502020204030204"/>
              <a:ea typeface="宋体" charset="-122"/>
              <a:cs typeface=""/>
            </a:endParaRPr>
          </a:p>
        </p:txBody>
      </p:sp>
      <p:grpSp>
        <p:nvGrpSpPr>
          <p:cNvPr id="254" name="组合 89"/>
          <p:cNvGrpSpPr/>
          <p:nvPr/>
        </p:nvGrpSpPr>
        <p:grpSpPr>
          <a:xfrm>
            <a:off x="10216709" y="2588299"/>
            <a:ext cx="403445" cy="205799"/>
            <a:chOff x="2549606" y="2560881"/>
            <a:chExt cx="769440" cy="321242"/>
          </a:xfrm>
        </p:grpSpPr>
        <p:sp>
          <p:nvSpPr>
            <p:cNvPr id="255" name="Freeform 86"/>
            <p:cNvSpPr>
              <a:spLocks noEditPoints="1"/>
            </p:cNvSpPr>
            <p:nvPr/>
          </p:nvSpPr>
          <p:spPr bwMode="auto">
            <a:xfrm>
              <a:off x="2549606" y="2560881"/>
              <a:ext cx="769440" cy="321242"/>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311" rtl="0" eaLnBrk="1" latinLnBrk="0" hangingPunct="1">
                <a:defRPr sz="1800" kern="1200">
                  <a:solidFill>
                    <a:schemeClr val="tx1"/>
                  </a:solidFill>
                  <a:latin typeface="+mn-lt"/>
                  <a:ea typeface="+mn-ea"/>
                  <a:cs typeface="+mn-cs"/>
                </a:defRPr>
              </a:lvl1pPr>
              <a:lvl2pPr marL="457156" algn="l" defTabSz="914311" rtl="0" eaLnBrk="1" latinLnBrk="0" hangingPunct="1">
                <a:defRPr sz="1800" kern="1200">
                  <a:solidFill>
                    <a:schemeClr val="tx1"/>
                  </a:solidFill>
                  <a:latin typeface="+mn-lt"/>
                  <a:ea typeface="+mn-ea"/>
                  <a:cs typeface="+mn-cs"/>
                </a:defRPr>
              </a:lvl2pPr>
              <a:lvl3pPr marL="914311" algn="l" defTabSz="914311" rtl="0" eaLnBrk="1" latinLnBrk="0" hangingPunct="1">
                <a:defRPr sz="1800" kern="1200">
                  <a:solidFill>
                    <a:schemeClr val="tx1"/>
                  </a:solidFill>
                  <a:latin typeface="+mn-lt"/>
                  <a:ea typeface="+mn-ea"/>
                  <a:cs typeface="+mn-cs"/>
                </a:defRPr>
              </a:lvl3pPr>
              <a:lvl4pPr marL="1371468" algn="l" defTabSz="914311" rtl="0" eaLnBrk="1" latinLnBrk="0" hangingPunct="1">
                <a:defRPr sz="1800" kern="1200">
                  <a:solidFill>
                    <a:schemeClr val="tx1"/>
                  </a:solidFill>
                  <a:latin typeface="+mn-lt"/>
                  <a:ea typeface="+mn-ea"/>
                  <a:cs typeface="+mn-cs"/>
                </a:defRPr>
              </a:lvl4pPr>
              <a:lvl5pPr marL="1828623" algn="l" defTabSz="914311" rtl="0" eaLnBrk="1" latinLnBrk="0" hangingPunct="1">
                <a:defRPr sz="1800" kern="1200">
                  <a:solidFill>
                    <a:schemeClr val="tx1"/>
                  </a:solidFill>
                  <a:latin typeface="+mn-lt"/>
                  <a:ea typeface="+mn-ea"/>
                  <a:cs typeface="+mn-cs"/>
                </a:defRPr>
              </a:lvl5pPr>
              <a:lvl6pPr marL="2285779" algn="l" defTabSz="914311" rtl="0" eaLnBrk="1" latinLnBrk="0" hangingPunct="1">
                <a:defRPr sz="1800" kern="1200">
                  <a:solidFill>
                    <a:schemeClr val="tx1"/>
                  </a:solidFill>
                  <a:latin typeface="+mn-lt"/>
                  <a:ea typeface="+mn-ea"/>
                  <a:cs typeface="+mn-cs"/>
                </a:defRPr>
              </a:lvl6pPr>
              <a:lvl7pPr marL="2742934" algn="l" defTabSz="914311" rtl="0" eaLnBrk="1" latinLnBrk="0" hangingPunct="1">
                <a:defRPr sz="1800" kern="1200">
                  <a:solidFill>
                    <a:schemeClr val="tx1"/>
                  </a:solidFill>
                  <a:latin typeface="+mn-lt"/>
                  <a:ea typeface="+mn-ea"/>
                  <a:cs typeface="+mn-cs"/>
                </a:defRPr>
              </a:lvl7pPr>
              <a:lvl8pPr marL="3200090" algn="l" defTabSz="914311" rtl="0" eaLnBrk="1" latinLnBrk="0" hangingPunct="1">
                <a:defRPr sz="1800" kern="1200">
                  <a:solidFill>
                    <a:schemeClr val="tx1"/>
                  </a:solidFill>
                  <a:latin typeface="+mn-lt"/>
                  <a:ea typeface="+mn-ea"/>
                  <a:cs typeface="+mn-cs"/>
                </a:defRPr>
              </a:lvl8pPr>
              <a:lvl9pPr marL="3657246" algn="l" defTabSz="914311" rtl="0" eaLnBrk="1" latinLnBrk="0" hangingPunct="1">
                <a:defRPr sz="1800" kern="1200">
                  <a:solidFill>
                    <a:schemeClr val="tx1"/>
                  </a:solidFill>
                  <a:latin typeface="+mn-lt"/>
                  <a:ea typeface="+mn-ea"/>
                  <a:cs typeface="+mn-cs"/>
                </a:defRPr>
              </a:lvl9pPr>
            </a:lstStyle>
            <a:p>
              <a:endParaRPr lang="zh-CN" altLang="en-US" sz="1100">
                <a:solidFill>
                  <a:prstClr val="black"/>
                </a:solidFill>
                <a:latin typeface="Arial" panose="020B0604020202020204" pitchFamily="34" charset="0"/>
                <a:ea typeface="微软雅黑"/>
                <a:cs typeface="Arial" panose="020B0604020202020204" pitchFamily="34" charset="0"/>
              </a:endParaRPr>
            </a:p>
          </p:txBody>
        </p:sp>
        <p:sp>
          <p:nvSpPr>
            <p:cNvPr id="256" name="TextBox 80"/>
            <p:cNvSpPr txBox="1"/>
            <p:nvPr/>
          </p:nvSpPr>
          <p:spPr>
            <a:xfrm>
              <a:off x="2566350" y="2663281"/>
              <a:ext cx="735951" cy="168149"/>
            </a:xfrm>
            <a:prstGeom prst="rect">
              <a:avLst/>
            </a:prstGeom>
            <a:noFill/>
          </p:spPr>
          <p:txBody>
            <a:bodyPr wrap="square" lIns="0" tIns="0" rIns="0" bIns="0" rtlCol="0">
              <a:spAutoFit/>
            </a:bodyPr>
            <a:lstStyle/>
            <a:p>
              <a:pPr algn="ctr" defTabSz="1219444"/>
              <a:r>
                <a:rPr lang="en-US" sz="700" b="1" dirty="0">
                  <a:solidFill>
                    <a:srgbClr val="2298F0"/>
                  </a:solidFill>
                  <a:latin typeface="Arial" panose="020B0604020202020204" pitchFamily="34" charset="0"/>
                  <a:ea typeface="微软雅黑"/>
                  <a:cs typeface="Arial" panose="020B0604020202020204" pitchFamily="34" charset="0"/>
                </a:rPr>
                <a:t>C</a:t>
              </a:r>
              <a:r>
                <a:rPr lang="en-US" altLang="zh-CN" sz="700" b="1" dirty="0">
                  <a:solidFill>
                    <a:srgbClr val="2298F0"/>
                  </a:solidFill>
                  <a:latin typeface="Arial" panose="020B0604020202020204" pitchFamily="34" charset="0"/>
                  <a:ea typeface="微软雅黑"/>
                  <a:cs typeface="Arial" panose="020B0604020202020204" pitchFamily="34" charset="0"/>
                </a:rPr>
                <a:t>ORE</a:t>
              </a:r>
              <a:endParaRPr lang="en-US" sz="700" b="1" dirty="0">
                <a:solidFill>
                  <a:srgbClr val="2298F0"/>
                </a:solidFill>
                <a:latin typeface="Arial" panose="020B0604020202020204" pitchFamily="34" charset="0"/>
                <a:ea typeface="微软雅黑"/>
                <a:cs typeface="Arial" panose="020B0604020202020204" pitchFamily="34" charset="0"/>
              </a:endParaRPr>
            </a:p>
          </p:txBody>
        </p:sp>
      </p:grpSp>
      <p:grpSp>
        <p:nvGrpSpPr>
          <p:cNvPr id="257" name="组合 92"/>
          <p:cNvGrpSpPr/>
          <p:nvPr/>
        </p:nvGrpSpPr>
        <p:grpSpPr>
          <a:xfrm>
            <a:off x="9142855" y="2588299"/>
            <a:ext cx="403445" cy="205799"/>
            <a:chOff x="2549606" y="2560881"/>
            <a:chExt cx="769440" cy="321242"/>
          </a:xfrm>
        </p:grpSpPr>
        <p:sp>
          <p:nvSpPr>
            <p:cNvPr id="258" name="Freeform 86"/>
            <p:cNvSpPr>
              <a:spLocks noEditPoints="1"/>
            </p:cNvSpPr>
            <p:nvPr/>
          </p:nvSpPr>
          <p:spPr bwMode="auto">
            <a:xfrm>
              <a:off x="2549606" y="2560881"/>
              <a:ext cx="769440" cy="321242"/>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311" rtl="0" eaLnBrk="1" latinLnBrk="0" hangingPunct="1">
                <a:defRPr sz="1800" kern="1200">
                  <a:solidFill>
                    <a:schemeClr val="tx1"/>
                  </a:solidFill>
                  <a:latin typeface="+mn-lt"/>
                  <a:ea typeface="+mn-ea"/>
                  <a:cs typeface="+mn-cs"/>
                </a:defRPr>
              </a:lvl1pPr>
              <a:lvl2pPr marL="457156" algn="l" defTabSz="914311" rtl="0" eaLnBrk="1" latinLnBrk="0" hangingPunct="1">
                <a:defRPr sz="1800" kern="1200">
                  <a:solidFill>
                    <a:schemeClr val="tx1"/>
                  </a:solidFill>
                  <a:latin typeface="+mn-lt"/>
                  <a:ea typeface="+mn-ea"/>
                  <a:cs typeface="+mn-cs"/>
                </a:defRPr>
              </a:lvl2pPr>
              <a:lvl3pPr marL="914311" algn="l" defTabSz="914311" rtl="0" eaLnBrk="1" latinLnBrk="0" hangingPunct="1">
                <a:defRPr sz="1800" kern="1200">
                  <a:solidFill>
                    <a:schemeClr val="tx1"/>
                  </a:solidFill>
                  <a:latin typeface="+mn-lt"/>
                  <a:ea typeface="+mn-ea"/>
                  <a:cs typeface="+mn-cs"/>
                </a:defRPr>
              </a:lvl3pPr>
              <a:lvl4pPr marL="1371468" algn="l" defTabSz="914311" rtl="0" eaLnBrk="1" latinLnBrk="0" hangingPunct="1">
                <a:defRPr sz="1800" kern="1200">
                  <a:solidFill>
                    <a:schemeClr val="tx1"/>
                  </a:solidFill>
                  <a:latin typeface="+mn-lt"/>
                  <a:ea typeface="+mn-ea"/>
                  <a:cs typeface="+mn-cs"/>
                </a:defRPr>
              </a:lvl4pPr>
              <a:lvl5pPr marL="1828623" algn="l" defTabSz="914311" rtl="0" eaLnBrk="1" latinLnBrk="0" hangingPunct="1">
                <a:defRPr sz="1800" kern="1200">
                  <a:solidFill>
                    <a:schemeClr val="tx1"/>
                  </a:solidFill>
                  <a:latin typeface="+mn-lt"/>
                  <a:ea typeface="+mn-ea"/>
                  <a:cs typeface="+mn-cs"/>
                </a:defRPr>
              </a:lvl5pPr>
              <a:lvl6pPr marL="2285779" algn="l" defTabSz="914311" rtl="0" eaLnBrk="1" latinLnBrk="0" hangingPunct="1">
                <a:defRPr sz="1800" kern="1200">
                  <a:solidFill>
                    <a:schemeClr val="tx1"/>
                  </a:solidFill>
                  <a:latin typeface="+mn-lt"/>
                  <a:ea typeface="+mn-ea"/>
                  <a:cs typeface="+mn-cs"/>
                </a:defRPr>
              </a:lvl6pPr>
              <a:lvl7pPr marL="2742934" algn="l" defTabSz="914311" rtl="0" eaLnBrk="1" latinLnBrk="0" hangingPunct="1">
                <a:defRPr sz="1800" kern="1200">
                  <a:solidFill>
                    <a:schemeClr val="tx1"/>
                  </a:solidFill>
                  <a:latin typeface="+mn-lt"/>
                  <a:ea typeface="+mn-ea"/>
                  <a:cs typeface="+mn-cs"/>
                </a:defRPr>
              </a:lvl7pPr>
              <a:lvl8pPr marL="3200090" algn="l" defTabSz="914311" rtl="0" eaLnBrk="1" latinLnBrk="0" hangingPunct="1">
                <a:defRPr sz="1800" kern="1200">
                  <a:solidFill>
                    <a:schemeClr val="tx1"/>
                  </a:solidFill>
                  <a:latin typeface="+mn-lt"/>
                  <a:ea typeface="+mn-ea"/>
                  <a:cs typeface="+mn-cs"/>
                </a:defRPr>
              </a:lvl8pPr>
              <a:lvl9pPr marL="3657246" algn="l" defTabSz="914311" rtl="0" eaLnBrk="1" latinLnBrk="0" hangingPunct="1">
                <a:defRPr sz="1800" kern="1200">
                  <a:solidFill>
                    <a:schemeClr val="tx1"/>
                  </a:solidFill>
                  <a:latin typeface="+mn-lt"/>
                  <a:ea typeface="+mn-ea"/>
                  <a:cs typeface="+mn-cs"/>
                </a:defRPr>
              </a:lvl9pPr>
            </a:lstStyle>
            <a:p>
              <a:endParaRPr lang="zh-CN" altLang="en-US" sz="1100">
                <a:solidFill>
                  <a:prstClr val="black"/>
                </a:solidFill>
                <a:latin typeface="Arial" panose="020B0604020202020204" pitchFamily="34" charset="0"/>
                <a:ea typeface="微软雅黑"/>
                <a:cs typeface="Arial" panose="020B0604020202020204" pitchFamily="34" charset="0"/>
              </a:endParaRPr>
            </a:p>
          </p:txBody>
        </p:sp>
        <p:sp>
          <p:nvSpPr>
            <p:cNvPr id="259" name="TextBox 80"/>
            <p:cNvSpPr txBox="1"/>
            <p:nvPr/>
          </p:nvSpPr>
          <p:spPr>
            <a:xfrm>
              <a:off x="2566350" y="2663281"/>
              <a:ext cx="735951" cy="168149"/>
            </a:xfrm>
            <a:prstGeom prst="rect">
              <a:avLst/>
            </a:prstGeom>
            <a:noFill/>
          </p:spPr>
          <p:txBody>
            <a:bodyPr wrap="square" lIns="0" tIns="0" rIns="0" bIns="0" rtlCol="0">
              <a:spAutoFit/>
            </a:bodyPr>
            <a:lstStyle/>
            <a:p>
              <a:pPr algn="ctr" defTabSz="1219444"/>
              <a:r>
                <a:rPr lang="en-US" sz="700" b="1" dirty="0">
                  <a:solidFill>
                    <a:srgbClr val="2298F0"/>
                  </a:solidFill>
                  <a:latin typeface="Arial" panose="020B0604020202020204" pitchFamily="34" charset="0"/>
                  <a:ea typeface="微软雅黑"/>
                  <a:cs typeface="Arial" panose="020B0604020202020204" pitchFamily="34" charset="0"/>
                </a:rPr>
                <a:t>C</a:t>
              </a:r>
              <a:r>
                <a:rPr lang="en-US" altLang="zh-CN" sz="700" b="1" dirty="0">
                  <a:solidFill>
                    <a:srgbClr val="2298F0"/>
                  </a:solidFill>
                  <a:latin typeface="Arial" panose="020B0604020202020204" pitchFamily="34" charset="0"/>
                  <a:ea typeface="微软雅黑"/>
                  <a:cs typeface="Arial" panose="020B0604020202020204" pitchFamily="34" charset="0"/>
                </a:rPr>
                <a:t>ORE</a:t>
              </a:r>
              <a:endParaRPr lang="en-US" sz="700" b="1" dirty="0">
                <a:solidFill>
                  <a:srgbClr val="2298F0"/>
                </a:solidFill>
                <a:latin typeface="Arial" panose="020B0604020202020204" pitchFamily="34" charset="0"/>
                <a:ea typeface="微软雅黑"/>
                <a:cs typeface="Arial" panose="020B0604020202020204" pitchFamily="34" charset="0"/>
              </a:endParaRPr>
            </a:p>
          </p:txBody>
        </p:sp>
      </p:grpSp>
      <p:grpSp>
        <p:nvGrpSpPr>
          <p:cNvPr id="260" name="组合 95"/>
          <p:cNvGrpSpPr/>
          <p:nvPr/>
        </p:nvGrpSpPr>
        <p:grpSpPr>
          <a:xfrm>
            <a:off x="9679782" y="2588299"/>
            <a:ext cx="403445" cy="205799"/>
            <a:chOff x="2549606" y="2560881"/>
            <a:chExt cx="769440" cy="321242"/>
          </a:xfrm>
        </p:grpSpPr>
        <p:sp>
          <p:nvSpPr>
            <p:cNvPr id="261" name="Freeform 86"/>
            <p:cNvSpPr>
              <a:spLocks noEditPoints="1"/>
            </p:cNvSpPr>
            <p:nvPr/>
          </p:nvSpPr>
          <p:spPr bwMode="auto">
            <a:xfrm>
              <a:off x="2549606" y="2560881"/>
              <a:ext cx="769440" cy="321242"/>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311" rtl="0" eaLnBrk="1" latinLnBrk="0" hangingPunct="1">
                <a:defRPr sz="1800" kern="1200">
                  <a:solidFill>
                    <a:schemeClr val="tx1"/>
                  </a:solidFill>
                  <a:latin typeface="+mn-lt"/>
                  <a:ea typeface="+mn-ea"/>
                  <a:cs typeface="+mn-cs"/>
                </a:defRPr>
              </a:lvl1pPr>
              <a:lvl2pPr marL="457156" algn="l" defTabSz="914311" rtl="0" eaLnBrk="1" latinLnBrk="0" hangingPunct="1">
                <a:defRPr sz="1800" kern="1200">
                  <a:solidFill>
                    <a:schemeClr val="tx1"/>
                  </a:solidFill>
                  <a:latin typeface="+mn-lt"/>
                  <a:ea typeface="+mn-ea"/>
                  <a:cs typeface="+mn-cs"/>
                </a:defRPr>
              </a:lvl2pPr>
              <a:lvl3pPr marL="914311" algn="l" defTabSz="914311" rtl="0" eaLnBrk="1" latinLnBrk="0" hangingPunct="1">
                <a:defRPr sz="1800" kern="1200">
                  <a:solidFill>
                    <a:schemeClr val="tx1"/>
                  </a:solidFill>
                  <a:latin typeface="+mn-lt"/>
                  <a:ea typeface="+mn-ea"/>
                  <a:cs typeface="+mn-cs"/>
                </a:defRPr>
              </a:lvl3pPr>
              <a:lvl4pPr marL="1371468" algn="l" defTabSz="914311" rtl="0" eaLnBrk="1" latinLnBrk="0" hangingPunct="1">
                <a:defRPr sz="1800" kern="1200">
                  <a:solidFill>
                    <a:schemeClr val="tx1"/>
                  </a:solidFill>
                  <a:latin typeface="+mn-lt"/>
                  <a:ea typeface="+mn-ea"/>
                  <a:cs typeface="+mn-cs"/>
                </a:defRPr>
              </a:lvl4pPr>
              <a:lvl5pPr marL="1828623" algn="l" defTabSz="914311" rtl="0" eaLnBrk="1" latinLnBrk="0" hangingPunct="1">
                <a:defRPr sz="1800" kern="1200">
                  <a:solidFill>
                    <a:schemeClr val="tx1"/>
                  </a:solidFill>
                  <a:latin typeface="+mn-lt"/>
                  <a:ea typeface="+mn-ea"/>
                  <a:cs typeface="+mn-cs"/>
                </a:defRPr>
              </a:lvl5pPr>
              <a:lvl6pPr marL="2285779" algn="l" defTabSz="914311" rtl="0" eaLnBrk="1" latinLnBrk="0" hangingPunct="1">
                <a:defRPr sz="1800" kern="1200">
                  <a:solidFill>
                    <a:schemeClr val="tx1"/>
                  </a:solidFill>
                  <a:latin typeface="+mn-lt"/>
                  <a:ea typeface="+mn-ea"/>
                  <a:cs typeface="+mn-cs"/>
                </a:defRPr>
              </a:lvl6pPr>
              <a:lvl7pPr marL="2742934" algn="l" defTabSz="914311" rtl="0" eaLnBrk="1" latinLnBrk="0" hangingPunct="1">
                <a:defRPr sz="1800" kern="1200">
                  <a:solidFill>
                    <a:schemeClr val="tx1"/>
                  </a:solidFill>
                  <a:latin typeface="+mn-lt"/>
                  <a:ea typeface="+mn-ea"/>
                  <a:cs typeface="+mn-cs"/>
                </a:defRPr>
              </a:lvl7pPr>
              <a:lvl8pPr marL="3200090" algn="l" defTabSz="914311" rtl="0" eaLnBrk="1" latinLnBrk="0" hangingPunct="1">
                <a:defRPr sz="1800" kern="1200">
                  <a:solidFill>
                    <a:schemeClr val="tx1"/>
                  </a:solidFill>
                  <a:latin typeface="+mn-lt"/>
                  <a:ea typeface="+mn-ea"/>
                  <a:cs typeface="+mn-cs"/>
                </a:defRPr>
              </a:lvl8pPr>
              <a:lvl9pPr marL="3657246" algn="l" defTabSz="914311" rtl="0" eaLnBrk="1" latinLnBrk="0" hangingPunct="1">
                <a:defRPr sz="1800" kern="1200">
                  <a:solidFill>
                    <a:schemeClr val="tx1"/>
                  </a:solidFill>
                  <a:latin typeface="+mn-lt"/>
                  <a:ea typeface="+mn-ea"/>
                  <a:cs typeface="+mn-cs"/>
                </a:defRPr>
              </a:lvl9pPr>
            </a:lstStyle>
            <a:p>
              <a:endParaRPr lang="zh-CN" altLang="en-US" sz="1100">
                <a:solidFill>
                  <a:prstClr val="black"/>
                </a:solidFill>
                <a:latin typeface="Arial" panose="020B0604020202020204" pitchFamily="34" charset="0"/>
                <a:ea typeface="微软雅黑"/>
                <a:cs typeface="Arial" panose="020B0604020202020204" pitchFamily="34" charset="0"/>
              </a:endParaRPr>
            </a:p>
          </p:txBody>
        </p:sp>
        <p:sp>
          <p:nvSpPr>
            <p:cNvPr id="262" name="TextBox 80"/>
            <p:cNvSpPr txBox="1"/>
            <p:nvPr/>
          </p:nvSpPr>
          <p:spPr>
            <a:xfrm>
              <a:off x="2566350" y="2663281"/>
              <a:ext cx="735951" cy="168149"/>
            </a:xfrm>
            <a:prstGeom prst="rect">
              <a:avLst/>
            </a:prstGeom>
            <a:noFill/>
          </p:spPr>
          <p:txBody>
            <a:bodyPr wrap="square" lIns="0" tIns="0" rIns="0" bIns="0" rtlCol="0">
              <a:spAutoFit/>
            </a:bodyPr>
            <a:lstStyle/>
            <a:p>
              <a:pPr algn="ctr" defTabSz="1219444"/>
              <a:r>
                <a:rPr lang="en-US" sz="700" b="1" dirty="0">
                  <a:solidFill>
                    <a:srgbClr val="2298F0"/>
                  </a:solidFill>
                  <a:latin typeface="Arial" panose="020B0604020202020204" pitchFamily="34" charset="0"/>
                  <a:ea typeface="微软雅黑"/>
                  <a:cs typeface="Arial" panose="020B0604020202020204" pitchFamily="34" charset="0"/>
                </a:rPr>
                <a:t>C</a:t>
              </a:r>
              <a:r>
                <a:rPr lang="en-US" altLang="zh-CN" sz="700" b="1" dirty="0">
                  <a:solidFill>
                    <a:srgbClr val="2298F0"/>
                  </a:solidFill>
                  <a:latin typeface="Arial" panose="020B0604020202020204" pitchFamily="34" charset="0"/>
                  <a:ea typeface="微软雅黑"/>
                  <a:cs typeface="Arial" panose="020B0604020202020204" pitchFamily="34" charset="0"/>
                </a:rPr>
                <a:t>ORE</a:t>
              </a:r>
              <a:endParaRPr lang="en-US" sz="700" b="1" dirty="0">
                <a:solidFill>
                  <a:srgbClr val="2298F0"/>
                </a:solidFill>
                <a:latin typeface="Arial" panose="020B0604020202020204" pitchFamily="34" charset="0"/>
                <a:ea typeface="微软雅黑"/>
                <a:cs typeface="Arial" panose="020B0604020202020204" pitchFamily="34" charset="0"/>
              </a:endParaRPr>
            </a:p>
          </p:txBody>
        </p:sp>
      </p:grpSp>
      <p:grpSp>
        <p:nvGrpSpPr>
          <p:cNvPr id="263" name="组合 98"/>
          <p:cNvGrpSpPr/>
          <p:nvPr/>
        </p:nvGrpSpPr>
        <p:grpSpPr>
          <a:xfrm>
            <a:off x="8605927" y="2588299"/>
            <a:ext cx="403445" cy="205799"/>
            <a:chOff x="2549606" y="2560881"/>
            <a:chExt cx="769440" cy="321242"/>
          </a:xfrm>
        </p:grpSpPr>
        <p:sp>
          <p:nvSpPr>
            <p:cNvPr id="264" name="Freeform 86"/>
            <p:cNvSpPr>
              <a:spLocks noEditPoints="1"/>
            </p:cNvSpPr>
            <p:nvPr/>
          </p:nvSpPr>
          <p:spPr bwMode="auto">
            <a:xfrm>
              <a:off x="2549606" y="2560881"/>
              <a:ext cx="769440" cy="321242"/>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311" rtl="0" eaLnBrk="1" latinLnBrk="0" hangingPunct="1">
                <a:defRPr sz="1800" kern="1200">
                  <a:solidFill>
                    <a:schemeClr val="tx1"/>
                  </a:solidFill>
                  <a:latin typeface="+mn-lt"/>
                  <a:ea typeface="+mn-ea"/>
                  <a:cs typeface="+mn-cs"/>
                </a:defRPr>
              </a:lvl1pPr>
              <a:lvl2pPr marL="457156" algn="l" defTabSz="914311" rtl="0" eaLnBrk="1" latinLnBrk="0" hangingPunct="1">
                <a:defRPr sz="1800" kern="1200">
                  <a:solidFill>
                    <a:schemeClr val="tx1"/>
                  </a:solidFill>
                  <a:latin typeface="+mn-lt"/>
                  <a:ea typeface="+mn-ea"/>
                  <a:cs typeface="+mn-cs"/>
                </a:defRPr>
              </a:lvl2pPr>
              <a:lvl3pPr marL="914311" algn="l" defTabSz="914311" rtl="0" eaLnBrk="1" latinLnBrk="0" hangingPunct="1">
                <a:defRPr sz="1800" kern="1200">
                  <a:solidFill>
                    <a:schemeClr val="tx1"/>
                  </a:solidFill>
                  <a:latin typeface="+mn-lt"/>
                  <a:ea typeface="+mn-ea"/>
                  <a:cs typeface="+mn-cs"/>
                </a:defRPr>
              </a:lvl3pPr>
              <a:lvl4pPr marL="1371468" algn="l" defTabSz="914311" rtl="0" eaLnBrk="1" latinLnBrk="0" hangingPunct="1">
                <a:defRPr sz="1800" kern="1200">
                  <a:solidFill>
                    <a:schemeClr val="tx1"/>
                  </a:solidFill>
                  <a:latin typeface="+mn-lt"/>
                  <a:ea typeface="+mn-ea"/>
                  <a:cs typeface="+mn-cs"/>
                </a:defRPr>
              </a:lvl4pPr>
              <a:lvl5pPr marL="1828623" algn="l" defTabSz="914311" rtl="0" eaLnBrk="1" latinLnBrk="0" hangingPunct="1">
                <a:defRPr sz="1800" kern="1200">
                  <a:solidFill>
                    <a:schemeClr val="tx1"/>
                  </a:solidFill>
                  <a:latin typeface="+mn-lt"/>
                  <a:ea typeface="+mn-ea"/>
                  <a:cs typeface="+mn-cs"/>
                </a:defRPr>
              </a:lvl5pPr>
              <a:lvl6pPr marL="2285779" algn="l" defTabSz="914311" rtl="0" eaLnBrk="1" latinLnBrk="0" hangingPunct="1">
                <a:defRPr sz="1800" kern="1200">
                  <a:solidFill>
                    <a:schemeClr val="tx1"/>
                  </a:solidFill>
                  <a:latin typeface="+mn-lt"/>
                  <a:ea typeface="+mn-ea"/>
                  <a:cs typeface="+mn-cs"/>
                </a:defRPr>
              </a:lvl6pPr>
              <a:lvl7pPr marL="2742934" algn="l" defTabSz="914311" rtl="0" eaLnBrk="1" latinLnBrk="0" hangingPunct="1">
                <a:defRPr sz="1800" kern="1200">
                  <a:solidFill>
                    <a:schemeClr val="tx1"/>
                  </a:solidFill>
                  <a:latin typeface="+mn-lt"/>
                  <a:ea typeface="+mn-ea"/>
                  <a:cs typeface="+mn-cs"/>
                </a:defRPr>
              </a:lvl7pPr>
              <a:lvl8pPr marL="3200090" algn="l" defTabSz="914311" rtl="0" eaLnBrk="1" latinLnBrk="0" hangingPunct="1">
                <a:defRPr sz="1800" kern="1200">
                  <a:solidFill>
                    <a:schemeClr val="tx1"/>
                  </a:solidFill>
                  <a:latin typeface="+mn-lt"/>
                  <a:ea typeface="+mn-ea"/>
                  <a:cs typeface="+mn-cs"/>
                </a:defRPr>
              </a:lvl8pPr>
              <a:lvl9pPr marL="3657246" algn="l" defTabSz="914311" rtl="0" eaLnBrk="1" latinLnBrk="0" hangingPunct="1">
                <a:defRPr sz="1800" kern="1200">
                  <a:solidFill>
                    <a:schemeClr val="tx1"/>
                  </a:solidFill>
                  <a:latin typeface="+mn-lt"/>
                  <a:ea typeface="+mn-ea"/>
                  <a:cs typeface="+mn-cs"/>
                </a:defRPr>
              </a:lvl9pPr>
            </a:lstStyle>
            <a:p>
              <a:endParaRPr lang="zh-CN" altLang="en-US" sz="1100">
                <a:solidFill>
                  <a:prstClr val="black"/>
                </a:solidFill>
                <a:latin typeface="Arial" panose="020B0604020202020204" pitchFamily="34" charset="0"/>
                <a:ea typeface="微软雅黑"/>
                <a:cs typeface="Arial" panose="020B0604020202020204" pitchFamily="34" charset="0"/>
              </a:endParaRPr>
            </a:p>
          </p:txBody>
        </p:sp>
        <p:sp>
          <p:nvSpPr>
            <p:cNvPr id="265" name="TextBox 80"/>
            <p:cNvSpPr txBox="1"/>
            <p:nvPr/>
          </p:nvSpPr>
          <p:spPr>
            <a:xfrm>
              <a:off x="2566350" y="2663281"/>
              <a:ext cx="735951" cy="168149"/>
            </a:xfrm>
            <a:prstGeom prst="rect">
              <a:avLst/>
            </a:prstGeom>
            <a:noFill/>
          </p:spPr>
          <p:txBody>
            <a:bodyPr wrap="square" lIns="0" tIns="0" rIns="0" bIns="0" rtlCol="0">
              <a:spAutoFit/>
            </a:bodyPr>
            <a:lstStyle/>
            <a:p>
              <a:pPr algn="ctr" defTabSz="1219444"/>
              <a:r>
                <a:rPr lang="en-US" sz="700" b="1" dirty="0">
                  <a:solidFill>
                    <a:srgbClr val="2298F0"/>
                  </a:solidFill>
                  <a:latin typeface="Arial" panose="020B0604020202020204" pitchFamily="34" charset="0"/>
                  <a:ea typeface="微软雅黑"/>
                  <a:cs typeface="Arial" panose="020B0604020202020204" pitchFamily="34" charset="0"/>
                </a:rPr>
                <a:t>C</a:t>
              </a:r>
              <a:r>
                <a:rPr lang="en-US" altLang="zh-CN" sz="700" b="1" dirty="0">
                  <a:solidFill>
                    <a:srgbClr val="2298F0"/>
                  </a:solidFill>
                  <a:latin typeface="Arial" panose="020B0604020202020204" pitchFamily="34" charset="0"/>
                  <a:ea typeface="微软雅黑"/>
                  <a:cs typeface="Arial" panose="020B0604020202020204" pitchFamily="34" charset="0"/>
                </a:rPr>
                <a:t>ORE</a:t>
              </a:r>
              <a:endParaRPr lang="en-US" sz="700" b="1" dirty="0">
                <a:solidFill>
                  <a:srgbClr val="2298F0"/>
                </a:solidFill>
                <a:latin typeface="Arial" panose="020B0604020202020204" pitchFamily="34" charset="0"/>
                <a:ea typeface="微软雅黑"/>
                <a:cs typeface="Arial" panose="020B0604020202020204" pitchFamily="34" charset="0"/>
              </a:endParaRPr>
            </a:p>
          </p:txBody>
        </p:sp>
      </p:grpSp>
      <p:sp>
        <p:nvSpPr>
          <p:cNvPr id="266" name="矩形 54"/>
          <p:cNvSpPr/>
          <p:nvPr/>
        </p:nvSpPr>
        <p:spPr>
          <a:xfrm>
            <a:off x="8569837" y="2844046"/>
            <a:ext cx="534298" cy="47008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267" name="矩形 54"/>
          <p:cNvSpPr/>
          <p:nvPr/>
        </p:nvSpPr>
        <p:spPr>
          <a:xfrm>
            <a:off x="9102390" y="2844046"/>
            <a:ext cx="534298" cy="47008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268" name="矩形 54"/>
          <p:cNvSpPr/>
          <p:nvPr/>
        </p:nvSpPr>
        <p:spPr>
          <a:xfrm>
            <a:off x="9634820" y="2844046"/>
            <a:ext cx="534298" cy="47008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269" name="矩形 54"/>
          <p:cNvSpPr/>
          <p:nvPr/>
        </p:nvSpPr>
        <p:spPr>
          <a:xfrm>
            <a:off x="10169575" y="2844046"/>
            <a:ext cx="534298" cy="47008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270" name="矩形 54"/>
          <p:cNvSpPr/>
          <p:nvPr/>
        </p:nvSpPr>
        <p:spPr>
          <a:xfrm>
            <a:off x="8568486" y="2844046"/>
            <a:ext cx="534298" cy="470080"/>
          </a:xfrm>
          <a:prstGeom prst="rect">
            <a:avLst/>
          </a:prstGeom>
          <a:solidFill>
            <a:srgbClr val="FF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271" name="矩形 54"/>
          <p:cNvSpPr/>
          <p:nvPr/>
        </p:nvSpPr>
        <p:spPr>
          <a:xfrm>
            <a:off x="9110018" y="2844046"/>
            <a:ext cx="534298" cy="470080"/>
          </a:xfrm>
          <a:prstGeom prst="rect">
            <a:avLst/>
          </a:prstGeom>
          <a:solidFill>
            <a:srgbClr val="FF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272" name="矩形 54"/>
          <p:cNvSpPr/>
          <p:nvPr/>
        </p:nvSpPr>
        <p:spPr>
          <a:xfrm>
            <a:off x="10170628" y="2844046"/>
            <a:ext cx="534298" cy="47008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273" name="矩形 54"/>
          <p:cNvSpPr/>
          <p:nvPr/>
        </p:nvSpPr>
        <p:spPr>
          <a:xfrm>
            <a:off x="9644046" y="2844046"/>
            <a:ext cx="534298" cy="47008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274" name="矩形 54"/>
          <p:cNvSpPr/>
          <p:nvPr/>
        </p:nvSpPr>
        <p:spPr>
          <a:xfrm>
            <a:off x="8566645" y="2843773"/>
            <a:ext cx="534298" cy="47008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275" name="矩形 54"/>
          <p:cNvSpPr/>
          <p:nvPr/>
        </p:nvSpPr>
        <p:spPr>
          <a:xfrm>
            <a:off x="10169148" y="2843773"/>
            <a:ext cx="534298" cy="47008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276" name="矩形 54"/>
          <p:cNvSpPr/>
          <p:nvPr/>
        </p:nvSpPr>
        <p:spPr>
          <a:xfrm>
            <a:off x="9633550" y="2843773"/>
            <a:ext cx="534298" cy="47008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277" name="矩形 54"/>
          <p:cNvSpPr/>
          <p:nvPr/>
        </p:nvSpPr>
        <p:spPr>
          <a:xfrm>
            <a:off x="9098949" y="2843773"/>
            <a:ext cx="534298" cy="47008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sp>
        <p:nvSpPr>
          <p:cNvPr id="278" name="文本框 56"/>
          <p:cNvSpPr txBox="1"/>
          <p:nvPr/>
        </p:nvSpPr>
        <p:spPr>
          <a:xfrm>
            <a:off x="8699797" y="2925198"/>
            <a:ext cx="273058" cy="307777"/>
          </a:xfrm>
          <a:prstGeom prst="rect">
            <a:avLst/>
          </a:prstGeom>
          <a:noFill/>
        </p:spPr>
        <p:txBody>
          <a:bodyPr wrap="square" rtlCol="0">
            <a:spAutoFit/>
          </a:bodyPr>
          <a:lstStyle/>
          <a:p>
            <a:pPr defTabSz="914400"/>
            <a:r>
              <a:rPr lang="en-US" altLang="zh-CN" sz="1400" dirty="0">
                <a:solidFill>
                  <a:prstClr val="black"/>
                </a:solidFill>
                <a:latin typeface="Calibri" panose="020F0502020204030204"/>
                <a:ea typeface="宋体" charset="-122"/>
                <a:cs typeface=""/>
              </a:rPr>
              <a:t>0</a:t>
            </a:r>
            <a:endParaRPr lang="zh-CN" altLang="en-US" sz="1400" dirty="0">
              <a:solidFill>
                <a:prstClr val="black"/>
              </a:solidFill>
              <a:latin typeface="Calibri" panose="020F0502020204030204"/>
              <a:ea typeface="宋体" charset="-122"/>
              <a:cs typeface=""/>
            </a:endParaRPr>
          </a:p>
        </p:txBody>
      </p:sp>
      <p:sp>
        <p:nvSpPr>
          <p:cNvPr id="279" name="文本框 57"/>
          <p:cNvSpPr txBox="1"/>
          <p:nvPr/>
        </p:nvSpPr>
        <p:spPr>
          <a:xfrm>
            <a:off x="9252541" y="2925198"/>
            <a:ext cx="273058" cy="307777"/>
          </a:xfrm>
          <a:prstGeom prst="rect">
            <a:avLst/>
          </a:prstGeom>
          <a:noFill/>
        </p:spPr>
        <p:txBody>
          <a:bodyPr wrap="square" rtlCol="0">
            <a:spAutoFit/>
          </a:bodyPr>
          <a:lstStyle/>
          <a:p>
            <a:pPr defTabSz="914400"/>
            <a:r>
              <a:rPr lang="en-US" altLang="zh-CN" sz="1400" dirty="0">
                <a:solidFill>
                  <a:prstClr val="black"/>
                </a:solidFill>
                <a:latin typeface="Calibri" panose="020F0502020204030204"/>
                <a:ea typeface="宋体" charset="-122"/>
                <a:cs typeface=""/>
              </a:rPr>
              <a:t>1</a:t>
            </a:r>
            <a:endParaRPr lang="zh-CN" altLang="en-US" sz="1400" dirty="0">
              <a:solidFill>
                <a:prstClr val="black"/>
              </a:solidFill>
              <a:latin typeface="Calibri" panose="020F0502020204030204"/>
              <a:ea typeface="宋体" charset="-122"/>
              <a:cs typeface=""/>
            </a:endParaRPr>
          </a:p>
        </p:txBody>
      </p:sp>
      <p:sp>
        <p:nvSpPr>
          <p:cNvPr id="280" name="文本框 58"/>
          <p:cNvSpPr txBox="1"/>
          <p:nvPr/>
        </p:nvSpPr>
        <p:spPr>
          <a:xfrm>
            <a:off x="9757055" y="2925198"/>
            <a:ext cx="273058" cy="307777"/>
          </a:xfrm>
          <a:prstGeom prst="rect">
            <a:avLst/>
          </a:prstGeom>
          <a:noFill/>
        </p:spPr>
        <p:txBody>
          <a:bodyPr wrap="square" rtlCol="0">
            <a:spAutoFit/>
          </a:bodyPr>
          <a:lstStyle/>
          <a:p>
            <a:pPr defTabSz="914400"/>
            <a:r>
              <a:rPr lang="en-US" altLang="zh-CN" sz="1400" dirty="0">
                <a:solidFill>
                  <a:prstClr val="black"/>
                </a:solidFill>
                <a:latin typeface="Calibri" panose="020F0502020204030204"/>
                <a:ea typeface="宋体" charset="-122"/>
                <a:cs typeface=""/>
              </a:rPr>
              <a:t>2</a:t>
            </a:r>
            <a:endParaRPr lang="zh-CN" altLang="en-US" sz="1400" dirty="0">
              <a:solidFill>
                <a:prstClr val="black"/>
              </a:solidFill>
              <a:latin typeface="Calibri" panose="020F0502020204030204"/>
              <a:ea typeface="宋体" charset="-122"/>
              <a:cs typeface=""/>
            </a:endParaRPr>
          </a:p>
        </p:txBody>
      </p:sp>
      <p:sp>
        <p:nvSpPr>
          <p:cNvPr id="281" name="文本框 59"/>
          <p:cNvSpPr txBox="1"/>
          <p:nvPr/>
        </p:nvSpPr>
        <p:spPr>
          <a:xfrm>
            <a:off x="10300685" y="2925198"/>
            <a:ext cx="273058" cy="307777"/>
          </a:xfrm>
          <a:prstGeom prst="rect">
            <a:avLst/>
          </a:prstGeom>
          <a:noFill/>
        </p:spPr>
        <p:txBody>
          <a:bodyPr wrap="square" rtlCol="0">
            <a:spAutoFit/>
          </a:bodyPr>
          <a:lstStyle/>
          <a:p>
            <a:pPr defTabSz="914400"/>
            <a:r>
              <a:rPr lang="en-US" altLang="zh-CN" sz="1400" dirty="0">
                <a:solidFill>
                  <a:prstClr val="black"/>
                </a:solidFill>
                <a:latin typeface="Calibri" panose="020F0502020204030204"/>
                <a:ea typeface="宋体" charset="-122"/>
                <a:cs typeface=""/>
              </a:rPr>
              <a:t>3</a:t>
            </a:r>
            <a:endParaRPr lang="zh-CN" altLang="en-US" sz="1400" dirty="0">
              <a:solidFill>
                <a:prstClr val="black"/>
              </a:solidFill>
              <a:latin typeface="Calibri" panose="020F0502020204030204"/>
              <a:ea typeface="宋体" charset="-122"/>
              <a:cs typeface=""/>
            </a:endParaRPr>
          </a:p>
        </p:txBody>
      </p:sp>
      <p:grpSp>
        <p:nvGrpSpPr>
          <p:cNvPr id="2" name="Group 1"/>
          <p:cNvGrpSpPr/>
          <p:nvPr/>
        </p:nvGrpSpPr>
        <p:grpSpPr>
          <a:xfrm>
            <a:off x="8723415" y="3321948"/>
            <a:ext cx="660404" cy="463261"/>
            <a:chOff x="8723415" y="3321948"/>
            <a:chExt cx="660404" cy="463261"/>
          </a:xfrm>
        </p:grpSpPr>
        <p:sp>
          <p:nvSpPr>
            <p:cNvPr id="141" name="文本框 33"/>
            <p:cNvSpPr txBox="1"/>
            <p:nvPr/>
          </p:nvSpPr>
          <p:spPr>
            <a:xfrm>
              <a:off x="8820990" y="3477432"/>
              <a:ext cx="553512" cy="307777"/>
            </a:xfrm>
            <a:prstGeom prst="rect">
              <a:avLst/>
            </a:prstGeom>
            <a:noFill/>
          </p:spPr>
          <p:txBody>
            <a:bodyPr wrap="square" rtlCol="0">
              <a:spAutoFit/>
            </a:bodyPr>
            <a:lstStyle/>
            <a:p>
              <a:pPr algn="ctr" defTabSz="914400"/>
              <a:r>
                <a:rPr lang="en-US" altLang="zh-CN" sz="1400" dirty="0">
                  <a:solidFill>
                    <a:srgbClr val="FF0000"/>
                  </a:solidFill>
                  <a:latin typeface="Calibri" panose="020F0502020204030204"/>
                  <a:ea typeface="宋体" charset="-122"/>
                  <a:cs typeface=""/>
                </a:rPr>
                <a:t>I/O</a:t>
              </a:r>
              <a:endParaRPr lang="zh-CN" altLang="en-US" sz="1400" dirty="0">
                <a:solidFill>
                  <a:srgbClr val="FF0000"/>
                </a:solidFill>
                <a:latin typeface="Calibri" panose="020F0502020204030204"/>
                <a:ea typeface="宋体" charset="-122"/>
                <a:cs typeface=""/>
              </a:endParaRPr>
            </a:p>
          </p:txBody>
        </p:sp>
        <p:sp>
          <p:nvSpPr>
            <p:cNvPr id="142" name="左大括号 34"/>
            <p:cNvSpPr/>
            <p:nvPr/>
          </p:nvSpPr>
          <p:spPr>
            <a:xfrm rot="16200000">
              <a:off x="8935335" y="3110028"/>
              <a:ext cx="236564" cy="660404"/>
            </a:xfrm>
            <a:prstGeom prst="leftBrace">
              <a:avLst>
                <a:gd name="adj1" fmla="val 8333"/>
                <a:gd name="adj2" fmla="val 53113"/>
              </a:avLst>
            </a:prstGeom>
            <a:no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grpSp>
      <p:grpSp>
        <p:nvGrpSpPr>
          <p:cNvPr id="3" name="Group 2"/>
          <p:cNvGrpSpPr/>
          <p:nvPr/>
        </p:nvGrpSpPr>
        <p:grpSpPr>
          <a:xfrm>
            <a:off x="9799317" y="3314126"/>
            <a:ext cx="665744" cy="439697"/>
            <a:chOff x="9799317" y="3314126"/>
            <a:chExt cx="665744" cy="439697"/>
          </a:xfrm>
        </p:grpSpPr>
        <p:sp>
          <p:nvSpPr>
            <p:cNvPr id="143" name="文本框 35"/>
            <p:cNvSpPr txBox="1"/>
            <p:nvPr/>
          </p:nvSpPr>
          <p:spPr>
            <a:xfrm>
              <a:off x="9799317" y="3446046"/>
              <a:ext cx="665744" cy="307777"/>
            </a:xfrm>
            <a:prstGeom prst="rect">
              <a:avLst/>
            </a:prstGeom>
            <a:noFill/>
          </p:spPr>
          <p:txBody>
            <a:bodyPr wrap="square" rtlCol="0">
              <a:spAutoFit/>
            </a:bodyPr>
            <a:lstStyle/>
            <a:p>
              <a:pPr defTabSz="914400"/>
              <a:r>
                <a:rPr lang="en-US" altLang="zh-CN" sz="1400" dirty="0">
                  <a:solidFill>
                    <a:srgbClr val="FF0000"/>
                  </a:solidFill>
                  <a:latin typeface="Calibri" panose="020F0502020204030204"/>
                  <a:ea typeface="宋体" charset="-122"/>
                  <a:cs typeface=""/>
                </a:rPr>
                <a:t>Mirror</a:t>
              </a:r>
              <a:endParaRPr lang="zh-CN" altLang="en-US" sz="1400" dirty="0">
                <a:solidFill>
                  <a:srgbClr val="FF0000"/>
                </a:solidFill>
                <a:latin typeface="Calibri" panose="020F0502020204030204"/>
                <a:ea typeface="宋体" charset="-122"/>
                <a:cs typeface=""/>
              </a:endParaRPr>
            </a:p>
          </p:txBody>
        </p:sp>
        <p:sp>
          <p:nvSpPr>
            <p:cNvPr id="166" name="左大括号 101"/>
            <p:cNvSpPr/>
            <p:nvPr/>
          </p:nvSpPr>
          <p:spPr>
            <a:xfrm rot="16200000">
              <a:off x="10007865" y="3119653"/>
              <a:ext cx="237646" cy="626591"/>
            </a:xfrm>
            <a:prstGeom prst="leftBrace">
              <a:avLst>
                <a:gd name="adj1" fmla="val 8333"/>
                <a:gd name="adj2" fmla="val 53113"/>
              </a:avLst>
            </a:prstGeom>
            <a:no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grpSp>
      <p:grpSp>
        <p:nvGrpSpPr>
          <p:cNvPr id="282" name="Group 281"/>
          <p:cNvGrpSpPr/>
          <p:nvPr/>
        </p:nvGrpSpPr>
        <p:grpSpPr>
          <a:xfrm>
            <a:off x="8770703" y="3342947"/>
            <a:ext cx="1067766" cy="443613"/>
            <a:chOff x="8618303" y="3364172"/>
            <a:chExt cx="1067766" cy="443613"/>
          </a:xfrm>
        </p:grpSpPr>
        <p:sp>
          <p:nvSpPr>
            <p:cNvPr id="283" name="文本框 33"/>
            <p:cNvSpPr txBox="1"/>
            <p:nvPr/>
          </p:nvSpPr>
          <p:spPr>
            <a:xfrm>
              <a:off x="8913590" y="3500008"/>
              <a:ext cx="553512" cy="307777"/>
            </a:xfrm>
            <a:prstGeom prst="rect">
              <a:avLst/>
            </a:prstGeom>
            <a:noFill/>
          </p:spPr>
          <p:txBody>
            <a:bodyPr wrap="square" rtlCol="0">
              <a:spAutoFit/>
            </a:bodyPr>
            <a:lstStyle/>
            <a:p>
              <a:pPr algn="ctr" defTabSz="914400"/>
              <a:r>
                <a:rPr lang="en-US" altLang="zh-CN" sz="1400" dirty="0">
                  <a:solidFill>
                    <a:srgbClr val="FF0000"/>
                  </a:solidFill>
                  <a:latin typeface="Calibri" panose="020F0502020204030204"/>
                  <a:ea typeface="宋体" charset="-122"/>
                  <a:cs typeface=""/>
                </a:rPr>
                <a:t>I/O</a:t>
              </a:r>
              <a:endParaRPr lang="zh-CN" altLang="en-US" sz="1400" dirty="0">
                <a:solidFill>
                  <a:srgbClr val="FF0000"/>
                </a:solidFill>
                <a:latin typeface="Calibri" panose="020F0502020204030204"/>
                <a:ea typeface="宋体" charset="-122"/>
                <a:cs typeface=""/>
              </a:endParaRPr>
            </a:p>
          </p:txBody>
        </p:sp>
        <p:sp>
          <p:nvSpPr>
            <p:cNvPr id="284" name="左大括号 34"/>
            <p:cNvSpPr/>
            <p:nvPr/>
          </p:nvSpPr>
          <p:spPr>
            <a:xfrm rot="16200000">
              <a:off x="9055016" y="2927459"/>
              <a:ext cx="194340" cy="1067766"/>
            </a:xfrm>
            <a:prstGeom prst="leftBrace">
              <a:avLst>
                <a:gd name="adj1" fmla="val 8333"/>
                <a:gd name="adj2" fmla="val 53113"/>
              </a:avLst>
            </a:prstGeom>
            <a:no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grpSp>
      <p:grpSp>
        <p:nvGrpSpPr>
          <p:cNvPr id="285" name="Group 284"/>
          <p:cNvGrpSpPr/>
          <p:nvPr/>
        </p:nvGrpSpPr>
        <p:grpSpPr>
          <a:xfrm>
            <a:off x="10217936" y="3310660"/>
            <a:ext cx="665744" cy="445375"/>
            <a:chOff x="10065536" y="3308448"/>
            <a:chExt cx="665744" cy="445375"/>
          </a:xfrm>
        </p:grpSpPr>
        <p:sp>
          <p:nvSpPr>
            <p:cNvPr id="286" name="文本框 35"/>
            <p:cNvSpPr txBox="1"/>
            <p:nvPr/>
          </p:nvSpPr>
          <p:spPr>
            <a:xfrm>
              <a:off x="10065536" y="3446046"/>
              <a:ext cx="665744" cy="307777"/>
            </a:xfrm>
            <a:prstGeom prst="rect">
              <a:avLst/>
            </a:prstGeom>
            <a:noFill/>
          </p:spPr>
          <p:txBody>
            <a:bodyPr wrap="square" rtlCol="0">
              <a:spAutoFit/>
            </a:bodyPr>
            <a:lstStyle/>
            <a:p>
              <a:pPr defTabSz="914400"/>
              <a:r>
                <a:rPr lang="en-US" altLang="zh-CN" sz="1400" dirty="0">
                  <a:solidFill>
                    <a:srgbClr val="FF0000"/>
                  </a:solidFill>
                  <a:latin typeface="Calibri" panose="020F0502020204030204"/>
                  <a:ea typeface="宋体" charset="-122"/>
                  <a:cs typeface=""/>
                </a:rPr>
                <a:t>Mirror</a:t>
              </a:r>
              <a:endParaRPr lang="zh-CN" altLang="en-US" sz="1400" dirty="0">
                <a:solidFill>
                  <a:srgbClr val="FF0000"/>
                </a:solidFill>
                <a:latin typeface="Calibri" panose="020F0502020204030204"/>
                <a:ea typeface="宋体" charset="-122"/>
                <a:cs typeface=""/>
              </a:endParaRPr>
            </a:p>
          </p:txBody>
        </p:sp>
        <p:sp>
          <p:nvSpPr>
            <p:cNvPr id="287" name="左大括号 101"/>
            <p:cNvSpPr/>
            <p:nvPr/>
          </p:nvSpPr>
          <p:spPr>
            <a:xfrm rot="16200000">
              <a:off x="10186650" y="3221392"/>
              <a:ext cx="243324" cy="417436"/>
            </a:xfrm>
            <a:prstGeom prst="leftBrace">
              <a:avLst>
                <a:gd name="adj1" fmla="val 8333"/>
                <a:gd name="adj2" fmla="val 53113"/>
              </a:avLst>
            </a:prstGeom>
            <a:no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Calibri" panose="020F0502020204030204"/>
                <a:ea typeface="宋体" charset="-122"/>
                <a:cs typeface=""/>
              </a:endParaRPr>
            </a:p>
          </p:txBody>
        </p:sp>
      </p:grpSp>
    </p:spTree>
    <p:extLst>
      <p:ext uri="{BB962C8B-B14F-4D97-AF65-F5344CB8AC3E}">
        <p14:creationId xmlns:p14="http://schemas.microsoft.com/office/powerpoint/2010/main" val="263397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10"/>
                                        <p:tgtEl>
                                          <p:spTgt spid="246"/>
                                        </p:tgtEl>
                                      </p:cBhvr>
                                    </p:animEffect>
                                    <p:set>
                                      <p:cBhvr>
                                        <p:cTn id="17" dur="1" fill="hold">
                                          <p:stCondLst>
                                            <p:cond delay="9"/>
                                          </p:stCondLst>
                                        </p:cTn>
                                        <p:tgtEl>
                                          <p:spTgt spid="246"/>
                                        </p:tgtEl>
                                        <p:attrNameLst>
                                          <p:attrName>style.visibility</p:attrName>
                                        </p:attrNameLst>
                                      </p:cBhvr>
                                      <p:to>
                                        <p:strVal val="hidden"/>
                                      </p:to>
                                    </p:set>
                                  </p:childTnLst>
                                </p:cTn>
                              </p:par>
                              <p:par>
                                <p:cTn id="18" presetID="22" presetClass="exit" presetSubtype="4" fill="hold" grpId="0" nodeType="withEffect">
                                  <p:stCondLst>
                                    <p:cond delay="0"/>
                                  </p:stCondLst>
                                  <p:childTnLst>
                                    <p:animEffect transition="out" filter="wipe(down)">
                                      <p:cBhvr>
                                        <p:cTn id="19" dur="10"/>
                                        <p:tgtEl>
                                          <p:spTgt spid="247"/>
                                        </p:tgtEl>
                                      </p:cBhvr>
                                    </p:animEffect>
                                    <p:set>
                                      <p:cBhvr>
                                        <p:cTn id="20" dur="1" fill="hold">
                                          <p:stCondLst>
                                            <p:cond delay="9"/>
                                          </p:stCondLst>
                                        </p:cTn>
                                        <p:tgtEl>
                                          <p:spTgt spid="24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5"/>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8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animBg="1"/>
      <p:bldP spid="245" grpId="0" animBg="1"/>
      <p:bldP spid="246" grpId="0" animBg="1"/>
      <p:bldP spid="247" grpId="0" animBg="1"/>
      <p:bldP spid="270" grpId="0" animBg="1"/>
      <p:bldP spid="271" grpId="0" animBg="1"/>
      <p:bldP spid="272" grpId="0" animBg="1"/>
      <p:bldP spid="273" grpId="0" animBg="1"/>
      <p:bldP spid="274" grpId="0" animBg="1"/>
      <p:bldP spid="275" grpId="0" animBg="1"/>
      <p:bldP spid="276" grpId="0" animBg="1"/>
      <p:bldP spid="27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4066479" y="5441792"/>
            <a:ext cx="1455621" cy="74341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2"/>
                </a:solidFill>
              </a:rPr>
              <a:t>Time Point</a:t>
            </a:r>
            <a:endParaRPr lang="zh-CN" altLang="en-US" sz="1600" b="1" dirty="0">
              <a:solidFill>
                <a:schemeClr val="tx2"/>
              </a:solidFill>
            </a:endParaRPr>
          </a:p>
        </p:txBody>
      </p:sp>
      <p:sp>
        <p:nvSpPr>
          <p:cNvPr id="3" name="Oval 2"/>
          <p:cNvSpPr/>
          <p:nvPr/>
        </p:nvSpPr>
        <p:spPr>
          <a:xfrm>
            <a:off x="2271131" y="3936378"/>
            <a:ext cx="1455621" cy="74341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2"/>
                </a:solidFill>
              </a:rPr>
              <a:t>Hyper CDP</a:t>
            </a:r>
            <a:endParaRPr lang="zh-CN" altLang="en-US" sz="1600" b="1" dirty="0">
              <a:solidFill>
                <a:schemeClr val="tx2"/>
              </a:solidFill>
            </a:endParaRPr>
          </a:p>
        </p:txBody>
      </p:sp>
      <p:sp>
        <p:nvSpPr>
          <p:cNvPr id="4" name="Oval 3"/>
          <p:cNvSpPr/>
          <p:nvPr/>
        </p:nvSpPr>
        <p:spPr>
          <a:xfrm>
            <a:off x="1025912" y="1605775"/>
            <a:ext cx="1455621" cy="74341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2"/>
                </a:solidFill>
              </a:rPr>
              <a:t>Hyper Snap</a:t>
            </a:r>
            <a:endParaRPr lang="zh-CN" altLang="en-US" sz="1600" b="1" dirty="0">
              <a:solidFill>
                <a:schemeClr val="tx2"/>
              </a:solidFill>
            </a:endParaRPr>
          </a:p>
        </p:txBody>
      </p:sp>
      <p:sp>
        <p:nvSpPr>
          <p:cNvPr id="5" name="Oval 4"/>
          <p:cNvSpPr/>
          <p:nvPr/>
        </p:nvSpPr>
        <p:spPr>
          <a:xfrm>
            <a:off x="2635411" y="1605775"/>
            <a:ext cx="1455621" cy="74341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2"/>
                </a:solidFill>
              </a:rPr>
              <a:t>Hyper Clone</a:t>
            </a:r>
            <a:endParaRPr lang="zh-CN" altLang="en-US" sz="1600" b="1" dirty="0">
              <a:solidFill>
                <a:schemeClr val="tx2"/>
              </a:solidFill>
            </a:endParaRPr>
          </a:p>
        </p:txBody>
      </p:sp>
      <p:sp>
        <p:nvSpPr>
          <p:cNvPr id="6" name="Oval 5"/>
          <p:cNvSpPr/>
          <p:nvPr/>
        </p:nvSpPr>
        <p:spPr>
          <a:xfrm>
            <a:off x="5478969" y="3936378"/>
            <a:ext cx="1455621" cy="74341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2"/>
                </a:solidFill>
              </a:rPr>
              <a:t>DCL</a:t>
            </a:r>
            <a:endParaRPr lang="zh-CN" altLang="en-US" sz="1600" b="1" dirty="0">
              <a:solidFill>
                <a:schemeClr val="tx2"/>
              </a:solidFill>
            </a:endParaRPr>
          </a:p>
        </p:txBody>
      </p:sp>
      <p:sp>
        <p:nvSpPr>
          <p:cNvPr id="7" name="Oval 6"/>
          <p:cNvSpPr/>
          <p:nvPr/>
        </p:nvSpPr>
        <p:spPr>
          <a:xfrm>
            <a:off x="4356424" y="1605775"/>
            <a:ext cx="1983758" cy="74341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2"/>
                </a:solidFill>
              </a:rPr>
              <a:t>Hyper Replication/A</a:t>
            </a:r>
            <a:endParaRPr lang="zh-CN" altLang="en-US" sz="1600" b="1" dirty="0">
              <a:solidFill>
                <a:schemeClr val="tx2"/>
              </a:solidFill>
            </a:endParaRPr>
          </a:p>
        </p:txBody>
      </p:sp>
      <p:sp>
        <p:nvSpPr>
          <p:cNvPr id="8" name="Oval 7"/>
          <p:cNvSpPr/>
          <p:nvPr/>
        </p:nvSpPr>
        <p:spPr>
          <a:xfrm>
            <a:off x="6441698" y="1605775"/>
            <a:ext cx="1983758" cy="74341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2"/>
                </a:solidFill>
              </a:rPr>
              <a:t>Hyper Replication/S</a:t>
            </a:r>
          </a:p>
        </p:txBody>
      </p:sp>
      <p:sp>
        <p:nvSpPr>
          <p:cNvPr id="9" name="Oval 8"/>
          <p:cNvSpPr/>
          <p:nvPr/>
        </p:nvSpPr>
        <p:spPr>
          <a:xfrm>
            <a:off x="8512096" y="1605775"/>
            <a:ext cx="1494268" cy="74341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2"/>
                </a:solidFill>
              </a:rPr>
              <a:t>Smart Migration</a:t>
            </a:r>
            <a:endParaRPr lang="zh-CN" altLang="en-US" sz="1600" b="1" dirty="0">
              <a:solidFill>
                <a:schemeClr val="tx2"/>
              </a:solidFill>
            </a:endParaRPr>
          </a:p>
        </p:txBody>
      </p:sp>
      <p:cxnSp>
        <p:nvCxnSpPr>
          <p:cNvPr id="11" name="Straight Connector 10"/>
          <p:cNvCxnSpPr>
            <a:stCxn id="3" idx="4"/>
            <a:endCxn id="2" idx="1"/>
          </p:cNvCxnSpPr>
          <p:nvPr/>
        </p:nvCxnSpPr>
        <p:spPr>
          <a:xfrm>
            <a:off x="2998942" y="4679796"/>
            <a:ext cx="1280708" cy="870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6" idx="4"/>
            <a:endCxn id="2" idx="7"/>
          </p:cNvCxnSpPr>
          <p:nvPr/>
        </p:nvCxnSpPr>
        <p:spPr>
          <a:xfrm flipH="1">
            <a:off x="5308929" y="4679796"/>
            <a:ext cx="897851" cy="870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4"/>
            <a:endCxn id="6" idx="0"/>
          </p:cNvCxnSpPr>
          <p:nvPr/>
        </p:nvCxnSpPr>
        <p:spPr>
          <a:xfrm>
            <a:off x="5348303" y="2349193"/>
            <a:ext cx="858477" cy="15871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4"/>
            <a:endCxn id="6" idx="0"/>
          </p:cNvCxnSpPr>
          <p:nvPr/>
        </p:nvCxnSpPr>
        <p:spPr>
          <a:xfrm flipH="1">
            <a:off x="6206780" y="2349193"/>
            <a:ext cx="1226797" cy="15871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7" idx="4"/>
            <a:endCxn id="3" idx="7"/>
          </p:cNvCxnSpPr>
          <p:nvPr/>
        </p:nvCxnSpPr>
        <p:spPr>
          <a:xfrm flipH="1">
            <a:off x="3513581" y="2349193"/>
            <a:ext cx="1834722" cy="1696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5" idx="4"/>
            <a:endCxn id="3" idx="0"/>
          </p:cNvCxnSpPr>
          <p:nvPr/>
        </p:nvCxnSpPr>
        <p:spPr>
          <a:xfrm flipH="1">
            <a:off x="2998942" y="2349193"/>
            <a:ext cx="364280" cy="15871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4" idx="4"/>
            <a:endCxn id="3" idx="1"/>
          </p:cNvCxnSpPr>
          <p:nvPr/>
        </p:nvCxnSpPr>
        <p:spPr>
          <a:xfrm>
            <a:off x="1753723" y="2349193"/>
            <a:ext cx="730579" cy="1696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 idx="4"/>
            <a:endCxn id="2" idx="0"/>
          </p:cNvCxnSpPr>
          <p:nvPr/>
        </p:nvCxnSpPr>
        <p:spPr>
          <a:xfrm>
            <a:off x="3363222" y="2349193"/>
            <a:ext cx="1431068" cy="30925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9" idx="4"/>
            <a:endCxn id="6" idx="0"/>
          </p:cNvCxnSpPr>
          <p:nvPr/>
        </p:nvCxnSpPr>
        <p:spPr>
          <a:xfrm flipH="1">
            <a:off x="6206780" y="2349193"/>
            <a:ext cx="3052450" cy="15871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8" idx="4"/>
            <a:endCxn id="3" idx="7"/>
          </p:cNvCxnSpPr>
          <p:nvPr/>
        </p:nvCxnSpPr>
        <p:spPr>
          <a:xfrm flipH="1">
            <a:off x="3513581" y="2349193"/>
            <a:ext cx="3919996" cy="1696056"/>
          </a:xfrm>
          <a:prstGeom prst="line">
            <a:avLst/>
          </a:prstGeom>
        </p:spPr>
        <p:style>
          <a:lnRef idx="1">
            <a:schemeClr val="accent1"/>
          </a:lnRef>
          <a:fillRef idx="0">
            <a:schemeClr val="accent1"/>
          </a:fillRef>
          <a:effectRef idx="0">
            <a:schemeClr val="accent1"/>
          </a:effectRef>
          <a:fontRef idx="minor">
            <a:schemeClr val="tx1"/>
          </a:fontRef>
        </p:style>
      </p:cxnSp>
      <p:sp>
        <p:nvSpPr>
          <p:cNvPr id="191" name="Oval 190"/>
          <p:cNvSpPr/>
          <p:nvPr/>
        </p:nvSpPr>
        <p:spPr>
          <a:xfrm>
            <a:off x="10093004" y="1605775"/>
            <a:ext cx="1494268" cy="74341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2"/>
                </a:solidFill>
              </a:rPr>
              <a:t>Hyper</a:t>
            </a:r>
          </a:p>
          <a:p>
            <a:pPr algn="ctr"/>
            <a:r>
              <a:rPr lang="en-US" altLang="zh-CN" sz="1600" b="1" dirty="0">
                <a:solidFill>
                  <a:schemeClr val="tx2"/>
                </a:solidFill>
              </a:rPr>
              <a:t>Metro</a:t>
            </a:r>
            <a:endParaRPr lang="zh-CN" altLang="en-US" sz="1600" b="1" dirty="0">
              <a:solidFill>
                <a:schemeClr val="tx2"/>
              </a:solidFill>
            </a:endParaRPr>
          </a:p>
        </p:txBody>
      </p:sp>
      <p:sp>
        <p:nvSpPr>
          <p:cNvPr id="195" name="Oval 194"/>
          <p:cNvSpPr/>
          <p:nvPr/>
        </p:nvSpPr>
        <p:spPr>
          <a:xfrm>
            <a:off x="7779836" y="5441792"/>
            <a:ext cx="1455621" cy="74341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2"/>
                </a:solidFill>
              </a:rPr>
              <a:t>Dual</a:t>
            </a:r>
            <a:r>
              <a:rPr lang="zh-CN" altLang="en-US" sz="1600" b="1" dirty="0">
                <a:solidFill>
                  <a:schemeClr val="tx2"/>
                </a:solidFill>
              </a:rPr>
              <a:t> </a:t>
            </a:r>
            <a:r>
              <a:rPr lang="en-US" altLang="zh-CN" sz="1600" b="1" dirty="0">
                <a:solidFill>
                  <a:schemeClr val="tx2"/>
                </a:solidFill>
              </a:rPr>
              <a:t>Write</a:t>
            </a:r>
          </a:p>
        </p:txBody>
      </p:sp>
      <p:cxnSp>
        <p:nvCxnSpPr>
          <p:cNvPr id="196" name="Straight Connector 195"/>
          <p:cNvCxnSpPr>
            <a:stCxn id="8" idx="4"/>
            <a:endCxn id="195" idx="0"/>
          </p:cNvCxnSpPr>
          <p:nvPr/>
        </p:nvCxnSpPr>
        <p:spPr>
          <a:xfrm>
            <a:off x="7433577" y="2349193"/>
            <a:ext cx="1074070" cy="30925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9" idx="4"/>
            <a:endCxn id="195" idx="0"/>
          </p:cNvCxnSpPr>
          <p:nvPr/>
        </p:nvCxnSpPr>
        <p:spPr>
          <a:xfrm flipH="1">
            <a:off x="8507647" y="2349193"/>
            <a:ext cx="751583" cy="30925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91" idx="4"/>
            <a:endCxn id="195" idx="0"/>
          </p:cNvCxnSpPr>
          <p:nvPr/>
        </p:nvCxnSpPr>
        <p:spPr>
          <a:xfrm flipH="1">
            <a:off x="8507647" y="2349193"/>
            <a:ext cx="2332491" cy="30925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191" idx="4"/>
            <a:endCxn id="6" idx="0"/>
          </p:cNvCxnSpPr>
          <p:nvPr/>
        </p:nvCxnSpPr>
        <p:spPr>
          <a:xfrm flipH="1">
            <a:off x="6206780" y="2349193"/>
            <a:ext cx="4633358" cy="158718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4959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Picture 2" descr="https://support-it.huawei.com/it_graph_library/FileReadServlet?type=pic&amp;fileName=/Storage/Dorado%206000%20V6/3d/1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781" y="1590156"/>
            <a:ext cx="6310729" cy="354915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idx="4294967295"/>
          </p:nvPr>
        </p:nvSpPr>
        <p:spPr>
          <a:xfrm>
            <a:off x="0" y="269875"/>
            <a:ext cx="10180638" cy="873125"/>
          </a:xfrm>
          <a:prstGeom prst="rect">
            <a:avLst/>
          </a:prstGeom>
        </p:spPr>
        <p:txBody>
          <a:bodyPr/>
          <a:lstStyle/>
          <a:p>
            <a:pPr marL="296950" indent="-296950">
              <a:spcBef>
                <a:spcPts val="1299"/>
              </a:spcBef>
            </a:pPr>
            <a:r>
              <a:rPr lang="en-US" altLang="zh-CN" sz="2800" dirty="0">
                <a:latin typeface="微软雅黑" panose="020B0503020204020204" pitchFamily="34" charset="-122"/>
                <a:ea typeface="微软雅黑" panose="020B0503020204020204" pitchFamily="34" charset="-122"/>
                <a:cs typeface="+mn-cs"/>
              </a:rPr>
              <a:t>Controller</a:t>
            </a:r>
            <a:r>
              <a:rPr lang="zh-CN" altLang="en-US" sz="2800" dirty="0">
                <a:latin typeface="微软雅黑" panose="020B0503020204020204" pitchFamily="34" charset="-122"/>
                <a:ea typeface="微软雅黑" panose="020B0503020204020204" pitchFamily="34" charset="-122"/>
                <a:cs typeface="+mn-cs"/>
              </a:rPr>
              <a:t> </a:t>
            </a:r>
            <a:r>
              <a:rPr lang="en-US" altLang="zh-CN" sz="2800" dirty="0">
                <a:latin typeface="微软雅黑" panose="020B0503020204020204" pitchFamily="34" charset="-122"/>
                <a:ea typeface="微软雅黑" panose="020B0503020204020204" pitchFamily="34" charset="-122"/>
                <a:cs typeface="+mn-cs"/>
              </a:rPr>
              <a:t>design</a:t>
            </a:r>
            <a:r>
              <a:rPr lang="zh-CN" altLang="en-US" sz="2800" dirty="0">
                <a:latin typeface="微软雅黑" panose="020B0503020204020204" pitchFamily="34" charset="-122"/>
                <a:ea typeface="微软雅黑" panose="020B0503020204020204" pitchFamily="34" charset="-122"/>
                <a:cs typeface="+mn-cs"/>
              </a:rPr>
              <a:t> </a:t>
            </a:r>
            <a:r>
              <a:rPr lang="en-US" altLang="zh-CN" sz="2800" dirty="0">
                <a:latin typeface="微软雅黑" panose="020B0503020204020204" pitchFamily="34" charset="-122"/>
                <a:ea typeface="微软雅黑" panose="020B0503020204020204" pitchFamily="34" charset="-122"/>
                <a:cs typeface="+mn-cs"/>
              </a:rPr>
              <a:t>for</a:t>
            </a:r>
            <a:r>
              <a:rPr lang="zh-CN" altLang="en-US" sz="2800" dirty="0">
                <a:latin typeface="微软雅黑" panose="020B0503020204020204" pitchFamily="34" charset="-122"/>
                <a:ea typeface="微软雅黑" panose="020B0503020204020204" pitchFamily="34" charset="-122"/>
                <a:cs typeface="+mn-cs"/>
              </a:rPr>
              <a:t> </a:t>
            </a:r>
            <a:r>
              <a:rPr lang="en-US" altLang="zh-CN" sz="2800" dirty="0">
                <a:latin typeface="微软雅黑" panose="020B0503020204020204" pitchFamily="34" charset="-122"/>
                <a:ea typeface="微软雅黑" panose="020B0503020204020204" pitchFamily="34" charset="-122"/>
                <a:cs typeface="+mn-cs"/>
              </a:rPr>
              <a:t>Middle-range</a:t>
            </a:r>
            <a:r>
              <a:rPr lang="zh-CN" altLang="en-US" sz="2800" dirty="0">
                <a:latin typeface="微软雅黑" panose="020B0503020204020204" pitchFamily="34" charset="-122"/>
                <a:ea typeface="微软雅黑" panose="020B0503020204020204" pitchFamily="34" charset="-122"/>
                <a:cs typeface="+mn-cs"/>
              </a:rPr>
              <a:t> </a:t>
            </a:r>
            <a:r>
              <a:rPr lang="en-US" altLang="zh-CN" sz="2800" dirty="0">
                <a:latin typeface="微软雅黑" panose="020B0503020204020204" pitchFamily="34" charset="-122"/>
                <a:ea typeface="微软雅黑" panose="020B0503020204020204" pitchFamily="34" charset="-122"/>
                <a:cs typeface="+mn-cs"/>
              </a:rPr>
              <a:t>series</a:t>
            </a:r>
            <a:endParaRPr lang="zh-CN" altLang="en-US" sz="2800" dirty="0">
              <a:latin typeface="微软雅黑" panose="020B0503020204020204" pitchFamily="34" charset="-122"/>
              <a:ea typeface="微软雅黑" panose="020B0503020204020204" pitchFamily="34" charset="-122"/>
              <a:cs typeface="+mn-cs"/>
            </a:endParaRPr>
          </a:p>
        </p:txBody>
      </p:sp>
      <p:grpSp>
        <p:nvGrpSpPr>
          <p:cNvPr id="496" name="Group 495"/>
          <p:cNvGrpSpPr/>
          <p:nvPr/>
        </p:nvGrpSpPr>
        <p:grpSpPr>
          <a:xfrm>
            <a:off x="5893042" y="2844622"/>
            <a:ext cx="4994109" cy="2513699"/>
            <a:chOff x="222592" y="1732627"/>
            <a:chExt cx="6612118" cy="2696381"/>
          </a:xfrm>
        </p:grpSpPr>
        <p:grpSp>
          <p:nvGrpSpPr>
            <p:cNvPr id="497" name="Group 496"/>
            <p:cNvGrpSpPr/>
            <p:nvPr/>
          </p:nvGrpSpPr>
          <p:grpSpPr>
            <a:xfrm>
              <a:off x="1599850" y="2110740"/>
              <a:ext cx="3910383" cy="625374"/>
              <a:chOff x="1599850" y="1650393"/>
              <a:chExt cx="3910383" cy="1085721"/>
            </a:xfrm>
          </p:grpSpPr>
          <p:sp>
            <p:nvSpPr>
              <p:cNvPr id="582" name="Rectangle 581"/>
              <p:cNvSpPr/>
              <p:nvPr/>
            </p:nvSpPr>
            <p:spPr bwMode="auto">
              <a:xfrm>
                <a:off x="3697009" y="1764114"/>
                <a:ext cx="54000" cy="972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83" name="Rectangle 582"/>
              <p:cNvSpPr/>
              <p:nvPr/>
            </p:nvSpPr>
            <p:spPr bwMode="auto">
              <a:xfrm>
                <a:off x="3269623" y="1764114"/>
                <a:ext cx="54000" cy="972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84" name="Rectangle 583"/>
              <p:cNvSpPr/>
              <p:nvPr/>
            </p:nvSpPr>
            <p:spPr bwMode="auto">
              <a:xfrm>
                <a:off x="1599850" y="1650393"/>
                <a:ext cx="54000" cy="972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85" name="Rectangle 584"/>
              <p:cNvSpPr/>
              <p:nvPr/>
            </p:nvSpPr>
            <p:spPr bwMode="auto">
              <a:xfrm>
                <a:off x="5456233" y="1650393"/>
                <a:ext cx="54000" cy="972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498" name="Group 497"/>
            <p:cNvGrpSpPr/>
            <p:nvPr/>
          </p:nvGrpSpPr>
          <p:grpSpPr>
            <a:xfrm flipH="1">
              <a:off x="5836784" y="2700669"/>
              <a:ext cx="271280" cy="1260000"/>
              <a:chOff x="6065384" y="2708289"/>
              <a:chExt cx="271280" cy="1260000"/>
            </a:xfrm>
          </p:grpSpPr>
          <p:sp>
            <p:nvSpPr>
              <p:cNvPr id="580" name="Rectangle 579"/>
              <p:cNvSpPr/>
              <p:nvPr/>
            </p:nvSpPr>
            <p:spPr bwMode="auto">
              <a:xfrm>
                <a:off x="6120664" y="2764878"/>
                <a:ext cx="216000" cy="54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81" name="Rectangle 580"/>
              <p:cNvSpPr/>
              <p:nvPr/>
            </p:nvSpPr>
            <p:spPr bwMode="auto">
              <a:xfrm>
                <a:off x="6065384" y="2708289"/>
                <a:ext cx="54000" cy="1260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499" name="Rectangle 498"/>
            <p:cNvSpPr/>
            <p:nvPr/>
          </p:nvSpPr>
          <p:spPr bwMode="auto">
            <a:xfrm>
              <a:off x="998444" y="2764878"/>
              <a:ext cx="216000" cy="54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00" name="Rectangle 499"/>
            <p:cNvSpPr/>
            <p:nvPr/>
          </p:nvSpPr>
          <p:spPr bwMode="auto">
            <a:xfrm>
              <a:off x="943164" y="2708289"/>
              <a:ext cx="54000" cy="1260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01" name="Rectangle 500"/>
            <p:cNvSpPr/>
            <p:nvPr/>
          </p:nvSpPr>
          <p:spPr bwMode="auto">
            <a:xfrm>
              <a:off x="5055358" y="4048922"/>
              <a:ext cx="54000" cy="180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502" name="Group 501"/>
            <p:cNvGrpSpPr/>
            <p:nvPr/>
          </p:nvGrpSpPr>
          <p:grpSpPr>
            <a:xfrm>
              <a:off x="4456483" y="4213008"/>
              <a:ext cx="1305320" cy="216000"/>
              <a:chOff x="1832213" y="4453298"/>
              <a:chExt cx="1305320" cy="216000"/>
            </a:xfrm>
          </p:grpSpPr>
          <p:sp>
            <p:nvSpPr>
              <p:cNvPr id="574" name="圆角矩形 610"/>
              <p:cNvSpPr/>
              <p:nvPr/>
            </p:nvSpPr>
            <p:spPr bwMode="auto">
              <a:xfrm>
                <a:off x="1832213"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75" name="圆角矩形 610"/>
              <p:cNvSpPr/>
              <p:nvPr/>
            </p:nvSpPr>
            <p:spPr bwMode="auto">
              <a:xfrm>
                <a:off x="2048213"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76" name="圆角矩形 610"/>
              <p:cNvSpPr/>
              <p:nvPr/>
            </p:nvSpPr>
            <p:spPr bwMode="auto">
              <a:xfrm>
                <a:off x="2269088"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77" name="圆角矩形 610"/>
              <p:cNvSpPr/>
              <p:nvPr/>
            </p:nvSpPr>
            <p:spPr bwMode="auto">
              <a:xfrm>
                <a:off x="2485088"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78" name="圆角矩形 610"/>
              <p:cNvSpPr/>
              <p:nvPr/>
            </p:nvSpPr>
            <p:spPr bwMode="auto">
              <a:xfrm>
                <a:off x="2705533"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79" name="圆角矩形 610"/>
              <p:cNvSpPr/>
              <p:nvPr/>
            </p:nvSpPr>
            <p:spPr bwMode="auto">
              <a:xfrm>
                <a:off x="2921533"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503" name="Rectangle 502"/>
            <p:cNvSpPr/>
            <p:nvPr/>
          </p:nvSpPr>
          <p:spPr bwMode="auto">
            <a:xfrm>
              <a:off x="1904935" y="4048922"/>
              <a:ext cx="54000" cy="180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04" name="Rounded Rectangle 503"/>
            <p:cNvSpPr/>
            <p:nvPr/>
          </p:nvSpPr>
          <p:spPr bwMode="auto">
            <a:xfrm rot="16200000">
              <a:off x="1215503" y="2598683"/>
              <a:ext cx="1471814" cy="1519233"/>
            </a:xfrm>
            <a:prstGeom prst="roundRect">
              <a:avLst>
                <a:gd name="adj" fmla="val 2680"/>
              </a:avLst>
            </a:prstGeom>
            <a:solidFill>
              <a:sysClr val="window" lastClr="FFFFFF"/>
            </a:solidFill>
            <a:ln>
              <a:solidFill>
                <a:srgbClr val="000000"/>
              </a:solidFill>
            </a:ln>
            <a:effectLst/>
          </p:spPr>
          <p:txBody>
            <a:bodyPr vert="horz" wrap="square" lIns="91437" tIns="45719" rIns="91437" bIns="45719" numCol="1" rtlCol="0" anchor="t" anchorCtr="0" compatLnSpc="1">
              <a:prstTxWarp prst="textNoShape">
                <a:avLst/>
              </a:prstTxWarp>
            </a:bodyPr>
            <a:lstStyle/>
            <a:p>
              <a:pPr marL="0" marR="0" lvl="0" indent="0" defTabSz="1219444"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505" name="直接箭头连接符 633"/>
            <p:cNvCxnSpPr/>
            <p:nvPr/>
          </p:nvCxnSpPr>
          <p:spPr bwMode="auto">
            <a:xfrm rot="16200000">
              <a:off x="1126211" y="3343235"/>
              <a:ext cx="0" cy="373673"/>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6" name="直接箭头连接符 633"/>
            <p:cNvCxnSpPr/>
            <p:nvPr/>
          </p:nvCxnSpPr>
          <p:spPr bwMode="auto">
            <a:xfrm rot="16200000">
              <a:off x="1126211" y="3013440"/>
              <a:ext cx="0" cy="373673"/>
            </a:xfrm>
            <a:prstGeom prst="straightConnector1">
              <a:avLst/>
            </a:prstGeom>
            <a:noFill/>
            <a:ln w="19050" cap="flat" cmpd="sng" algn="ctr">
              <a:solidFill>
                <a:srgbClr val="0000FF"/>
              </a:solidFill>
              <a:prstDash val="solid"/>
              <a:headEnd type="arrow" w="sm" len="sm"/>
              <a:tailEnd type="arrow" w="sm" len="sm"/>
            </a:ln>
            <a:effectLst/>
          </p:spPr>
        </p:cxnSp>
        <p:grpSp>
          <p:nvGrpSpPr>
            <p:cNvPr id="507" name="Group 506"/>
            <p:cNvGrpSpPr/>
            <p:nvPr/>
          </p:nvGrpSpPr>
          <p:grpSpPr>
            <a:xfrm rot="16200000">
              <a:off x="1358261" y="2764602"/>
              <a:ext cx="1089288" cy="1193690"/>
              <a:chOff x="7613006" y="681533"/>
              <a:chExt cx="2803930" cy="1265014"/>
            </a:xfrm>
          </p:grpSpPr>
          <p:sp>
            <p:nvSpPr>
              <p:cNvPr id="571" name="圆角矩形 610"/>
              <p:cNvSpPr/>
              <p:nvPr/>
            </p:nvSpPr>
            <p:spPr bwMode="auto">
              <a:xfrm>
                <a:off x="7613006" y="1448449"/>
                <a:ext cx="1124842" cy="498098"/>
              </a:xfrm>
              <a:prstGeom prst="roundRect">
                <a:avLst>
                  <a:gd name="adj" fmla="val 3881"/>
                </a:avLst>
              </a:prstGeom>
              <a:solidFill>
                <a:srgbClr val="D3ECB9"/>
              </a:solidFill>
              <a:ln w="9525" cap="flat" cmpd="sng" algn="ctr">
                <a:noFill/>
                <a:prstDash val="solid"/>
                <a:round/>
                <a:headEnd type="none" w="med" len="med"/>
                <a:tailEnd type="none" w="med" len="med"/>
              </a:ln>
              <a:effectLst/>
            </p:spPr>
            <p:txBody>
              <a:bodyPr vert="vert"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CPU</a:t>
                </a:r>
                <a:endPar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72" name="圆角矩形 611"/>
              <p:cNvSpPr/>
              <p:nvPr/>
            </p:nvSpPr>
            <p:spPr bwMode="auto">
              <a:xfrm>
                <a:off x="9292094" y="1442074"/>
                <a:ext cx="1124842" cy="498098"/>
              </a:xfrm>
              <a:prstGeom prst="roundRect">
                <a:avLst>
                  <a:gd name="adj" fmla="val 3881"/>
                </a:avLst>
              </a:prstGeom>
              <a:solidFill>
                <a:srgbClr val="D3ECB9"/>
              </a:solidFill>
              <a:ln w="9525" cap="flat" cmpd="sng" algn="ctr">
                <a:noFill/>
                <a:prstDash val="solid"/>
                <a:round/>
                <a:headEnd type="none" w="med" len="med"/>
                <a:tailEnd type="none" w="med" len="med"/>
              </a:ln>
              <a:effectLst/>
            </p:spPr>
            <p:txBody>
              <a:bodyPr vert="vert"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CPU</a:t>
                </a:r>
                <a:endPar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73" name="圆角矩形 610"/>
              <p:cNvSpPr/>
              <p:nvPr/>
            </p:nvSpPr>
            <p:spPr bwMode="auto">
              <a:xfrm>
                <a:off x="8450579" y="681533"/>
                <a:ext cx="1124842" cy="498098"/>
              </a:xfrm>
              <a:prstGeom prst="roundRect">
                <a:avLst>
                  <a:gd name="adj" fmla="val 3881"/>
                </a:avLst>
              </a:prstGeom>
              <a:solidFill>
                <a:srgbClr val="D3ECB9"/>
              </a:solidFill>
              <a:ln w="9525" cap="flat" cmpd="sng" algn="ctr">
                <a:noFill/>
                <a:prstDash val="solid"/>
                <a:round/>
                <a:headEnd type="none" w="med" len="med"/>
                <a:tailEnd type="none" w="med" len="med"/>
              </a:ln>
              <a:effectLst/>
            </p:spPr>
            <p:txBody>
              <a:bodyPr vert="vert"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IOB</a:t>
                </a:r>
                <a:endPar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cxnSp>
          <p:nvCxnSpPr>
            <p:cNvPr id="508" name="直接箭头连接符 612"/>
            <p:cNvCxnSpPr/>
            <p:nvPr/>
          </p:nvCxnSpPr>
          <p:spPr bwMode="auto">
            <a:xfrm rot="16200000" flipH="1">
              <a:off x="1856742" y="3357077"/>
              <a:ext cx="92326" cy="253662"/>
            </a:xfrm>
            <a:prstGeom prst="straightConnector1">
              <a:avLst/>
            </a:prstGeom>
            <a:noFill/>
            <a:ln w="19050" cap="flat" cmpd="sng" algn="ctr">
              <a:solidFill>
                <a:srgbClr val="000000">
                  <a:shade val="95000"/>
                  <a:satMod val="105000"/>
                </a:srgbClr>
              </a:solidFill>
              <a:prstDash val="solid"/>
              <a:headEnd type="arrow" w="sm" len="sm"/>
              <a:tailEnd type="arrow" w="sm" len="sm"/>
            </a:ln>
            <a:effectLst/>
          </p:spPr>
        </p:cxnSp>
        <p:cxnSp>
          <p:nvCxnSpPr>
            <p:cNvPr id="509" name="直接箭头连接符 612"/>
            <p:cNvCxnSpPr/>
            <p:nvPr/>
          </p:nvCxnSpPr>
          <p:spPr bwMode="auto">
            <a:xfrm rot="16200000">
              <a:off x="1856796" y="3119556"/>
              <a:ext cx="86204" cy="247646"/>
            </a:xfrm>
            <a:prstGeom prst="straightConnector1">
              <a:avLst/>
            </a:prstGeom>
            <a:noFill/>
            <a:ln w="19050" cap="flat" cmpd="sng" algn="ctr">
              <a:solidFill>
                <a:srgbClr val="000000">
                  <a:shade val="95000"/>
                  <a:satMod val="105000"/>
                </a:srgbClr>
              </a:solidFill>
              <a:prstDash val="solid"/>
              <a:headEnd type="arrow" w="sm" len="sm"/>
              <a:tailEnd type="arrow" w="sm" len="sm"/>
            </a:ln>
            <a:effectLst/>
          </p:spPr>
        </p:cxnSp>
        <p:cxnSp>
          <p:nvCxnSpPr>
            <p:cNvPr id="510" name="直接箭头连接符 277"/>
            <p:cNvCxnSpPr/>
            <p:nvPr/>
          </p:nvCxnSpPr>
          <p:spPr bwMode="auto">
            <a:xfrm rot="16200000">
              <a:off x="1126184" y="3260800"/>
              <a:ext cx="55" cy="373673"/>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1" name="直接箭头连接符 278"/>
            <p:cNvCxnSpPr/>
            <p:nvPr/>
          </p:nvCxnSpPr>
          <p:spPr bwMode="auto">
            <a:xfrm rot="16200000">
              <a:off x="1126184" y="3178337"/>
              <a:ext cx="55" cy="373673"/>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2" name="直接箭头连接符 279"/>
            <p:cNvCxnSpPr/>
            <p:nvPr/>
          </p:nvCxnSpPr>
          <p:spPr bwMode="auto">
            <a:xfrm rot="16200000">
              <a:off x="1126184" y="3095875"/>
              <a:ext cx="55" cy="373673"/>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3" name="直接箭头连接符 612"/>
            <p:cNvCxnSpPr/>
            <p:nvPr/>
          </p:nvCxnSpPr>
          <p:spPr bwMode="auto">
            <a:xfrm rot="16200000" flipH="1">
              <a:off x="2091032" y="3358710"/>
              <a:ext cx="230078" cy="6016"/>
            </a:xfrm>
            <a:prstGeom prst="straightConnector1">
              <a:avLst/>
            </a:prstGeom>
            <a:noFill/>
            <a:ln w="19050" cap="flat" cmpd="sng" algn="ctr">
              <a:solidFill>
                <a:srgbClr val="000000">
                  <a:shade val="95000"/>
                  <a:satMod val="105000"/>
                </a:srgbClr>
              </a:solidFill>
              <a:prstDash val="solid"/>
              <a:headEnd type="arrow" w="sm" len="sm"/>
              <a:tailEnd type="arrow" w="sm" len="sm"/>
            </a:ln>
            <a:effectLst/>
          </p:spPr>
        </p:cxnSp>
        <p:cxnSp>
          <p:nvCxnSpPr>
            <p:cNvPr id="514" name="直接箭头连接符 612"/>
            <p:cNvCxnSpPr/>
            <p:nvPr/>
          </p:nvCxnSpPr>
          <p:spPr bwMode="auto">
            <a:xfrm rot="16200000" flipH="1">
              <a:off x="2202366" y="3358710"/>
              <a:ext cx="230078" cy="6016"/>
            </a:xfrm>
            <a:prstGeom prst="straightConnector1">
              <a:avLst/>
            </a:prstGeom>
            <a:noFill/>
            <a:ln w="19050" cap="flat" cmpd="sng" algn="ctr">
              <a:solidFill>
                <a:srgbClr val="000000">
                  <a:shade val="95000"/>
                  <a:satMod val="105000"/>
                </a:srgbClr>
              </a:solidFill>
              <a:prstDash val="solid"/>
              <a:headEnd type="arrow" w="sm" len="sm"/>
              <a:tailEnd type="arrow" w="sm" len="sm"/>
            </a:ln>
            <a:effectLst/>
          </p:spPr>
        </p:cxnSp>
        <p:cxnSp>
          <p:nvCxnSpPr>
            <p:cNvPr id="515" name="直接箭头连接符 277"/>
            <p:cNvCxnSpPr/>
            <p:nvPr/>
          </p:nvCxnSpPr>
          <p:spPr bwMode="auto">
            <a:xfrm rot="16200000">
              <a:off x="1486688" y="3251470"/>
              <a:ext cx="0" cy="1087048"/>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6" name="直接箭头连接符 277"/>
            <p:cNvCxnSpPr/>
            <p:nvPr/>
          </p:nvCxnSpPr>
          <p:spPr bwMode="auto">
            <a:xfrm rot="16200000">
              <a:off x="1486688" y="2367673"/>
              <a:ext cx="0" cy="1087048"/>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7" name="Rounded Rectangle 516"/>
            <p:cNvSpPr/>
            <p:nvPr/>
          </p:nvSpPr>
          <p:spPr bwMode="auto">
            <a:xfrm rot="5400000" flipH="1">
              <a:off x="4370557" y="2598684"/>
              <a:ext cx="1471814" cy="1519233"/>
            </a:xfrm>
            <a:prstGeom prst="roundRect">
              <a:avLst>
                <a:gd name="adj" fmla="val 2680"/>
              </a:avLst>
            </a:prstGeom>
            <a:solidFill>
              <a:sysClr val="window" lastClr="FFFFFF"/>
            </a:solidFill>
            <a:ln>
              <a:solidFill>
                <a:srgbClr val="000000"/>
              </a:solidFill>
            </a:ln>
            <a:effectLst/>
          </p:spPr>
          <p:txBody>
            <a:bodyPr vert="horz" wrap="square" lIns="91437" tIns="45719" rIns="91437" bIns="45719" numCol="1" rtlCol="0" anchor="t" anchorCtr="0" compatLnSpc="1">
              <a:prstTxWarp prst="textNoShape">
                <a:avLst/>
              </a:prstTxWarp>
            </a:bodyPr>
            <a:lstStyle/>
            <a:p>
              <a:pPr marL="0" marR="0" lvl="0" indent="0" defTabSz="1219444"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518" name="直接箭头连接符 633"/>
            <p:cNvCxnSpPr/>
            <p:nvPr/>
          </p:nvCxnSpPr>
          <p:spPr bwMode="auto">
            <a:xfrm rot="5400000" flipH="1">
              <a:off x="5931663" y="3343236"/>
              <a:ext cx="0" cy="373673"/>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9" name="直接箭头连接符 633"/>
            <p:cNvCxnSpPr/>
            <p:nvPr/>
          </p:nvCxnSpPr>
          <p:spPr bwMode="auto">
            <a:xfrm rot="5400000" flipH="1">
              <a:off x="5931663" y="3013441"/>
              <a:ext cx="0" cy="373673"/>
            </a:xfrm>
            <a:prstGeom prst="straightConnector1">
              <a:avLst/>
            </a:prstGeom>
            <a:noFill/>
            <a:ln w="19050" cap="flat" cmpd="sng" algn="ctr">
              <a:solidFill>
                <a:srgbClr val="0000FF"/>
              </a:solidFill>
              <a:prstDash val="solid"/>
              <a:headEnd type="arrow" w="sm" len="sm"/>
              <a:tailEnd type="arrow" w="sm" len="sm"/>
            </a:ln>
            <a:effectLst/>
          </p:spPr>
        </p:cxnSp>
        <p:grpSp>
          <p:nvGrpSpPr>
            <p:cNvPr id="520" name="Group 519"/>
            <p:cNvGrpSpPr/>
            <p:nvPr/>
          </p:nvGrpSpPr>
          <p:grpSpPr>
            <a:xfrm rot="5400000" flipH="1">
              <a:off x="4610325" y="2764603"/>
              <a:ext cx="1089288" cy="1193690"/>
              <a:chOff x="7613006" y="681533"/>
              <a:chExt cx="2803930" cy="1265014"/>
            </a:xfrm>
          </p:grpSpPr>
          <p:sp>
            <p:nvSpPr>
              <p:cNvPr id="568" name="圆角矩形 610"/>
              <p:cNvSpPr/>
              <p:nvPr/>
            </p:nvSpPr>
            <p:spPr bwMode="auto">
              <a:xfrm>
                <a:off x="7613006" y="1448449"/>
                <a:ext cx="1124842" cy="498098"/>
              </a:xfrm>
              <a:prstGeom prst="roundRect">
                <a:avLst>
                  <a:gd name="adj" fmla="val 3881"/>
                </a:avLst>
              </a:prstGeom>
              <a:solidFill>
                <a:srgbClr val="D3ECB9"/>
              </a:solidFill>
              <a:ln w="9525" cap="flat" cmpd="sng" algn="ctr">
                <a:noFill/>
                <a:prstDash val="solid"/>
                <a:round/>
                <a:headEnd type="none" w="med" len="med"/>
                <a:tailEnd type="none" w="med" len="med"/>
              </a:ln>
              <a:effectLst/>
            </p:spPr>
            <p:txBody>
              <a:bodyPr vert="vert270"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CPU</a:t>
                </a:r>
                <a:endPar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69" name="圆角矩形 611"/>
              <p:cNvSpPr/>
              <p:nvPr/>
            </p:nvSpPr>
            <p:spPr bwMode="auto">
              <a:xfrm>
                <a:off x="9292094" y="1442074"/>
                <a:ext cx="1124842" cy="498098"/>
              </a:xfrm>
              <a:prstGeom prst="roundRect">
                <a:avLst>
                  <a:gd name="adj" fmla="val 3881"/>
                </a:avLst>
              </a:prstGeom>
              <a:solidFill>
                <a:srgbClr val="D3ECB9"/>
              </a:solidFill>
              <a:ln w="9525" cap="flat" cmpd="sng" algn="ctr">
                <a:noFill/>
                <a:prstDash val="solid"/>
                <a:round/>
                <a:headEnd type="none" w="med" len="med"/>
                <a:tailEnd type="none" w="med" len="med"/>
              </a:ln>
              <a:effectLst/>
            </p:spPr>
            <p:txBody>
              <a:bodyPr vert="vert270"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CPU</a:t>
                </a:r>
                <a:endPar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70" name="圆角矩形 610"/>
              <p:cNvSpPr/>
              <p:nvPr/>
            </p:nvSpPr>
            <p:spPr bwMode="auto">
              <a:xfrm>
                <a:off x="8450579" y="681533"/>
                <a:ext cx="1124842" cy="498098"/>
              </a:xfrm>
              <a:prstGeom prst="roundRect">
                <a:avLst>
                  <a:gd name="adj" fmla="val 3881"/>
                </a:avLst>
              </a:prstGeom>
              <a:solidFill>
                <a:srgbClr val="D3ECB9"/>
              </a:solidFill>
              <a:ln w="9525" cap="flat" cmpd="sng" algn="ctr">
                <a:noFill/>
                <a:prstDash val="solid"/>
                <a:round/>
                <a:headEnd type="none" w="med" len="med"/>
                <a:tailEnd type="none" w="med" len="med"/>
              </a:ln>
              <a:effectLst/>
            </p:spPr>
            <p:txBody>
              <a:bodyPr vert="vert270"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IOB</a:t>
                </a:r>
                <a:endPar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cxnSp>
          <p:nvCxnSpPr>
            <p:cNvPr id="521" name="直接箭头连接符 612"/>
            <p:cNvCxnSpPr/>
            <p:nvPr/>
          </p:nvCxnSpPr>
          <p:spPr bwMode="auto">
            <a:xfrm rot="5400000">
              <a:off x="5108806" y="3357078"/>
              <a:ext cx="92326" cy="253662"/>
            </a:xfrm>
            <a:prstGeom prst="straightConnector1">
              <a:avLst/>
            </a:prstGeom>
            <a:noFill/>
            <a:ln w="19050" cap="flat" cmpd="sng" algn="ctr">
              <a:solidFill>
                <a:srgbClr val="000000">
                  <a:shade val="95000"/>
                  <a:satMod val="105000"/>
                </a:srgbClr>
              </a:solidFill>
              <a:prstDash val="solid"/>
              <a:headEnd type="arrow" w="sm" len="sm"/>
              <a:tailEnd type="arrow" w="sm" len="sm"/>
            </a:ln>
            <a:effectLst/>
          </p:spPr>
        </p:cxnSp>
        <p:cxnSp>
          <p:nvCxnSpPr>
            <p:cNvPr id="522" name="直接箭头连接符 612"/>
            <p:cNvCxnSpPr/>
            <p:nvPr/>
          </p:nvCxnSpPr>
          <p:spPr bwMode="auto">
            <a:xfrm rot="5400000" flipH="1">
              <a:off x="5114875" y="3119557"/>
              <a:ext cx="86204" cy="247646"/>
            </a:xfrm>
            <a:prstGeom prst="straightConnector1">
              <a:avLst/>
            </a:prstGeom>
            <a:noFill/>
            <a:ln w="19050" cap="flat" cmpd="sng" algn="ctr">
              <a:solidFill>
                <a:srgbClr val="000000">
                  <a:shade val="95000"/>
                  <a:satMod val="105000"/>
                </a:srgbClr>
              </a:solidFill>
              <a:prstDash val="solid"/>
              <a:headEnd type="arrow" w="sm" len="sm"/>
              <a:tailEnd type="arrow" w="sm" len="sm"/>
            </a:ln>
            <a:effectLst/>
          </p:spPr>
        </p:cxnSp>
        <p:cxnSp>
          <p:nvCxnSpPr>
            <p:cNvPr id="523" name="直接箭头连接符 277"/>
            <p:cNvCxnSpPr/>
            <p:nvPr/>
          </p:nvCxnSpPr>
          <p:spPr bwMode="auto">
            <a:xfrm rot="5400000" flipH="1">
              <a:off x="5931635" y="3260801"/>
              <a:ext cx="55" cy="373673"/>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4" name="直接箭头连接符 278"/>
            <p:cNvCxnSpPr/>
            <p:nvPr/>
          </p:nvCxnSpPr>
          <p:spPr bwMode="auto">
            <a:xfrm rot="5400000" flipH="1">
              <a:off x="5931635" y="3178338"/>
              <a:ext cx="55" cy="373673"/>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5" name="直接箭头连接符 279"/>
            <p:cNvCxnSpPr/>
            <p:nvPr/>
          </p:nvCxnSpPr>
          <p:spPr bwMode="auto">
            <a:xfrm rot="5400000" flipH="1">
              <a:off x="5931635" y="3095876"/>
              <a:ext cx="55" cy="373673"/>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6" name="直接箭头连接符 612"/>
            <p:cNvCxnSpPr/>
            <p:nvPr/>
          </p:nvCxnSpPr>
          <p:spPr bwMode="auto">
            <a:xfrm rot="5400000">
              <a:off x="4736765" y="3358711"/>
              <a:ext cx="230078" cy="6016"/>
            </a:xfrm>
            <a:prstGeom prst="straightConnector1">
              <a:avLst/>
            </a:prstGeom>
            <a:noFill/>
            <a:ln w="19050" cap="flat" cmpd="sng" algn="ctr">
              <a:solidFill>
                <a:srgbClr val="000000">
                  <a:shade val="95000"/>
                  <a:satMod val="105000"/>
                </a:srgbClr>
              </a:solidFill>
              <a:prstDash val="solid"/>
              <a:headEnd type="arrow" w="sm" len="sm"/>
              <a:tailEnd type="arrow" w="sm" len="sm"/>
            </a:ln>
            <a:effectLst/>
          </p:spPr>
        </p:cxnSp>
        <p:cxnSp>
          <p:nvCxnSpPr>
            <p:cNvPr id="527" name="直接箭头连接符 612"/>
            <p:cNvCxnSpPr/>
            <p:nvPr/>
          </p:nvCxnSpPr>
          <p:spPr bwMode="auto">
            <a:xfrm rot="5400000">
              <a:off x="4625430" y="3358711"/>
              <a:ext cx="230078" cy="6016"/>
            </a:xfrm>
            <a:prstGeom prst="straightConnector1">
              <a:avLst/>
            </a:prstGeom>
            <a:noFill/>
            <a:ln w="19050" cap="flat" cmpd="sng" algn="ctr">
              <a:solidFill>
                <a:srgbClr val="000000">
                  <a:shade val="95000"/>
                  <a:satMod val="105000"/>
                </a:srgbClr>
              </a:solidFill>
              <a:prstDash val="solid"/>
              <a:headEnd type="arrow" w="sm" len="sm"/>
              <a:tailEnd type="arrow" w="sm" len="sm"/>
            </a:ln>
            <a:effectLst/>
          </p:spPr>
        </p:cxnSp>
        <p:cxnSp>
          <p:nvCxnSpPr>
            <p:cNvPr id="528" name="直接箭头连接符 277"/>
            <p:cNvCxnSpPr/>
            <p:nvPr/>
          </p:nvCxnSpPr>
          <p:spPr bwMode="auto">
            <a:xfrm rot="5400000" flipH="1">
              <a:off x="5571186" y="3251471"/>
              <a:ext cx="0" cy="1087048"/>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9" name="直接箭头连接符 277"/>
            <p:cNvCxnSpPr/>
            <p:nvPr/>
          </p:nvCxnSpPr>
          <p:spPr bwMode="auto">
            <a:xfrm rot="5400000" flipH="1">
              <a:off x="5571186" y="2367674"/>
              <a:ext cx="0" cy="1087048"/>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0" name="直接箭头连接符 633"/>
            <p:cNvCxnSpPr/>
            <p:nvPr/>
          </p:nvCxnSpPr>
          <p:spPr bwMode="auto">
            <a:xfrm flipV="1">
              <a:off x="2711026" y="3929156"/>
              <a:ext cx="1620000" cy="1"/>
            </a:xfrm>
            <a:prstGeom prst="straightConnector1">
              <a:avLst/>
            </a:prstGeom>
            <a:noFill/>
            <a:ln w="19050" cap="flat" cmpd="sng" algn="ctr">
              <a:solidFill>
                <a:srgbClr val="0000FF"/>
              </a:solidFill>
              <a:prstDash val="solid"/>
              <a:headEnd type="arrow" w="sm" len="sm"/>
              <a:tailEnd type="arrow" w="sm" len="sm"/>
            </a:ln>
            <a:effectLst/>
          </p:spPr>
        </p:cxnSp>
        <p:cxnSp>
          <p:nvCxnSpPr>
            <p:cNvPr id="531" name="直接箭头连接符 633"/>
            <p:cNvCxnSpPr/>
            <p:nvPr/>
          </p:nvCxnSpPr>
          <p:spPr bwMode="auto">
            <a:xfrm flipV="1">
              <a:off x="2711026" y="2874510"/>
              <a:ext cx="1620000" cy="1"/>
            </a:xfrm>
            <a:prstGeom prst="straightConnector1">
              <a:avLst/>
            </a:prstGeom>
            <a:noFill/>
            <a:ln w="19050" cap="flat" cmpd="sng" algn="ctr">
              <a:solidFill>
                <a:srgbClr val="0000FF"/>
              </a:solidFill>
              <a:prstDash val="solid"/>
              <a:headEnd type="arrow" w="sm" len="sm"/>
              <a:tailEnd type="arrow" w="sm" len="sm"/>
            </a:ln>
            <a:effectLst/>
          </p:spPr>
        </p:cxnSp>
        <p:sp>
          <p:nvSpPr>
            <p:cNvPr id="532" name="Rectangle 531"/>
            <p:cNvSpPr/>
            <p:nvPr/>
          </p:nvSpPr>
          <p:spPr bwMode="auto">
            <a:xfrm>
              <a:off x="2718647" y="2731935"/>
              <a:ext cx="1620000" cy="54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33" name="圆角矩形 610"/>
            <p:cNvSpPr/>
            <p:nvPr/>
          </p:nvSpPr>
          <p:spPr bwMode="auto">
            <a:xfrm>
              <a:off x="3157541" y="1732627"/>
              <a:ext cx="288000" cy="684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PSU</a:t>
              </a:r>
              <a:endParaRPr kumimoji="0" lang="zh-CN" altLang="en-US"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34" name="圆角矩形 610"/>
            <p:cNvSpPr/>
            <p:nvPr/>
          </p:nvSpPr>
          <p:spPr bwMode="auto">
            <a:xfrm>
              <a:off x="3584928" y="1732627"/>
              <a:ext cx="288000" cy="684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PSU</a:t>
              </a:r>
              <a:endParaRPr kumimoji="0" lang="zh-CN" altLang="en-US"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35" name="圆角矩形 610"/>
            <p:cNvSpPr/>
            <p:nvPr/>
          </p:nvSpPr>
          <p:spPr bwMode="auto">
            <a:xfrm>
              <a:off x="1473404" y="1732627"/>
              <a:ext cx="288000" cy="684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BBU</a:t>
              </a:r>
              <a:endParaRPr kumimoji="0" lang="zh-CN" altLang="en-US"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36" name="圆角矩形 610"/>
            <p:cNvSpPr/>
            <p:nvPr/>
          </p:nvSpPr>
          <p:spPr bwMode="auto">
            <a:xfrm>
              <a:off x="5332821" y="1732627"/>
              <a:ext cx="288000" cy="684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BBU</a:t>
              </a:r>
              <a:endParaRPr kumimoji="0" lang="zh-CN" altLang="en-US"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537" name="Group 536"/>
            <p:cNvGrpSpPr/>
            <p:nvPr/>
          </p:nvGrpSpPr>
          <p:grpSpPr>
            <a:xfrm>
              <a:off x="222592" y="2702118"/>
              <a:ext cx="720000" cy="1243315"/>
              <a:chOff x="222592" y="2702118"/>
              <a:chExt cx="720000" cy="1243315"/>
            </a:xfrm>
          </p:grpSpPr>
          <p:sp>
            <p:nvSpPr>
              <p:cNvPr id="564" name="圆角矩形 610"/>
              <p:cNvSpPr/>
              <p:nvPr/>
            </p:nvSpPr>
            <p:spPr bwMode="auto">
              <a:xfrm>
                <a:off x="222592" y="2702118"/>
                <a:ext cx="720000" cy="288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IO card</a:t>
                </a:r>
                <a:endPar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65" name="圆角矩形 610"/>
              <p:cNvSpPr/>
              <p:nvPr/>
            </p:nvSpPr>
            <p:spPr bwMode="auto">
              <a:xfrm>
                <a:off x="426246" y="3020556"/>
                <a:ext cx="516346" cy="288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100GE</a:t>
                </a:r>
                <a:endParaRPr kumimoji="0"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66" name="圆角矩形 610"/>
              <p:cNvSpPr/>
              <p:nvPr/>
            </p:nvSpPr>
            <p:spPr bwMode="auto">
              <a:xfrm>
                <a:off x="222592" y="3338994"/>
                <a:ext cx="720000" cy="288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IO card</a:t>
                </a:r>
                <a:endPar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67" name="圆角矩形 610"/>
              <p:cNvSpPr/>
              <p:nvPr/>
            </p:nvSpPr>
            <p:spPr bwMode="auto">
              <a:xfrm>
                <a:off x="222592" y="3657433"/>
                <a:ext cx="720000" cy="288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IO card</a:t>
                </a:r>
                <a:endPar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538" name="Group 537"/>
            <p:cNvGrpSpPr/>
            <p:nvPr/>
          </p:nvGrpSpPr>
          <p:grpSpPr>
            <a:xfrm flipH="1">
              <a:off x="6114710" y="2702118"/>
              <a:ext cx="720000" cy="1243315"/>
              <a:chOff x="222592" y="2702118"/>
              <a:chExt cx="720000" cy="1243315"/>
            </a:xfrm>
          </p:grpSpPr>
          <p:sp>
            <p:nvSpPr>
              <p:cNvPr id="560" name="圆角矩形 610"/>
              <p:cNvSpPr/>
              <p:nvPr/>
            </p:nvSpPr>
            <p:spPr bwMode="auto">
              <a:xfrm>
                <a:off x="222592" y="2702118"/>
                <a:ext cx="720000" cy="288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IO card</a:t>
                </a:r>
                <a:endPar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61" name="圆角矩形 610"/>
              <p:cNvSpPr/>
              <p:nvPr/>
            </p:nvSpPr>
            <p:spPr bwMode="auto">
              <a:xfrm>
                <a:off x="395344" y="3020556"/>
                <a:ext cx="547248" cy="288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100GE</a:t>
                </a:r>
                <a:endParaRPr kumimoji="0"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62" name="圆角矩形 610"/>
              <p:cNvSpPr/>
              <p:nvPr/>
            </p:nvSpPr>
            <p:spPr bwMode="auto">
              <a:xfrm>
                <a:off x="222592" y="3338994"/>
                <a:ext cx="720000" cy="288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IO card</a:t>
                </a:r>
                <a:endPar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63" name="圆角矩形 610"/>
              <p:cNvSpPr/>
              <p:nvPr/>
            </p:nvSpPr>
            <p:spPr bwMode="auto">
              <a:xfrm>
                <a:off x="222592" y="3657433"/>
                <a:ext cx="720000" cy="288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IO card</a:t>
                </a:r>
                <a:endPar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539" name="文本框 356"/>
            <p:cNvSpPr txBox="1"/>
            <p:nvPr/>
          </p:nvSpPr>
          <p:spPr>
            <a:xfrm>
              <a:off x="3285394" y="3973523"/>
              <a:ext cx="386807" cy="150796"/>
            </a:xfrm>
            <a:prstGeom prst="rect">
              <a:avLst/>
            </a:prstGeom>
            <a:noFill/>
          </p:spPr>
          <p:txBody>
            <a:bodyPr wrap="none" lIns="0" tIns="0" rIns="0" bIns="0" rtlCol="0" anchor="ctr" anchorCtr="1">
              <a:spAutoFit/>
            </a:body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100GE</a:t>
              </a:r>
            </a:p>
          </p:txBody>
        </p:sp>
        <p:grpSp>
          <p:nvGrpSpPr>
            <p:cNvPr id="540" name="Group 539"/>
            <p:cNvGrpSpPr/>
            <p:nvPr/>
          </p:nvGrpSpPr>
          <p:grpSpPr>
            <a:xfrm>
              <a:off x="1306060" y="4213008"/>
              <a:ext cx="1305320" cy="216000"/>
              <a:chOff x="1832213" y="4453298"/>
              <a:chExt cx="1305320" cy="216000"/>
            </a:xfrm>
          </p:grpSpPr>
          <p:sp>
            <p:nvSpPr>
              <p:cNvPr id="554" name="圆角矩形 610"/>
              <p:cNvSpPr/>
              <p:nvPr/>
            </p:nvSpPr>
            <p:spPr bwMode="auto">
              <a:xfrm>
                <a:off x="1832213"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55" name="圆角矩形 610"/>
              <p:cNvSpPr/>
              <p:nvPr/>
            </p:nvSpPr>
            <p:spPr bwMode="auto">
              <a:xfrm>
                <a:off x="2048213"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56" name="圆角矩形 610"/>
              <p:cNvSpPr/>
              <p:nvPr/>
            </p:nvSpPr>
            <p:spPr bwMode="auto">
              <a:xfrm>
                <a:off x="2269088"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57" name="圆角矩形 610"/>
              <p:cNvSpPr/>
              <p:nvPr/>
            </p:nvSpPr>
            <p:spPr bwMode="auto">
              <a:xfrm>
                <a:off x="2485088"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58" name="圆角矩形 610"/>
              <p:cNvSpPr/>
              <p:nvPr/>
            </p:nvSpPr>
            <p:spPr bwMode="auto">
              <a:xfrm>
                <a:off x="2705533"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59" name="圆角矩形 610"/>
              <p:cNvSpPr/>
              <p:nvPr/>
            </p:nvSpPr>
            <p:spPr bwMode="auto">
              <a:xfrm>
                <a:off x="2921533"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553" name="Rectangle 552"/>
            <p:cNvSpPr/>
            <p:nvPr/>
          </p:nvSpPr>
          <p:spPr bwMode="auto">
            <a:xfrm>
              <a:off x="3496968" y="2764878"/>
              <a:ext cx="54000" cy="216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586" name="Group 585"/>
          <p:cNvGrpSpPr/>
          <p:nvPr/>
        </p:nvGrpSpPr>
        <p:grpSpPr>
          <a:xfrm>
            <a:off x="8450407" y="5741"/>
            <a:ext cx="3749963" cy="208281"/>
            <a:chOff x="8450407" y="5741"/>
            <a:chExt cx="3749963" cy="208281"/>
          </a:xfrm>
        </p:grpSpPr>
        <p:sp>
          <p:nvSpPr>
            <p:cNvPr id="587" name="Process 586"/>
            <p:cNvSpPr/>
            <p:nvPr/>
          </p:nvSpPr>
          <p:spPr>
            <a:xfrm>
              <a:off x="9669607" y="5741"/>
              <a:ext cx="1311563" cy="208281"/>
            </a:xfrm>
            <a:prstGeom prst="flowChartProcess">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 Performance</a:t>
              </a:r>
              <a:endParaRPr kumimoji="1" lang="zh-CN" altLang="en-US" sz="900" b="1" dirty="0">
                <a:solidFill>
                  <a:schemeClr val="tx2"/>
                </a:solidFill>
              </a:endParaRPr>
            </a:p>
          </p:txBody>
        </p:sp>
        <p:sp>
          <p:nvSpPr>
            <p:cNvPr id="588" name="Process 587"/>
            <p:cNvSpPr/>
            <p:nvPr/>
          </p:nvSpPr>
          <p:spPr>
            <a:xfrm>
              <a:off x="8450407" y="5741"/>
              <a:ext cx="1219200" cy="208275"/>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589" name="Process 588"/>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Cost Effective</a:t>
              </a:r>
              <a:endParaRPr kumimoji="1" lang="zh-CN" altLang="en-US" sz="900" b="1" dirty="0">
                <a:solidFill>
                  <a:schemeClr val="tx2"/>
                </a:solidFill>
              </a:endParaRPr>
            </a:p>
          </p:txBody>
        </p:sp>
      </p:grpSp>
      <p:grpSp>
        <p:nvGrpSpPr>
          <p:cNvPr id="2" name="Group 1"/>
          <p:cNvGrpSpPr/>
          <p:nvPr/>
        </p:nvGrpSpPr>
        <p:grpSpPr>
          <a:xfrm>
            <a:off x="7762986" y="4011216"/>
            <a:ext cx="1240071" cy="245452"/>
            <a:chOff x="8855599" y="2918552"/>
            <a:chExt cx="1328273" cy="221740"/>
          </a:xfrm>
        </p:grpSpPr>
        <p:sp>
          <p:nvSpPr>
            <p:cNvPr id="224" name="Cube 223"/>
            <p:cNvSpPr/>
            <p:nvPr/>
          </p:nvSpPr>
          <p:spPr bwMode="auto">
            <a:xfrm>
              <a:off x="9437221" y="2918552"/>
              <a:ext cx="185673" cy="221740"/>
            </a:xfrm>
            <a:prstGeom prst="cube">
              <a:avLst>
                <a:gd name="adj" fmla="val 9440"/>
              </a:avLst>
            </a:prstGeom>
            <a:solidFill>
              <a:srgbClr val="D3ECB9"/>
            </a:solidFill>
            <a:ln>
              <a:solidFill>
                <a:srgbClr val="000000"/>
              </a:solidFill>
            </a:ln>
            <a:effectLst/>
          </p:spPr>
          <p:txBody>
            <a:bodyPr vert="horz" wrap="square" lIns="0" tIns="0" rIns="0" bIns="0" numCol="1" rtlCol="0" anchor="ctr" anchorCtr="1" compatLnSpc="1">
              <a:prstTxWarp prst="textNoShape">
                <a:avLst/>
              </a:prstTxWarp>
            </a:bodyPr>
            <a:lstStyle/>
            <a:p>
              <a:pPr marL="0" marR="0" lvl="0" indent="0" defTabSz="1219444" eaLnBrk="1" fontAlgn="auto" latinLnBrk="0" hangingPunct="1">
                <a:lnSpc>
                  <a:spcPct val="100000"/>
                </a:lnSpc>
                <a:spcBef>
                  <a:spcPts val="0"/>
                </a:spcBef>
                <a:spcAft>
                  <a:spcPts val="0"/>
                </a:spcAft>
                <a:buClr>
                  <a:srgbClr val="CC9900"/>
                </a:buClr>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SSD</a:t>
              </a:r>
              <a:endParaRPr kumimoji="0" 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225" name="直接箭头连接符 277"/>
            <p:cNvCxnSpPr/>
            <p:nvPr/>
          </p:nvCxnSpPr>
          <p:spPr bwMode="auto">
            <a:xfrm flipH="1">
              <a:off x="8855599" y="3038571"/>
              <a:ext cx="548706" cy="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6" name="直接箭头连接符 277"/>
            <p:cNvCxnSpPr/>
            <p:nvPr/>
          </p:nvCxnSpPr>
          <p:spPr bwMode="auto">
            <a:xfrm flipH="1">
              <a:off x="9635166" y="3038571"/>
              <a:ext cx="548706" cy="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28" name="Group 227"/>
          <p:cNvGrpSpPr/>
          <p:nvPr/>
        </p:nvGrpSpPr>
        <p:grpSpPr>
          <a:xfrm>
            <a:off x="7770277" y="4193501"/>
            <a:ext cx="1240071" cy="245452"/>
            <a:chOff x="8855599" y="2918552"/>
            <a:chExt cx="1328273" cy="221740"/>
          </a:xfrm>
        </p:grpSpPr>
        <p:sp>
          <p:nvSpPr>
            <p:cNvPr id="229" name="Cube 228"/>
            <p:cNvSpPr/>
            <p:nvPr/>
          </p:nvSpPr>
          <p:spPr bwMode="auto">
            <a:xfrm>
              <a:off x="9437221" y="2918552"/>
              <a:ext cx="185673" cy="221740"/>
            </a:xfrm>
            <a:prstGeom prst="cube">
              <a:avLst>
                <a:gd name="adj" fmla="val 9440"/>
              </a:avLst>
            </a:prstGeom>
            <a:solidFill>
              <a:srgbClr val="D3ECB9"/>
            </a:solidFill>
            <a:ln>
              <a:solidFill>
                <a:srgbClr val="000000"/>
              </a:solidFill>
            </a:ln>
            <a:effectLst/>
          </p:spPr>
          <p:txBody>
            <a:bodyPr vert="horz" wrap="square" lIns="0" tIns="0" rIns="0" bIns="0" numCol="1" rtlCol="0" anchor="ctr" anchorCtr="1" compatLnSpc="1">
              <a:prstTxWarp prst="textNoShape">
                <a:avLst/>
              </a:prstTxWarp>
            </a:bodyPr>
            <a:lstStyle/>
            <a:p>
              <a:pPr marL="0" marR="0" lvl="0" indent="0" defTabSz="1219444" eaLnBrk="1" fontAlgn="auto" latinLnBrk="0" hangingPunct="1">
                <a:lnSpc>
                  <a:spcPct val="100000"/>
                </a:lnSpc>
                <a:spcBef>
                  <a:spcPts val="0"/>
                </a:spcBef>
                <a:spcAft>
                  <a:spcPts val="0"/>
                </a:spcAft>
                <a:buClr>
                  <a:srgbClr val="CC9900"/>
                </a:buClr>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SSD</a:t>
              </a:r>
              <a:endParaRPr kumimoji="0" 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230" name="直接箭头连接符 277"/>
            <p:cNvCxnSpPr/>
            <p:nvPr/>
          </p:nvCxnSpPr>
          <p:spPr bwMode="auto">
            <a:xfrm flipH="1">
              <a:off x="8855599" y="3038571"/>
              <a:ext cx="548706" cy="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 name="直接箭头连接符 277"/>
            <p:cNvCxnSpPr/>
            <p:nvPr/>
          </p:nvCxnSpPr>
          <p:spPr bwMode="auto">
            <a:xfrm flipH="1">
              <a:off x="9635166" y="3038571"/>
              <a:ext cx="548706" cy="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2" name="Group 231"/>
          <p:cNvGrpSpPr/>
          <p:nvPr/>
        </p:nvGrpSpPr>
        <p:grpSpPr>
          <a:xfrm>
            <a:off x="7770277" y="4373771"/>
            <a:ext cx="1240071" cy="245452"/>
            <a:chOff x="8855599" y="2918552"/>
            <a:chExt cx="1328273" cy="221740"/>
          </a:xfrm>
        </p:grpSpPr>
        <p:sp>
          <p:nvSpPr>
            <p:cNvPr id="233" name="Cube 232"/>
            <p:cNvSpPr/>
            <p:nvPr/>
          </p:nvSpPr>
          <p:spPr bwMode="auto">
            <a:xfrm>
              <a:off x="9437221" y="2918552"/>
              <a:ext cx="185673" cy="221740"/>
            </a:xfrm>
            <a:prstGeom prst="cube">
              <a:avLst>
                <a:gd name="adj" fmla="val 9440"/>
              </a:avLst>
            </a:prstGeom>
            <a:solidFill>
              <a:srgbClr val="D3ECB9"/>
            </a:solidFill>
            <a:ln>
              <a:solidFill>
                <a:srgbClr val="000000"/>
              </a:solidFill>
            </a:ln>
            <a:effectLst/>
          </p:spPr>
          <p:txBody>
            <a:bodyPr vert="horz" wrap="square" lIns="0" tIns="0" rIns="0" bIns="0" numCol="1" rtlCol="0" anchor="ctr" anchorCtr="1" compatLnSpc="1">
              <a:prstTxWarp prst="textNoShape">
                <a:avLst/>
              </a:prstTxWarp>
            </a:bodyPr>
            <a:lstStyle/>
            <a:p>
              <a:pPr marL="0" marR="0" lvl="0" indent="0" defTabSz="1219444" eaLnBrk="1" fontAlgn="auto" latinLnBrk="0" hangingPunct="1">
                <a:lnSpc>
                  <a:spcPct val="100000"/>
                </a:lnSpc>
                <a:spcBef>
                  <a:spcPts val="0"/>
                </a:spcBef>
                <a:spcAft>
                  <a:spcPts val="0"/>
                </a:spcAft>
                <a:buClr>
                  <a:srgbClr val="CC9900"/>
                </a:buClr>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SSD</a:t>
              </a:r>
              <a:endParaRPr kumimoji="0" 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234" name="直接箭头连接符 277"/>
            <p:cNvCxnSpPr/>
            <p:nvPr/>
          </p:nvCxnSpPr>
          <p:spPr bwMode="auto">
            <a:xfrm flipH="1">
              <a:off x="8855599" y="3038571"/>
              <a:ext cx="548706" cy="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 name="直接箭头连接符 277"/>
            <p:cNvCxnSpPr/>
            <p:nvPr/>
          </p:nvCxnSpPr>
          <p:spPr bwMode="auto">
            <a:xfrm flipH="1">
              <a:off x="9635166" y="3038571"/>
              <a:ext cx="548706" cy="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6" name="Group 235"/>
          <p:cNvGrpSpPr/>
          <p:nvPr/>
        </p:nvGrpSpPr>
        <p:grpSpPr>
          <a:xfrm>
            <a:off x="7770277" y="4544837"/>
            <a:ext cx="1240071" cy="245452"/>
            <a:chOff x="8855599" y="2918552"/>
            <a:chExt cx="1328273" cy="221740"/>
          </a:xfrm>
        </p:grpSpPr>
        <p:sp>
          <p:nvSpPr>
            <p:cNvPr id="237" name="Cube 236"/>
            <p:cNvSpPr/>
            <p:nvPr/>
          </p:nvSpPr>
          <p:spPr bwMode="auto">
            <a:xfrm>
              <a:off x="9437221" y="2918552"/>
              <a:ext cx="185673" cy="221740"/>
            </a:xfrm>
            <a:prstGeom prst="cube">
              <a:avLst>
                <a:gd name="adj" fmla="val 9440"/>
              </a:avLst>
            </a:prstGeom>
            <a:solidFill>
              <a:srgbClr val="D3ECB9"/>
            </a:solidFill>
            <a:ln>
              <a:solidFill>
                <a:srgbClr val="000000"/>
              </a:solidFill>
            </a:ln>
            <a:effectLst/>
          </p:spPr>
          <p:txBody>
            <a:bodyPr vert="horz" wrap="square" lIns="0" tIns="0" rIns="0" bIns="0" numCol="1" rtlCol="0" anchor="ctr" anchorCtr="1" compatLnSpc="1">
              <a:prstTxWarp prst="textNoShape">
                <a:avLst/>
              </a:prstTxWarp>
            </a:bodyPr>
            <a:lstStyle/>
            <a:p>
              <a:pPr marL="0" marR="0" lvl="0" indent="0" defTabSz="1219444" eaLnBrk="1" fontAlgn="auto" latinLnBrk="0" hangingPunct="1">
                <a:lnSpc>
                  <a:spcPct val="100000"/>
                </a:lnSpc>
                <a:spcBef>
                  <a:spcPts val="0"/>
                </a:spcBef>
                <a:spcAft>
                  <a:spcPts val="0"/>
                </a:spcAft>
                <a:buClr>
                  <a:srgbClr val="CC9900"/>
                </a:buClr>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SSD</a:t>
              </a:r>
              <a:endParaRPr kumimoji="0" 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238" name="直接箭头连接符 277"/>
            <p:cNvCxnSpPr/>
            <p:nvPr/>
          </p:nvCxnSpPr>
          <p:spPr bwMode="auto">
            <a:xfrm flipH="1">
              <a:off x="8855599" y="3038571"/>
              <a:ext cx="548706" cy="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9" name="直接箭头连接符 277"/>
            <p:cNvCxnSpPr/>
            <p:nvPr/>
          </p:nvCxnSpPr>
          <p:spPr bwMode="auto">
            <a:xfrm flipH="1">
              <a:off x="9635166" y="3038571"/>
              <a:ext cx="548706" cy="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516025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Picture 2" descr="https://support-it.huawei.com/it_graph_library/FileReadServlet?type=pic&amp;fileName=/Storage/Dorado%203000%20V6/3d/0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6429" y="1575192"/>
            <a:ext cx="4039910" cy="2272045"/>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02"/>
          <p:cNvPicPr>
            <a:picLocks noChangeAspect="1"/>
          </p:cNvPicPr>
          <p:nvPr/>
        </p:nvPicPr>
        <p:blipFill>
          <a:blip r:embed="rId4"/>
          <a:stretch>
            <a:fillRect/>
          </a:stretch>
        </p:blipFill>
        <p:spPr>
          <a:xfrm>
            <a:off x="935466" y="3941621"/>
            <a:ext cx="3704645" cy="2287979"/>
          </a:xfrm>
          <a:prstGeom prst="rect">
            <a:avLst/>
          </a:prstGeom>
        </p:spPr>
      </p:pic>
      <p:sp>
        <p:nvSpPr>
          <p:cNvPr id="2" name="Title 1"/>
          <p:cNvSpPr>
            <a:spLocks noGrp="1"/>
          </p:cNvSpPr>
          <p:nvPr>
            <p:ph type="title" idx="4294967295"/>
          </p:nvPr>
        </p:nvSpPr>
        <p:spPr>
          <a:xfrm>
            <a:off x="0" y="269875"/>
            <a:ext cx="10180638" cy="873125"/>
          </a:xfrm>
          <a:prstGeom prst="rect">
            <a:avLst/>
          </a:prstGeom>
        </p:spPr>
        <p:txBody>
          <a:bodyPr/>
          <a:lstStyle/>
          <a:p>
            <a:r>
              <a:rPr lang="en-US" altLang="zh-CN" sz="2800" dirty="0">
                <a:solidFill>
                  <a:srgbClr val="1D1D1A"/>
                </a:solidFill>
                <a:latin typeface="微软雅黑" panose="020B0503020204020204" pitchFamily="34" charset="-122"/>
                <a:ea typeface="微软雅黑" panose="020B0503020204020204" pitchFamily="34" charset="-122"/>
              </a:rPr>
              <a:t>Controller</a:t>
            </a:r>
            <a:r>
              <a:rPr lang="zh-CN" altLang="en-US" sz="2800" dirty="0">
                <a:solidFill>
                  <a:srgbClr val="1D1D1A"/>
                </a:solidFill>
                <a:latin typeface="微软雅黑" panose="020B0503020204020204" pitchFamily="34" charset="-122"/>
                <a:ea typeface="微软雅黑" panose="020B0503020204020204" pitchFamily="34" charset="-122"/>
              </a:rPr>
              <a:t> </a:t>
            </a:r>
            <a:r>
              <a:rPr lang="en-US" altLang="zh-CN" sz="2800" dirty="0">
                <a:solidFill>
                  <a:srgbClr val="1D1D1A"/>
                </a:solidFill>
                <a:latin typeface="微软雅黑" panose="020B0503020204020204" pitchFamily="34" charset="-122"/>
                <a:ea typeface="微软雅黑" panose="020B0503020204020204" pitchFamily="34" charset="-122"/>
              </a:rPr>
              <a:t>design</a:t>
            </a:r>
            <a:r>
              <a:rPr lang="zh-CN" altLang="en-US" sz="2800" dirty="0">
                <a:solidFill>
                  <a:srgbClr val="1D1D1A"/>
                </a:solidFill>
                <a:latin typeface="微软雅黑" panose="020B0503020204020204" pitchFamily="34" charset="-122"/>
                <a:ea typeface="微软雅黑" panose="020B0503020204020204" pitchFamily="34" charset="-122"/>
              </a:rPr>
              <a:t> </a:t>
            </a:r>
            <a:r>
              <a:rPr lang="en-US" altLang="zh-CN" sz="2800" dirty="0">
                <a:solidFill>
                  <a:srgbClr val="1D1D1A"/>
                </a:solidFill>
                <a:latin typeface="微软雅黑" panose="020B0503020204020204" pitchFamily="34" charset="-122"/>
                <a:ea typeface="微软雅黑" panose="020B0503020204020204" pitchFamily="34" charset="-122"/>
              </a:rPr>
              <a:t>for</a:t>
            </a:r>
            <a:r>
              <a:rPr lang="zh-CN" altLang="en-US" sz="2800" dirty="0">
                <a:solidFill>
                  <a:srgbClr val="1D1D1A"/>
                </a:solidFill>
                <a:latin typeface="微软雅黑" panose="020B0503020204020204" pitchFamily="34" charset="-122"/>
                <a:ea typeface="微软雅黑" panose="020B0503020204020204" pitchFamily="34" charset="-122"/>
              </a:rPr>
              <a:t> </a:t>
            </a:r>
            <a:r>
              <a:rPr lang="en-US" altLang="zh-CN" sz="2800" dirty="0">
                <a:solidFill>
                  <a:srgbClr val="1D1D1A"/>
                </a:solidFill>
                <a:latin typeface="微软雅黑" panose="020B0503020204020204" pitchFamily="34" charset="-122"/>
                <a:ea typeface="微软雅黑" panose="020B0503020204020204" pitchFamily="34" charset="-122"/>
              </a:rPr>
              <a:t>Entry-Level</a:t>
            </a:r>
            <a:r>
              <a:rPr lang="zh-CN" altLang="en-US" sz="2800" dirty="0">
                <a:solidFill>
                  <a:srgbClr val="1D1D1A"/>
                </a:solidFill>
                <a:latin typeface="微软雅黑" panose="020B0503020204020204" pitchFamily="34" charset="-122"/>
                <a:ea typeface="微软雅黑" panose="020B0503020204020204" pitchFamily="34" charset="-122"/>
              </a:rPr>
              <a:t> </a:t>
            </a:r>
            <a:r>
              <a:rPr lang="en-US" altLang="zh-CN" sz="2800" dirty="0">
                <a:solidFill>
                  <a:srgbClr val="1D1D1A"/>
                </a:solidFill>
                <a:latin typeface="微软雅黑" panose="020B0503020204020204" pitchFamily="34" charset="-122"/>
                <a:ea typeface="微软雅黑" panose="020B0503020204020204" pitchFamily="34" charset="-122"/>
              </a:rPr>
              <a:t>series</a:t>
            </a:r>
            <a:r>
              <a:rPr lang="zh-CN" altLang="en-US" sz="2800" dirty="0">
                <a:solidFill>
                  <a:srgbClr val="1D1D1A"/>
                </a:solidFill>
                <a:latin typeface="微软雅黑" panose="020B0503020204020204" pitchFamily="34" charset="-122"/>
                <a:ea typeface="微软雅黑" panose="020B0503020204020204" pitchFamily="34" charset="-122"/>
              </a:rPr>
              <a:t> </a:t>
            </a:r>
            <a:r>
              <a:rPr lang="en-US" altLang="zh-CN" sz="2800" dirty="0">
                <a:solidFill>
                  <a:srgbClr val="1D1D1A"/>
                </a:solidFill>
                <a:latin typeface="微软雅黑" panose="020B0503020204020204" pitchFamily="34" charset="-122"/>
                <a:ea typeface="微软雅黑" panose="020B0503020204020204" pitchFamily="34" charset="-122"/>
              </a:rPr>
              <a:t>&amp;</a:t>
            </a:r>
            <a:r>
              <a:rPr lang="zh-CN" altLang="en-US" sz="2800" dirty="0">
                <a:solidFill>
                  <a:srgbClr val="1D1D1A"/>
                </a:solidFill>
                <a:latin typeface="微软雅黑" panose="020B0503020204020204" pitchFamily="34" charset="-122"/>
                <a:ea typeface="微软雅黑" panose="020B0503020204020204" pitchFamily="34" charset="-122"/>
              </a:rPr>
              <a:t> </a:t>
            </a:r>
            <a:r>
              <a:rPr lang="en-US" altLang="zh-CN" sz="2800" dirty="0">
                <a:solidFill>
                  <a:srgbClr val="1D1D1A"/>
                </a:solidFill>
                <a:latin typeface="微软雅黑" panose="020B0503020204020204" pitchFamily="34" charset="-122"/>
                <a:ea typeface="微软雅黑" panose="020B0503020204020204" pitchFamily="34" charset="-122"/>
              </a:rPr>
              <a:t>Intelligent</a:t>
            </a:r>
            <a:r>
              <a:rPr lang="zh-CN" altLang="en-US" sz="2800" dirty="0">
                <a:solidFill>
                  <a:srgbClr val="1D1D1A"/>
                </a:solidFill>
                <a:latin typeface="微软雅黑" panose="020B0503020204020204" pitchFamily="34" charset="-122"/>
                <a:ea typeface="微软雅黑" panose="020B0503020204020204" pitchFamily="34" charset="-122"/>
              </a:rPr>
              <a:t> </a:t>
            </a:r>
            <a:r>
              <a:rPr lang="en-US" altLang="zh-CN" sz="2800" dirty="0">
                <a:solidFill>
                  <a:srgbClr val="1D1D1A"/>
                </a:solidFill>
                <a:latin typeface="微软雅黑" panose="020B0503020204020204" pitchFamily="34" charset="-122"/>
                <a:ea typeface="微软雅黑" panose="020B0503020204020204" pitchFamily="34" charset="-122"/>
              </a:rPr>
              <a:t>DAE</a:t>
            </a:r>
            <a:endParaRPr kumimoji="1" lang="zh-CN" altLang="en-US" dirty="0"/>
          </a:p>
        </p:txBody>
      </p:sp>
      <p:grpSp>
        <p:nvGrpSpPr>
          <p:cNvPr id="381" name="Group 380"/>
          <p:cNvGrpSpPr/>
          <p:nvPr/>
        </p:nvGrpSpPr>
        <p:grpSpPr>
          <a:xfrm>
            <a:off x="6686617" y="2552954"/>
            <a:ext cx="3237675" cy="626018"/>
            <a:chOff x="1599850" y="1650393"/>
            <a:chExt cx="3910383" cy="1085721"/>
          </a:xfrm>
        </p:grpSpPr>
        <p:sp>
          <p:nvSpPr>
            <p:cNvPr id="466" name="Rectangle 465"/>
            <p:cNvSpPr/>
            <p:nvPr/>
          </p:nvSpPr>
          <p:spPr bwMode="auto">
            <a:xfrm>
              <a:off x="3697009" y="1764114"/>
              <a:ext cx="54000" cy="972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67" name="Rectangle 466"/>
            <p:cNvSpPr/>
            <p:nvPr/>
          </p:nvSpPr>
          <p:spPr bwMode="auto">
            <a:xfrm>
              <a:off x="3269623" y="1764114"/>
              <a:ext cx="54000" cy="972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68" name="Rectangle 467"/>
            <p:cNvSpPr/>
            <p:nvPr/>
          </p:nvSpPr>
          <p:spPr bwMode="auto">
            <a:xfrm>
              <a:off x="1599850" y="1650393"/>
              <a:ext cx="54000" cy="972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69" name="Rectangle 468"/>
            <p:cNvSpPr/>
            <p:nvPr/>
          </p:nvSpPr>
          <p:spPr bwMode="auto">
            <a:xfrm>
              <a:off x="5456233" y="1650393"/>
              <a:ext cx="54000" cy="972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382" name="Group 381"/>
          <p:cNvGrpSpPr/>
          <p:nvPr/>
        </p:nvGrpSpPr>
        <p:grpSpPr>
          <a:xfrm flipH="1">
            <a:off x="10194665" y="3143491"/>
            <a:ext cx="224611" cy="1261298"/>
            <a:chOff x="6065384" y="2708289"/>
            <a:chExt cx="271280" cy="1260000"/>
          </a:xfrm>
        </p:grpSpPr>
        <p:sp>
          <p:nvSpPr>
            <p:cNvPr id="464" name="Rectangle 463"/>
            <p:cNvSpPr/>
            <p:nvPr/>
          </p:nvSpPr>
          <p:spPr bwMode="auto">
            <a:xfrm>
              <a:off x="6120664" y="2973382"/>
              <a:ext cx="216000" cy="54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65" name="Rectangle 464"/>
            <p:cNvSpPr/>
            <p:nvPr/>
          </p:nvSpPr>
          <p:spPr bwMode="auto">
            <a:xfrm>
              <a:off x="6065384" y="2708289"/>
              <a:ext cx="54000" cy="1260000"/>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383" name="Rectangle 382"/>
          <p:cNvSpPr/>
          <p:nvPr/>
        </p:nvSpPr>
        <p:spPr bwMode="auto">
          <a:xfrm>
            <a:off x="6188671" y="3416486"/>
            <a:ext cx="178841" cy="54056"/>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84" name="Rectangle 383"/>
          <p:cNvSpPr/>
          <p:nvPr/>
        </p:nvSpPr>
        <p:spPr bwMode="auto">
          <a:xfrm>
            <a:off x="6142901" y="3151119"/>
            <a:ext cx="44710" cy="1261298"/>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85" name="Rectangle 384"/>
          <p:cNvSpPr/>
          <p:nvPr/>
        </p:nvSpPr>
        <p:spPr bwMode="auto">
          <a:xfrm>
            <a:off x="9547669" y="4493133"/>
            <a:ext cx="44710" cy="180185"/>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386" name="Group 385"/>
          <p:cNvGrpSpPr/>
          <p:nvPr/>
        </p:nvGrpSpPr>
        <p:grpSpPr>
          <a:xfrm>
            <a:off x="9051819" y="4657388"/>
            <a:ext cx="1080764" cy="216222"/>
            <a:chOff x="1832213" y="4453298"/>
            <a:chExt cx="1305320" cy="216000"/>
          </a:xfrm>
        </p:grpSpPr>
        <p:sp>
          <p:nvSpPr>
            <p:cNvPr id="458" name="圆角矩形 610"/>
            <p:cNvSpPr/>
            <p:nvPr/>
          </p:nvSpPr>
          <p:spPr bwMode="auto">
            <a:xfrm>
              <a:off x="1832213"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59" name="圆角矩形 610"/>
            <p:cNvSpPr/>
            <p:nvPr/>
          </p:nvSpPr>
          <p:spPr bwMode="auto">
            <a:xfrm>
              <a:off x="2048213"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60" name="圆角矩形 610"/>
            <p:cNvSpPr/>
            <p:nvPr/>
          </p:nvSpPr>
          <p:spPr bwMode="auto">
            <a:xfrm>
              <a:off x="2269088"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61" name="圆角矩形 610"/>
            <p:cNvSpPr/>
            <p:nvPr/>
          </p:nvSpPr>
          <p:spPr bwMode="auto">
            <a:xfrm>
              <a:off x="2485088"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62" name="圆角矩形 610"/>
            <p:cNvSpPr/>
            <p:nvPr/>
          </p:nvSpPr>
          <p:spPr bwMode="auto">
            <a:xfrm>
              <a:off x="2705533"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63" name="圆角矩形 610"/>
            <p:cNvSpPr/>
            <p:nvPr/>
          </p:nvSpPr>
          <p:spPr bwMode="auto">
            <a:xfrm>
              <a:off x="2921533"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387" name="Rectangle 386"/>
          <p:cNvSpPr/>
          <p:nvPr/>
        </p:nvSpPr>
        <p:spPr bwMode="auto">
          <a:xfrm>
            <a:off x="6939217" y="4493133"/>
            <a:ext cx="44710" cy="180185"/>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88" name="Rounded Rectangle 387"/>
          <p:cNvSpPr/>
          <p:nvPr/>
        </p:nvSpPr>
        <p:spPr bwMode="auto">
          <a:xfrm rot="16200000">
            <a:off x="6241032" y="3172860"/>
            <a:ext cx="1473330" cy="1257877"/>
          </a:xfrm>
          <a:prstGeom prst="roundRect">
            <a:avLst>
              <a:gd name="adj" fmla="val 2680"/>
            </a:avLst>
          </a:prstGeom>
          <a:solidFill>
            <a:sysClr val="window" lastClr="FFFFFF"/>
          </a:solidFill>
          <a:ln>
            <a:solidFill>
              <a:srgbClr val="000000"/>
            </a:solidFill>
          </a:ln>
          <a:effectLst/>
        </p:spPr>
        <p:txBody>
          <a:bodyPr vert="horz" wrap="square" lIns="91437" tIns="45719" rIns="91437" bIns="45719" numCol="1" rtlCol="0" anchor="t" anchorCtr="0" compatLnSpc="1">
            <a:prstTxWarp prst="textNoShape">
              <a:avLst/>
            </a:prstTxWarp>
          </a:bodyPr>
          <a:lstStyle/>
          <a:p>
            <a:pPr marL="0" marR="0" lvl="0" indent="0" defTabSz="1219444"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389" name="直接箭头连接符 633"/>
          <p:cNvCxnSpPr/>
          <p:nvPr/>
        </p:nvCxnSpPr>
        <p:spPr bwMode="auto">
          <a:xfrm rot="16200000">
            <a:off x="6294458" y="4027773"/>
            <a:ext cx="0" cy="30939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0" name="直接箭头连接符 633"/>
          <p:cNvCxnSpPr/>
          <p:nvPr/>
        </p:nvCxnSpPr>
        <p:spPr bwMode="auto">
          <a:xfrm rot="16200000">
            <a:off x="6294458" y="3697638"/>
            <a:ext cx="0" cy="309390"/>
          </a:xfrm>
          <a:prstGeom prst="straightConnector1">
            <a:avLst/>
          </a:prstGeom>
          <a:noFill/>
          <a:ln w="19050" cap="flat" cmpd="sng" algn="ctr">
            <a:solidFill>
              <a:srgbClr val="0000FF"/>
            </a:solidFill>
            <a:prstDash val="solid"/>
            <a:headEnd type="arrow" w="sm" len="sm"/>
            <a:tailEnd type="arrow" w="sm" len="sm"/>
          </a:ln>
          <a:effectLst/>
        </p:spPr>
      </p:cxnSp>
      <p:grpSp>
        <p:nvGrpSpPr>
          <p:cNvPr id="391" name="Group 390"/>
          <p:cNvGrpSpPr/>
          <p:nvPr/>
        </p:nvGrpSpPr>
        <p:grpSpPr>
          <a:xfrm rot="16200000">
            <a:off x="6552702" y="3359133"/>
            <a:ext cx="764689" cy="983357"/>
            <a:chOff x="8450579" y="681533"/>
            <a:chExt cx="1966357" cy="1258639"/>
          </a:xfrm>
        </p:grpSpPr>
        <p:sp>
          <p:nvSpPr>
            <p:cNvPr id="456" name="圆角矩形 611"/>
            <p:cNvSpPr/>
            <p:nvPr/>
          </p:nvSpPr>
          <p:spPr bwMode="auto">
            <a:xfrm>
              <a:off x="9292094" y="1442074"/>
              <a:ext cx="1124842" cy="498098"/>
            </a:xfrm>
            <a:prstGeom prst="roundRect">
              <a:avLst>
                <a:gd name="adj" fmla="val 3881"/>
              </a:avLst>
            </a:prstGeom>
            <a:solidFill>
              <a:srgbClr val="D3ECB9"/>
            </a:solidFill>
            <a:ln w="9525" cap="flat" cmpd="sng" algn="ctr">
              <a:noFill/>
              <a:prstDash val="solid"/>
              <a:round/>
              <a:headEnd type="none" w="med" len="med"/>
              <a:tailEnd type="none" w="med" len="med"/>
            </a:ln>
            <a:effectLst/>
          </p:spPr>
          <p:txBody>
            <a:bodyPr vert="vert"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CPU</a:t>
              </a:r>
              <a:endPar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57" name="圆角矩形 610"/>
            <p:cNvSpPr/>
            <p:nvPr/>
          </p:nvSpPr>
          <p:spPr bwMode="auto">
            <a:xfrm>
              <a:off x="8450579" y="681533"/>
              <a:ext cx="1124842" cy="498098"/>
            </a:xfrm>
            <a:prstGeom prst="roundRect">
              <a:avLst>
                <a:gd name="adj" fmla="val 3881"/>
              </a:avLst>
            </a:prstGeom>
            <a:solidFill>
              <a:srgbClr val="D3ECB9"/>
            </a:solidFill>
            <a:ln w="9525" cap="flat" cmpd="sng" algn="ctr">
              <a:noFill/>
              <a:prstDash val="solid"/>
              <a:round/>
              <a:headEnd type="none" w="med" len="med"/>
              <a:tailEnd type="none" w="med" len="med"/>
            </a:ln>
            <a:effectLst/>
          </p:spPr>
          <p:txBody>
            <a:bodyPr vert="vert"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IOB</a:t>
              </a:r>
              <a:endPar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cxnSp>
        <p:nvCxnSpPr>
          <p:cNvPr id="393" name="直接箭头连接符 612"/>
          <p:cNvCxnSpPr/>
          <p:nvPr/>
        </p:nvCxnSpPr>
        <p:spPr bwMode="auto">
          <a:xfrm rot="16200000">
            <a:off x="6891901" y="3792958"/>
            <a:ext cx="86293" cy="205043"/>
          </a:xfrm>
          <a:prstGeom prst="straightConnector1">
            <a:avLst/>
          </a:prstGeom>
          <a:noFill/>
          <a:ln w="19050" cap="flat" cmpd="sng" algn="ctr">
            <a:solidFill>
              <a:srgbClr val="000000">
                <a:shade val="95000"/>
                <a:satMod val="105000"/>
              </a:srgbClr>
            </a:solidFill>
            <a:prstDash val="solid"/>
            <a:headEnd type="arrow" w="sm" len="sm"/>
            <a:tailEnd type="arrow" w="sm" len="sm"/>
          </a:ln>
          <a:effectLst/>
        </p:spPr>
      </p:cxnSp>
      <p:cxnSp>
        <p:nvCxnSpPr>
          <p:cNvPr id="394" name="直接箭头连接符 277"/>
          <p:cNvCxnSpPr/>
          <p:nvPr/>
        </p:nvCxnSpPr>
        <p:spPr bwMode="auto">
          <a:xfrm rot="16200000">
            <a:off x="6294431" y="3945253"/>
            <a:ext cx="55" cy="30939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5" name="直接箭头连接符 278"/>
          <p:cNvCxnSpPr/>
          <p:nvPr/>
        </p:nvCxnSpPr>
        <p:spPr bwMode="auto">
          <a:xfrm rot="16200000">
            <a:off x="6294431" y="3862705"/>
            <a:ext cx="55" cy="30939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6" name="直接箭头连接符 279"/>
          <p:cNvCxnSpPr/>
          <p:nvPr/>
        </p:nvCxnSpPr>
        <p:spPr bwMode="auto">
          <a:xfrm rot="16200000">
            <a:off x="6294431" y="3780158"/>
            <a:ext cx="55" cy="30939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7" name="直接箭头连接符 612"/>
          <p:cNvCxnSpPr/>
          <p:nvPr/>
        </p:nvCxnSpPr>
        <p:spPr bwMode="auto">
          <a:xfrm flipH="1">
            <a:off x="6840614" y="3934825"/>
            <a:ext cx="248032" cy="95162"/>
          </a:xfrm>
          <a:prstGeom prst="straightConnector1">
            <a:avLst/>
          </a:prstGeom>
          <a:noFill/>
          <a:ln w="19050" cap="flat" cmpd="sng" algn="ctr">
            <a:solidFill>
              <a:srgbClr val="000000">
                <a:shade val="95000"/>
                <a:satMod val="105000"/>
              </a:srgbClr>
            </a:solidFill>
            <a:prstDash val="solid"/>
            <a:headEnd type="arrow" w="sm" len="sm"/>
            <a:tailEnd type="arrow" w="sm" len="sm"/>
          </a:ln>
          <a:effectLst/>
        </p:spPr>
      </p:cxnSp>
      <p:cxnSp>
        <p:nvCxnSpPr>
          <p:cNvPr id="400" name="直接箭头连接符 277"/>
          <p:cNvCxnSpPr/>
          <p:nvPr/>
        </p:nvCxnSpPr>
        <p:spPr bwMode="auto">
          <a:xfrm rot="16200000">
            <a:off x="6592922" y="3112935"/>
            <a:ext cx="0" cy="900042"/>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1" name="Rounded Rectangle 400"/>
          <p:cNvSpPr/>
          <p:nvPr/>
        </p:nvSpPr>
        <p:spPr bwMode="auto">
          <a:xfrm rot="5400000" flipH="1">
            <a:off x="8853318" y="3172861"/>
            <a:ext cx="1473330" cy="1257877"/>
          </a:xfrm>
          <a:prstGeom prst="roundRect">
            <a:avLst>
              <a:gd name="adj" fmla="val 2680"/>
            </a:avLst>
          </a:prstGeom>
          <a:solidFill>
            <a:sysClr val="window" lastClr="FFFFFF"/>
          </a:solidFill>
          <a:ln>
            <a:solidFill>
              <a:srgbClr val="000000"/>
            </a:solidFill>
          </a:ln>
          <a:effectLst/>
        </p:spPr>
        <p:txBody>
          <a:bodyPr vert="horz" wrap="square" lIns="91437" tIns="45719" rIns="91437" bIns="45719" numCol="1" rtlCol="0" anchor="t" anchorCtr="0" compatLnSpc="1">
            <a:prstTxWarp prst="textNoShape">
              <a:avLst/>
            </a:prstTxWarp>
          </a:bodyPr>
          <a:lstStyle/>
          <a:p>
            <a:pPr marL="0" marR="0" lvl="0" indent="0" defTabSz="1219444"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402" name="直接箭头连接符 633"/>
          <p:cNvCxnSpPr/>
          <p:nvPr/>
        </p:nvCxnSpPr>
        <p:spPr bwMode="auto">
          <a:xfrm rot="5400000" flipH="1">
            <a:off x="10273222" y="4027773"/>
            <a:ext cx="0" cy="30939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3" name="直接箭头连接符 633"/>
          <p:cNvCxnSpPr/>
          <p:nvPr/>
        </p:nvCxnSpPr>
        <p:spPr bwMode="auto">
          <a:xfrm rot="5400000" flipH="1">
            <a:off x="10273222" y="3697638"/>
            <a:ext cx="0" cy="309390"/>
          </a:xfrm>
          <a:prstGeom prst="straightConnector1">
            <a:avLst/>
          </a:prstGeom>
          <a:noFill/>
          <a:ln w="19050" cap="flat" cmpd="sng" algn="ctr">
            <a:solidFill>
              <a:srgbClr val="0000FF"/>
            </a:solidFill>
            <a:prstDash val="solid"/>
            <a:headEnd type="arrow" w="sm" len="sm"/>
            <a:tailEnd type="arrow" w="sm" len="sm"/>
          </a:ln>
          <a:effectLst/>
        </p:spPr>
      </p:cxnSp>
      <p:grpSp>
        <p:nvGrpSpPr>
          <p:cNvPr id="404" name="Group 403"/>
          <p:cNvGrpSpPr/>
          <p:nvPr/>
        </p:nvGrpSpPr>
        <p:grpSpPr>
          <a:xfrm rot="5400000" flipH="1">
            <a:off x="9250290" y="3359133"/>
            <a:ext cx="764689" cy="983357"/>
            <a:chOff x="8450579" y="681533"/>
            <a:chExt cx="1966357" cy="1258639"/>
          </a:xfrm>
        </p:grpSpPr>
        <p:sp>
          <p:nvSpPr>
            <p:cNvPr id="453" name="圆角矩形 611"/>
            <p:cNvSpPr/>
            <p:nvPr/>
          </p:nvSpPr>
          <p:spPr bwMode="auto">
            <a:xfrm>
              <a:off x="9292094" y="1442074"/>
              <a:ext cx="1124842" cy="498098"/>
            </a:xfrm>
            <a:prstGeom prst="roundRect">
              <a:avLst>
                <a:gd name="adj" fmla="val 3881"/>
              </a:avLst>
            </a:prstGeom>
            <a:solidFill>
              <a:srgbClr val="D3ECB9"/>
            </a:solidFill>
            <a:ln w="9525" cap="flat" cmpd="sng" algn="ctr">
              <a:noFill/>
              <a:prstDash val="solid"/>
              <a:round/>
              <a:headEnd type="none" w="med" len="med"/>
              <a:tailEnd type="none" w="med" len="med"/>
            </a:ln>
            <a:effectLst/>
          </p:spPr>
          <p:txBody>
            <a:bodyPr vert="vert270"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CPU</a:t>
              </a:r>
              <a:endPar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54" name="圆角矩形 610"/>
            <p:cNvSpPr/>
            <p:nvPr/>
          </p:nvSpPr>
          <p:spPr bwMode="auto">
            <a:xfrm>
              <a:off x="8450579" y="681533"/>
              <a:ext cx="1124842" cy="498098"/>
            </a:xfrm>
            <a:prstGeom prst="roundRect">
              <a:avLst>
                <a:gd name="adj" fmla="val 3881"/>
              </a:avLst>
            </a:prstGeom>
            <a:solidFill>
              <a:srgbClr val="D3ECB9"/>
            </a:solidFill>
            <a:ln w="9525" cap="flat" cmpd="sng" algn="ctr">
              <a:noFill/>
              <a:prstDash val="solid"/>
              <a:round/>
              <a:headEnd type="none" w="med" len="med"/>
              <a:tailEnd type="none" w="med" len="med"/>
            </a:ln>
            <a:effectLst/>
          </p:spPr>
          <p:txBody>
            <a:bodyPr vert="vert270"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IOB</a:t>
              </a:r>
              <a:endPar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cxnSp>
        <p:nvCxnSpPr>
          <p:cNvPr id="406" name="直接箭头连接符 612"/>
          <p:cNvCxnSpPr/>
          <p:nvPr/>
        </p:nvCxnSpPr>
        <p:spPr bwMode="auto">
          <a:xfrm rot="5400000" flipH="1">
            <a:off x="9589488" y="3792958"/>
            <a:ext cx="86293" cy="205043"/>
          </a:xfrm>
          <a:prstGeom prst="straightConnector1">
            <a:avLst/>
          </a:prstGeom>
          <a:noFill/>
          <a:ln w="19050" cap="flat" cmpd="sng" algn="ctr">
            <a:solidFill>
              <a:srgbClr val="000000">
                <a:shade val="95000"/>
                <a:satMod val="105000"/>
              </a:srgbClr>
            </a:solidFill>
            <a:prstDash val="solid"/>
            <a:headEnd type="arrow" w="sm" len="sm"/>
            <a:tailEnd type="arrow" w="sm" len="sm"/>
          </a:ln>
          <a:effectLst/>
        </p:spPr>
      </p:cxnSp>
      <p:cxnSp>
        <p:nvCxnSpPr>
          <p:cNvPr id="407" name="直接箭头连接符 277"/>
          <p:cNvCxnSpPr/>
          <p:nvPr/>
        </p:nvCxnSpPr>
        <p:spPr bwMode="auto">
          <a:xfrm rot="5400000" flipH="1">
            <a:off x="10273194" y="3945253"/>
            <a:ext cx="55" cy="30939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8" name="直接箭头连接符 278"/>
          <p:cNvCxnSpPr/>
          <p:nvPr/>
        </p:nvCxnSpPr>
        <p:spPr bwMode="auto">
          <a:xfrm rot="5400000" flipH="1">
            <a:off x="10273194" y="3862705"/>
            <a:ext cx="55" cy="30939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 name="直接箭头连接符 279"/>
          <p:cNvCxnSpPr/>
          <p:nvPr/>
        </p:nvCxnSpPr>
        <p:spPr bwMode="auto">
          <a:xfrm rot="5400000" flipH="1">
            <a:off x="10273194" y="3780158"/>
            <a:ext cx="55" cy="30939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0" name="直接箭头连接符 612"/>
          <p:cNvCxnSpPr>
            <a:endCxn id="454" idx="2"/>
          </p:cNvCxnSpPr>
          <p:nvPr/>
        </p:nvCxnSpPr>
        <p:spPr bwMode="auto">
          <a:xfrm>
            <a:off x="9504166" y="3905901"/>
            <a:ext cx="230990" cy="108537"/>
          </a:xfrm>
          <a:prstGeom prst="straightConnector1">
            <a:avLst/>
          </a:prstGeom>
          <a:noFill/>
          <a:ln w="19050" cap="flat" cmpd="sng" algn="ctr">
            <a:solidFill>
              <a:srgbClr val="000000">
                <a:shade val="95000"/>
                <a:satMod val="105000"/>
              </a:srgbClr>
            </a:solidFill>
            <a:prstDash val="solid"/>
            <a:headEnd type="arrow" w="sm" len="sm"/>
            <a:tailEnd type="arrow" w="sm" len="sm"/>
          </a:ln>
          <a:effectLst/>
        </p:spPr>
      </p:cxnSp>
      <p:cxnSp>
        <p:nvCxnSpPr>
          <p:cNvPr id="413" name="直接箭头连接符 277"/>
          <p:cNvCxnSpPr/>
          <p:nvPr/>
        </p:nvCxnSpPr>
        <p:spPr bwMode="auto">
          <a:xfrm rot="5400000" flipH="1">
            <a:off x="9974759" y="3112935"/>
            <a:ext cx="0" cy="900042"/>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4" name="直接箭头连接符 633"/>
          <p:cNvCxnSpPr/>
          <p:nvPr/>
        </p:nvCxnSpPr>
        <p:spPr bwMode="auto">
          <a:xfrm flipV="1">
            <a:off x="7606636" y="4373243"/>
            <a:ext cx="1341309" cy="1"/>
          </a:xfrm>
          <a:prstGeom prst="straightConnector1">
            <a:avLst/>
          </a:prstGeom>
          <a:noFill/>
          <a:ln w="19050" cap="flat" cmpd="sng" algn="ctr">
            <a:solidFill>
              <a:srgbClr val="0000FF"/>
            </a:solidFill>
            <a:prstDash val="solid"/>
            <a:headEnd type="arrow" w="sm" len="sm"/>
            <a:tailEnd type="arrow" w="sm" len="sm"/>
          </a:ln>
          <a:effectLst/>
        </p:spPr>
      </p:cxnSp>
      <p:cxnSp>
        <p:nvCxnSpPr>
          <p:cNvPr id="415" name="直接箭头连接符 633"/>
          <p:cNvCxnSpPr/>
          <p:nvPr/>
        </p:nvCxnSpPr>
        <p:spPr bwMode="auto">
          <a:xfrm flipV="1">
            <a:off x="7606636" y="3317511"/>
            <a:ext cx="1341309" cy="1"/>
          </a:xfrm>
          <a:prstGeom prst="straightConnector1">
            <a:avLst/>
          </a:prstGeom>
          <a:noFill/>
          <a:ln w="19050" cap="flat" cmpd="sng" algn="ctr">
            <a:solidFill>
              <a:srgbClr val="0000FF"/>
            </a:solidFill>
            <a:prstDash val="solid"/>
            <a:headEnd type="arrow" w="sm" len="sm"/>
            <a:tailEnd type="arrow" w="sm" len="sm"/>
          </a:ln>
          <a:effectLst/>
        </p:spPr>
      </p:cxnSp>
      <p:sp>
        <p:nvSpPr>
          <p:cNvPr id="416" name="Rectangle 415"/>
          <p:cNvSpPr/>
          <p:nvPr/>
        </p:nvSpPr>
        <p:spPr bwMode="auto">
          <a:xfrm>
            <a:off x="7612946" y="3174789"/>
            <a:ext cx="1341309" cy="54056"/>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17" name="圆角矩形 610"/>
          <p:cNvSpPr/>
          <p:nvPr/>
        </p:nvSpPr>
        <p:spPr bwMode="auto">
          <a:xfrm>
            <a:off x="7976336" y="2174452"/>
            <a:ext cx="238455" cy="684704"/>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PSU</a:t>
            </a:r>
            <a:endParaRPr kumimoji="0" lang="zh-CN" altLang="en-US"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18" name="圆角矩形 610"/>
          <p:cNvSpPr/>
          <p:nvPr/>
        </p:nvSpPr>
        <p:spPr bwMode="auto">
          <a:xfrm>
            <a:off x="8330199" y="2174452"/>
            <a:ext cx="238455" cy="684704"/>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PSU</a:t>
            </a:r>
            <a:endParaRPr kumimoji="0" lang="zh-CN" altLang="en-US"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19" name="圆角矩形 610"/>
          <p:cNvSpPr/>
          <p:nvPr/>
        </p:nvSpPr>
        <p:spPr bwMode="auto">
          <a:xfrm>
            <a:off x="6581923" y="2174452"/>
            <a:ext cx="238455" cy="684704"/>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BBU</a:t>
            </a:r>
            <a:endParaRPr kumimoji="0" lang="zh-CN" altLang="en-US"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20" name="圆角矩形 610"/>
          <p:cNvSpPr/>
          <p:nvPr/>
        </p:nvSpPr>
        <p:spPr bwMode="auto">
          <a:xfrm>
            <a:off x="9777400" y="2174452"/>
            <a:ext cx="238455" cy="684704"/>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BBU</a:t>
            </a:r>
            <a:endParaRPr kumimoji="0" lang="zh-CN" altLang="en-US" sz="7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421" name="Group 420"/>
          <p:cNvGrpSpPr/>
          <p:nvPr/>
        </p:nvGrpSpPr>
        <p:grpSpPr>
          <a:xfrm>
            <a:off x="5541792" y="3353661"/>
            <a:ext cx="600636" cy="925829"/>
            <a:chOff x="217159" y="2702118"/>
            <a:chExt cx="725434" cy="924876"/>
          </a:xfrm>
        </p:grpSpPr>
        <p:sp>
          <p:nvSpPr>
            <p:cNvPr id="448" name="圆角矩形 610"/>
            <p:cNvSpPr/>
            <p:nvPr/>
          </p:nvSpPr>
          <p:spPr bwMode="auto">
            <a:xfrm>
              <a:off x="222592" y="2702118"/>
              <a:ext cx="720000" cy="288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IO card</a:t>
              </a:r>
              <a:endPar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49" name="圆角矩形 610"/>
            <p:cNvSpPr/>
            <p:nvPr/>
          </p:nvSpPr>
          <p:spPr bwMode="auto">
            <a:xfrm>
              <a:off x="217159" y="3020556"/>
              <a:ext cx="725434" cy="288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IO</a:t>
              </a:r>
              <a:r>
                <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Card</a:t>
              </a:r>
              <a:endPar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50" name="圆角矩形 610"/>
            <p:cNvSpPr/>
            <p:nvPr/>
          </p:nvSpPr>
          <p:spPr bwMode="auto">
            <a:xfrm>
              <a:off x="222081" y="3338994"/>
              <a:ext cx="720511" cy="288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IO</a:t>
              </a:r>
              <a:r>
                <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Card</a:t>
              </a:r>
              <a:endPar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422" name="Group 421"/>
          <p:cNvGrpSpPr/>
          <p:nvPr/>
        </p:nvGrpSpPr>
        <p:grpSpPr>
          <a:xfrm flipH="1">
            <a:off x="10424779" y="3353660"/>
            <a:ext cx="596138" cy="925829"/>
            <a:chOff x="222592" y="2702118"/>
            <a:chExt cx="720001" cy="924876"/>
          </a:xfrm>
        </p:grpSpPr>
        <p:sp>
          <p:nvSpPr>
            <p:cNvPr id="444" name="圆角矩形 610"/>
            <p:cNvSpPr/>
            <p:nvPr/>
          </p:nvSpPr>
          <p:spPr bwMode="auto">
            <a:xfrm>
              <a:off x="222592" y="2702118"/>
              <a:ext cx="720000" cy="288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IO card</a:t>
              </a:r>
              <a:endPar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45" name="圆角矩形 610"/>
            <p:cNvSpPr/>
            <p:nvPr/>
          </p:nvSpPr>
          <p:spPr bwMode="auto">
            <a:xfrm>
              <a:off x="222593" y="3020556"/>
              <a:ext cx="719999" cy="288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IO</a:t>
              </a:r>
              <a:r>
                <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Card</a:t>
              </a:r>
              <a:endPar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46" name="圆角矩形 610"/>
            <p:cNvSpPr/>
            <p:nvPr/>
          </p:nvSpPr>
          <p:spPr bwMode="auto">
            <a:xfrm>
              <a:off x="222593" y="3338994"/>
              <a:ext cx="720000" cy="288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IO</a:t>
              </a:r>
              <a:r>
                <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Card</a:t>
              </a:r>
              <a:endPar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423" name="文本框 356"/>
          <p:cNvSpPr txBox="1"/>
          <p:nvPr/>
        </p:nvSpPr>
        <p:spPr>
          <a:xfrm>
            <a:off x="8082194" y="4417656"/>
            <a:ext cx="320264" cy="150951"/>
          </a:xfrm>
          <a:prstGeom prst="rect">
            <a:avLst/>
          </a:prstGeom>
          <a:noFill/>
        </p:spPr>
        <p:txBody>
          <a:bodyPr wrap="none" lIns="0" tIns="0" rIns="0" bIns="0" rtlCol="0" anchor="ctr" anchorCtr="1">
            <a:spAutoFit/>
          </a:body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100GE</a:t>
            </a:r>
          </a:p>
        </p:txBody>
      </p:sp>
      <p:grpSp>
        <p:nvGrpSpPr>
          <p:cNvPr id="424" name="Group 423"/>
          <p:cNvGrpSpPr/>
          <p:nvPr/>
        </p:nvGrpSpPr>
        <p:grpSpPr>
          <a:xfrm>
            <a:off x="6443368" y="4657388"/>
            <a:ext cx="1080764" cy="216222"/>
            <a:chOff x="1832213" y="4453298"/>
            <a:chExt cx="1305320" cy="216000"/>
          </a:xfrm>
        </p:grpSpPr>
        <p:sp>
          <p:nvSpPr>
            <p:cNvPr id="438" name="圆角矩形 610"/>
            <p:cNvSpPr/>
            <p:nvPr/>
          </p:nvSpPr>
          <p:spPr bwMode="auto">
            <a:xfrm>
              <a:off x="1832213"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39" name="圆角矩形 610"/>
            <p:cNvSpPr/>
            <p:nvPr/>
          </p:nvSpPr>
          <p:spPr bwMode="auto">
            <a:xfrm>
              <a:off x="2048213"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40" name="圆角矩形 610"/>
            <p:cNvSpPr/>
            <p:nvPr/>
          </p:nvSpPr>
          <p:spPr bwMode="auto">
            <a:xfrm>
              <a:off x="2269088"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41" name="圆角矩形 610"/>
            <p:cNvSpPr/>
            <p:nvPr/>
          </p:nvSpPr>
          <p:spPr bwMode="auto">
            <a:xfrm>
              <a:off x="2485088"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42" name="圆角矩形 610"/>
            <p:cNvSpPr/>
            <p:nvPr/>
          </p:nvSpPr>
          <p:spPr bwMode="auto">
            <a:xfrm>
              <a:off x="2705533"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43" name="圆角矩形 610"/>
            <p:cNvSpPr/>
            <p:nvPr/>
          </p:nvSpPr>
          <p:spPr bwMode="auto">
            <a:xfrm>
              <a:off x="2921533" y="4453298"/>
              <a:ext cx="216000" cy="216000"/>
            </a:xfrm>
            <a:prstGeom prst="roundRect">
              <a:avLst>
                <a:gd name="adj" fmla="val 3881"/>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none" lIns="0" tIns="0" rIns="0" bIns="0" numCol="1" rtlCol="0" anchor="ctr" anchorCtr="1" compatLnSpc="1">
              <a:prstTxWarp prst="textNoShape">
                <a:avLst/>
              </a:prstTxWarp>
              <a:noAutofit/>
            </a:bodyPr>
            <a:lstStyle/>
            <a:p>
              <a:pPr marL="0" marR="0" lvl="0" indent="0" algn="ctr" defTabSz="877801" eaLnBrk="0" fontAlgn="auto" latinLnBrk="0" hangingPunct="0">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FAN</a:t>
              </a:r>
              <a:endParaRPr kumimoji="0" lang="zh-CN" altLang="en-US" sz="5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cxnSp>
        <p:nvCxnSpPr>
          <p:cNvPr id="432" name="直接箭头连接符 277"/>
          <p:cNvCxnSpPr/>
          <p:nvPr/>
        </p:nvCxnSpPr>
        <p:spPr bwMode="auto">
          <a:xfrm flipH="1">
            <a:off x="7624682" y="3912717"/>
            <a:ext cx="548706" cy="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6" name="直接箭头连接符 277"/>
          <p:cNvCxnSpPr/>
          <p:nvPr/>
        </p:nvCxnSpPr>
        <p:spPr bwMode="auto">
          <a:xfrm flipH="1">
            <a:off x="8404249" y="3912717"/>
            <a:ext cx="548706" cy="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7" name="Rectangle 436"/>
          <p:cNvSpPr/>
          <p:nvPr/>
        </p:nvSpPr>
        <p:spPr bwMode="auto">
          <a:xfrm>
            <a:off x="8257371" y="3207766"/>
            <a:ext cx="44710" cy="216222"/>
          </a:xfrm>
          <a:prstGeom prst="rect">
            <a:avLst/>
          </a:prstGeom>
          <a:solidFill>
            <a:srgbClr val="C00000"/>
          </a:solidFill>
          <a:ln>
            <a:noFill/>
          </a:ln>
          <a:effectLst/>
        </p:spPr>
        <p:txBody>
          <a:bodyPr vert="horz" wrap="square" lIns="91437" tIns="45719" rIns="91437" bIns="45719" numCol="1" rtlCol="0"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475" name="Group 474"/>
          <p:cNvGrpSpPr/>
          <p:nvPr/>
        </p:nvGrpSpPr>
        <p:grpSpPr>
          <a:xfrm>
            <a:off x="8450407" y="5741"/>
            <a:ext cx="3749963" cy="208281"/>
            <a:chOff x="8450407" y="5741"/>
            <a:chExt cx="3749963" cy="208281"/>
          </a:xfrm>
        </p:grpSpPr>
        <p:sp>
          <p:nvSpPr>
            <p:cNvPr id="476" name="Process 475"/>
            <p:cNvSpPr/>
            <p:nvPr/>
          </p:nvSpPr>
          <p:spPr>
            <a:xfrm>
              <a:off x="9669607" y="5741"/>
              <a:ext cx="1311563" cy="208281"/>
            </a:xfrm>
            <a:prstGeom prst="flowChartProcess">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 Performance</a:t>
              </a:r>
              <a:endParaRPr kumimoji="1" lang="zh-CN" altLang="en-US" sz="900" b="1" dirty="0">
                <a:solidFill>
                  <a:schemeClr val="tx2"/>
                </a:solidFill>
              </a:endParaRPr>
            </a:p>
          </p:txBody>
        </p:sp>
        <p:sp>
          <p:nvSpPr>
            <p:cNvPr id="477" name="Process 476"/>
            <p:cNvSpPr/>
            <p:nvPr/>
          </p:nvSpPr>
          <p:spPr>
            <a:xfrm>
              <a:off x="8450407" y="5741"/>
              <a:ext cx="1219200" cy="208275"/>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478" name="Process 477"/>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Cost Effective</a:t>
              </a:r>
              <a:endParaRPr kumimoji="1" lang="zh-CN" altLang="en-US" sz="900" b="1" dirty="0">
                <a:solidFill>
                  <a:schemeClr val="tx2"/>
                </a:solidFill>
              </a:endParaRPr>
            </a:p>
          </p:txBody>
        </p:sp>
      </p:grpSp>
      <p:cxnSp>
        <p:nvCxnSpPr>
          <p:cNvPr id="193" name="直接箭头连接符 277"/>
          <p:cNvCxnSpPr/>
          <p:nvPr/>
        </p:nvCxnSpPr>
        <p:spPr bwMode="auto">
          <a:xfrm flipH="1">
            <a:off x="7626936" y="4082423"/>
            <a:ext cx="548706" cy="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 name="直接箭头连接符 277"/>
          <p:cNvCxnSpPr/>
          <p:nvPr/>
        </p:nvCxnSpPr>
        <p:spPr bwMode="auto">
          <a:xfrm flipH="1">
            <a:off x="8406503" y="4082423"/>
            <a:ext cx="548706" cy="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5" name="Cube 194"/>
          <p:cNvSpPr/>
          <p:nvPr/>
        </p:nvSpPr>
        <p:spPr bwMode="auto">
          <a:xfrm>
            <a:off x="8194032" y="3424459"/>
            <a:ext cx="185673" cy="221740"/>
          </a:xfrm>
          <a:prstGeom prst="cube">
            <a:avLst>
              <a:gd name="adj" fmla="val 9440"/>
            </a:avLst>
          </a:prstGeom>
          <a:solidFill>
            <a:srgbClr val="D3ECB9"/>
          </a:solidFill>
          <a:ln>
            <a:solidFill>
              <a:srgbClr val="000000"/>
            </a:solidFill>
          </a:ln>
          <a:effectLst/>
        </p:spPr>
        <p:txBody>
          <a:bodyPr vert="horz" wrap="square" lIns="0" tIns="0" rIns="0" bIns="0" numCol="1" rtlCol="0" anchor="ctr" anchorCtr="1" compatLnSpc="1">
            <a:prstTxWarp prst="textNoShape">
              <a:avLst/>
            </a:prstTxWarp>
          </a:bodyPr>
          <a:lstStyle/>
          <a:p>
            <a:pPr marL="0" marR="0" lvl="0" indent="0" defTabSz="1219444" eaLnBrk="1" fontAlgn="auto" latinLnBrk="0" hangingPunct="1">
              <a:lnSpc>
                <a:spcPct val="100000"/>
              </a:lnSpc>
              <a:spcBef>
                <a:spcPts val="0"/>
              </a:spcBef>
              <a:spcAft>
                <a:spcPts val="0"/>
              </a:spcAft>
              <a:buClr>
                <a:srgbClr val="CC9900"/>
              </a:buClr>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SSD</a:t>
            </a:r>
            <a:endParaRPr kumimoji="0" 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196" name="直接箭头连接符 277"/>
          <p:cNvCxnSpPr/>
          <p:nvPr/>
        </p:nvCxnSpPr>
        <p:spPr bwMode="auto">
          <a:xfrm flipH="1">
            <a:off x="7612410" y="3544478"/>
            <a:ext cx="548706" cy="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7" name="直接箭头连接符 277"/>
          <p:cNvCxnSpPr/>
          <p:nvPr/>
        </p:nvCxnSpPr>
        <p:spPr bwMode="auto">
          <a:xfrm flipH="1">
            <a:off x="8391977" y="3544478"/>
            <a:ext cx="548706" cy="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8" name="Cube 197"/>
          <p:cNvSpPr/>
          <p:nvPr/>
        </p:nvSpPr>
        <p:spPr bwMode="auto">
          <a:xfrm>
            <a:off x="8196006" y="3607406"/>
            <a:ext cx="185673" cy="221740"/>
          </a:xfrm>
          <a:prstGeom prst="cube">
            <a:avLst>
              <a:gd name="adj" fmla="val 9440"/>
            </a:avLst>
          </a:prstGeom>
          <a:solidFill>
            <a:srgbClr val="D3ECB9"/>
          </a:solidFill>
          <a:ln>
            <a:solidFill>
              <a:srgbClr val="000000"/>
            </a:solidFill>
          </a:ln>
          <a:effectLst/>
        </p:spPr>
        <p:txBody>
          <a:bodyPr vert="horz" wrap="square" lIns="0" tIns="0" rIns="0" bIns="0" numCol="1" rtlCol="0" anchor="ctr" anchorCtr="1" compatLnSpc="1">
            <a:prstTxWarp prst="textNoShape">
              <a:avLst/>
            </a:prstTxWarp>
          </a:bodyPr>
          <a:lstStyle/>
          <a:p>
            <a:pPr marL="0" marR="0" lvl="0" indent="0" defTabSz="1219444" eaLnBrk="1" fontAlgn="auto" latinLnBrk="0" hangingPunct="1">
              <a:lnSpc>
                <a:spcPct val="100000"/>
              </a:lnSpc>
              <a:spcBef>
                <a:spcPts val="0"/>
              </a:spcBef>
              <a:spcAft>
                <a:spcPts val="0"/>
              </a:spcAft>
              <a:buClr>
                <a:srgbClr val="CC9900"/>
              </a:buClr>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SSD</a:t>
            </a:r>
            <a:endParaRPr kumimoji="0" 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199" name="直接箭头连接符 277"/>
          <p:cNvCxnSpPr/>
          <p:nvPr/>
        </p:nvCxnSpPr>
        <p:spPr bwMode="auto">
          <a:xfrm flipH="1">
            <a:off x="7614384" y="3727425"/>
            <a:ext cx="548706" cy="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0" name="直接箭头连接符 277"/>
          <p:cNvCxnSpPr/>
          <p:nvPr/>
        </p:nvCxnSpPr>
        <p:spPr bwMode="auto">
          <a:xfrm flipH="1">
            <a:off x="8393951" y="3727425"/>
            <a:ext cx="548706" cy="0"/>
          </a:xfrm>
          <a:prstGeom prst="straightConnector1">
            <a:avLst/>
          </a:prstGeom>
          <a:noFill/>
          <a:ln w="6350" cap="flat" cmpd="sng" algn="ctr">
            <a:solidFill>
              <a:srgbClr val="000000">
                <a:shade val="95000"/>
                <a:satMod val="105000"/>
              </a:srgbClr>
            </a:solidFill>
            <a:prstDash val="soli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7" name="Cube 426"/>
          <p:cNvSpPr/>
          <p:nvPr/>
        </p:nvSpPr>
        <p:spPr bwMode="auto">
          <a:xfrm>
            <a:off x="8206304" y="3792698"/>
            <a:ext cx="185673" cy="221740"/>
          </a:xfrm>
          <a:prstGeom prst="cube">
            <a:avLst>
              <a:gd name="adj" fmla="val 9440"/>
            </a:avLst>
          </a:prstGeom>
          <a:solidFill>
            <a:srgbClr val="D3ECB9"/>
          </a:solidFill>
          <a:ln>
            <a:solidFill>
              <a:srgbClr val="000000"/>
            </a:solidFill>
          </a:ln>
          <a:effectLst/>
        </p:spPr>
        <p:txBody>
          <a:bodyPr vert="horz" wrap="square" lIns="0" tIns="0" rIns="0" bIns="0" numCol="1" rtlCol="0" anchor="ctr" anchorCtr="1" compatLnSpc="1">
            <a:prstTxWarp prst="textNoShape">
              <a:avLst/>
            </a:prstTxWarp>
          </a:bodyPr>
          <a:lstStyle/>
          <a:p>
            <a:pPr marL="0" marR="0" lvl="0" indent="0" defTabSz="1219444" eaLnBrk="1" fontAlgn="auto" latinLnBrk="0" hangingPunct="1">
              <a:lnSpc>
                <a:spcPct val="100000"/>
              </a:lnSpc>
              <a:spcBef>
                <a:spcPts val="0"/>
              </a:spcBef>
              <a:spcAft>
                <a:spcPts val="0"/>
              </a:spcAft>
              <a:buClr>
                <a:srgbClr val="CC9900"/>
              </a:buClr>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SSD</a:t>
            </a:r>
            <a:endParaRPr kumimoji="0" 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92" name="Cube 191"/>
          <p:cNvSpPr/>
          <p:nvPr/>
        </p:nvSpPr>
        <p:spPr bwMode="auto">
          <a:xfrm>
            <a:off x="8208558" y="3962404"/>
            <a:ext cx="185673" cy="221740"/>
          </a:xfrm>
          <a:prstGeom prst="cube">
            <a:avLst>
              <a:gd name="adj" fmla="val 9440"/>
            </a:avLst>
          </a:prstGeom>
          <a:solidFill>
            <a:srgbClr val="D3ECB9"/>
          </a:solidFill>
          <a:ln>
            <a:solidFill>
              <a:srgbClr val="000000"/>
            </a:solidFill>
          </a:ln>
          <a:effectLst/>
        </p:spPr>
        <p:txBody>
          <a:bodyPr vert="horz" wrap="square" lIns="0" tIns="0" rIns="0" bIns="0" numCol="1" rtlCol="0" anchor="ctr" anchorCtr="1" compatLnSpc="1">
            <a:prstTxWarp prst="textNoShape">
              <a:avLst/>
            </a:prstTxWarp>
          </a:bodyPr>
          <a:lstStyle/>
          <a:p>
            <a:pPr marL="0" marR="0" lvl="0" indent="0" defTabSz="1219444" eaLnBrk="1" fontAlgn="auto" latinLnBrk="0" hangingPunct="1">
              <a:lnSpc>
                <a:spcPct val="100000"/>
              </a:lnSpc>
              <a:spcBef>
                <a:spcPts val="0"/>
              </a:spcBef>
              <a:spcAft>
                <a:spcPts val="0"/>
              </a:spcAft>
              <a:buClr>
                <a:srgbClr val="CC9900"/>
              </a:buClr>
              <a:buSzTx/>
              <a:buFontTx/>
              <a:buNone/>
              <a:tabLst/>
              <a:defRPr/>
            </a:pPr>
            <a:r>
              <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SSD</a:t>
            </a:r>
            <a:endParaRPr kumimoji="0" 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211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4839658" y="4428497"/>
            <a:ext cx="3918156" cy="1835391"/>
          </a:xfrm>
          <a:prstGeom prst="rect">
            <a:avLst/>
          </a:prstGeom>
          <a:solidFill>
            <a:schemeClr val="tx2">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66" name="矩形 65"/>
          <p:cNvSpPr/>
          <p:nvPr/>
        </p:nvSpPr>
        <p:spPr>
          <a:xfrm>
            <a:off x="337847" y="820121"/>
            <a:ext cx="3933825" cy="3208954"/>
          </a:xfrm>
          <a:prstGeom prst="rect">
            <a:avLst/>
          </a:prstGeom>
          <a:solidFill>
            <a:schemeClr val="tx2">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4" name="内容占位符 2"/>
          <p:cNvSpPr>
            <a:spLocks noGrp="1"/>
          </p:cNvSpPr>
          <p:nvPr>
            <p:ph sz="quarter" idx="4294967295"/>
          </p:nvPr>
        </p:nvSpPr>
        <p:spPr>
          <a:xfrm>
            <a:off x="968789" y="3605395"/>
            <a:ext cx="2446338" cy="276225"/>
          </a:xfrm>
          <a:prstGeom prst="rect">
            <a:avLst/>
          </a:prstGeom>
        </p:spPr>
        <p:txBody>
          <a:bodyPr/>
          <a:lstStyle/>
          <a:p>
            <a:pPr marL="0" indent="0">
              <a:buNone/>
            </a:pPr>
            <a:r>
              <a:rPr lang="zh-CN" altLang="en-US" sz="1050" b="1" dirty="0">
                <a:solidFill>
                  <a:schemeClr val="bg1">
                    <a:lumMod val="50000"/>
                  </a:schemeClr>
                </a:solidFill>
                <a:latin typeface="微软雅黑" panose="020B0503020204020204" pitchFamily="34" charset="-122"/>
                <a:ea typeface="微软雅黑" panose="020B0503020204020204" pitchFamily="34" charset="-122"/>
              </a:rPr>
              <a:t>＞</a:t>
            </a:r>
            <a:r>
              <a:rPr lang="en-US" altLang="zh-CN" sz="1050" b="1" dirty="0">
                <a:solidFill>
                  <a:schemeClr val="bg1">
                    <a:lumMod val="50000"/>
                  </a:schemeClr>
                </a:solidFill>
                <a:latin typeface="微软雅黑" panose="020B0503020204020204" pitchFamily="34" charset="-122"/>
                <a:ea typeface="微软雅黑" panose="020B0503020204020204" pitchFamily="34" charset="-122"/>
              </a:rPr>
              <a:t>25-disk double-sided connectors cannot be staggered</a:t>
            </a:r>
            <a:endParaRPr lang="zh-CN" altLang="en-US" sz="105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11" name="Picture 2"/>
          <p:cNvPicPr>
            <a:picLocks noChangeAspect="1" noChangeArrowheads="1"/>
          </p:cNvPicPr>
          <p:nvPr/>
        </p:nvPicPr>
        <p:blipFill>
          <a:blip r:embed="rId3" cstate="print"/>
          <a:srcRect/>
          <a:stretch>
            <a:fillRect/>
          </a:stretch>
        </p:blipFill>
        <p:spPr bwMode="auto">
          <a:xfrm>
            <a:off x="493121" y="1332132"/>
            <a:ext cx="1644951" cy="1358771"/>
          </a:xfrm>
          <a:prstGeom prst="rect">
            <a:avLst/>
          </a:prstGeom>
          <a:noFill/>
          <a:ln w="9525">
            <a:noFill/>
            <a:miter lim="800000"/>
            <a:headEnd/>
            <a:tailEnd/>
          </a:ln>
        </p:spPr>
      </p:pic>
      <p:cxnSp>
        <p:nvCxnSpPr>
          <p:cNvPr id="13" name="直接箭头连接符 12"/>
          <p:cNvCxnSpPr>
            <a:stCxn id="4" idx="0"/>
            <a:endCxn id="5" idx="2"/>
          </p:cNvCxnSpPr>
          <p:nvPr/>
        </p:nvCxnSpPr>
        <p:spPr bwMode="auto">
          <a:xfrm flipH="1" flipV="1">
            <a:off x="1311271" y="3368037"/>
            <a:ext cx="880687" cy="237358"/>
          </a:xfrm>
          <a:prstGeom prst="straightConnector1">
            <a:avLst/>
          </a:prstGeom>
          <a:ln w="9525" cap="flat" cmpd="sng" algn="ctr">
            <a:solidFill>
              <a:srgbClr val="00B0F0"/>
            </a:solidFill>
            <a:prstDash val="solid"/>
            <a:round/>
            <a:headEnd type="none" w="med" len="med"/>
            <a:tailEnd type="arrow"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0" name="右箭头 19"/>
          <p:cNvSpPr/>
          <p:nvPr/>
        </p:nvSpPr>
        <p:spPr bwMode="auto">
          <a:xfrm>
            <a:off x="4333873" y="2092687"/>
            <a:ext cx="511143" cy="591642"/>
          </a:xfrm>
          <a:prstGeom prst="rightArrow">
            <a:avLst/>
          </a:prstGeom>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solidFill>
                <a:srgbClr val="1D1D1A"/>
              </a:solidFill>
              <a:latin typeface="Arial" charset="0"/>
              <a:ea typeface="宋体" charset="-122"/>
            </a:endParaRPr>
          </a:p>
        </p:txBody>
      </p:sp>
      <p:sp>
        <p:nvSpPr>
          <p:cNvPr id="58" name="矩形 57"/>
          <p:cNvSpPr/>
          <p:nvPr/>
        </p:nvSpPr>
        <p:spPr>
          <a:xfrm>
            <a:off x="194390" y="118528"/>
            <a:ext cx="11638122" cy="480131"/>
          </a:xfrm>
          <a:prstGeom prst="rect">
            <a:avLst/>
          </a:prstGeom>
        </p:spPr>
        <p:txBody>
          <a:bodyPr/>
          <a:lstStyle/>
          <a:p>
            <a:pPr marL="296950" indent="-296950" defTabSz="1187798">
              <a:lnSpc>
                <a:spcPct val="90000"/>
              </a:lnSpc>
              <a:spcBef>
                <a:spcPts val="1299"/>
              </a:spcBef>
            </a:pPr>
            <a:r>
              <a:rPr lang="en-US" altLang="zh-CN" sz="2800" dirty="0">
                <a:solidFill>
                  <a:prstClr val="black"/>
                </a:solidFill>
                <a:latin typeface="微软雅黑" panose="020B0503020204020204" pitchFamily="34" charset="-122"/>
                <a:ea typeface="微软雅黑" panose="020B0503020204020204" pitchFamily="34" charset="-122"/>
              </a:rPr>
              <a:t>2U,</a:t>
            </a:r>
            <a:r>
              <a:rPr lang="zh-CN" altLang="en-US" sz="2800" dirty="0">
                <a:solidFill>
                  <a:prstClr val="black"/>
                </a:solidFill>
                <a:latin typeface="微软雅黑" panose="020B0503020204020204" pitchFamily="34" charset="-122"/>
                <a:ea typeface="微软雅黑" panose="020B0503020204020204" pitchFamily="34" charset="-122"/>
              </a:rPr>
              <a:t> </a:t>
            </a:r>
            <a:r>
              <a:rPr lang="en-US" altLang="zh-CN" sz="2800" dirty="0">
                <a:solidFill>
                  <a:prstClr val="black"/>
                </a:solidFill>
                <a:latin typeface="微软雅黑" panose="020B0503020204020204" pitchFamily="34" charset="-122"/>
                <a:ea typeface="微软雅黑" panose="020B0503020204020204" pitchFamily="34" charset="-122"/>
              </a:rPr>
              <a:t>36 disks, high capacity density</a:t>
            </a:r>
            <a:endParaRPr lang="zh-CN" altLang="en-US" sz="2800" dirty="0">
              <a:solidFill>
                <a:prstClr val="black"/>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543242" y="849524"/>
            <a:ext cx="3606337" cy="338554"/>
          </a:xfrm>
          <a:prstGeom prst="rect">
            <a:avLst/>
          </a:prstGeom>
          <a:noFill/>
        </p:spPr>
        <p:txBody>
          <a:bodyPr wrap="square" rtlCol="0">
            <a:spAutoFit/>
          </a:bodyPr>
          <a:lstStyle/>
          <a:p>
            <a:r>
              <a:rPr lang="en-US" sz="1600" b="1" dirty="0">
                <a:latin typeface="微软雅黑" panose="020B0503020204020204" pitchFamily="34" charset="-122"/>
                <a:ea typeface="微软雅黑" panose="020B0503020204020204" pitchFamily="34" charset="-122"/>
              </a:rPr>
              <a:t>Traditional architecture design</a:t>
            </a:r>
            <a:endParaRPr lang="zh-CN" altLang="en-US" sz="1600" b="1" dirty="0">
              <a:solidFill>
                <a:srgbClr val="1D1D1A"/>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2126598" y="1177794"/>
            <a:ext cx="2210208" cy="861774"/>
          </a:xfrm>
          <a:prstGeom prst="rect">
            <a:avLst/>
          </a:prstGeom>
          <a:noFill/>
        </p:spPr>
        <p:txBody>
          <a:bodyPr wrap="square" rtlCol="0">
            <a:spAutoFit/>
          </a:bodyPr>
          <a:lstStyle/>
          <a:p>
            <a:pPr marL="342900" indent="-342900">
              <a:lnSpc>
                <a:spcPts val="2000"/>
              </a:lnSpc>
              <a:buFont typeface="+mj-lt"/>
              <a:buAutoNum type="arabicPeriod"/>
            </a:pPr>
            <a:r>
              <a:rPr lang="en-US" altLang="zh-CN" sz="1050" dirty="0">
                <a:solidFill>
                  <a:srgbClr val="1D1D1A"/>
                </a:solidFill>
                <a:latin typeface="Microsoft YaHei" panose="020B0503020204020204" pitchFamily="34" charset="-122"/>
                <a:ea typeface="Microsoft YaHei" panose="020B0503020204020204" pitchFamily="34" charset="-122"/>
              </a:rPr>
              <a:t>The heat dissipation window is small and the wind resistance is large.</a:t>
            </a:r>
            <a:endParaRPr lang="zh-CN" altLang="en-US" sz="1050" dirty="0">
              <a:solidFill>
                <a:srgbClr val="1D1D1A"/>
              </a:solidFill>
              <a:latin typeface="Microsoft YaHei" panose="020B0503020204020204" pitchFamily="34" charset="-122"/>
              <a:ea typeface="Microsoft YaHei" panose="020B0503020204020204" pitchFamily="34" charset="-122"/>
            </a:endParaRPr>
          </a:p>
        </p:txBody>
      </p:sp>
      <p:sp>
        <p:nvSpPr>
          <p:cNvPr id="62" name="文本框 61"/>
          <p:cNvSpPr txBox="1"/>
          <p:nvPr/>
        </p:nvSpPr>
        <p:spPr>
          <a:xfrm>
            <a:off x="2134616" y="2163004"/>
            <a:ext cx="2210208" cy="1118255"/>
          </a:xfrm>
          <a:prstGeom prst="rect">
            <a:avLst/>
          </a:prstGeom>
          <a:noFill/>
        </p:spPr>
        <p:txBody>
          <a:bodyPr wrap="square" rtlCol="0">
            <a:spAutoFit/>
          </a:bodyPr>
          <a:lstStyle/>
          <a:p>
            <a:pPr marL="342900" indent="-342900">
              <a:lnSpc>
                <a:spcPts val="2000"/>
              </a:lnSpc>
              <a:buFont typeface="+mj-lt"/>
              <a:buAutoNum type="arabicPeriod" startAt="2"/>
            </a:pPr>
            <a:r>
              <a:rPr lang="en-US" altLang="zh-CN" sz="1050" dirty="0">
                <a:solidFill>
                  <a:srgbClr val="1D1D1A"/>
                </a:solidFill>
                <a:latin typeface="Microsoft YaHei" panose="020B0503020204020204" pitchFamily="34" charset="-122"/>
                <a:ea typeface="Microsoft YaHei" panose="020B0503020204020204" pitchFamily="34" charset="-122"/>
              </a:rPr>
              <a:t>Double-sided connector, interfering with each other. The number of hard disks is limited.</a:t>
            </a:r>
            <a:endParaRPr lang="zh-CN" altLang="en-US" sz="1050" dirty="0">
              <a:solidFill>
                <a:srgbClr val="1D1D1A"/>
              </a:solidFill>
              <a:latin typeface="Microsoft YaHei" panose="020B0503020204020204" pitchFamily="34" charset="-122"/>
              <a:ea typeface="Microsoft YaHei" panose="020B0503020204020204" pitchFamily="34" charset="-122"/>
            </a:endParaRPr>
          </a:p>
        </p:txBody>
      </p:sp>
      <p:sp>
        <p:nvSpPr>
          <p:cNvPr id="67" name="矩形 66"/>
          <p:cNvSpPr/>
          <p:nvPr/>
        </p:nvSpPr>
        <p:spPr>
          <a:xfrm>
            <a:off x="4844727" y="820121"/>
            <a:ext cx="3933825" cy="3208954"/>
          </a:xfrm>
          <a:prstGeom prst="rect">
            <a:avLst/>
          </a:prstGeom>
          <a:solidFill>
            <a:schemeClr val="tx2">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pic>
        <p:nvPicPr>
          <p:cNvPr id="16" name="图片 15"/>
          <p:cNvPicPr>
            <a:picLocks noChangeAspect="1"/>
          </p:cNvPicPr>
          <p:nvPr/>
        </p:nvPicPr>
        <p:blipFill>
          <a:blip r:embed="rId4"/>
          <a:stretch>
            <a:fillRect/>
          </a:stretch>
        </p:blipFill>
        <p:spPr>
          <a:xfrm>
            <a:off x="5049235" y="1448848"/>
            <a:ext cx="2014200" cy="960767"/>
          </a:xfrm>
          <a:prstGeom prst="rect">
            <a:avLst/>
          </a:prstGeom>
        </p:spPr>
      </p:pic>
      <p:sp>
        <p:nvSpPr>
          <p:cNvPr id="19" name="文本框 23"/>
          <p:cNvSpPr txBox="1"/>
          <p:nvPr/>
        </p:nvSpPr>
        <p:spPr>
          <a:xfrm>
            <a:off x="4971830" y="3507570"/>
            <a:ext cx="2183395" cy="415498"/>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en-US" altLang="zh-CN" sz="1050" b="1" dirty="0">
                <a:solidFill>
                  <a:schemeClr val="bg1">
                    <a:lumMod val="50000"/>
                  </a:schemeClr>
                </a:solidFill>
                <a:latin typeface="微软雅黑" panose="020B0503020204020204" pitchFamily="34" charset="-122"/>
                <a:ea typeface="微软雅黑" panose="020B0503020204020204" pitchFamily="34" charset="-122"/>
              </a:rPr>
              <a:t>Horizontal backplane and orthogonal connection</a:t>
            </a:r>
            <a:endParaRPr lang="zh-CN" altLang="en-US" sz="105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5214470" y="832904"/>
            <a:ext cx="3090718" cy="584775"/>
          </a:xfrm>
          <a:prstGeom prst="rect">
            <a:avLst/>
          </a:prstGeom>
          <a:noFill/>
        </p:spPr>
        <p:txBody>
          <a:bodyPr wrap="square" rtlCol="0">
            <a:spAutoFit/>
          </a:bodyPr>
          <a:lstStyle/>
          <a:p>
            <a:pPr algn="ctr"/>
            <a:r>
              <a:rPr lang="en-US" altLang="zh-CN" sz="1600" b="1" dirty="0">
                <a:solidFill>
                  <a:srgbClr val="1D1D1A"/>
                </a:solidFill>
                <a:latin typeface="微软雅黑" panose="020B0503020204020204" pitchFamily="34" charset="-122"/>
                <a:ea typeface="微软雅黑" panose="020B0503020204020204" pitchFamily="34" charset="-122"/>
              </a:rPr>
              <a:t>Dual Horizontal Orthogonal Architecture Design</a:t>
            </a:r>
            <a:endParaRPr lang="zh-CN" altLang="en-US" sz="1600" b="1" dirty="0">
              <a:solidFill>
                <a:srgbClr val="1D1D1A"/>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5214470" y="1656030"/>
            <a:ext cx="1097468" cy="451406"/>
          </a:xfrm>
          <a:prstGeom prst="rect">
            <a:avLst/>
          </a:prstGeom>
          <a:noFill/>
        </p:spPr>
        <p:txBody>
          <a:bodyPr wrap="square" rtlCol="0">
            <a:spAutoFit/>
          </a:bodyPr>
          <a:lstStyle/>
          <a:p>
            <a:pPr>
              <a:lnSpc>
                <a:spcPts val="1400"/>
              </a:lnSpc>
            </a:pPr>
            <a:r>
              <a:rPr lang="en-US" altLang="zh-CN" sz="1400" dirty="0">
                <a:solidFill>
                  <a:srgbClr val="FFFF00"/>
                </a:solidFill>
              </a:rPr>
              <a:t>PALM</a:t>
            </a:r>
          </a:p>
          <a:p>
            <a:pPr>
              <a:lnSpc>
                <a:spcPts val="1400"/>
              </a:lnSpc>
            </a:pPr>
            <a:r>
              <a:rPr lang="en-US" altLang="zh-CN" sz="1400" dirty="0">
                <a:solidFill>
                  <a:srgbClr val="FFFF00"/>
                </a:solidFill>
              </a:rPr>
              <a:t>Disk</a:t>
            </a:r>
            <a:endParaRPr lang="zh-CN" altLang="en-US" sz="1400" dirty="0">
              <a:solidFill>
                <a:srgbClr val="FFFF00"/>
              </a:solidFill>
            </a:endParaRPr>
          </a:p>
        </p:txBody>
      </p:sp>
      <p:sp>
        <p:nvSpPr>
          <p:cNvPr id="65" name="文本框 64"/>
          <p:cNvSpPr txBox="1"/>
          <p:nvPr/>
        </p:nvSpPr>
        <p:spPr>
          <a:xfrm>
            <a:off x="7058225" y="1334056"/>
            <a:ext cx="1847327" cy="2368597"/>
          </a:xfrm>
          <a:prstGeom prst="rect">
            <a:avLst/>
          </a:prstGeom>
          <a:noFill/>
        </p:spPr>
        <p:txBody>
          <a:bodyPr wrap="square" rtlCol="0">
            <a:spAutoFit/>
          </a:bodyPr>
          <a:lstStyle/>
          <a:p>
            <a:pPr marL="180975" indent="-180975">
              <a:lnSpc>
                <a:spcPts val="2000"/>
              </a:lnSpc>
              <a:buFont typeface="+mj-lt"/>
              <a:buAutoNum type="arabicPeriod"/>
            </a:pPr>
            <a:r>
              <a:rPr lang="en-US" altLang="zh-CN" sz="1050" dirty="0">
                <a:solidFill>
                  <a:srgbClr val="1D1D1A"/>
                </a:solidFill>
                <a:latin typeface="Microsoft YaHei" panose="020B0503020204020204" pitchFamily="34" charset="-122"/>
                <a:ea typeface="Microsoft YaHei" panose="020B0503020204020204" pitchFamily="34" charset="-122"/>
              </a:rPr>
              <a:t>The window area increases by 50%, and the heat dissipation capability increases by 25%.</a:t>
            </a:r>
          </a:p>
          <a:p>
            <a:pPr marL="180975" indent="-180975">
              <a:lnSpc>
                <a:spcPts val="2000"/>
              </a:lnSpc>
              <a:buFont typeface="+mj-lt"/>
              <a:buAutoNum type="arabicPeriod"/>
            </a:pPr>
            <a:r>
              <a:rPr lang="en-US" altLang="zh-CN" sz="1050" dirty="0">
                <a:solidFill>
                  <a:srgbClr val="1D1D1A"/>
                </a:solidFill>
                <a:latin typeface="Microsoft YaHei" panose="020B0503020204020204" pitchFamily="34" charset="-122"/>
                <a:ea typeface="Microsoft YaHei" panose="020B0503020204020204" pitchFamily="34" charset="-122"/>
              </a:rPr>
              <a:t> connection without dual-side interference, increasing the number of hard disks by 44%</a:t>
            </a:r>
            <a:endParaRPr lang="zh-CN" altLang="en-US" sz="1050" dirty="0">
              <a:solidFill>
                <a:srgbClr val="1D1D1A"/>
              </a:solidFill>
              <a:latin typeface="Microsoft YaHei" panose="020B0503020204020204" pitchFamily="34" charset="-122"/>
              <a:ea typeface="Microsoft YaHei" panose="020B0503020204020204" pitchFamily="34" charset="-122"/>
            </a:endParaRPr>
          </a:p>
        </p:txBody>
      </p:sp>
      <p:sp>
        <p:nvSpPr>
          <p:cNvPr id="72" name="矩形 71"/>
          <p:cNvSpPr/>
          <p:nvPr/>
        </p:nvSpPr>
        <p:spPr>
          <a:xfrm>
            <a:off x="337847" y="4425871"/>
            <a:ext cx="3918156" cy="1835391"/>
          </a:xfrm>
          <a:prstGeom prst="rect">
            <a:avLst/>
          </a:prstGeom>
          <a:solidFill>
            <a:schemeClr val="tx2">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pic>
        <p:nvPicPr>
          <p:cNvPr id="74" name="图片 7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93435" y="4829024"/>
            <a:ext cx="667215" cy="966783"/>
          </a:xfrm>
          <a:prstGeom prst="rect">
            <a:avLst/>
          </a:prstGeom>
        </p:spPr>
      </p:pic>
      <p:sp>
        <p:nvSpPr>
          <p:cNvPr id="75" name="矩形 74"/>
          <p:cNvSpPr/>
          <p:nvPr/>
        </p:nvSpPr>
        <p:spPr>
          <a:xfrm>
            <a:off x="1365310" y="5881336"/>
            <a:ext cx="1191628" cy="261671"/>
          </a:xfrm>
          <a:prstGeom prst="rect">
            <a:avLst/>
          </a:prstGeom>
        </p:spPr>
        <p:txBody>
          <a:bodyPr wrap="none">
            <a:spAutoFit/>
          </a:bodyPr>
          <a:lstStyle/>
          <a:p>
            <a:r>
              <a:rPr lang="en-US" altLang="zh-CN" sz="1100" dirty="0">
                <a:solidFill>
                  <a:srgbClr val="1D1D1A"/>
                </a:solidFill>
                <a:latin typeface="微软雅黑" panose="020B0503020204020204" pitchFamily="34" charset="-122"/>
                <a:ea typeface="微软雅黑" panose="020B0503020204020204" pitchFamily="34" charset="-122"/>
              </a:rPr>
              <a:t>U.2 </a:t>
            </a:r>
            <a:r>
              <a:rPr lang="en-US" altLang="zh-CN" sz="1100" dirty="0" err="1">
                <a:solidFill>
                  <a:srgbClr val="1D1D1A"/>
                </a:solidFill>
                <a:latin typeface="微软雅黑" panose="020B0503020204020204" pitchFamily="34" charset="-122"/>
                <a:ea typeface="微软雅黑" panose="020B0503020204020204" pitchFamily="34" charset="-122"/>
              </a:rPr>
              <a:t>NVMe</a:t>
            </a:r>
            <a:r>
              <a:rPr lang="en-US" altLang="zh-CN" sz="1100" dirty="0">
                <a:solidFill>
                  <a:srgbClr val="1D1D1A"/>
                </a:solidFill>
                <a:latin typeface="微软雅黑" panose="020B0503020204020204" pitchFamily="34" charset="-122"/>
                <a:ea typeface="微软雅黑" panose="020B0503020204020204" pitchFamily="34" charset="-122"/>
              </a:rPr>
              <a:t> SSD</a:t>
            </a:r>
          </a:p>
        </p:txBody>
      </p:sp>
      <p:sp>
        <p:nvSpPr>
          <p:cNvPr id="76" name="文本框 75"/>
          <p:cNvSpPr txBox="1"/>
          <p:nvPr/>
        </p:nvSpPr>
        <p:spPr>
          <a:xfrm>
            <a:off x="1371764" y="4412632"/>
            <a:ext cx="1415199" cy="338554"/>
          </a:xfrm>
          <a:prstGeom prst="rect">
            <a:avLst/>
          </a:prstGeom>
          <a:noFill/>
        </p:spPr>
        <p:txBody>
          <a:bodyPr wrap="square" rtlCol="0">
            <a:spAutoFit/>
          </a:bodyPr>
          <a:lstStyle/>
          <a:p>
            <a:r>
              <a:rPr lang="en-US" altLang="zh-CN" sz="1600" b="1" dirty="0">
                <a:solidFill>
                  <a:srgbClr val="1D1D1A"/>
                </a:solidFill>
                <a:latin typeface="Microsoft YaHei" panose="020B0503020204020204" pitchFamily="34" charset="-122"/>
                <a:ea typeface="Microsoft YaHei" panose="020B0503020204020204" pitchFamily="34" charset="-122"/>
              </a:rPr>
              <a:t>Traditional</a:t>
            </a:r>
            <a:endParaRPr lang="zh-CN" altLang="en-US" sz="1600" b="1" dirty="0">
              <a:solidFill>
                <a:srgbClr val="1D1D1A"/>
              </a:solidFill>
              <a:latin typeface="Microsoft YaHei" panose="020B0503020204020204" pitchFamily="34" charset="-122"/>
              <a:ea typeface="Microsoft YaHei" panose="020B0503020204020204" pitchFamily="34" charset="-122"/>
            </a:endParaRPr>
          </a:p>
        </p:txBody>
      </p:sp>
      <p:sp>
        <p:nvSpPr>
          <p:cNvPr id="77" name="文本框 76"/>
          <p:cNvSpPr txBox="1"/>
          <p:nvPr/>
        </p:nvSpPr>
        <p:spPr>
          <a:xfrm>
            <a:off x="2324277" y="4664736"/>
            <a:ext cx="1457559" cy="1200329"/>
          </a:xfrm>
          <a:prstGeom prst="rect">
            <a:avLst/>
          </a:prstGeom>
          <a:noFill/>
        </p:spPr>
        <p:txBody>
          <a:bodyPr wrap="square" rtlCol="0">
            <a:spAutoFit/>
          </a:bodyPr>
          <a:lstStyle/>
          <a:p>
            <a:pPr>
              <a:lnSpc>
                <a:spcPct val="150000"/>
              </a:lnSpc>
            </a:pPr>
            <a:r>
              <a:rPr lang="en-US" altLang="zh-CN" sz="1200" dirty="0">
                <a:solidFill>
                  <a:srgbClr val="1D1D1A"/>
                </a:solidFill>
                <a:latin typeface="微软雅黑" panose="020B0503020204020204" pitchFamily="34" charset="-122"/>
                <a:ea typeface="微软雅黑" panose="020B0503020204020204" pitchFamily="34" charset="-122"/>
              </a:rPr>
              <a:t>Size</a:t>
            </a:r>
            <a:r>
              <a:rPr lang="zh-CN" altLang="en-US" sz="1200" dirty="0">
                <a:solidFill>
                  <a:srgbClr val="1D1D1A"/>
                </a:solidFill>
                <a:latin typeface="微软雅黑" panose="020B0503020204020204" pitchFamily="34" charset="-122"/>
                <a:ea typeface="微软雅黑" panose="020B0503020204020204" pitchFamily="34" charset="-122"/>
              </a:rPr>
              <a:t>：</a:t>
            </a:r>
            <a:endParaRPr lang="en-US" altLang="zh-CN" sz="1200" dirty="0">
              <a:solidFill>
                <a:srgbClr val="1D1D1A"/>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rgbClr val="1D1D1A"/>
                </a:solidFill>
                <a:latin typeface="微软雅黑" panose="020B0503020204020204" pitchFamily="34" charset="-122"/>
                <a:ea typeface="微软雅黑" panose="020B0503020204020204" pitchFamily="34" charset="-122"/>
              </a:rPr>
              <a:t>   100.6*14.8*70</a:t>
            </a:r>
          </a:p>
          <a:p>
            <a:pPr>
              <a:lnSpc>
                <a:spcPct val="150000"/>
              </a:lnSpc>
            </a:pPr>
            <a:r>
              <a:rPr lang="en-US" altLang="zh-CN" sz="1200" dirty="0">
                <a:solidFill>
                  <a:srgbClr val="1D1D1A"/>
                </a:solidFill>
                <a:latin typeface="微软雅黑" panose="020B0503020204020204" pitchFamily="34" charset="-122"/>
                <a:ea typeface="微软雅黑" panose="020B0503020204020204" pitchFamily="34" charset="-122"/>
              </a:rPr>
              <a:t>Volume</a:t>
            </a:r>
            <a:r>
              <a:rPr lang="zh-CN" altLang="en-US" sz="1200" dirty="0">
                <a:solidFill>
                  <a:srgbClr val="1D1D1A"/>
                </a:solidFill>
                <a:latin typeface="微软雅黑" panose="020B0503020204020204" pitchFamily="34" charset="-122"/>
                <a:ea typeface="微软雅黑" panose="020B0503020204020204" pitchFamily="34" charset="-122"/>
              </a:rPr>
              <a:t>：</a:t>
            </a:r>
            <a:endParaRPr lang="en-US" altLang="zh-CN" sz="1200" dirty="0">
              <a:solidFill>
                <a:srgbClr val="1D1D1A"/>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rgbClr val="1D1D1A"/>
                </a:solidFill>
                <a:latin typeface="微软雅黑" panose="020B0503020204020204" pitchFamily="34" charset="-122"/>
                <a:ea typeface="微软雅黑" panose="020B0503020204020204" pitchFamily="34" charset="-122"/>
              </a:rPr>
              <a:t>     103cm³ </a:t>
            </a:r>
          </a:p>
        </p:txBody>
      </p:sp>
      <p:sp>
        <p:nvSpPr>
          <p:cNvPr id="78" name="右箭头 77"/>
          <p:cNvSpPr/>
          <p:nvPr/>
        </p:nvSpPr>
        <p:spPr bwMode="auto">
          <a:xfrm>
            <a:off x="4332464" y="5059868"/>
            <a:ext cx="503316" cy="627506"/>
          </a:xfrm>
          <a:prstGeom prst="rightArrow">
            <a:avLst/>
          </a:prstGeom>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solidFill>
                <a:srgbClr val="1D1D1A"/>
              </a:solidFill>
              <a:latin typeface="Arial" charset="0"/>
              <a:ea typeface="宋体" charset="-122"/>
            </a:endParaRPr>
          </a:p>
        </p:txBody>
      </p:sp>
      <p:sp>
        <p:nvSpPr>
          <p:cNvPr id="81" name="文本框 80"/>
          <p:cNvSpPr txBox="1"/>
          <p:nvPr/>
        </p:nvSpPr>
        <p:spPr>
          <a:xfrm>
            <a:off x="5397767" y="5682220"/>
            <a:ext cx="1571264" cy="261610"/>
          </a:xfrm>
          <a:prstGeom prst="rect">
            <a:avLst/>
          </a:prstGeom>
          <a:noFill/>
        </p:spPr>
        <p:txBody>
          <a:bodyPr wrap="none" rtlCol="0">
            <a:spAutoFit/>
          </a:bodyPr>
          <a:lstStyle/>
          <a:p>
            <a:r>
              <a:rPr lang="en-US" altLang="zh-CN" sz="1100" dirty="0">
                <a:solidFill>
                  <a:srgbClr val="1D1D1A"/>
                </a:solidFill>
                <a:latin typeface="微软雅黑" panose="020B0503020204020204" pitchFamily="34" charset="-122"/>
                <a:ea typeface="微软雅黑" panose="020B0503020204020204" pitchFamily="34" charset="-122"/>
              </a:rPr>
              <a:t>Dual-port Palm SSD</a:t>
            </a:r>
            <a:endParaRPr lang="en-US" sz="1100" dirty="0">
              <a:solidFill>
                <a:srgbClr val="1D1D1A"/>
              </a:solidFill>
              <a:latin typeface="微软雅黑" panose="020B0503020204020204" pitchFamily="34" charset="-122"/>
              <a:ea typeface="微软雅黑" panose="020B0503020204020204" pitchFamily="34" charset="-122"/>
            </a:endParaRPr>
          </a:p>
        </p:txBody>
      </p:sp>
      <p:sp>
        <p:nvSpPr>
          <p:cNvPr id="83" name="文本框 82"/>
          <p:cNvSpPr txBox="1"/>
          <p:nvPr/>
        </p:nvSpPr>
        <p:spPr>
          <a:xfrm>
            <a:off x="5053210" y="4432181"/>
            <a:ext cx="3002599" cy="369332"/>
          </a:xfrm>
          <a:prstGeom prst="rect">
            <a:avLst/>
          </a:prstGeom>
          <a:noFill/>
        </p:spPr>
        <p:txBody>
          <a:bodyPr wrap="square" rtlCol="0">
            <a:spAutoFit/>
          </a:bodyPr>
          <a:lstStyle/>
          <a:p>
            <a:r>
              <a:rPr lang="en-US" altLang="zh-CN" b="1" dirty="0">
                <a:solidFill>
                  <a:srgbClr val="1D1D1A"/>
                </a:solidFill>
                <a:latin typeface="微软雅黑" panose="020B0503020204020204" pitchFamily="34" charset="-122"/>
                <a:ea typeface="微软雅黑" panose="020B0503020204020204" pitchFamily="34" charset="-122"/>
              </a:rPr>
              <a:t>User-defined Palm form</a:t>
            </a:r>
            <a:endParaRPr lang="en-US" b="1" dirty="0">
              <a:solidFill>
                <a:srgbClr val="1D1D1A"/>
              </a:solidFill>
              <a:latin typeface="微软雅黑" panose="020B0503020204020204" pitchFamily="34" charset="-122"/>
              <a:ea typeface="微软雅黑" panose="020B0503020204020204" pitchFamily="34" charset="-122"/>
            </a:endParaRPr>
          </a:p>
        </p:txBody>
      </p:sp>
      <p:sp>
        <p:nvSpPr>
          <p:cNvPr id="84" name="文本框 83"/>
          <p:cNvSpPr txBox="1"/>
          <p:nvPr/>
        </p:nvSpPr>
        <p:spPr>
          <a:xfrm>
            <a:off x="7029538" y="4751899"/>
            <a:ext cx="1457559" cy="1200329"/>
          </a:xfrm>
          <a:prstGeom prst="rect">
            <a:avLst/>
          </a:prstGeom>
          <a:noFill/>
        </p:spPr>
        <p:txBody>
          <a:bodyPr wrap="square" rtlCol="0">
            <a:spAutoFit/>
          </a:bodyPr>
          <a:lstStyle/>
          <a:p>
            <a:pPr>
              <a:lnSpc>
                <a:spcPct val="150000"/>
              </a:lnSpc>
            </a:pPr>
            <a:r>
              <a:rPr lang="en-US" altLang="zh-CN" sz="1200" dirty="0">
                <a:solidFill>
                  <a:srgbClr val="1D1D1A"/>
                </a:solidFill>
                <a:latin typeface="微软雅黑" panose="020B0503020204020204" pitchFamily="34" charset="-122"/>
                <a:ea typeface="微软雅黑" panose="020B0503020204020204" pitchFamily="34" charset="-122"/>
              </a:rPr>
              <a:t>Size</a:t>
            </a:r>
            <a:r>
              <a:rPr lang="zh-CN" altLang="en-US" sz="1200" dirty="0">
                <a:solidFill>
                  <a:srgbClr val="1D1D1A"/>
                </a:solidFill>
                <a:latin typeface="微软雅黑" panose="020B0503020204020204" pitchFamily="34" charset="-122"/>
                <a:ea typeface="微软雅黑" panose="020B0503020204020204" pitchFamily="34" charset="-122"/>
              </a:rPr>
              <a:t>：</a:t>
            </a:r>
            <a:endParaRPr lang="en-US" altLang="zh-CN" sz="1200" dirty="0">
              <a:solidFill>
                <a:srgbClr val="1D1D1A"/>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rgbClr val="1D1D1A"/>
                </a:solidFill>
                <a:latin typeface="微软雅黑" panose="020B0503020204020204" pitchFamily="34" charset="-122"/>
                <a:ea typeface="微软雅黑" panose="020B0503020204020204" pitchFamily="34" charset="-122"/>
              </a:rPr>
              <a:t>   160*9.5*79.8</a:t>
            </a:r>
          </a:p>
          <a:p>
            <a:pPr>
              <a:lnSpc>
                <a:spcPct val="150000"/>
              </a:lnSpc>
            </a:pPr>
            <a:r>
              <a:rPr lang="en-US" altLang="zh-CN" sz="1200" dirty="0">
                <a:solidFill>
                  <a:srgbClr val="1D1D1A"/>
                </a:solidFill>
                <a:latin typeface="微软雅黑" panose="020B0503020204020204" pitchFamily="34" charset="-122"/>
                <a:ea typeface="微软雅黑" panose="020B0503020204020204" pitchFamily="34" charset="-122"/>
              </a:rPr>
              <a:t>Volume</a:t>
            </a:r>
            <a:r>
              <a:rPr lang="zh-CN" altLang="en-US" sz="1200" dirty="0">
                <a:solidFill>
                  <a:srgbClr val="1D1D1A"/>
                </a:solidFill>
                <a:latin typeface="微软雅黑" panose="020B0503020204020204" pitchFamily="34" charset="-122"/>
                <a:ea typeface="微软雅黑" panose="020B0503020204020204" pitchFamily="34" charset="-122"/>
              </a:rPr>
              <a:t>：</a:t>
            </a:r>
            <a:endParaRPr lang="en-US" altLang="zh-CN" sz="1200" dirty="0">
              <a:solidFill>
                <a:srgbClr val="1D1D1A"/>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rgbClr val="1D1D1A"/>
                </a:solidFill>
                <a:latin typeface="微软雅黑" panose="020B0503020204020204" pitchFamily="34" charset="-122"/>
                <a:ea typeface="微软雅黑" panose="020B0503020204020204" pitchFamily="34" charset="-122"/>
              </a:rPr>
              <a:t>     121cm³ </a:t>
            </a:r>
          </a:p>
        </p:txBody>
      </p:sp>
      <p:sp>
        <p:nvSpPr>
          <p:cNvPr id="85" name="文本框 84"/>
          <p:cNvSpPr txBox="1"/>
          <p:nvPr/>
        </p:nvSpPr>
        <p:spPr>
          <a:xfrm>
            <a:off x="4904842" y="5944358"/>
            <a:ext cx="3863684" cy="261034"/>
          </a:xfrm>
          <a:prstGeom prst="rect">
            <a:avLst/>
          </a:prstGeom>
          <a:noFill/>
        </p:spPr>
        <p:txBody>
          <a:bodyPr wrap="square" rtlCol="0">
            <a:spAutoFit/>
          </a:bodyPr>
          <a:lstStyle/>
          <a:p>
            <a:pPr>
              <a:lnSpc>
                <a:spcPts val="1500"/>
              </a:lnSpc>
            </a:pPr>
            <a:r>
              <a:rPr lang="en-US" altLang="zh-CN" sz="800" dirty="0">
                <a:solidFill>
                  <a:srgbClr val="1D1D1A"/>
                </a:solidFill>
                <a:latin typeface="Microsoft YaHei" panose="020B0503020204020204" pitchFamily="34" charset="-122"/>
                <a:ea typeface="Microsoft YaHei" panose="020B0503020204020204" pitchFamily="34" charset="-122"/>
              </a:rPr>
              <a:t>The number of 44% disk slots is added to the width of the 19inch cabinet.</a:t>
            </a:r>
            <a:endParaRPr lang="zh-CN" altLang="en-US" sz="800" dirty="0">
              <a:solidFill>
                <a:srgbClr val="1D1D1A"/>
              </a:solidFill>
              <a:latin typeface="Microsoft YaHei" panose="020B0503020204020204" pitchFamily="34" charset="-122"/>
              <a:ea typeface="Microsoft YaHei" panose="020B0503020204020204" pitchFamily="34" charset="-122"/>
            </a:endParaRPr>
          </a:p>
        </p:txBody>
      </p:sp>
      <p:sp>
        <p:nvSpPr>
          <p:cNvPr id="87" name="右大括号 86"/>
          <p:cNvSpPr/>
          <p:nvPr/>
        </p:nvSpPr>
        <p:spPr>
          <a:xfrm>
            <a:off x="8760220" y="2528499"/>
            <a:ext cx="305960" cy="2795976"/>
          </a:xfrm>
          <a:prstGeom prst="rightBrace">
            <a:avLst>
              <a:gd name="adj1" fmla="val 8333"/>
              <a:gd name="adj2" fmla="val 4795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rgbClr val="1D1D1A"/>
              </a:solidFill>
              <a:latin typeface="微软雅黑" panose="020B0503020204020204" pitchFamily="34" charset="-122"/>
              <a:ea typeface="微软雅黑" panose="020B0503020204020204" pitchFamily="34" charset="-122"/>
            </a:endParaRPr>
          </a:p>
        </p:txBody>
      </p:sp>
      <p:sp>
        <p:nvSpPr>
          <p:cNvPr id="88" name="右箭头 87"/>
          <p:cNvSpPr/>
          <p:nvPr/>
        </p:nvSpPr>
        <p:spPr>
          <a:xfrm>
            <a:off x="9066179" y="3591878"/>
            <a:ext cx="754851" cy="582959"/>
          </a:xfrm>
          <a:prstGeom prst="rightArrow">
            <a:avLst/>
          </a:prstGeom>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a:solidFill>
                <a:srgbClr val="1D1D1A"/>
              </a:solidFill>
              <a:latin typeface="Arial" charset="0"/>
              <a:ea typeface="宋体" charset="-122"/>
            </a:endParaRPr>
          </a:p>
        </p:txBody>
      </p:sp>
      <p:sp>
        <p:nvSpPr>
          <p:cNvPr id="86" name="矩形 85"/>
          <p:cNvSpPr/>
          <p:nvPr/>
        </p:nvSpPr>
        <p:spPr>
          <a:xfrm>
            <a:off x="9825320" y="3068968"/>
            <a:ext cx="2035749" cy="1774292"/>
          </a:xfrm>
          <a:prstGeom prst="rect">
            <a:avLst/>
          </a:prstGeom>
          <a:solidFill>
            <a:schemeClr val="tx2">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endParaRPr>
          </a:p>
        </p:txBody>
      </p:sp>
      <p:sp>
        <p:nvSpPr>
          <p:cNvPr id="92" name="文本框 91"/>
          <p:cNvSpPr txBox="1"/>
          <p:nvPr/>
        </p:nvSpPr>
        <p:spPr>
          <a:xfrm>
            <a:off x="9918188" y="3804073"/>
            <a:ext cx="1899531" cy="861774"/>
          </a:xfrm>
          <a:prstGeom prst="rect">
            <a:avLst/>
          </a:prstGeom>
          <a:noFill/>
        </p:spPr>
        <p:txBody>
          <a:bodyPr wrap="square" rtlCol="0">
            <a:spAutoFit/>
          </a:bodyPr>
          <a:lstStyle>
            <a:defPPr>
              <a:defRPr lang="en-US"/>
            </a:defPPr>
            <a:lvl1pPr algn="ctr" fontAlgn="base">
              <a:spcBef>
                <a:spcPct val="0"/>
              </a:spcBef>
              <a:spcAft>
                <a:spcPct val="0"/>
              </a:spcAft>
              <a:defRPr sz="1050" b="1">
                <a:solidFill>
                  <a:srgbClr val="0000FF"/>
                </a:solidFill>
                <a:latin typeface="微软雅黑" panose="020B0503020204020204" pitchFamily="34" charset="-122"/>
                <a:ea typeface="微软雅黑" panose="020B0503020204020204" pitchFamily="34" charset="-122"/>
              </a:defRPr>
            </a:lvl1pPr>
            <a:lvl2pPr marL="457200" fontAlgn="base">
              <a:spcBef>
                <a:spcPct val="0"/>
              </a:spcBef>
              <a:spcAft>
                <a:spcPct val="0"/>
              </a:spcAft>
              <a:defRPr>
                <a:latin typeface="Calibri" pitchFamily="34" charset="0"/>
                <a:ea typeface="宋体" pitchFamily="2" charset="-122"/>
              </a:defRPr>
            </a:lvl2pPr>
            <a:lvl3pPr marL="914400" fontAlgn="base">
              <a:spcBef>
                <a:spcPct val="0"/>
              </a:spcBef>
              <a:spcAft>
                <a:spcPct val="0"/>
              </a:spcAft>
              <a:defRPr>
                <a:latin typeface="Calibri" pitchFamily="34" charset="0"/>
                <a:ea typeface="宋体" pitchFamily="2" charset="-122"/>
              </a:defRPr>
            </a:lvl3pPr>
            <a:lvl4pPr marL="1371600" fontAlgn="base">
              <a:spcBef>
                <a:spcPct val="0"/>
              </a:spcBef>
              <a:spcAft>
                <a:spcPct val="0"/>
              </a:spcAft>
              <a:defRPr>
                <a:latin typeface="Calibri" pitchFamily="34" charset="0"/>
                <a:ea typeface="宋体" pitchFamily="2" charset="-122"/>
              </a:defRPr>
            </a:lvl4pPr>
            <a:lvl5pPr marL="1828800" fontAlgn="base">
              <a:spcBef>
                <a:spcPct val="0"/>
              </a:spcBef>
              <a:spcAft>
                <a:spcPct val="0"/>
              </a:spcAft>
              <a:defRPr>
                <a:latin typeface="Calibri" pitchFamily="34" charset="0"/>
                <a:ea typeface="宋体" pitchFamily="2" charset="-122"/>
              </a:defRPr>
            </a:lvl5pPr>
            <a:lvl6pPr marL="2286000" defTabSz="914400">
              <a:defRPr>
                <a:latin typeface="Calibri" pitchFamily="34" charset="0"/>
                <a:ea typeface="宋体" pitchFamily="2" charset="-122"/>
              </a:defRPr>
            </a:lvl6pPr>
            <a:lvl7pPr marL="2743200" defTabSz="914400">
              <a:defRPr>
                <a:latin typeface="Calibri" pitchFamily="34" charset="0"/>
                <a:ea typeface="宋体" pitchFamily="2" charset="-122"/>
              </a:defRPr>
            </a:lvl7pPr>
            <a:lvl8pPr marL="3200400" defTabSz="914400">
              <a:defRPr>
                <a:latin typeface="Calibri" pitchFamily="34" charset="0"/>
                <a:ea typeface="宋体" pitchFamily="2" charset="-122"/>
              </a:defRPr>
            </a:lvl8pPr>
            <a:lvl9pPr marL="3657600" defTabSz="914400">
              <a:defRPr>
                <a:latin typeface="Calibri" pitchFamily="34" charset="0"/>
                <a:ea typeface="宋体" pitchFamily="2" charset="-122"/>
              </a:defRPr>
            </a:lvl9pPr>
          </a:lstStyle>
          <a:p>
            <a:pPr algn="l">
              <a:lnSpc>
                <a:spcPts val="2000"/>
              </a:lnSpc>
            </a:pPr>
            <a:r>
              <a:rPr lang="en-US" altLang="zh-CN" dirty="0">
                <a:solidFill>
                  <a:schemeClr val="bg1">
                    <a:lumMod val="50000"/>
                  </a:schemeClr>
                </a:solidFill>
              </a:rPr>
              <a:t>2U integrated equipment, 36 Palm SSDs, 44% SSDs increasing in industry</a:t>
            </a:r>
          </a:p>
        </p:txBody>
      </p:sp>
      <p:pic>
        <p:nvPicPr>
          <p:cNvPr id="23" name="Picture 22"/>
          <p:cNvPicPr>
            <a:picLocks noChangeAspect="1"/>
          </p:cNvPicPr>
          <p:nvPr/>
        </p:nvPicPr>
        <p:blipFill>
          <a:blip r:embed="rId6"/>
          <a:stretch>
            <a:fillRect/>
          </a:stretch>
        </p:blipFill>
        <p:spPr>
          <a:xfrm>
            <a:off x="5049235" y="2419448"/>
            <a:ext cx="1974309" cy="947808"/>
          </a:xfrm>
          <a:prstGeom prst="rect">
            <a:avLst/>
          </a:prstGeom>
        </p:spPr>
      </p:pic>
      <p:sp>
        <p:nvSpPr>
          <p:cNvPr id="2" name="Rectangle 1"/>
          <p:cNvSpPr/>
          <p:nvPr/>
        </p:nvSpPr>
        <p:spPr>
          <a:xfrm>
            <a:off x="3053056" y="6360771"/>
            <a:ext cx="3311612" cy="338554"/>
          </a:xfrm>
          <a:prstGeom prst="rect">
            <a:avLst/>
          </a:prstGeom>
        </p:spPr>
        <p:txBody>
          <a:bodyPr wrap="none">
            <a:spAutoFit/>
          </a:bodyPr>
          <a:lstStyle/>
          <a:p>
            <a:r>
              <a:rPr lang="zh-CN" altLang="en-US" sz="1600" dirty="0"/>
              <a:t>Same capacity, width reduced by </a:t>
            </a:r>
            <a:r>
              <a:rPr lang="en-US" altLang="zh-CN" sz="1600" dirty="0"/>
              <a:t>36</a:t>
            </a:r>
            <a:r>
              <a:rPr lang="zh-CN" altLang="en-US" sz="1600" dirty="0"/>
              <a:t>%</a:t>
            </a:r>
          </a:p>
        </p:txBody>
      </p:sp>
      <p:grpSp>
        <p:nvGrpSpPr>
          <p:cNvPr id="117" name="Group 116"/>
          <p:cNvGrpSpPr/>
          <p:nvPr/>
        </p:nvGrpSpPr>
        <p:grpSpPr>
          <a:xfrm>
            <a:off x="8450407" y="5741"/>
            <a:ext cx="3749963" cy="208281"/>
            <a:chOff x="8450407" y="5741"/>
            <a:chExt cx="3749963" cy="208281"/>
          </a:xfrm>
        </p:grpSpPr>
        <p:sp>
          <p:nvSpPr>
            <p:cNvPr id="118" name="Process 117"/>
            <p:cNvSpPr/>
            <p:nvPr/>
          </p:nvSpPr>
          <p:spPr>
            <a:xfrm>
              <a:off x="9669607" y="5741"/>
              <a:ext cx="1311563" cy="208281"/>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rPr>
                <a:t>Extreme Performance</a:t>
              </a:r>
              <a:endParaRPr kumimoji="1" lang="zh-CN" altLang="en-US" sz="900" dirty="0">
                <a:solidFill>
                  <a:schemeClr val="tx1"/>
                </a:solidFill>
              </a:endParaRPr>
            </a:p>
          </p:txBody>
        </p:sp>
        <p:sp>
          <p:nvSpPr>
            <p:cNvPr id="119" name="Process 118"/>
            <p:cNvSpPr/>
            <p:nvPr/>
          </p:nvSpPr>
          <p:spPr>
            <a:xfrm>
              <a:off x="8450407" y="7805"/>
              <a:ext cx="1219200" cy="206211"/>
            </a:xfrm>
            <a:prstGeom prst="flowChartProcess">
              <a:avLst/>
            </a:prstGeom>
            <a:solidFill>
              <a:schemeClr val="bg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Extremely Reliable</a:t>
              </a:r>
              <a:endParaRPr kumimoji="1" lang="zh-CN" altLang="en-US" sz="900" b="1" dirty="0">
                <a:solidFill>
                  <a:schemeClr val="tx2"/>
                </a:solidFill>
              </a:endParaRPr>
            </a:p>
          </p:txBody>
        </p:sp>
        <p:sp>
          <p:nvSpPr>
            <p:cNvPr id="120" name="Process 119"/>
            <p:cNvSpPr/>
            <p:nvPr/>
          </p:nvSpPr>
          <p:spPr>
            <a:xfrm>
              <a:off x="10981170" y="5749"/>
              <a:ext cx="1219200" cy="208267"/>
            </a:xfrm>
            <a:prstGeom prst="flowChartProcess">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2"/>
                  </a:solidFill>
                </a:rPr>
                <a:t>Cost Effective</a:t>
              </a:r>
              <a:endParaRPr kumimoji="1" lang="zh-CN" altLang="en-US" sz="900" b="1" dirty="0">
                <a:solidFill>
                  <a:schemeClr val="tx2"/>
                </a:solidFill>
              </a:endParaRPr>
            </a:p>
          </p:txBody>
        </p:sp>
      </p:grpSp>
      <p:grpSp>
        <p:nvGrpSpPr>
          <p:cNvPr id="111" name="组合 22"/>
          <p:cNvGrpSpPr/>
          <p:nvPr/>
        </p:nvGrpSpPr>
        <p:grpSpPr>
          <a:xfrm rot="10800000" flipV="1">
            <a:off x="9900624" y="3330852"/>
            <a:ext cx="1868894" cy="320597"/>
            <a:chOff x="614875" y="4268787"/>
            <a:chExt cx="10696575" cy="2000251"/>
          </a:xfrm>
        </p:grpSpPr>
        <p:pic>
          <p:nvPicPr>
            <p:cNvPr id="112" name="Picture 4" descr="C:\Users\c00334535\AppData\Roaming\eSpace_Desktop\UserData\c00334535\imagefiles\BE6562F0-12BB-4060-96AC-FDCD10BA595B.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14875" y="4268787"/>
              <a:ext cx="10696575" cy="2000251"/>
            </a:xfrm>
            <a:prstGeom prst="rect">
              <a:avLst/>
            </a:prstGeom>
            <a:noFill/>
            <a:extLst>
              <a:ext uri="{909E8E84-426E-40DD-AFC4-6F175D3DCCD1}">
                <a14:hiddenFill xmlns:a14="http://schemas.microsoft.com/office/drawing/2010/main">
                  <a:solidFill>
                    <a:srgbClr val="FFFFFF"/>
                  </a:solidFill>
                </a14:hiddenFill>
              </a:ext>
            </a:extLst>
          </p:spPr>
        </p:pic>
        <p:sp>
          <p:nvSpPr>
            <p:cNvPr id="113" name="矩形 24"/>
            <p:cNvSpPr/>
            <p:nvPr/>
          </p:nvSpPr>
          <p:spPr>
            <a:xfrm flipH="1">
              <a:off x="10896598" y="5599633"/>
              <a:ext cx="314325" cy="382067"/>
            </a:xfrm>
            <a:prstGeom prst="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5" name="Picture 4"/>
          <p:cNvPicPr>
            <a:picLocks noChangeAspect="1"/>
          </p:cNvPicPr>
          <p:nvPr/>
        </p:nvPicPr>
        <p:blipFill>
          <a:blip r:embed="rId8"/>
          <a:stretch>
            <a:fillRect/>
          </a:stretch>
        </p:blipFill>
        <p:spPr>
          <a:xfrm>
            <a:off x="495943" y="2728628"/>
            <a:ext cx="1630655" cy="639409"/>
          </a:xfrm>
          <a:prstGeom prst="rect">
            <a:avLst/>
          </a:prstGeom>
        </p:spPr>
      </p:pic>
      <p:cxnSp>
        <p:nvCxnSpPr>
          <p:cNvPr id="18" name="直接箭头连接符 17"/>
          <p:cNvCxnSpPr>
            <a:stCxn id="19" idx="0"/>
          </p:cNvCxnSpPr>
          <p:nvPr/>
        </p:nvCxnSpPr>
        <p:spPr>
          <a:xfrm flipH="1" flipV="1">
            <a:off x="5923699" y="3281259"/>
            <a:ext cx="139829" cy="22631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9" idx="0"/>
          </p:cNvCxnSpPr>
          <p:nvPr/>
        </p:nvCxnSpPr>
        <p:spPr>
          <a:xfrm flipV="1">
            <a:off x="6063528" y="2809037"/>
            <a:ext cx="235557" cy="69853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45" name="图片 17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11659" y="4654291"/>
            <a:ext cx="2384909" cy="1316248"/>
          </a:xfrm>
          <a:prstGeom prst="rect">
            <a:avLst/>
          </a:prstGeom>
        </p:spPr>
      </p:pic>
    </p:spTree>
    <p:extLst>
      <p:ext uri="{BB962C8B-B14F-4D97-AF65-F5344CB8AC3E}">
        <p14:creationId xmlns:p14="http://schemas.microsoft.com/office/powerpoint/2010/main" val="923522515"/>
      </p:ext>
    </p:extLst>
  </p:cSld>
  <p:clrMapOvr>
    <a:masterClrMapping/>
  </p:clrMapOvr>
</p:sld>
</file>

<file path=ppt/theme/theme1.xml><?xml version="1.0" encoding="utf-8"?>
<a:theme xmlns:a="http://schemas.openxmlformats.org/drawingml/2006/main" name="1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2.xml><?xml version="1.0" encoding="utf-8"?>
<a:theme xmlns:a="http://schemas.openxmlformats.org/drawingml/2006/main" name="Chart page">
  <a:themeElements>
    <a:clrScheme name="updated">
      <a:dk1>
        <a:srgbClr val="1D1D1A"/>
      </a:dk1>
      <a:lt1>
        <a:srgbClr val="1D1D1A"/>
      </a:lt1>
      <a:dk2>
        <a:srgbClr val="FFFFFF"/>
      </a:dk2>
      <a:lt2>
        <a:srgbClr val="FFFFFF"/>
      </a:lt2>
      <a:accent1>
        <a:srgbClr val="C7000A"/>
      </a:accent1>
      <a:accent2>
        <a:srgbClr val="C8102E"/>
      </a:accent2>
      <a:accent3>
        <a:srgbClr val="EA594F"/>
      </a:accent3>
      <a:accent4>
        <a:srgbClr val="F8B53C"/>
      </a:accent4>
      <a:accent5>
        <a:srgbClr val="231815"/>
      </a:accent5>
      <a:accent6>
        <a:srgbClr val="595757"/>
      </a:accent6>
      <a:hlink>
        <a:srgbClr val="898989"/>
      </a:hlink>
      <a:folHlink>
        <a:srgbClr val="B5B5B5"/>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7000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800" dirty="0" smtClean="0">
            <a:solidFill>
              <a:schemeClr val="accent2"/>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0566C95E-B10D-4E50-AEA9-2F0B3BA02095}"/>
    </a:ext>
  </a:extLst>
</a:theme>
</file>

<file path=ppt/theme/theme3.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演示文稿1" id="{31AD3342-B2D7-44AB-B447-0EEAFE75289A}" vid="{289F26BF-68E3-4534-8B82-5383260B836D}"/>
    </a:ext>
  </a:extLst>
</a:theme>
</file>

<file path=ppt/theme/theme4.xml><?xml version="1.0" encoding="utf-8"?>
<a:theme xmlns:a="http://schemas.openxmlformats.org/drawingml/2006/main" name="5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16663F97-3F87-4F0C-A339-415FFD08A83B}"/>
    </a:ext>
  </a:extLst>
</a:theme>
</file>

<file path=ppt/theme/theme5.xml><?xml version="1.0" encoding="utf-8"?>
<a:theme xmlns:a="http://schemas.openxmlformats.org/drawingml/2006/main" name="14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16663F97-3F87-4F0C-A339-415FFD08A83B}"/>
    </a:ext>
  </a:extLst>
</a:theme>
</file>

<file path=ppt/theme/theme6.xml><?xml version="1.0" encoding="utf-8"?>
<a:theme xmlns:a="http://schemas.openxmlformats.org/drawingml/2006/main" name="11_主题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92D050"/>
        </a:solidFill>
        <a:ln>
          <a:noFill/>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900" b="0" i="0" u="none" strike="noStrike" cap="none" normalizeH="0" baseline="0" dirty="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95203FBB37A2044B6A01EDE15CC450D" ma:contentTypeVersion="12" ma:contentTypeDescription="Create a new document." ma:contentTypeScope="" ma:versionID="93b2011134d4a4f6779764b19b1b5824">
  <xsd:schema xmlns:xsd="http://www.w3.org/2001/XMLSchema" xmlns:xs="http://www.w3.org/2001/XMLSchema" xmlns:p="http://schemas.microsoft.com/office/2006/metadata/properties" xmlns:ns2="91b7cdcb-e07a-4697-9cbd-de75cc76871b" xmlns:ns3="e98f124e-b0bc-49a4-9f96-52185cd001a4" targetNamespace="http://schemas.microsoft.com/office/2006/metadata/properties" ma:root="true" ma:fieldsID="4000d5d8a7cf7dcde0b77186f695819e" ns2:_="" ns3:_="">
    <xsd:import namespace="91b7cdcb-e07a-4697-9cbd-de75cc76871b"/>
    <xsd:import namespace="e98f124e-b0bc-49a4-9f96-52185cd001a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b7cdcb-e07a-4697-9cbd-de75cc7687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98f124e-b0bc-49a4-9f96-52185cd001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510357-D750-4C1A-BD90-DB773049263B}">
  <ds:schemaRefs>
    <ds:schemaRef ds:uri="http://schemas.microsoft.com/sharepoint/v3/contenttype/forms"/>
  </ds:schemaRefs>
</ds:datastoreItem>
</file>

<file path=customXml/itemProps2.xml><?xml version="1.0" encoding="utf-8"?>
<ds:datastoreItem xmlns:ds="http://schemas.openxmlformats.org/officeDocument/2006/customXml" ds:itemID="{CEDA0617-4C4F-4BEB-B983-74AE76383A68}">
  <ds:schemaRefs>
    <ds:schemaRef ds:uri="e98f124e-b0bc-49a4-9f96-52185cd001a4"/>
    <ds:schemaRef ds:uri="http://schemas.microsoft.com/office/2006/metadata/properties"/>
    <ds:schemaRef ds:uri="http://www.w3.org/XML/1998/namespace"/>
    <ds:schemaRef ds:uri="http://purl.org/dc/elements/1.1/"/>
    <ds:schemaRef ds:uri="91b7cdcb-e07a-4697-9cbd-de75cc76871b"/>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http://purl.org/dc/terms/"/>
  </ds:schemaRefs>
</ds:datastoreItem>
</file>

<file path=customXml/itemProps3.xml><?xml version="1.0" encoding="utf-8"?>
<ds:datastoreItem xmlns:ds="http://schemas.openxmlformats.org/officeDocument/2006/customXml" ds:itemID="{BC35D8FC-0C22-4845-887F-C3C82D1F61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b7cdcb-e07a-4697-9cbd-de75cc76871b"/>
    <ds:schemaRef ds:uri="e98f124e-b0bc-49a4-9f96-52185cd001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PPT模板</Template>
  <TotalTime>70276</TotalTime>
  <Words>13324</Words>
  <Application>Microsoft Office PowerPoint</Application>
  <PresentationFormat>Custom</PresentationFormat>
  <Paragraphs>2405</Paragraphs>
  <Slides>62</Slides>
  <Notes>56</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62</vt:i4>
      </vt:variant>
    </vt:vector>
  </HeadingPairs>
  <TitlesOfParts>
    <vt:vector size="82" baseType="lpstr">
      <vt:lpstr>FrutigerNext LT BlackCn</vt:lpstr>
      <vt:lpstr>FrutigerNext LT Medium</vt:lpstr>
      <vt:lpstr>FrutigerNext LT Regular</vt:lpstr>
      <vt:lpstr>宋体</vt:lpstr>
      <vt:lpstr>Microsoft YaHei</vt:lpstr>
      <vt:lpstr>Microsoft YaHei</vt:lpstr>
      <vt:lpstr>等线</vt:lpstr>
      <vt:lpstr>Arial</vt:lpstr>
      <vt:lpstr>Calibri</vt:lpstr>
      <vt:lpstr>Calibri Light</vt:lpstr>
      <vt:lpstr>Impact</vt:lpstr>
      <vt:lpstr>Times New Roman</vt:lpstr>
      <vt:lpstr>Wingdings</vt:lpstr>
      <vt:lpstr>Wingdings 2</vt:lpstr>
      <vt:lpstr>1_Title Slide</vt:lpstr>
      <vt:lpstr>Chart page</vt:lpstr>
      <vt:lpstr>End page</vt:lpstr>
      <vt:lpstr>5_Chart page</vt:lpstr>
      <vt:lpstr>14_Chart page</vt:lpstr>
      <vt:lpstr>11_主题1</vt:lpstr>
      <vt:lpstr>OceanStor Dorado V6  Technical Deep Dive</vt:lpstr>
      <vt:lpstr>PowerPoint Presentation</vt:lpstr>
      <vt:lpstr>PowerPoint Presentation</vt:lpstr>
      <vt:lpstr>PowerPoint Presentation</vt:lpstr>
      <vt:lpstr>PowerPoint Presentation</vt:lpstr>
      <vt:lpstr>Controller design for high-end series</vt:lpstr>
      <vt:lpstr>Controller design for Middle-range series</vt:lpstr>
      <vt:lpstr>Controller design for Entry-Level series &amp; Intelligent DAE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Dynamic Data Reconstruction</vt:lpstr>
      <vt:lpstr>PowerPoint Presentation</vt:lpstr>
      <vt:lpstr>PowerPoint Presentation</vt:lpstr>
      <vt:lpstr>PowerPoint Presentation</vt:lpstr>
      <vt:lpstr>HyperCDP - 60,000 protection points, once every 3 seconds</vt:lpstr>
      <vt:lpstr>PowerPoint Presentation</vt:lpstr>
      <vt:lpstr>PowerPoint Presentation</vt:lpstr>
      <vt:lpstr>PowerPoint Presentation</vt:lpstr>
      <vt:lpstr>PowerPoint Presentation</vt:lpstr>
      <vt:lpstr>PowerPoint Presentation</vt:lpstr>
      <vt:lpstr>PowerPoint Presentation</vt:lpstr>
      <vt:lpstr>How does Distributed Architecture 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NVMe Reduces Protocol Processing Latency</vt:lpstr>
      <vt:lpstr>NVMe Concurrent Queue and Lock-Free Processing </vt:lpstr>
      <vt:lpstr>PowerPoint Presentation</vt:lpstr>
      <vt:lpstr>PowerPoint Presentation</vt:lpstr>
      <vt:lpstr>PowerPoint Presentation</vt:lpstr>
      <vt:lpstr>PowerPoint Presentation</vt:lpstr>
      <vt:lpstr>PowerPoint Presentation</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Zhihao Tang</cp:lastModifiedBy>
  <cp:revision>1665</cp:revision>
  <dcterms:created xsi:type="dcterms:W3CDTF">2018-11-29T10:16:29Z</dcterms:created>
  <dcterms:modified xsi:type="dcterms:W3CDTF">2020-07-06T18:21:28Z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(3)6cU/dnrziLMQpIcTnFsN6a1dd8487047tfprC60xxZarNI6WdURMAPE/tICgPnUfUCRt0p4v
dZ0XSi+3dpDTUMdm3xtVdI1o/6U6SXxpezNjKJTfB6TPf/+ugv4UrdlST7x0l7NB2izhQrv+
F63BYY4EINTshP67MPhOhQfFRX1CcWe+XA5C//C40bdVakFkRKfZ36MZDm18OpeCrWT5s7Dp
eOuNaPBG/J9O5jrEqb</vt:lpwstr>
  </property>
  <property fmtid="{D5CDD505-2E9C-101B-9397-08002B2CF9AE}" pid="3" name="_2015_ms_pID_7253431">
    <vt:lpwstr>lMBLxhR79aw5mKmwlImXVxf2ihi8S7xLpeImLDRkNMar/ap6dIvj9x
FSZBp90Pi/9qD1jXJYnJq4hyHxc5kpvDu8z7RziPTxc7o4kYjT4Dlq3GBb2SyCF+u3kKXxF0
kW+2vC5qyjT4EI/aHratZSIdZ5/avjJsvsWbRX73nyPTwOR4ou7RnS3rzjRNUiFALw8jLyRA
SjM/yhqoTYhdeaeL00FBNHjPKPHNbM+35HiU</vt:lpwstr>
  </property>
  <property fmtid="{D5CDD505-2E9C-101B-9397-08002B2CF9AE}" pid="4" name="_2015_ms_pID_7253432">
    <vt:lpwstr>yaLJW5jSCl3kIrg0DBkRrGY=</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1585644175</vt:lpwstr>
  </property>
  <property fmtid="{D5CDD505-2E9C-101B-9397-08002B2CF9AE}" pid="9" name="ContentTypeId">
    <vt:lpwstr>0x010100F95203FBB37A2044B6A01EDE15CC450D</vt:lpwstr>
  </property>
</Properties>
</file>